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1874" r:id="rId2"/>
    <p:sldId id="1875" r:id="rId3"/>
    <p:sldId id="1881" r:id="rId4"/>
    <p:sldId id="1880" r:id="rId5"/>
    <p:sldId id="1882" r:id="rId6"/>
    <p:sldId id="1729" r:id="rId7"/>
    <p:sldId id="1884" r:id="rId8"/>
    <p:sldId id="1885" r:id="rId9"/>
    <p:sldId id="1873" r:id="rId10"/>
    <p:sldId id="1936" r:id="rId11"/>
    <p:sldId id="1934" r:id="rId12"/>
    <p:sldId id="1887" r:id="rId13"/>
    <p:sldId id="1254" r:id="rId14"/>
    <p:sldId id="1932" r:id="rId15"/>
    <p:sldId id="1933" r:id="rId16"/>
    <p:sldId id="589" r:id="rId17"/>
    <p:sldId id="687" r:id="rId18"/>
    <p:sldId id="1710" r:id="rId19"/>
    <p:sldId id="1878" r:id="rId20"/>
    <p:sldId id="1715" r:id="rId21"/>
    <p:sldId id="1827" r:id="rId22"/>
    <p:sldId id="256" r:id="rId23"/>
    <p:sldId id="1779" r:id="rId24"/>
    <p:sldId id="1778" r:id="rId25"/>
    <p:sldId id="1782" r:id="rId26"/>
    <p:sldId id="1519" r:id="rId27"/>
    <p:sldId id="1776" r:id="rId28"/>
    <p:sldId id="1763" r:id="rId29"/>
    <p:sldId id="1765" r:id="rId30"/>
    <p:sldId id="1521" r:id="rId31"/>
    <p:sldId id="1777" r:id="rId32"/>
    <p:sldId id="1774" r:id="rId33"/>
    <p:sldId id="1764" r:id="rId34"/>
    <p:sldId id="1524" r:id="rId35"/>
    <p:sldId id="1803" r:id="rId36"/>
    <p:sldId id="1805" r:id="rId37"/>
    <p:sldId id="1935" r:id="rId38"/>
    <p:sldId id="1788" r:id="rId39"/>
    <p:sldId id="1786" r:id="rId40"/>
    <p:sldId id="1792" r:id="rId41"/>
    <p:sldId id="1791" r:id="rId42"/>
    <p:sldId id="1790" r:id="rId43"/>
    <p:sldId id="1668" r:id="rId44"/>
    <p:sldId id="1692" r:id="rId45"/>
    <p:sldId id="1689" r:id="rId46"/>
    <p:sldId id="1918" r:id="rId47"/>
    <p:sldId id="1872" r:id="rId48"/>
    <p:sldId id="266" r:id="rId49"/>
    <p:sldId id="265" r:id="rId50"/>
    <p:sldId id="1727" r:id="rId51"/>
    <p:sldId id="1638" r:id="rId52"/>
    <p:sldId id="1930" r:id="rId53"/>
    <p:sldId id="1624" r:id="rId54"/>
    <p:sldId id="1625" r:id="rId55"/>
    <p:sldId id="1931" r:id="rId56"/>
    <p:sldId id="1626" r:id="rId57"/>
    <p:sldId id="1627" r:id="rId58"/>
    <p:sldId id="1929"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92517"/>
  </p:normalViewPr>
  <p:slideViewPr>
    <p:cSldViewPr snapToGrid="0">
      <p:cViewPr varScale="1">
        <p:scale>
          <a:sx n="105" d="100"/>
          <a:sy n="105" d="100"/>
        </p:scale>
        <p:origin x="198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D54BAB-F427-EC46-9A16-C7F933F82731}" type="datetimeFigureOut">
              <a:rPr kumimoji="1" lang="ja-JP" altLang="en-US" smtClean="0"/>
              <a:t>2021/2/2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D186F-AB7A-094B-AEDC-1B7DC4FD80C8}" type="slidenum">
              <a:rPr kumimoji="1" lang="ja-JP" altLang="en-US" smtClean="0"/>
              <a:t>‹#›</a:t>
            </a:fld>
            <a:endParaRPr kumimoji="1" lang="ja-JP" altLang="en-US"/>
          </a:p>
        </p:txBody>
      </p:sp>
    </p:spTree>
    <p:extLst>
      <p:ext uri="{BB962C8B-B14F-4D97-AF65-F5344CB8AC3E}">
        <p14:creationId xmlns:p14="http://schemas.microsoft.com/office/powerpoint/2010/main" val="990966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B5AE569-1091-C94A-8122-D6E5215EFFD6}" type="slidenum">
              <a:rPr kumimoji="1" lang="ja-JP" altLang="en-US" smtClean="0"/>
              <a:t>13</a:t>
            </a:fld>
            <a:endParaRPr kumimoji="1" lang="ja-JP" altLang="en-US"/>
          </a:p>
        </p:txBody>
      </p:sp>
    </p:spTree>
    <p:extLst>
      <p:ext uri="{BB962C8B-B14F-4D97-AF65-F5344CB8AC3E}">
        <p14:creationId xmlns:p14="http://schemas.microsoft.com/office/powerpoint/2010/main" val="1160853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600" dirty="0"/>
              <a:t>家を普通に貸すのもいいですが、新たな賃貸システムをご紹介しましょう。</a:t>
            </a:r>
            <a:endParaRPr lang="en-US" altLang="ja-JP" sz="1600" dirty="0"/>
          </a:p>
          <a:p>
            <a:endParaRPr lang="en-US" altLang="ja-JP" sz="1600" dirty="0"/>
          </a:p>
          <a:p>
            <a:r>
              <a:rPr lang="ja-JP" altLang="en-US" sz="1600" dirty="0"/>
              <a:t>国土交通省では、空き家の解消を目指して、中古住宅の流通や賃貸を勧めています。</a:t>
            </a:r>
            <a:endParaRPr lang="en-US" altLang="ja-JP" sz="1600" dirty="0"/>
          </a:p>
          <a:p>
            <a:r>
              <a:rPr lang="ja-JP" altLang="en-US" sz="1600" dirty="0"/>
              <a:t>中古住宅を流通させる一環として、</a:t>
            </a:r>
            <a:r>
              <a:rPr lang="en-US" altLang="ja-JP" sz="1600" dirty="0"/>
              <a:t>DIY</a:t>
            </a:r>
            <a:r>
              <a:rPr lang="ja-JP" altLang="en-US" sz="1600" dirty="0"/>
              <a:t>型賃貸借の普及に取り組んでいます。</a:t>
            </a:r>
            <a:br>
              <a:rPr lang="ja-JP" altLang="en-US" sz="1600" dirty="0"/>
            </a:br>
            <a:endParaRPr lang="en-US" altLang="ja-JP" sz="1600" dirty="0"/>
          </a:p>
          <a:p>
            <a:endParaRPr lang="en-US" altLang="ja-JP" sz="1600" dirty="0"/>
          </a:p>
          <a:p>
            <a:endParaRPr lang="en-US" altLang="ja-JP" sz="1600" dirty="0"/>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16</a:t>
            </a:fld>
            <a:endParaRPr kumimoji="1" lang="ja-JP" altLang="en-US"/>
          </a:p>
        </p:txBody>
      </p:sp>
    </p:spTree>
    <p:extLst>
      <p:ext uri="{BB962C8B-B14F-4D97-AF65-F5344CB8AC3E}">
        <p14:creationId xmlns:p14="http://schemas.microsoft.com/office/powerpoint/2010/main" val="250645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今までは、貸す人が修繕をして家を貸し出す方法でしたが、金銭面の負担が大きいものでした。</a:t>
            </a:r>
            <a:endParaRPr lang="en-US" altLang="ja-JP" sz="1200" dirty="0"/>
          </a:p>
          <a:p>
            <a:endParaRPr lang="en-US" altLang="ja-JP" sz="1200" dirty="0"/>
          </a:p>
          <a:p>
            <a:r>
              <a:rPr lang="ja-JP" altLang="en-US" sz="1200" dirty="0"/>
              <a:t>このシステムは現状のままの家を貸し出すので家賃を安く設定できます。</a:t>
            </a:r>
            <a:endParaRPr lang="en-US" altLang="ja-JP" sz="1200" dirty="0"/>
          </a:p>
          <a:p>
            <a:r>
              <a:rPr lang="ja-JP" altLang="en-US" sz="1200" dirty="0"/>
              <a:t>近年、ホームセンターに行けば材料も工具も何でもそろいますし、若い方にはＤＩＹが流行っているんです。</a:t>
            </a:r>
            <a:endParaRPr lang="en-US" altLang="ja-JP" sz="1200" dirty="0"/>
          </a:p>
          <a:p>
            <a:r>
              <a:rPr lang="ja-JP" altLang="en-US" sz="1200" dirty="0"/>
              <a:t>借りた人が自費でＤＩＹすることで自分好みに修繕や改造ができます。</a:t>
            </a:r>
            <a:endParaRPr lang="en-US" altLang="ja-JP" sz="1200" dirty="0"/>
          </a:p>
          <a:p>
            <a:r>
              <a:rPr lang="ja-JP" altLang="en-US" sz="1200" dirty="0"/>
              <a:t>借りた家でも自分好みにすれば永く住んでもらえるわけです。</a:t>
            </a:r>
            <a:endParaRPr lang="en-US" altLang="ja-JP" sz="1200" dirty="0"/>
          </a:p>
          <a:p>
            <a:endParaRPr lang="en-US" altLang="ja-JP" sz="1200" dirty="0"/>
          </a:p>
          <a:p>
            <a:r>
              <a:rPr lang="ja-JP" altLang="en-US" sz="1200" dirty="0"/>
              <a:t>そして退去時に原状回復しなくていいので、貸した人にとっても内装や住宅設備がよくなって返ってくるのですから、次の人に貸しやすくなります。</a:t>
            </a:r>
            <a:endParaRPr lang="en-US" altLang="ja-JP" sz="1200" dirty="0"/>
          </a:p>
          <a:p>
            <a:r>
              <a:rPr lang="ja-JP" altLang="en-US" sz="1200" dirty="0"/>
              <a:t>この方法は、かり主にもかし主にも利点があり、お互いにいい方法だと思います。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1E01A940-7B64-41D4-A8F8-DC71CE529C60}" type="slidenum">
              <a:rPr kumimoji="1" lang="ja-JP" altLang="en-US" smtClean="0"/>
              <a:t>17</a:t>
            </a:fld>
            <a:endParaRPr kumimoji="1" lang="ja-JP" altLang="en-US"/>
          </a:p>
        </p:txBody>
      </p:sp>
    </p:spTree>
    <p:extLst>
      <p:ext uri="{BB962C8B-B14F-4D97-AF65-F5344CB8AC3E}">
        <p14:creationId xmlns:p14="http://schemas.microsoft.com/office/powerpoint/2010/main" val="1164130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F5D186F-AB7A-094B-AEDC-1B7DC4FD80C8}" type="slidenum">
              <a:rPr kumimoji="1" lang="ja-JP" altLang="en-US" smtClean="0"/>
              <a:t>53</a:t>
            </a:fld>
            <a:endParaRPr kumimoji="1" lang="ja-JP" altLang="en-US"/>
          </a:p>
        </p:txBody>
      </p:sp>
    </p:spTree>
    <p:extLst>
      <p:ext uri="{BB962C8B-B14F-4D97-AF65-F5344CB8AC3E}">
        <p14:creationId xmlns:p14="http://schemas.microsoft.com/office/powerpoint/2010/main" val="3743498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B5AE569-1091-C94A-8122-D6E5215EFFD6}" type="slidenum">
              <a:rPr kumimoji="1" lang="ja-JP" altLang="en-US" smtClean="0"/>
              <a:t>56</a:t>
            </a:fld>
            <a:endParaRPr kumimoji="1" lang="ja-JP" altLang="en-US"/>
          </a:p>
        </p:txBody>
      </p:sp>
    </p:spTree>
    <p:extLst>
      <p:ext uri="{BB962C8B-B14F-4D97-AF65-F5344CB8AC3E}">
        <p14:creationId xmlns:p14="http://schemas.microsoft.com/office/powerpoint/2010/main" val="3200121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F5D186F-AB7A-094B-AEDC-1B7DC4FD80C8}" type="slidenum">
              <a:rPr kumimoji="1" lang="ja-JP" altLang="en-US" smtClean="0"/>
              <a:t>57</a:t>
            </a:fld>
            <a:endParaRPr kumimoji="1" lang="ja-JP" altLang="en-US"/>
          </a:p>
        </p:txBody>
      </p:sp>
    </p:spTree>
    <p:extLst>
      <p:ext uri="{BB962C8B-B14F-4D97-AF65-F5344CB8AC3E}">
        <p14:creationId xmlns:p14="http://schemas.microsoft.com/office/powerpoint/2010/main" val="2011386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ctr"/>
          <a:lstStyle>
            <a:lvl1pPr algn="ctr">
              <a:defRPr sz="60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ＭＳ ゴシック" panose="020B0609070205080204" pitchFamily="49" charset="-128"/>
                <a:ea typeface="ＭＳ ゴシック" panose="020B0609070205080204" pitchFamily="49"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52756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81109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latin typeface="ＭＳ ゴシック" panose="020B0609070205080204" pitchFamily="49" charset="-128"/>
                <a:ea typeface="ＭＳ ゴシック" panose="020B0609070205080204" pitchFamily="49"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005042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35037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9" name="Slide Number Placeholder 8"/>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61890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5" name="Slide Number Placeholder 4"/>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2096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4604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atin typeface="ＭＳ ゴシック" panose="020B0609070205080204" pitchFamily="49" charset="-128"/>
                <a:ea typeface="ＭＳ ゴシック" panose="020B0609070205080204" pitchFamily="49" charset="-128"/>
              </a:defRPr>
            </a:lvl1pPr>
            <a:lvl2pPr>
              <a:defRPr sz="2800">
                <a:latin typeface="ＭＳ ゴシック" panose="020B0609070205080204" pitchFamily="49" charset="-128"/>
                <a:ea typeface="ＭＳ ゴシック" panose="020B0609070205080204" pitchFamily="49" charset="-128"/>
              </a:defRPr>
            </a:lvl2pPr>
            <a:lvl3pPr>
              <a:defRPr sz="2400">
                <a:latin typeface="ＭＳ ゴシック" panose="020B0609070205080204" pitchFamily="49" charset="-128"/>
                <a:ea typeface="ＭＳ ゴシック" panose="020B0609070205080204" pitchFamily="49" charset="-128"/>
              </a:defRPr>
            </a:lvl3pPr>
            <a:lvl4pPr>
              <a:defRPr sz="2000">
                <a:latin typeface="ＭＳ ゴシック" panose="020B0609070205080204" pitchFamily="49" charset="-128"/>
                <a:ea typeface="ＭＳ ゴシック" panose="020B0609070205080204" pitchFamily="49" charset="-128"/>
              </a:defRPr>
            </a:lvl4pPr>
            <a:lvl5pPr>
              <a:defRPr sz="2000">
                <a:latin typeface="ＭＳ ゴシック" panose="020B0609070205080204" pitchFamily="49" charset="-128"/>
                <a:ea typeface="ＭＳ ゴシック" panose="020B0609070205080204" pitchFamily="49" charset="-128"/>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642845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atin typeface="ＭＳ ゴシック" panose="020B0609070205080204" pitchFamily="49" charset="-128"/>
                <a:ea typeface="ＭＳ ゴシック" panose="020B0609070205080204" pitchFamily="49"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392269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337311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853439"/>
            <a:ext cx="1971675" cy="5323524"/>
          </a:xfrm>
        </p:spPr>
        <p:txBody>
          <a:bodyPr vert="eaVert"/>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a:xfrm>
            <a:off x="628650" y="853439"/>
            <a:ext cx="5800725" cy="5323523"/>
          </a:xfrm>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97115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76923"/>
            <a:ext cx="7886700" cy="913766"/>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pic>
        <p:nvPicPr>
          <p:cNvPr id="10" name="図 9">
            <a:extLst>
              <a:ext uri="{FF2B5EF4-FFF2-40B4-BE49-F238E27FC236}">
                <a16:creationId xmlns:a16="http://schemas.microsoft.com/office/drawing/2014/main" id="{F56F2BBA-D647-4137-9AB4-AB84CCAE332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5" name="図 4">
            <a:extLst>
              <a:ext uri="{FF2B5EF4-FFF2-40B4-BE49-F238E27FC236}">
                <a16:creationId xmlns:a16="http://schemas.microsoft.com/office/drawing/2014/main" id="{1E1AF041-0D33-4873-853A-73A55798B9D2}"/>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52400" y="6359288"/>
            <a:ext cx="2057400" cy="362188"/>
          </a:xfrm>
          <a:prstGeom prst="rect">
            <a:avLst/>
          </a:prstGeom>
        </p:spPr>
      </p:pic>
    </p:spTree>
    <p:extLst>
      <p:ext uri="{BB962C8B-B14F-4D97-AF65-F5344CB8AC3E}">
        <p14:creationId xmlns:p14="http://schemas.microsoft.com/office/powerpoint/2010/main" val="2267007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tiff"/><Relationship Id="rId5" Type="http://schemas.openxmlformats.org/officeDocument/2006/relationships/image" Target="../media/image23.tiff"/><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3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3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5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6.jpg"/><Relationship Id="rId5" Type="http://schemas.openxmlformats.org/officeDocument/2006/relationships/image" Target="../media/image85.jpg"/><Relationship Id="rId4" Type="http://schemas.openxmlformats.org/officeDocument/2006/relationships/image" Target="../media/image84.jpg"/></Relationships>
</file>

<file path=ppt/slides/_rels/slide5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2.xml"/><Relationship Id="rId4" Type="http://schemas.openxmlformats.org/officeDocument/2006/relationships/image" Target="../media/image89.jpg"/></Relationships>
</file>

<file path=ppt/slides/_rels/slide5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5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dirty="0"/>
              <a:t>令和３年２月度例会</a:t>
            </a:r>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372100" y="4170556"/>
            <a:ext cx="3409946" cy="2547744"/>
          </a:xfrm>
        </p:spPr>
        <p:txBody>
          <a:bodyPr anchor="ctr">
            <a:noAutofit/>
          </a:bodyPr>
          <a:lstStyle/>
          <a:p>
            <a:pPr marL="0" indent="0">
              <a:buNone/>
            </a:pPr>
            <a:r>
              <a:rPr lang="en-US" sz="2400" dirty="0" err="1"/>
              <a:t>組織に関して</a:t>
            </a:r>
            <a:endParaRPr lang="en-US" sz="2400" dirty="0"/>
          </a:p>
          <a:p>
            <a:pPr marL="0" indent="0">
              <a:buNone/>
            </a:pPr>
            <a:r>
              <a:rPr lang="en-US" sz="2400" dirty="0" err="1"/>
              <a:t>内容に関して</a:t>
            </a:r>
            <a:endParaRPr lang="en-US" sz="2400" dirty="0"/>
          </a:p>
          <a:p>
            <a:pPr marL="0" indent="0">
              <a:buNone/>
            </a:pPr>
            <a:r>
              <a:rPr lang="ja-JP" altLang="en-US" sz="2400" dirty="0"/>
              <a:t>　　・発生抑制</a:t>
            </a:r>
            <a:endParaRPr lang="en-US" altLang="ja-JP" sz="2400" dirty="0"/>
          </a:p>
          <a:p>
            <a:pPr marL="0" indent="0">
              <a:buNone/>
            </a:pPr>
            <a:r>
              <a:rPr lang="ja-JP" altLang="en-US" sz="2400" dirty="0"/>
              <a:t>　　・解体促進</a:t>
            </a:r>
            <a:endParaRPr lang="en-US" altLang="ja-JP" sz="2400" dirty="0"/>
          </a:p>
          <a:p>
            <a:pPr marL="0" indent="0">
              <a:buNone/>
            </a:pPr>
            <a:r>
              <a:rPr lang="ja-JP" altLang="en-US" sz="2400" dirty="0"/>
              <a:t>　　・利活用</a:t>
            </a:r>
            <a:endParaRPr lang="en-US" altLang="ja-JP" sz="2400" dirty="0"/>
          </a:p>
          <a:p>
            <a:pPr marL="0" indent="0">
              <a:buNone/>
            </a:pPr>
            <a:r>
              <a:rPr lang="ja-JP" altLang="en-US" sz="2400" dirty="0"/>
              <a:t>　　</a:t>
            </a:r>
            <a:endParaRPr lang="en-US" sz="2400"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全国空き家アドバイザー協議会設立の意義</a:t>
            </a:r>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4676196"/>
          </a:xfrm>
        </p:spPr>
        <p:txBody>
          <a:bodyPr anchor="t">
            <a:normAutofit/>
          </a:bodyPr>
          <a:lstStyle/>
          <a:p>
            <a:pPr marL="0" indent="0">
              <a:lnSpc>
                <a:spcPct val="300000"/>
              </a:lnSpc>
              <a:buNone/>
            </a:pPr>
            <a:r>
              <a:rPr kumimoji="1" lang="ja-JP" altLang="en-US" dirty="0"/>
              <a:t>・「空き家バンク」で空き家課題解決は難しい理由</a:t>
            </a:r>
            <a:endParaRPr lang="en-US" altLang="ja-JP" dirty="0"/>
          </a:p>
          <a:p>
            <a:pPr marL="0" indent="0">
              <a:lnSpc>
                <a:spcPct val="300000"/>
              </a:lnSpc>
              <a:buNone/>
            </a:pPr>
            <a:r>
              <a:rPr kumimoji="1" lang="ja-JP" altLang="en-US" dirty="0"/>
              <a:t>・「空き家問題」を自治体では難しい理由</a:t>
            </a:r>
            <a:endParaRPr lang="en-US" altLang="ja-JP" dirty="0"/>
          </a:p>
          <a:p>
            <a:pPr marL="0" indent="0">
              <a:lnSpc>
                <a:spcPct val="300000"/>
              </a:lnSpc>
              <a:buNone/>
            </a:pPr>
            <a:r>
              <a:rPr kumimoji="1" lang="ja-JP" altLang="en-US" dirty="0"/>
              <a:t>・国の施策と国が官民連携を求める理由</a:t>
            </a:r>
            <a:endParaRPr lang="en-US" altLang="ja-JP" dirty="0"/>
          </a:p>
        </p:txBody>
      </p:sp>
    </p:spTree>
    <p:extLst>
      <p:ext uri="{BB962C8B-B14F-4D97-AF65-F5344CB8AC3E}">
        <p14:creationId xmlns:p14="http://schemas.microsoft.com/office/powerpoint/2010/main" val="315211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BF163F-7E8F-2541-84EE-668D2D295290}"/>
              </a:ext>
            </a:extLst>
          </p:cNvPr>
          <p:cNvSpPr>
            <a:spLocks noGrp="1"/>
          </p:cNvSpPr>
          <p:nvPr>
            <p:ph type="title"/>
          </p:nvPr>
        </p:nvSpPr>
        <p:spPr>
          <a:xfrm>
            <a:off x="179614" y="5159829"/>
            <a:ext cx="8964386" cy="1208314"/>
          </a:xfrm>
        </p:spPr>
        <p:txBody>
          <a:bodyPr anchor="ctr">
            <a:normAutofit/>
          </a:bodyPr>
          <a:lstStyle/>
          <a:p>
            <a:pPr algn="ctr"/>
            <a:r>
              <a:rPr kumimoji="1" lang="ja-JP" altLang="en-US" dirty="0"/>
              <a:t>空き家に手を加えるコトなくそのまま流通が基本</a:t>
            </a:r>
          </a:p>
        </p:txBody>
      </p:sp>
      <p:pic>
        <p:nvPicPr>
          <p:cNvPr id="1028" name="Picture 4">
            <a:extLst>
              <a:ext uri="{FF2B5EF4-FFF2-40B4-BE49-F238E27FC236}">
                <a16:creationId xmlns:a16="http://schemas.microsoft.com/office/drawing/2014/main" id="{A4A46827-6982-415E-9B64-702890A2E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8912" y="1569110"/>
            <a:ext cx="8266176" cy="3719779"/>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1">
            <a:extLst>
              <a:ext uri="{FF2B5EF4-FFF2-40B4-BE49-F238E27FC236}">
                <a16:creationId xmlns:a16="http://schemas.microsoft.com/office/drawing/2014/main" id="{48B924AE-0601-4499-84D1-E464128E7C38}"/>
              </a:ext>
            </a:extLst>
          </p:cNvPr>
          <p:cNvSpPr txBox="1">
            <a:spLocks/>
          </p:cNvSpPr>
          <p:nvPr/>
        </p:nvSpPr>
        <p:spPr>
          <a:xfrm>
            <a:off x="0" y="30161"/>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fontAlgn="base"/>
            <a:r>
              <a:rPr lang="ja-JP" altLang="en-US" b="1" dirty="0"/>
              <a:t>空き家バンク制度の仕組み</a:t>
            </a:r>
          </a:p>
        </p:txBody>
      </p:sp>
    </p:spTree>
    <p:extLst>
      <p:ext uri="{BB962C8B-B14F-4D97-AF65-F5344CB8AC3E}">
        <p14:creationId xmlns:p14="http://schemas.microsoft.com/office/powerpoint/2010/main" val="463603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65159E-8E5C-A345-AAC4-3BFF435360EF}"/>
              </a:ext>
            </a:extLst>
          </p:cNvPr>
          <p:cNvSpPr>
            <a:spLocks noGrp="1"/>
          </p:cNvSpPr>
          <p:nvPr>
            <p:ph type="title"/>
          </p:nvPr>
        </p:nvSpPr>
        <p:spPr/>
        <p:txBody>
          <a:bodyPr/>
          <a:lstStyle/>
          <a:p>
            <a:r>
              <a:rPr lang="ja-JP" altLang="en-US" dirty="0"/>
              <a:t>空き家バンクでは出来ないコト</a:t>
            </a:r>
            <a:endParaRPr kumimoji="1" lang="ja-JP" altLang="en-US" dirty="0"/>
          </a:p>
        </p:txBody>
      </p:sp>
      <p:pic>
        <p:nvPicPr>
          <p:cNvPr id="4" name="図 3">
            <a:extLst>
              <a:ext uri="{FF2B5EF4-FFF2-40B4-BE49-F238E27FC236}">
                <a16:creationId xmlns:a16="http://schemas.microsoft.com/office/drawing/2014/main" id="{D53852AF-B6B7-5440-96C2-4593E3BD5E66}"/>
              </a:ext>
            </a:extLst>
          </p:cNvPr>
          <p:cNvPicPr>
            <a:picLocks noChangeAspect="1"/>
          </p:cNvPicPr>
          <p:nvPr/>
        </p:nvPicPr>
        <p:blipFill>
          <a:blip r:embed="rId2"/>
          <a:stretch>
            <a:fillRect/>
          </a:stretch>
        </p:blipFill>
        <p:spPr>
          <a:xfrm>
            <a:off x="469900" y="841445"/>
            <a:ext cx="8204200" cy="5478427"/>
          </a:xfrm>
          <a:prstGeom prst="rect">
            <a:avLst/>
          </a:prstGeom>
        </p:spPr>
      </p:pic>
    </p:spTree>
    <p:extLst>
      <p:ext uri="{BB962C8B-B14F-4D97-AF65-F5344CB8AC3E}">
        <p14:creationId xmlns:p14="http://schemas.microsoft.com/office/powerpoint/2010/main" val="607298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359399"/>
          </a:xfrm>
        </p:spPr>
        <p:txBody>
          <a:bodyPr>
            <a:noAutofit/>
          </a:bodyPr>
          <a:lstStyle/>
          <a:p>
            <a:pPr marL="0" indent="0">
              <a:buNone/>
            </a:pPr>
            <a:r>
              <a:rPr kumimoji="1" lang="en-US" altLang="ja-JP" sz="2400" dirty="0"/>
              <a:t>         </a:t>
            </a:r>
            <a:r>
              <a:rPr kumimoji="1" lang="ja-JP" altLang="en-US" sz="2400" dirty="0"/>
              <a:t>自治体の出来ないこと民間が行う</a:t>
            </a:r>
            <a:endParaRPr kumimoji="1" lang="en-US" altLang="ja-JP" sz="2400" dirty="0"/>
          </a:p>
          <a:p>
            <a:pPr marL="0" indent="0">
              <a:buNone/>
            </a:pPr>
            <a:r>
              <a:rPr lang="ja-JP" altLang="en-US" sz="2400" dirty="0"/>
              <a:t>　</a:t>
            </a:r>
            <a:br>
              <a:rPr lang="en-US" altLang="ja-JP" sz="2400" dirty="0"/>
            </a:br>
            <a:r>
              <a:rPr lang="en-US" altLang="ja-JP" sz="2400" dirty="0"/>
              <a:t>                   </a:t>
            </a:r>
            <a:r>
              <a:rPr lang="ja-JP" altLang="en-US" sz="2400" dirty="0"/>
              <a:t>　</a:t>
            </a:r>
            <a:r>
              <a:rPr lang="en-US" altLang="ja-JP" sz="2400" dirty="0"/>
              <a:t>    </a:t>
            </a:r>
            <a:r>
              <a:rPr kumimoji="1" lang="ja-JP" altLang="en-US" sz="2400" dirty="0"/>
              <a:t>⬇️</a:t>
            </a:r>
            <a:endParaRPr kumimoji="1" lang="en-US" altLang="ja-JP" sz="2400" dirty="0"/>
          </a:p>
          <a:p>
            <a:pPr marL="0" indent="0" algn="ctr">
              <a:buNone/>
            </a:pP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自治体と情報共有し自治体と共に「空き家課題解決」</a:t>
            </a:r>
            <a:endParaRPr kumimoji="1" lang="en-US" altLang="ja-JP" sz="2400" dirty="0"/>
          </a:p>
          <a:p>
            <a:pPr marL="0" indent="0">
              <a:buNone/>
            </a:pPr>
            <a:r>
              <a:rPr kumimoji="1" lang="en-US" altLang="ja-JP" sz="2400" dirty="0"/>
              <a:t>      </a:t>
            </a:r>
            <a:r>
              <a:rPr kumimoji="1" lang="ja-JP" altLang="en-US" sz="2400" dirty="0"/>
              <a:t>（空き家バンク）　</a:t>
            </a:r>
            <a:r>
              <a:rPr kumimoji="1" lang="en-US" altLang="ja-JP" sz="2400" dirty="0"/>
              <a:t> </a:t>
            </a: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en-US" altLang="ja-JP" sz="2400" dirty="0"/>
              <a:t>  </a:t>
            </a:r>
            <a:r>
              <a:rPr kumimoji="1" lang="ja-JP" altLang="en-US" sz="2400" dirty="0"/>
              <a:t>自治体情報管理発信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dirty="0"/>
              <a:t>⇨</a:t>
            </a:r>
            <a:r>
              <a:rPr kumimoji="1" lang="en-US" altLang="ja-JP" sz="2400" dirty="0"/>
              <a:t> </a:t>
            </a:r>
            <a:r>
              <a:rPr kumimoji="1" lang="ja-JP" altLang="en-US" sz="2400" dirty="0"/>
              <a:t>民間で実務運営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dirty="0"/>
              <a:t>　　　　　　　　　</a:t>
            </a:r>
            <a:r>
              <a:rPr lang="ja-JP" altLang="en-US" sz="2400" dirty="0"/>
              <a:t> </a:t>
            </a:r>
            <a:r>
              <a:rPr kumimoji="1" lang="ja-JP" altLang="en-US" sz="2400" dirty="0"/>
              <a:t>　　</a:t>
            </a:r>
            <a:r>
              <a:rPr kumimoji="1" lang="en-US" altLang="ja-JP" sz="2400" dirty="0"/>
              <a:t>    </a:t>
            </a:r>
            <a:r>
              <a:rPr kumimoji="1" lang="ja-JP" altLang="en-US" sz="2400" dirty="0"/>
              <a:t>・発生抑制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Tree>
    <p:extLst>
      <p:ext uri="{BB962C8B-B14F-4D97-AF65-F5344CB8AC3E}">
        <p14:creationId xmlns:p14="http://schemas.microsoft.com/office/powerpoint/2010/main" val="3530217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FA4134-41C0-5843-AC20-CCB1E4C08648}"/>
              </a:ext>
            </a:extLst>
          </p:cNvPr>
          <p:cNvSpPr>
            <a:spLocks noGrp="1"/>
          </p:cNvSpPr>
          <p:nvPr>
            <p:ph type="title"/>
          </p:nvPr>
        </p:nvSpPr>
        <p:spPr/>
        <p:txBody>
          <a:bodyPr/>
          <a:lstStyle/>
          <a:p>
            <a:r>
              <a:rPr lang="ja-JP" altLang="en-US" dirty="0"/>
              <a:t>全国</a:t>
            </a:r>
            <a:r>
              <a:rPr kumimoji="1" lang="ja-JP" altLang="en-US" dirty="0"/>
              <a:t>各地で設立されています</a:t>
            </a:r>
          </a:p>
        </p:txBody>
      </p:sp>
      <p:pic>
        <p:nvPicPr>
          <p:cNvPr id="5" name="コンテンツ プレースホルダー 4" descr="新聞記事の一部&#10;&#10;中程度の精度で自動的に生成された説明">
            <a:extLst>
              <a:ext uri="{FF2B5EF4-FFF2-40B4-BE49-F238E27FC236}">
                <a16:creationId xmlns:a16="http://schemas.microsoft.com/office/drawing/2014/main" id="{0CF10F38-3991-4641-9239-7A9E9860B66D}"/>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389381" y="778256"/>
            <a:ext cx="8365237" cy="5504167"/>
          </a:xfrm>
        </p:spPr>
      </p:pic>
    </p:spTree>
    <p:extLst>
      <p:ext uri="{BB962C8B-B14F-4D97-AF65-F5344CB8AC3E}">
        <p14:creationId xmlns:p14="http://schemas.microsoft.com/office/powerpoint/2010/main" val="3891556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30326C0-AE66-4842-859E-BEAA5022083B}"/>
              </a:ext>
            </a:extLst>
          </p:cNvPr>
          <p:cNvSpPr txBox="1"/>
          <p:nvPr/>
        </p:nvSpPr>
        <p:spPr>
          <a:xfrm>
            <a:off x="3166988" y="3014990"/>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6" name="角丸四角形 5">
            <a:extLst>
              <a:ext uri="{FF2B5EF4-FFF2-40B4-BE49-F238E27FC236}">
                <a16:creationId xmlns:a16="http://schemas.microsoft.com/office/drawing/2014/main" id="{B46E8A68-A510-FB40-A553-9D3EB150D852}"/>
              </a:ext>
            </a:extLst>
          </p:cNvPr>
          <p:cNvSpPr/>
          <p:nvPr/>
        </p:nvSpPr>
        <p:spPr>
          <a:xfrm>
            <a:off x="152066" y="5959440"/>
            <a:ext cx="8895994" cy="405126"/>
          </a:xfrm>
          <a:prstGeom prst="roundRect">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C8395222-5E7D-FF4D-9C36-33DD7397BDBF}"/>
              </a:ext>
            </a:extLst>
          </p:cNvPr>
          <p:cNvSpPr txBox="1"/>
          <p:nvPr/>
        </p:nvSpPr>
        <p:spPr>
          <a:xfrm>
            <a:off x="207271" y="6031198"/>
            <a:ext cx="441248"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DIY</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E682AF39-03A8-104C-9B55-F36F995BA581}"/>
              </a:ext>
            </a:extLst>
          </p:cNvPr>
          <p:cNvSpPr txBox="1"/>
          <p:nvPr/>
        </p:nvSpPr>
        <p:spPr>
          <a:xfrm>
            <a:off x="834877" y="6031198"/>
            <a:ext cx="1057931"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あんしん解体</a:t>
            </a:r>
          </a:p>
        </p:txBody>
      </p:sp>
      <p:sp>
        <p:nvSpPr>
          <p:cNvPr id="9" name="テキスト ボックス 8">
            <a:extLst>
              <a:ext uri="{FF2B5EF4-FFF2-40B4-BE49-F238E27FC236}">
                <a16:creationId xmlns:a16="http://schemas.microsoft.com/office/drawing/2014/main" id="{C86FC40D-BA01-5048-8F9C-788213270A20}"/>
              </a:ext>
            </a:extLst>
          </p:cNvPr>
          <p:cNvSpPr txBox="1"/>
          <p:nvPr/>
        </p:nvSpPr>
        <p:spPr>
          <a:xfrm>
            <a:off x="3885540" y="6031198"/>
            <a:ext cx="689817"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COSOJI</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1635EC3F-108B-6144-86B0-A5A2A303E267}"/>
              </a:ext>
            </a:extLst>
          </p:cNvPr>
          <p:cNvSpPr txBox="1"/>
          <p:nvPr/>
        </p:nvSpPr>
        <p:spPr>
          <a:xfrm>
            <a:off x="6006005" y="6035045"/>
            <a:ext cx="51655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家史</a:t>
            </a:r>
          </a:p>
        </p:txBody>
      </p:sp>
      <p:sp>
        <p:nvSpPr>
          <p:cNvPr id="11" name="テキスト ボックス 10">
            <a:extLst>
              <a:ext uri="{FF2B5EF4-FFF2-40B4-BE49-F238E27FC236}">
                <a16:creationId xmlns:a16="http://schemas.microsoft.com/office/drawing/2014/main" id="{7C12E118-D2D5-6344-BDE8-939A7F9923C2}"/>
              </a:ext>
            </a:extLst>
          </p:cNvPr>
          <p:cNvSpPr txBox="1"/>
          <p:nvPr/>
        </p:nvSpPr>
        <p:spPr>
          <a:xfrm>
            <a:off x="4761715" y="6035045"/>
            <a:ext cx="105793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シルバー人材</a:t>
            </a:r>
          </a:p>
        </p:txBody>
      </p:sp>
      <p:sp>
        <p:nvSpPr>
          <p:cNvPr id="12" name="テキスト ボックス 11">
            <a:extLst>
              <a:ext uri="{FF2B5EF4-FFF2-40B4-BE49-F238E27FC236}">
                <a16:creationId xmlns:a16="http://schemas.microsoft.com/office/drawing/2014/main" id="{420941AE-212B-9F44-A461-270EFE6315A1}"/>
              </a:ext>
            </a:extLst>
          </p:cNvPr>
          <p:cNvSpPr txBox="1"/>
          <p:nvPr/>
        </p:nvSpPr>
        <p:spPr>
          <a:xfrm>
            <a:off x="6708915" y="6035045"/>
            <a:ext cx="597137"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a:t>
            </a:r>
          </a:p>
        </p:txBody>
      </p:sp>
      <p:sp>
        <p:nvSpPr>
          <p:cNvPr id="13" name="テキスト ボックス 12">
            <a:extLst>
              <a:ext uri="{FF2B5EF4-FFF2-40B4-BE49-F238E27FC236}">
                <a16:creationId xmlns:a16="http://schemas.microsoft.com/office/drawing/2014/main" id="{F3108FBB-90CF-5E4C-B647-E4721DA13E0F}"/>
              </a:ext>
            </a:extLst>
          </p:cNvPr>
          <p:cNvSpPr txBox="1"/>
          <p:nvPr/>
        </p:nvSpPr>
        <p:spPr>
          <a:xfrm>
            <a:off x="7492408" y="6035045"/>
            <a:ext cx="1458490"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全日本不動産協会</a:t>
            </a:r>
          </a:p>
        </p:txBody>
      </p:sp>
      <p:cxnSp>
        <p:nvCxnSpPr>
          <p:cNvPr id="14" name="直線コネクタ 13">
            <a:extLst>
              <a:ext uri="{FF2B5EF4-FFF2-40B4-BE49-F238E27FC236}">
                <a16:creationId xmlns:a16="http://schemas.microsoft.com/office/drawing/2014/main" id="{E932C87B-8A98-B440-9822-027D2F4EF7FE}"/>
              </a:ext>
            </a:extLst>
          </p:cNvPr>
          <p:cNvCxnSpPr>
            <a:cxnSpLocks/>
            <a:stCxn id="35" idx="0"/>
            <a:endCxn id="5" idx="2"/>
          </p:cNvCxnSpPr>
          <p:nvPr/>
        </p:nvCxnSpPr>
        <p:spPr>
          <a:xfrm flipV="1">
            <a:off x="4484984" y="3276600"/>
            <a:ext cx="0" cy="304801"/>
          </a:xfrm>
          <a:prstGeom prst="line">
            <a:avLst/>
          </a:prstGeom>
          <a:ln w="34925">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09F08F6-D5E8-4340-A92A-07F424822B97}"/>
              </a:ext>
            </a:extLst>
          </p:cNvPr>
          <p:cNvSpPr txBox="1"/>
          <p:nvPr/>
        </p:nvSpPr>
        <p:spPr>
          <a:xfrm>
            <a:off x="4580948" y="3322766"/>
            <a:ext cx="902811" cy="215444"/>
          </a:xfrm>
          <a:prstGeom prst="rect">
            <a:avLst/>
          </a:prstGeom>
          <a:solidFill>
            <a:schemeClr val="bg1"/>
          </a:solid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会員組織を構築</a:t>
            </a:r>
          </a:p>
        </p:txBody>
      </p:sp>
      <p:sp>
        <p:nvSpPr>
          <p:cNvPr id="18" name="テキスト ボックス 17">
            <a:extLst>
              <a:ext uri="{FF2B5EF4-FFF2-40B4-BE49-F238E27FC236}">
                <a16:creationId xmlns:a16="http://schemas.microsoft.com/office/drawing/2014/main" id="{F3B9EF4B-BCB6-FE4D-803B-3C8E40D1D7F2}"/>
              </a:ext>
            </a:extLst>
          </p:cNvPr>
          <p:cNvSpPr txBox="1"/>
          <p:nvPr/>
        </p:nvSpPr>
        <p:spPr>
          <a:xfrm>
            <a:off x="152066" y="2088260"/>
            <a:ext cx="2405830" cy="261610"/>
          </a:xfrm>
          <a:prstGeom prst="rect">
            <a:avLst/>
          </a:prstGeom>
          <a:noFill/>
          <a:ln>
            <a:solidFill>
              <a:schemeClr val="accent1"/>
            </a:solidFill>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全国古民家再生協会</a:t>
            </a:r>
          </a:p>
        </p:txBody>
      </p:sp>
      <p:sp>
        <p:nvSpPr>
          <p:cNvPr id="19" name="テキスト ボックス 18">
            <a:extLst>
              <a:ext uri="{FF2B5EF4-FFF2-40B4-BE49-F238E27FC236}">
                <a16:creationId xmlns:a16="http://schemas.microsoft.com/office/drawing/2014/main" id="{11DE041B-89C4-EB46-BBBE-D222A96D8054}"/>
              </a:ext>
            </a:extLst>
          </p:cNvPr>
          <p:cNvSpPr txBox="1"/>
          <p:nvPr/>
        </p:nvSpPr>
        <p:spPr>
          <a:xfrm>
            <a:off x="3166988" y="2088260"/>
            <a:ext cx="2635990" cy="261610"/>
          </a:xfrm>
          <a:prstGeom prst="rect">
            <a:avLst/>
          </a:prstGeom>
          <a:noFill/>
          <a:ln>
            <a:solidFill>
              <a:schemeClr val="accent1"/>
            </a:solidFill>
          </a:ln>
        </p:spPr>
        <p:txBody>
          <a:bodyPr wrap="square" rtlCol="0">
            <a:spAutoFit/>
          </a:bodyPr>
          <a:lstStyle/>
          <a:p>
            <a:pPr algn="dist"/>
            <a:r>
              <a:rPr kumimoji="1" lang="ja-JP" altLang="en-US" sz="1100" dirty="0">
                <a:latin typeface="ＭＳ ゴシック" panose="020B0609070205080204" pitchFamily="49" charset="-128"/>
                <a:ea typeface="ＭＳ ゴシック" panose="020B0609070205080204" pitchFamily="49" charset="-128"/>
              </a:rPr>
              <a:t>自治体</a:t>
            </a:r>
          </a:p>
        </p:txBody>
      </p:sp>
      <p:sp>
        <p:nvSpPr>
          <p:cNvPr id="20" name="テキスト ボックス 19">
            <a:extLst>
              <a:ext uri="{FF2B5EF4-FFF2-40B4-BE49-F238E27FC236}">
                <a16:creationId xmlns:a16="http://schemas.microsoft.com/office/drawing/2014/main" id="{4BE0485B-E612-6B4A-A588-AD44264B15EE}"/>
              </a:ext>
            </a:extLst>
          </p:cNvPr>
          <p:cNvSpPr txBox="1"/>
          <p:nvPr/>
        </p:nvSpPr>
        <p:spPr>
          <a:xfrm rot="5400000">
            <a:off x="2731637"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21" name="テキスト ボックス 20">
            <a:extLst>
              <a:ext uri="{FF2B5EF4-FFF2-40B4-BE49-F238E27FC236}">
                <a16:creationId xmlns:a16="http://schemas.microsoft.com/office/drawing/2014/main" id="{B2E05D3C-1558-1D40-BC9D-74D68DC726F2}"/>
              </a:ext>
            </a:extLst>
          </p:cNvPr>
          <p:cNvSpPr txBox="1"/>
          <p:nvPr/>
        </p:nvSpPr>
        <p:spPr>
          <a:xfrm>
            <a:off x="2564924" y="2349870"/>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22" name="テキスト ボックス 21">
            <a:extLst>
              <a:ext uri="{FF2B5EF4-FFF2-40B4-BE49-F238E27FC236}">
                <a16:creationId xmlns:a16="http://schemas.microsoft.com/office/drawing/2014/main" id="{7B84B35B-196D-074D-AD84-29653B419FDB}"/>
              </a:ext>
            </a:extLst>
          </p:cNvPr>
          <p:cNvSpPr txBox="1"/>
          <p:nvPr/>
        </p:nvSpPr>
        <p:spPr>
          <a:xfrm>
            <a:off x="6412071" y="2088260"/>
            <a:ext cx="2635990" cy="261610"/>
          </a:xfrm>
          <a:prstGeom prst="rect">
            <a:avLst/>
          </a:prstGeom>
          <a:noFill/>
          <a:ln>
            <a:solidFill>
              <a:schemeClr val="accent1"/>
            </a:solidFill>
            <a:prstDash val="dash"/>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空き家バンク（移住中心になる）</a:t>
            </a:r>
          </a:p>
        </p:txBody>
      </p:sp>
      <p:sp>
        <p:nvSpPr>
          <p:cNvPr id="23" name="テキスト ボックス 22">
            <a:extLst>
              <a:ext uri="{FF2B5EF4-FFF2-40B4-BE49-F238E27FC236}">
                <a16:creationId xmlns:a16="http://schemas.microsoft.com/office/drawing/2014/main" id="{6FCE5800-5BCF-A046-AE8D-ED33DCD6F34B}"/>
              </a:ext>
            </a:extLst>
          </p:cNvPr>
          <p:cNvSpPr txBox="1"/>
          <p:nvPr/>
        </p:nvSpPr>
        <p:spPr>
          <a:xfrm>
            <a:off x="721753" y="3014990"/>
            <a:ext cx="1836143" cy="261610"/>
          </a:xfrm>
          <a:prstGeom prst="rect">
            <a:avLst/>
          </a:prstGeom>
          <a:noFill/>
          <a:ln>
            <a:solidFill>
              <a:schemeClr val="accent1"/>
            </a:solidFill>
          </a:ln>
        </p:spPr>
        <p:txBody>
          <a:bodyPr wrap="square" rtlCol="0" anchor="ctr">
            <a:noAutofit/>
          </a:bodyPr>
          <a:lstStyle/>
          <a:p>
            <a:pPr algn="ctr"/>
            <a:r>
              <a:rPr kumimoji="1" lang="ja-JP" altLang="en-US" sz="1000">
                <a:latin typeface="ＭＳ ゴシック" panose="020B0609070205080204" pitchFamily="49" charset="-128"/>
                <a:ea typeface="ＭＳ ゴシック" panose="020B0609070205080204" pitchFamily="49" charset="-128"/>
              </a:rPr>
              <a:t>協議会事務局</a:t>
            </a:r>
            <a:endParaRPr kumimoji="1" lang="ja-JP" altLang="en-US" sz="800">
              <a:latin typeface="ＭＳ ゴシック" panose="020B0609070205080204" pitchFamily="49" charset="-128"/>
              <a:ea typeface="ＭＳ ゴシック" panose="020B0609070205080204" pitchFamily="49" charset="-128"/>
            </a:endParaRPr>
          </a:p>
        </p:txBody>
      </p:sp>
      <p:cxnSp>
        <p:nvCxnSpPr>
          <p:cNvPr id="24" name="直線コネクタ 23">
            <a:extLst>
              <a:ext uri="{FF2B5EF4-FFF2-40B4-BE49-F238E27FC236}">
                <a16:creationId xmlns:a16="http://schemas.microsoft.com/office/drawing/2014/main" id="{BF344077-1BDC-534E-84D4-C9C5E349CD45}"/>
              </a:ext>
            </a:extLst>
          </p:cNvPr>
          <p:cNvCxnSpPr>
            <a:cxnSpLocks/>
          </p:cNvCxnSpPr>
          <p:nvPr/>
        </p:nvCxnSpPr>
        <p:spPr>
          <a:xfrm>
            <a:off x="1918901" y="2388343"/>
            <a:ext cx="0" cy="626647"/>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B016C2CD-AE69-FE48-879C-F2715DDFD539}"/>
              </a:ext>
            </a:extLst>
          </p:cNvPr>
          <p:cNvCxnSpPr>
            <a:cxnSpLocks/>
            <a:stCxn id="23" idx="3"/>
            <a:endCxn id="5" idx="1"/>
          </p:cNvCxnSpPr>
          <p:nvPr/>
        </p:nvCxnSpPr>
        <p:spPr>
          <a:xfrm>
            <a:off x="2557896" y="3145795"/>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9E6F42B4-8BD5-B843-9E0D-96FB90394E0A}"/>
              </a:ext>
            </a:extLst>
          </p:cNvPr>
          <p:cNvSpPr txBox="1"/>
          <p:nvPr/>
        </p:nvSpPr>
        <p:spPr>
          <a:xfrm>
            <a:off x="2635896" y="3145794"/>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運営</a:t>
            </a:r>
          </a:p>
        </p:txBody>
      </p:sp>
      <p:sp>
        <p:nvSpPr>
          <p:cNvPr id="33" name="テキスト ボックス 32">
            <a:extLst>
              <a:ext uri="{FF2B5EF4-FFF2-40B4-BE49-F238E27FC236}">
                <a16:creationId xmlns:a16="http://schemas.microsoft.com/office/drawing/2014/main" id="{EE97AC7D-2C5A-2D47-AE0C-CC3F4FF85772}"/>
              </a:ext>
            </a:extLst>
          </p:cNvPr>
          <p:cNvSpPr txBox="1">
            <a:spLocks/>
          </p:cNvSpPr>
          <p:nvPr/>
        </p:nvSpPr>
        <p:spPr>
          <a:xfrm>
            <a:off x="3166988" y="3843011"/>
            <a:ext cx="2635984" cy="1854819"/>
          </a:xfrm>
          <a:prstGeom prst="rect">
            <a:avLst/>
          </a:prstGeom>
          <a:noFill/>
          <a:ln>
            <a:solidFill>
              <a:schemeClr val="accent1"/>
            </a:solidFill>
          </a:ln>
        </p:spPr>
        <p:txBody>
          <a:bodyPr wrap="square" rtlCol="0">
            <a:noAutofit/>
          </a:bodyPr>
          <a:lstStyle/>
          <a:p>
            <a:r>
              <a:rPr kumimoji="1" lang="ja-JP" altLang="en-US" sz="1100" dirty="0">
                <a:latin typeface="ＭＳ ゴシック" panose="020B0609070205080204" pitchFamily="49" charset="-128"/>
                <a:ea typeface="ＭＳ ゴシック" panose="020B0609070205080204" pitchFamily="49" charset="-128"/>
              </a:rPr>
              <a:t>・会員（建築業）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・会員（解体業）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・会員（不動産業）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・会員（行政書士）</a:t>
            </a:r>
            <a:r>
              <a:rPr kumimoji="1" lang="en-US" altLang="ja-JP" sz="1100" dirty="0">
                <a:latin typeface="ＭＳ ゴシック" panose="020B0609070205080204" pitchFamily="49" charset="-128"/>
                <a:ea typeface="ＭＳ ゴシック" panose="020B0609070205080204" pitchFamily="49" charset="-128"/>
              </a:rPr>
              <a:t>   </a:t>
            </a:r>
            <a:r>
              <a:rPr kumimoji="1" lang="ja-JP" altLang="en-US" sz="1100" dirty="0">
                <a:latin typeface="ＭＳ ゴシック" panose="020B0609070205080204" pitchFamily="49" charset="-128"/>
                <a:ea typeface="ＭＳ ゴシック" panose="020B0609070205080204" pitchFamily="49" charset="-128"/>
              </a:rPr>
              <a:t>など</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050" dirty="0">
                <a:latin typeface="ＭＳ ゴシック" panose="020B0609070205080204" pitchFamily="49" charset="-128"/>
                <a:ea typeface="ＭＳ ゴシック" panose="020B0609070205080204" pitchFamily="49" charset="-128"/>
              </a:rPr>
              <a:t>地域の意識高い方</a:t>
            </a:r>
            <a:r>
              <a:rPr kumimoji="1" lang="en-US" altLang="ja-JP" sz="1050" dirty="0">
                <a:latin typeface="ＭＳ ゴシック" panose="020B0609070205080204" pitchFamily="49" charset="-128"/>
                <a:ea typeface="ＭＳ ゴシック" panose="020B0609070205080204" pitchFamily="49" charset="-128"/>
              </a:rPr>
              <a:t>10</a:t>
            </a:r>
            <a:r>
              <a:rPr kumimoji="1" lang="ja-JP" altLang="en-US" sz="1050" dirty="0">
                <a:latin typeface="ＭＳ ゴシック" panose="020B0609070205080204" pitchFamily="49" charset="-128"/>
                <a:ea typeface="ＭＳ ゴシック" panose="020B0609070205080204" pitchFamily="49" charset="-128"/>
              </a:rPr>
              <a:t>社程度を会員</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34" name="テキスト ボックス 33">
            <a:extLst>
              <a:ext uri="{FF2B5EF4-FFF2-40B4-BE49-F238E27FC236}">
                <a16:creationId xmlns:a16="http://schemas.microsoft.com/office/drawing/2014/main" id="{A8D45CFD-5C4C-EE40-A831-ABF6FE180E6D}"/>
              </a:ext>
            </a:extLst>
          </p:cNvPr>
          <p:cNvSpPr txBox="1"/>
          <p:nvPr/>
        </p:nvSpPr>
        <p:spPr>
          <a:xfrm>
            <a:off x="3240380" y="4851445"/>
            <a:ext cx="2523068" cy="846386"/>
          </a:xfrm>
          <a:prstGeom prst="rect">
            <a:avLst/>
          </a:prstGeom>
          <a:noFill/>
          <a:ln>
            <a:noFill/>
          </a:ln>
        </p:spPr>
        <p:txBody>
          <a:bodyPr wrap="square" rtlCol="0">
            <a:spAutoFit/>
          </a:bodyPr>
          <a:lstStyle/>
          <a:p>
            <a:r>
              <a:rPr kumimoji="1" lang="ja-JP" altLang="en-US" sz="700" dirty="0">
                <a:latin typeface="ＭＳ ゴシック" panose="020B0609070205080204" pitchFamily="49" charset="-128"/>
                <a:ea typeface="ＭＳ ゴシック" panose="020B0609070205080204" pitchFamily="49" charset="-128"/>
              </a:rPr>
              <a:t>●年間：１２，０００円（１社）</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会費の２</a:t>
            </a:r>
            <a:r>
              <a:rPr kumimoji="1" lang="en-US" altLang="ja-JP" sz="700" dirty="0">
                <a:latin typeface="ＭＳ ゴシック" panose="020B0609070205080204" pitchFamily="49" charset="-128"/>
                <a:ea typeface="ＭＳ ゴシック" panose="020B0609070205080204" pitchFamily="49" charset="-128"/>
              </a:rPr>
              <a:t>/</a:t>
            </a:r>
            <a:r>
              <a:rPr kumimoji="1" lang="ja-JP" altLang="en-US" sz="700" dirty="0">
                <a:latin typeface="ＭＳ ゴシック" panose="020B0609070205080204" pitchFamily="49" charset="-128"/>
                <a:ea typeface="ＭＳ ゴシック" panose="020B0609070205080204" pitchFamily="49" charset="-128"/>
              </a:rPr>
              <a:t>３が協議会予算、残りを本会へ</a:t>
            </a:r>
            <a:endParaRPr kumimoji="1" lang="en-US" altLang="ja-JP" sz="700" dirty="0">
              <a:latin typeface="ＭＳ ゴシック" panose="020B0609070205080204" pitchFamily="49" charset="-128"/>
              <a:ea typeface="ＭＳ ゴシック" panose="020B0609070205080204" pitchFamily="49" charset="-128"/>
            </a:endParaRPr>
          </a:p>
          <a:p>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●会員は全国古民家再生協会所属会員は原則不可</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●会員は空き家課題</a:t>
            </a:r>
            <a:r>
              <a:rPr kumimoji="1" lang="en-US" altLang="ja-JP" sz="700" dirty="0">
                <a:latin typeface="ＭＳ ゴシック" panose="020B0609070205080204" pitchFamily="49" charset="-128"/>
                <a:ea typeface="ＭＳ ゴシック" panose="020B0609070205080204" pitchFamily="49" charset="-128"/>
              </a:rPr>
              <a:t>TC/</a:t>
            </a:r>
            <a:r>
              <a:rPr kumimoji="1" lang="ja-JP" altLang="en-US" sz="700" dirty="0">
                <a:latin typeface="ＭＳ ゴシック" panose="020B0609070205080204" pitchFamily="49" charset="-128"/>
                <a:ea typeface="ＭＳ ゴシック" panose="020B0609070205080204" pitchFamily="49" charset="-128"/>
              </a:rPr>
              <a:t>古民家</a:t>
            </a:r>
            <a:r>
              <a:rPr kumimoji="1" lang="en-US" altLang="ja-JP" sz="700" dirty="0">
                <a:latin typeface="ＭＳ ゴシック" panose="020B0609070205080204" pitchFamily="49" charset="-128"/>
                <a:ea typeface="ＭＳ ゴシック" panose="020B0609070205080204" pitchFamily="49" charset="-128"/>
              </a:rPr>
              <a:t>MP</a:t>
            </a:r>
            <a:r>
              <a:rPr kumimoji="1" lang="ja-JP" altLang="en-US" sz="700" dirty="0">
                <a:latin typeface="ＭＳ ゴシック" panose="020B0609070205080204" pitchFamily="49" charset="-128"/>
                <a:ea typeface="ＭＳ ゴシック" panose="020B0609070205080204" pitchFamily="49" charset="-128"/>
              </a:rPr>
              <a:t>の資格が必須</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●リフォーム等が発生した際は、リフォーム瑕疵保険の付</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　保を必須とする。</a:t>
            </a:r>
            <a:endParaRPr kumimoji="1" lang="en-US" altLang="ja-JP" sz="700" dirty="0">
              <a:latin typeface="ＭＳ ゴシック" panose="020B0609070205080204" pitchFamily="49" charset="-128"/>
              <a:ea typeface="ＭＳ ゴシック" panose="020B0609070205080204" pitchFamily="49" charset="-128"/>
            </a:endParaRPr>
          </a:p>
        </p:txBody>
      </p:sp>
      <p:sp>
        <p:nvSpPr>
          <p:cNvPr id="35" name="テキスト ボックス 34">
            <a:extLst>
              <a:ext uri="{FF2B5EF4-FFF2-40B4-BE49-F238E27FC236}">
                <a16:creationId xmlns:a16="http://schemas.microsoft.com/office/drawing/2014/main" id="{D3B44838-CB1C-9948-9677-9BA543A955DF}"/>
              </a:ext>
            </a:extLst>
          </p:cNvPr>
          <p:cNvSpPr txBox="1"/>
          <p:nvPr/>
        </p:nvSpPr>
        <p:spPr>
          <a:xfrm>
            <a:off x="3166988" y="3581401"/>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支部会員</a:t>
            </a:r>
          </a:p>
        </p:txBody>
      </p:sp>
      <p:sp>
        <p:nvSpPr>
          <p:cNvPr id="38" name="テキスト ボックス 37">
            <a:extLst>
              <a:ext uri="{FF2B5EF4-FFF2-40B4-BE49-F238E27FC236}">
                <a16:creationId xmlns:a16="http://schemas.microsoft.com/office/drawing/2014/main" id="{9BAF15D8-19F9-1643-BDB6-EEEC25993550}"/>
              </a:ext>
            </a:extLst>
          </p:cNvPr>
          <p:cNvSpPr txBox="1"/>
          <p:nvPr/>
        </p:nvSpPr>
        <p:spPr>
          <a:xfrm>
            <a:off x="6424881" y="3581401"/>
            <a:ext cx="2635991" cy="26161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各種業務</a:t>
            </a:r>
          </a:p>
        </p:txBody>
      </p:sp>
      <p:sp>
        <p:nvSpPr>
          <p:cNvPr id="39" name="テキスト ボックス 38">
            <a:extLst>
              <a:ext uri="{FF2B5EF4-FFF2-40B4-BE49-F238E27FC236}">
                <a16:creationId xmlns:a16="http://schemas.microsoft.com/office/drawing/2014/main" id="{B8722325-5425-DF43-A09C-862FDB084E84}"/>
              </a:ext>
            </a:extLst>
          </p:cNvPr>
          <p:cNvSpPr txBox="1">
            <a:spLocks/>
          </p:cNvSpPr>
          <p:nvPr/>
        </p:nvSpPr>
        <p:spPr>
          <a:xfrm>
            <a:off x="6424888" y="3843011"/>
            <a:ext cx="2635984" cy="1854819"/>
          </a:xfrm>
          <a:prstGeom prst="rect">
            <a:avLst/>
          </a:prstGeom>
          <a:noFill/>
          <a:ln>
            <a:solidFill>
              <a:schemeClr val="accent6">
                <a:lumMod val="75000"/>
              </a:schemeClr>
            </a:solidFill>
          </a:ln>
        </p:spPr>
        <p:txBody>
          <a:bodyPr wrap="square" rtlCol="0">
            <a:noAutofit/>
          </a:bodyPr>
          <a:lstStyle/>
          <a:p>
            <a:r>
              <a:rPr kumimoji="1" lang="ja-JP" altLang="en-US" sz="1200" dirty="0">
                <a:latin typeface="ＭＳ ゴシック" panose="020B0609070205080204" pitchFamily="49" charset="-128"/>
                <a:ea typeface="ＭＳ ゴシック" panose="020B0609070205080204" pitchFamily="49" charset="-128"/>
              </a:rPr>
              <a:t>移住だけでない様々な課題解決</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（建物の付加価値を上げていく）</a:t>
            </a:r>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・空き家の利活用（交付金活用）</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・空き家のリフォーム</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・空き家の解体（移築。古材買取）</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a:t>
            </a:r>
            <a:r>
              <a:rPr kumimoji="1" lang="en-US" altLang="ja-JP" sz="1200" dirty="0">
                <a:latin typeface="ＭＳ ゴシック" panose="020B0609070205080204" pitchFamily="49" charset="-128"/>
                <a:ea typeface="ＭＳ ゴシック" panose="020B0609070205080204" pitchFamily="49" charset="-128"/>
              </a:rPr>
              <a:t>DIY</a:t>
            </a:r>
            <a:r>
              <a:rPr kumimoji="1" lang="ja-JP" altLang="en-US" sz="1200" dirty="0">
                <a:latin typeface="ＭＳ ゴシック" panose="020B0609070205080204" pitchFamily="49" charset="-128"/>
                <a:ea typeface="ＭＳ ゴシック" panose="020B0609070205080204" pitchFamily="49" charset="-128"/>
              </a:rPr>
              <a:t>での空き家の再生・移住</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・ベットや片付けの相談　　など　</a:t>
            </a:r>
            <a:endParaRPr kumimoji="1" lang="en-US" altLang="ja-JP" sz="1200" dirty="0">
              <a:latin typeface="ＭＳ ゴシック" panose="020B0609070205080204" pitchFamily="49" charset="-128"/>
              <a:ea typeface="ＭＳ ゴシック" panose="020B0609070205080204" pitchFamily="49" charset="-128"/>
            </a:endParaRPr>
          </a:p>
        </p:txBody>
      </p:sp>
      <p:sp>
        <p:nvSpPr>
          <p:cNvPr id="40" name="テキスト ボックス 39">
            <a:extLst>
              <a:ext uri="{FF2B5EF4-FFF2-40B4-BE49-F238E27FC236}">
                <a16:creationId xmlns:a16="http://schemas.microsoft.com/office/drawing/2014/main" id="{BF457621-0C69-9649-BA51-D511F612C0CB}"/>
              </a:ext>
            </a:extLst>
          </p:cNvPr>
          <p:cNvSpPr txBox="1"/>
          <p:nvPr/>
        </p:nvSpPr>
        <p:spPr>
          <a:xfrm>
            <a:off x="1279905" y="3581401"/>
            <a:ext cx="1277991" cy="261610"/>
          </a:xfrm>
          <a:prstGeom prst="rect">
            <a:avLst/>
          </a:prstGeom>
          <a:noFill/>
          <a:ln>
            <a:solidFill>
              <a:schemeClr val="accent1"/>
            </a:solidFill>
          </a:ln>
        </p:spPr>
        <p:txBody>
          <a:bodyPr wrap="square" rtlCol="0" anchor="ctr">
            <a:noAutofit/>
          </a:bodyPr>
          <a:lstStyle/>
          <a:p>
            <a:pPr algn="ctr"/>
            <a:r>
              <a:rPr kumimoji="1" lang="ja-JP" altLang="en-US" sz="800" dirty="0">
                <a:latin typeface="ＭＳ ゴシック" panose="020B0609070205080204" pitchFamily="49" charset="-128"/>
                <a:ea typeface="ＭＳ ゴシック" panose="020B0609070205080204" pitchFamily="49" charset="-128"/>
              </a:rPr>
              <a:t>講習試験</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600" dirty="0">
                <a:latin typeface="ＭＳ ゴシック" panose="020B0609070205080204" pitchFamily="49" charset="-128"/>
                <a:ea typeface="ＭＳ ゴシック" panose="020B0609070205080204" pitchFamily="49" charset="-128"/>
              </a:rPr>
              <a:t>空き家課題</a:t>
            </a:r>
            <a:r>
              <a:rPr kumimoji="1" lang="en-US" altLang="ja-JP" sz="600" dirty="0">
                <a:latin typeface="ＭＳ ゴシック" panose="020B0609070205080204" pitchFamily="49" charset="-128"/>
                <a:ea typeface="ＭＳ ゴシック" panose="020B0609070205080204" pitchFamily="49" charset="-128"/>
              </a:rPr>
              <a:t>TC/</a:t>
            </a:r>
            <a:r>
              <a:rPr kumimoji="1" lang="ja-JP" altLang="en-US" sz="600" dirty="0">
                <a:latin typeface="ＭＳ ゴシック" panose="020B0609070205080204" pitchFamily="49" charset="-128"/>
                <a:ea typeface="ＭＳ ゴシック" panose="020B0609070205080204" pitchFamily="49" charset="-128"/>
              </a:rPr>
              <a:t>古民家</a:t>
            </a:r>
            <a:r>
              <a:rPr kumimoji="1" lang="en-US" altLang="ja-JP" sz="600" dirty="0">
                <a:latin typeface="ＭＳ ゴシック" panose="020B0609070205080204" pitchFamily="49" charset="-128"/>
                <a:ea typeface="ＭＳ ゴシック" panose="020B0609070205080204" pitchFamily="49" charset="-128"/>
              </a:rPr>
              <a:t>MP</a:t>
            </a:r>
            <a:endParaRPr kumimoji="1" lang="ja-JP" altLang="en-US" sz="600" dirty="0">
              <a:latin typeface="ＭＳ ゴシック" panose="020B0609070205080204" pitchFamily="49" charset="-128"/>
              <a:ea typeface="ＭＳ ゴシック" panose="020B0609070205080204" pitchFamily="49" charset="-128"/>
            </a:endParaRPr>
          </a:p>
        </p:txBody>
      </p:sp>
      <p:cxnSp>
        <p:nvCxnSpPr>
          <p:cNvPr id="41" name="直線コネクタ 40">
            <a:extLst>
              <a:ext uri="{FF2B5EF4-FFF2-40B4-BE49-F238E27FC236}">
                <a16:creationId xmlns:a16="http://schemas.microsoft.com/office/drawing/2014/main" id="{C0D07465-CCDF-D942-808D-0BBC012E4DBA}"/>
              </a:ext>
            </a:extLst>
          </p:cNvPr>
          <p:cNvCxnSpPr>
            <a:cxnSpLocks/>
            <a:endCxn id="40" idx="0"/>
          </p:cNvCxnSpPr>
          <p:nvPr/>
        </p:nvCxnSpPr>
        <p:spPr>
          <a:xfrm>
            <a:off x="1918901" y="3289013"/>
            <a:ext cx="0" cy="292388"/>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75D57051-074A-5F4C-B225-4F9456BC2FB4}"/>
              </a:ext>
            </a:extLst>
          </p:cNvPr>
          <p:cNvCxnSpPr>
            <a:cxnSpLocks/>
            <a:stCxn id="40" idx="3"/>
            <a:endCxn id="35" idx="1"/>
          </p:cNvCxnSpPr>
          <p:nvPr/>
        </p:nvCxnSpPr>
        <p:spPr>
          <a:xfrm>
            <a:off x="2557896" y="3712206"/>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4DFEA899-BF62-DD49-90A0-9A6881CC2462}"/>
              </a:ext>
            </a:extLst>
          </p:cNvPr>
          <p:cNvSpPr txBox="1"/>
          <p:nvPr/>
        </p:nvSpPr>
        <p:spPr>
          <a:xfrm>
            <a:off x="1908991" y="3276599"/>
            <a:ext cx="569387" cy="292388"/>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育成</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500" dirty="0">
                <a:latin typeface="ＭＳ ゴシック" panose="020B0609070205080204" pitchFamily="49" charset="-128"/>
                <a:ea typeface="ＭＳ ゴシック" panose="020B0609070205080204" pitchFamily="49" charset="-128"/>
              </a:rPr>
              <a:t>（基本運動）</a:t>
            </a:r>
          </a:p>
        </p:txBody>
      </p:sp>
      <p:sp>
        <p:nvSpPr>
          <p:cNvPr id="48" name="テキスト ボックス 47">
            <a:extLst>
              <a:ext uri="{FF2B5EF4-FFF2-40B4-BE49-F238E27FC236}">
                <a16:creationId xmlns:a16="http://schemas.microsoft.com/office/drawing/2014/main" id="{66ECD4FD-DA3B-ED4D-8D7C-EDAECC87C739}"/>
              </a:ext>
            </a:extLst>
          </p:cNvPr>
          <p:cNvSpPr txBox="1"/>
          <p:nvPr/>
        </p:nvSpPr>
        <p:spPr>
          <a:xfrm>
            <a:off x="2511433" y="3755547"/>
            <a:ext cx="697627"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理念の共有</a:t>
            </a:r>
          </a:p>
        </p:txBody>
      </p:sp>
      <p:cxnSp>
        <p:nvCxnSpPr>
          <p:cNvPr id="49" name="直線コネクタ 48">
            <a:extLst>
              <a:ext uri="{FF2B5EF4-FFF2-40B4-BE49-F238E27FC236}">
                <a16:creationId xmlns:a16="http://schemas.microsoft.com/office/drawing/2014/main" id="{94A0DE06-E480-964C-9C26-2CEE0B619657}"/>
              </a:ext>
            </a:extLst>
          </p:cNvPr>
          <p:cNvCxnSpPr>
            <a:cxnSpLocks/>
          </p:cNvCxnSpPr>
          <p:nvPr/>
        </p:nvCxnSpPr>
        <p:spPr>
          <a:xfrm>
            <a:off x="564234" y="2388343"/>
            <a:ext cx="31255" cy="3558824"/>
          </a:xfrm>
          <a:prstGeom prst="line">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24575069-C875-9844-B4AE-6DF731CE5D3E}"/>
              </a:ext>
            </a:extLst>
          </p:cNvPr>
          <p:cNvSpPr txBox="1"/>
          <p:nvPr/>
        </p:nvSpPr>
        <p:spPr>
          <a:xfrm>
            <a:off x="454" y="4110616"/>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53" name="テキスト ボックス 52">
            <a:extLst>
              <a:ext uri="{FF2B5EF4-FFF2-40B4-BE49-F238E27FC236}">
                <a16:creationId xmlns:a16="http://schemas.microsoft.com/office/drawing/2014/main" id="{67E36DBC-5608-A244-B32B-6A263D6BB93E}"/>
              </a:ext>
            </a:extLst>
          </p:cNvPr>
          <p:cNvSpPr txBox="1"/>
          <p:nvPr/>
        </p:nvSpPr>
        <p:spPr>
          <a:xfrm>
            <a:off x="2079166" y="6031198"/>
            <a:ext cx="1620016"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古材リユース推進協会</a:t>
            </a:r>
          </a:p>
        </p:txBody>
      </p:sp>
      <p:cxnSp>
        <p:nvCxnSpPr>
          <p:cNvPr id="56" name="直線コネクタ 55">
            <a:extLst>
              <a:ext uri="{FF2B5EF4-FFF2-40B4-BE49-F238E27FC236}">
                <a16:creationId xmlns:a16="http://schemas.microsoft.com/office/drawing/2014/main" id="{71FB23B9-E102-2F41-A5E4-48E535FF71B0}"/>
              </a:ext>
            </a:extLst>
          </p:cNvPr>
          <p:cNvCxnSpPr>
            <a:cxnSpLocks/>
          </p:cNvCxnSpPr>
          <p:nvPr/>
        </p:nvCxnSpPr>
        <p:spPr>
          <a:xfrm>
            <a:off x="5802972" y="4516421"/>
            <a:ext cx="621916"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B1A055C0-4EBE-1843-94A8-ACC65C3A196E}"/>
              </a:ext>
            </a:extLst>
          </p:cNvPr>
          <p:cNvSpPr txBox="1"/>
          <p:nvPr/>
        </p:nvSpPr>
        <p:spPr>
          <a:xfrm>
            <a:off x="5919001" y="428603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a:t>
            </a:r>
          </a:p>
        </p:txBody>
      </p:sp>
      <p:cxnSp>
        <p:nvCxnSpPr>
          <p:cNvPr id="73" name="カギ線コネクタ 72">
            <a:extLst>
              <a:ext uri="{FF2B5EF4-FFF2-40B4-BE49-F238E27FC236}">
                <a16:creationId xmlns:a16="http://schemas.microsoft.com/office/drawing/2014/main" id="{CF72C3CD-530C-CA42-A8CC-86AFBF196071}"/>
              </a:ext>
            </a:extLst>
          </p:cNvPr>
          <p:cNvCxnSpPr>
            <a:cxnSpLocks/>
          </p:cNvCxnSpPr>
          <p:nvPr/>
        </p:nvCxnSpPr>
        <p:spPr>
          <a:xfrm rot="10800000">
            <a:off x="976402" y="3289014"/>
            <a:ext cx="2170118" cy="1176609"/>
          </a:xfrm>
          <a:prstGeom prst="bentConnector3">
            <a:avLst>
              <a:gd name="adj1" fmla="val 99159"/>
            </a:avLst>
          </a:prstGeom>
          <a:ln w="34925">
            <a:headEnd type="triangle"/>
            <a:tailEnd type="non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16AEA415-5A75-ED41-8ED5-C90069AAF3EB}"/>
              </a:ext>
            </a:extLst>
          </p:cNvPr>
          <p:cNvSpPr txBox="1"/>
          <p:nvPr/>
        </p:nvSpPr>
        <p:spPr>
          <a:xfrm>
            <a:off x="1313895" y="4242500"/>
            <a:ext cx="1210589"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各種業務依頼（紹介）</a:t>
            </a:r>
          </a:p>
        </p:txBody>
      </p:sp>
      <p:cxnSp>
        <p:nvCxnSpPr>
          <p:cNvPr id="94" name="直線コネクタ 93">
            <a:extLst>
              <a:ext uri="{FF2B5EF4-FFF2-40B4-BE49-F238E27FC236}">
                <a16:creationId xmlns:a16="http://schemas.microsoft.com/office/drawing/2014/main" id="{FE07CA72-47D3-E044-AEAE-2A8F422AE789}"/>
              </a:ext>
            </a:extLst>
          </p:cNvPr>
          <p:cNvCxnSpPr>
            <a:cxnSpLocks/>
            <a:stCxn id="19" idx="2"/>
            <a:endCxn id="5" idx="0"/>
          </p:cNvCxnSpPr>
          <p:nvPr/>
        </p:nvCxnSpPr>
        <p:spPr>
          <a:xfrm>
            <a:off x="4484983" y="2349870"/>
            <a:ext cx="1" cy="66512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97" name="テキスト ボックス 96">
            <a:extLst>
              <a:ext uri="{FF2B5EF4-FFF2-40B4-BE49-F238E27FC236}">
                <a16:creationId xmlns:a16="http://schemas.microsoft.com/office/drawing/2014/main" id="{03649314-45BF-D345-B94C-D02FE1D5D28A}"/>
              </a:ext>
            </a:extLst>
          </p:cNvPr>
          <p:cNvSpPr txBox="1"/>
          <p:nvPr/>
        </p:nvSpPr>
        <p:spPr>
          <a:xfrm>
            <a:off x="4541606" y="2524036"/>
            <a:ext cx="1415772" cy="33855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自治体単位で協議会を設置</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空き家に関する業務を協業</a:t>
            </a:r>
          </a:p>
        </p:txBody>
      </p:sp>
      <p:cxnSp>
        <p:nvCxnSpPr>
          <p:cNvPr id="98" name="カギ線コネクタ 97">
            <a:extLst>
              <a:ext uri="{FF2B5EF4-FFF2-40B4-BE49-F238E27FC236}">
                <a16:creationId xmlns:a16="http://schemas.microsoft.com/office/drawing/2014/main" id="{FE021BF9-C80D-994C-81E4-9C885E9C4459}"/>
              </a:ext>
            </a:extLst>
          </p:cNvPr>
          <p:cNvCxnSpPr>
            <a:cxnSpLocks/>
            <a:stCxn id="22" idx="2"/>
            <a:endCxn id="5" idx="3"/>
          </p:cNvCxnSpPr>
          <p:nvPr/>
        </p:nvCxnSpPr>
        <p:spPr>
          <a:xfrm rot="5400000">
            <a:off x="6368561" y="1784289"/>
            <a:ext cx="795925" cy="1927087"/>
          </a:xfrm>
          <a:prstGeom prst="bentConnector2">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テキスト ボックス 100">
            <a:extLst>
              <a:ext uri="{FF2B5EF4-FFF2-40B4-BE49-F238E27FC236}">
                <a16:creationId xmlns:a16="http://schemas.microsoft.com/office/drawing/2014/main" id="{7BB6E4A1-C9EE-A648-871C-2AC4C6EA519D}"/>
              </a:ext>
            </a:extLst>
          </p:cNvPr>
          <p:cNvSpPr txBox="1"/>
          <p:nvPr/>
        </p:nvSpPr>
        <p:spPr>
          <a:xfrm rot="5400000">
            <a:off x="5976720"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102" name="テキスト ボックス 101">
            <a:extLst>
              <a:ext uri="{FF2B5EF4-FFF2-40B4-BE49-F238E27FC236}">
                <a16:creationId xmlns:a16="http://schemas.microsoft.com/office/drawing/2014/main" id="{785A23CD-33BD-DA4A-8796-2CAB19AAA3FC}"/>
              </a:ext>
            </a:extLst>
          </p:cNvPr>
          <p:cNvSpPr txBox="1"/>
          <p:nvPr/>
        </p:nvSpPr>
        <p:spPr>
          <a:xfrm>
            <a:off x="5912600" y="234987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管理</a:t>
            </a:r>
          </a:p>
        </p:txBody>
      </p:sp>
      <p:sp>
        <p:nvSpPr>
          <p:cNvPr id="103" name="テキスト ボックス 102">
            <a:extLst>
              <a:ext uri="{FF2B5EF4-FFF2-40B4-BE49-F238E27FC236}">
                <a16:creationId xmlns:a16="http://schemas.microsoft.com/office/drawing/2014/main" id="{C5F28053-0CA2-2C4C-B9E1-495323DF6789}"/>
              </a:ext>
            </a:extLst>
          </p:cNvPr>
          <p:cNvSpPr txBox="1"/>
          <p:nvPr/>
        </p:nvSpPr>
        <p:spPr>
          <a:xfrm>
            <a:off x="186156" y="957729"/>
            <a:ext cx="8789586" cy="261610"/>
          </a:xfrm>
          <a:prstGeom prst="rect">
            <a:avLst/>
          </a:prstGeom>
          <a:noFill/>
        </p:spPr>
        <p:txBody>
          <a:bodyPr wrap="non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空き家に於ける課題解決に向け全国空き家アドバイザー協議会支部が様々な情報・ノウハウ・ネットワークを活用し活動を展開していく</a:t>
            </a:r>
          </a:p>
        </p:txBody>
      </p:sp>
      <p:sp>
        <p:nvSpPr>
          <p:cNvPr id="104" name="テキスト ボックス 103">
            <a:extLst>
              <a:ext uri="{FF2B5EF4-FFF2-40B4-BE49-F238E27FC236}">
                <a16:creationId xmlns:a16="http://schemas.microsoft.com/office/drawing/2014/main" id="{D971346E-FDC0-0644-824A-C10922507335}"/>
              </a:ext>
            </a:extLst>
          </p:cNvPr>
          <p:cNvSpPr txBox="1"/>
          <p:nvPr/>
        </p:nvSpPr>
        <p:spPr>
          <a:xfrm>
            <a:off x="897888" y="1321795"/>
            <a:ext cx="7366119" cy="400110"/>
          </a:xfrm>
          <a:prstGeom prst="rect">
            <a:avLst/>
          </a:prstGeom>
          <a:noFill/>
        </p:spPr>
        <p:txBody>
          <a:bodyPr wrap="none" rtlCol="0">
            <a:spAutoFit/>
          </a:bodyPr>
          <a:lstStyle/>
          <a:p>
            <a:pPr algn="ctr"/>
            <a:r>
              <a:rPr kumimoji="1" lang="ja-JP" altLang="en-US" sz="2000">
                <a:solidFill>
                  <a:schemeClr val="accent6">
                    <a:lumMod val="75000"/>
                  </a:schemeClr>
                </a:solidFill>
                <a:latin typeface="ＭＳ ゴシック" panose="020B0609070205080204" pitchFamily="49" charset="-128"/>
                <a:ea typeface="ＭＳ ゴシック" panose="020B0609070205080204" pitchFamily="49" charset="-128"/>
              </a:rPr>
              <a:t>未来の子ども達の為に　空き家課題解決を通じ　地域を元気に</a:t>
            </a:r>
          </a:p>
        </p:txBody>
      </p:sp>
      <p:cxnSp>
        <p:nvCxnSpPr>
          <p:cNvPr id="105" name="直線コネクタ 104">
            <a:extLst>
              <a:ext uri="{FF2B5EF4-FFF2-40B4-BE49-F238E27FC236}">
                <a16:creationId xmlns:a16="http://schemas.microsoft.com/office/drawing/2014/main" id="{551254ED-C10E-0E45-AA7E-6458F4A860A4}"/>
              </a:ext>
            </a:extLst>
          </p:cNvPr>
          <p:cNvCxnSpPr>
            <a:cxnSpLocks/>
          </p:cNvCxnSpPr>
          <p:nvPr/>
        </p:nvCxnSpPr>
        <p:spPr>
          <a:xfrm flipV="1">
            <a:off x="7748992" y="5697830"/>
            <a:ext cx="0" cy="261610"/>
          </a:xfrm>
          <a:prstGeom prst="line">
            <a:avLst/>
          </a:prstGeom>
          <a:ln w="53975">
            <a:solidFill>
              <a:schemeClr val="accent6">
                <a:lumMod val="7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8" name="テキスト ボックス 107">
            <a:extLst>
              <a:ext uri="{FF2B5EF4-FFF2-40B4-BE49-F238E27FC236}">
                <a16:creationId xmlns:a16="http://schemas.microsoft.com/office/drawing/2014/main" id="{DB72DA35-D94F-7140-B02D-2F188E4EE1C5}"/>
              </a:ext>
            </a:extLst>
          </p:cNvPr>
          <p:cNvSpPr txBox="1"/>
          <p:nvPr/>
        </p:nvSpPr>
        <p:spPr>
          <a:xfrm>
            <a:off x="7926489" y="5731723"/>
            <a:ext cx="80022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業務サポート</a:t>
            </a:r>
          </a:p>
        </p:txBody>
      </p:sp>
      <p:sp>
        <p:nvSpPr>
          <p:cNvPr id="109" name="テキスト ボックス 108">
            <a:extLst>
              <a:ext uri="{FF2B5EF4-FFF2-40B4-BE49-F238E27FC236}">
                <a16:creationId xmlns:a16="http://schemas.microsoft.com/office/drawing/2014/main" id="{DB82AC3C-C029-5048-BA51-08F812842963}"/>
              </a:ext>
            </a:extLst>
          </p:cNvPr>
          <p:cNvSpPr txBox="1"/>
          <p:nvPr/>
        </p:nvSpPr>
        <p:spPr>
          <a:xfrm>
            <a:off x="3102763" y="6509487"/>
            <a:ext cx="2877711" cy="253916"/>
          </a:xfrm>
          <a:prstGeom prst="rect">
            <a:avLst/>
          </a:prstGeom>
          <a:noFill/>
        </p:spPr>
        <p:txBody>
          <a:bodyPr wrap="non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全国ネットワークで対応可能なサポート体制</a:t>
            </a:r>
          </a:p>
        </p:txBody>
      </p:sp>
      <p:sp>
        <p:nvSpPr>
          <p:cNvPr id="111" name="テキスト ボックス 110">
            <a:extLst>
              <a:ext uri="{FF2B5EF4-FFF2-40B4-BE49-F238E27FC236}">
                <a16:creationId xmlns:a16="http://schemas.microsoft.com/office/drawing/2014/main" id="{9413B06F-7DAC-0548-85BD-0A673C58EB3D}"/>
              </a:ext>
            </a:extLst>
          </p:cNvPr>
          <p:cNvSpPr txBox="1"/>
          <p:nvPr/>
        </p:nvSpPr>
        <p:spPr>
          <a:xfrm>
            <a:off x="1007960" y="2529382"/>
            <a:ext cx="990729" cy="338554"/>
          </a:xfrm>
          <a:prstGeom prst="rect">
            <a:avLst/>
          </a:prstGeom>
          <a:noFill/>
        </p:spPr>
        <p:txBody>
          <a:bodyPr wrap="squar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　員</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（事務局</a:t>
            </a:r>
            <a:r>
              <a:rPr kumimoji="1" lang="en-US" altLang="ja-JP" sz="800" dirty="0">
                <a:latin typeface="ＭＳ ゴシック" panose="020B0609070205080204" pitchFamily="49" charset="-128"/>
                <a:ea typeface="ＭＳ ゴシック" panose="020B0609070205080204" pitchFamily="49" charset="-128"/>
              </a:rPr>
              <a:t>/</a:t>
            </a:r>
            <a:r>
              <a:rPr kumimoji="1" lang="ja-JP" altLang="en-US" sz="800" dirty="0">
                <a:latin typeface="ＭＳ ゴシック" panose="020B0609070205080204" pitchFamily="49" charset="-128"/>
                <a:ea typeface="ＭＳ ゴシック" panose="020B0609070205080204" pitchFamily="49" charset="-128"/>
              </a:rPr>
              <a:t>一般）</a:t>
            </a:r>
          </a:p>
        </p:txBody>
      </p:sp>
      <p:sp>
        <p:nvSpPr>
          <p:cNvPr id="51" name="タイトル 1">
            <a:extLst>
              <a:ext uri="{FF2B5EF4-FFF2-40B4-BE49-F238E27FC236}">
                <a16:creationId xmlns:a16="http://schemas.microsoft.com/office/drawing/2014/main" id="{8363E3A0-745A-4707-9281-2001410F9F66}"/>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全国空き家アドバイザー協議会の設置に於ける活動（組織）</a:t>
            </a:r>
          </a:p>
        </p:txBody>
      </p:sp>
    </p:spTree>
    <p:extLst>
      <p:ext uri="{BB962C8B-B14F-4D97-AF65-F5344CB8AC3E}">
        <p14:creationId xmlns:p14="http://schemas.microsoft.com/office/powerpoint/2010/main" val="133379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FC8D716-8714-9E44-BBC2-C4CE4A8E1778}"/>
              </a:ext>
            </a:extLst>
          </p:cNvPr>
          <p:cNvSpPr txBox="1"/>
          <p:nvPr/>
        </p:nvSpPr>
        <p:spPr>
          <a:xfrm>
            <a:off x="179766" y="957729"/>
            <a:ext cx="8802410"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全国空き家アドバイザー協議会支部は地域でチームで課題解決に向けワンストップでの対応を実現します！</a:t>
            </a:r>
          </a:p>
        </p:txBody>
      </p:sp>
      <p:grpSp>
        <p:nvGrpSpPr>
          <p:cNvPr id="38" name="グループ化 37">
            <a:extLst>
              <a:ext uri="{FF2B5EF4-FFF2-40B4-BE49-F238E27FC236}">
                <a16:creationId xmlns:a16="http://schemas.microsoft.com/office/drawing/2014/main" id="{361AA92A-9DC8-574E-8983-C0A08D52F92A}"/>
              </a:ext>
            </a:extLst>
          </p:cNvPr>
          <p:cNvGrpSpPr/>
          <p:nvPr/>
        </p:nvGrpSpPr>
        <p:grpSpPr>
          <a:xfrm>
            <a:off x="207272" y="1303621"/>
            <a:ext cx="2350928" cy="3887439"/>
            <a:chOff x="207272" y="1311094"/>
            <a:chExt cx="2350928" cy="3887439"/>
          </a:xfrm>
        </p:grpSpPr>
        <p:sp>
          <p:nvSpPr>
            <p:cNvPr id="10" name="角丸四角形 9">
              <a:extLst>
                <a:ext uri="{FF2B5EF4-FFF2-40B4-BE49-F238E27FC236}">
                  <a16:creationId xmlns:a16="http://schemas.microsoft.com/office/drawing/2014/main" id="{BEB001D4-8EBF-B046-864A-2493D8BC1784}"/>
                </a:ext>
              </a:extLst>
            </p:cNvPr>
            <p:cNvSpPr/>
            <p:nvPr/>
          </p:nvSpPr>
          <p:spPr>
            <a:xfrm>
              <a:off x="207272" y="1634067"/>
              <a:ext cx="1934795" cy="356446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2E281E72-DD24-804F-83EA-0F24344E880E}"/>
                </a:ext>
              </a:extLst>
            </p:cNvPr>
            <p:cNvSpPr txBox="1"/>
            <p:nvPr/>
          </p:nvSpPr>
          <p:spPr>
            <a:xfrm>
              <a:off x="441135" y="1794349"/>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□発生抑制</a:t>
              </a:r>
            </a:p>
          </p:txBody>
        </p:sp>
        <p:sp>
          <p:nvSpPr>
            <p:cNvPr id="8" name="テキスト ボックス 7">
              <a:extLst>
                <a:ext uri="{FF2B5EF4-FFF2-40B4-BE49-F238E27FC236}">
                  <a16:creationId xmlns:a16="http://schemas.microsoft.com/office/drawing/2014/main" id="{B4D87B17-17D8-A548-9B71-AC11DBFC5595}"/>
                </a:ext>
              </a:extLst>
            </p:cNvPr>
            <p:cNvSpPr txBox="1"/>
            <p:nvPr/>
          </p:nvSpPr>
          <p:spPr>
            <a:xfrm>
              <a:off x="441135" y="3087361"/>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□解体促進</a:t>
              </a:r>
            </a:p>
          </p:txBody>
        </p:sp>
        <p:sp>
          <p:nvSpPr>
            <p:cNvPr id="9" name="テキスト ボックス 8">
              <a:extLst>
                <a:ext uri="{FF2B5EF4-FFF2-40B4-BE49-F238E27FC236}">
                  <a16:creationId xmlns:a16="http://schemas.microsoft.com/office/drawing/2014/main" id="{C7FFE2C5-7655-AF47-BDF3-A38310C9136B}"/>
                </a:ext>
              </a:extLst>
            </p:cNvPr>
            <p:cNvSpPr txBox="1"/>
            <p:nvPr/>
          </p:nvSpPr>
          <p:spPr>
            <a:xfrm>
              <a:off x="569375" y="4477275"/>
              <a:ext cx="121058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□利活用</a:t>
              </a:r>
            </a:p>
          </p:txBody>
        </p:sp>
        <p:sp>
          <p:nvSpPr>
            <p:cNvPr id="11" name="テキスト ボックス 10">
              <a:extLst>
                <a:ext uri="{FF2B5EF4-FFF2-40B4-BE49-F238E27FC236}">
                  <a16:creationId xmlns:a16="http://schemas.microsoft.com/office/drawing/2014/main" id="{B080DCEA-1E58-834E-86F4-1578DD613DC2}"/>
                </a:ext>
              </a:extLst>
            </p:cNvPr>
            <p:cNvSpPr txBox="1"/>
            <p:nvPr/>
          </p:nvSpPr>
          <p:spPr>
            <a:xfrm>
              <a:off x="661576" y="1311094"/>
              <a:ext cx="1082348"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空き家課題</a:t>
              </a:r>
            </a:p>
          </p:txBody>
        </p:sp>
        <p:cxnSp>
          <p:nvCxnSpPr>
            <p:cNvPr id="12" name="直線コネクタ 11">
              <a:extLst>
                <a:ext uri="{FF2B5EF4-FFF2-40B4-BE49-F238E27FC236}">
                  <a16:creationId xmlns:a16="http://schemas.microsoft.com/office/drawing/2014/main" id="{60719952-E806-1E47-963D-7EEDD99950B8}"/>
                </a:ext>
              </a:extLst>
            </p:cNvPr>
            <p:cNvCxnSpPr>
              <a:cxnSpLocks/>
            </p:cNvCxnSpPr>
            <p:nvPr/>
          </p:nvCxnSpPr>
          <p:spPr>
            <a:xfrm>
              <a:off x="1936284" y="1994404"/>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EBA56B95-F44B-0B40-87B1-8555F8DB886B}"/>
                </a:ext>
              </a:extLst>
            </p:cNvPr>
            <p:cNvCxnSpPr>
              <a:cxnSpLocks/>
            </p:cNvCxnSpPr>
            <p:nvPr/>
          </p:nvCxnSpPr>
          <p:spPr>
            <a:xfrm>
              <a:off x="1930350" y="3287416"/>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9FBB80BF-E95E-D948-804A-2A244AE1EF27}"/>
                </a:ext>
              </a:extLst>
            </p:cNvPr>
            <p:cNvCxnSpPr>
              <a:cxnSpLocks/>
            </p:cNvCxnSpPr>
            <p:nvPr/>
          </p:nvCxnSpPr>
          <p:spPr>
            <a:xfrm>
              <a:off x="1930350" y="4677330"/>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37" name="グループ化 36">
            <a:extLst>
              <a:ext uri="{FF2B5EF4-FFF2-40B4-BE49-F238E27FC236}">
                <a16:creationId xmlns:a16="http://schemas.microsoft.com/office/drawing/2014/main" id="{294DB345-881A-2948-944A-C54F5A197F7C}"/>
              </a:ext>
            </a:extLst>
          </p:cNvPr>
          <p:cNvGrpSpPr/>
          <p:nvPr/>
        </p:nvGrpSpPr>
        <p:grpSpPr>
          <a:xfrm>
            <a:off x="2618095" y="1303621"/>
            <a:ext cx="1934795" cy="3894907"/>
            <a:chOff x="2618095" y="1311094"/>
            <a:chExt cx="1934795" cy="3894907"/>
          </a:xfrm>
        </p:grpSpPr>
        <p:sp>
          <p:nvSpPr>
            <p:cNvPr id="26" name="角丸四角形 25">
              <a:extLst>
                <a:ext uri="{FF2B5EF4-FFF2-40B4-BE49-F238E27FC236}">
                  <a16:creationId xmlns:a16="http://schemas.microsoft.com/office/drawing/2014/main" id="{6600AAF6-63AA-8C42-BE28-92FA3E1C0CD3}"/>
                </a:ext>
              </a:extLst>
            </p:cNvPr>
            <p:cNvSpPr/>
            <p:nvPr/>
          </p:nvSpPr>
          <p:spPr>
            <a:xfrm>
              <a:off x="2618095" y="1634066"/>
              <a:ext cx="1934795" cy="3571935"/>
            </a:xfrm>
            <a:prstGeom prst="round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3" name="テキスト ボックス 12">
              <a:extLst>
                <a:ext uri="{FF2B5EF4-FFF2-40B4-BE49-F238E27FC236}">
                  <a16:creationId xmlns:a16="http://schemas.microsoft.com/office/drawing/2014/main" id="{2338FEAE-20B6-2E40-A920-BCD6840D1440}"/>
                </a:ext>
              </a:extLst>
            </p:cNvPr>
            <p:cNvSpPr txBox="1"/>
            <p:nvPr/>
          </p:nvSpPr>
          <p:spPr>
            <a:xfrm>
              <a:off x="2980198" y="1794349"/>
              <a:ext cx="1210589"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住教育</a:t>
              </a:r>
            </a:p>
          </p:txBody>
        </p:sp>
        <p:sp>
          <p:nvSpPr>
            <p:cNvPr id="23" name="テキスト ボックス 22">
              <a:extLst>
                <a:ext uri="{FF2B5EF4-FFF2-40B4-BE49-F238E27FC236}">
                  <a16:creationId xmlns:a16="http://schemas.microsoft.com/office/drawing/2014/main" id="{C18504AC-24EA-9544-89F4-E215A2971FB2}"/>
                </a:ext>
              </a:extLst>
            </p:cNvPr>
            <p:cNvSpPr txBox="1"/>
            <p:nvPr/>
          </p:nvSpPr>
          <p:spPr>
            <a:xfrm>
              <a:off x="2787008" y="3087361"/>
              <a:ext cx="1569500" cy="400110"/>
            </a:xfrm>
            <a:prstGeom prst="rect">
              <a:avLst/>
            </a:prstGeom>
            <a:solidFill>
              <a:srgbClr val="0070C0"/>
            </a:solidFill>
          </p:spPr>
          <p:txBody>
            <a:bodyPr wrap="square" rtlCol="0">
              <a:spAutoFit/>
            </a:bodyPr>
            <a:lstStyle/>
            <a:p>
              <a:pPr algn="ctr"/>
              <a:r>
                <a:rPr kumimoji="1" lang="ja-JP" altLang="en-US" sz="2000">
                  <a:solidFill>
                    <a:schemeClr val="bg1"/>
                  </a:solidFill>
                  <a:latin typeface="ＭＳ ゴシック" panose="020B0609070205080204" pitchFamily="49" charset="-128"/>
                  <a:ea typeface="ＭＳ ゴシック" panose="020B0609070205080204" pitchFamily="49" charset="-128"/>
                </a:rPr>
                <a:t>移築・古材</a:t>
              </a:r>
            </a:p>
          </p:txBody>
        </p:sp>
        <p:sp>
          <p:nvSpPr>
            <p:cNvPr id="25" name="テキスト ボックス 24">
              <a:extLst>
                <a:ext uri="{FF2B5EF4-FFF2-40B4-BE49-F238E27FC236}">
                  <a16:creationId xmlns:a16="http://schemas.microsoft.com/office/drawing/2014/main" id="{6C8E66F6-106F-AA41-ACFD-4C79B68B3A65}"/>
                </a:ext>
              </a:extLst>
            </p:cNvPr>
            <p:cNvSpPr txBox="1"/>
            <p:nvPr/>
          </p:nvSpPr>
          <p:spPr>
            <a:xfrm>
              <a:off x="2702653" y="4477275"/>
              <a:ext cx="1708193"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交付金・</a:t>
              </a:r>
              <a:r>
                <a:rPr kumimoji="1" lang="en-US" altLang="ja-JP" sz="2000" dirty="0">
                  <a:solidFill>
                    <a:schemeClr val="bg1"/>
                  </a:solidFill>
                  <a:latin typeface="ＭＳ ゴシック" panose="020B0609070205080204" pitchFamily="49" charset="-128"/>
                  <a:ea typeface="ＭＳ ゴシック" panose="020B0609070205080204" pitchFamily="49" charset="-128"/>
                </a:rPr>
                <a:t>DIY</a:t>
              </a:r>
            </a:p>
          </p:txBody>
        </p:sp>
        <p:sp>
          <p:nvSpPr>
            <p:cNvPr id="27" name="テキスト ボックス 26">
              <a:extLst>
                <a:ext uri="{FF2B5EF4-FFF2-40B4-BE49-F238E27FC236}">
                  <a16:creationId xmlns:a16="http://schemas.microsoft.com/office/drawing/2014/main" id="{AD309FF0-372E-874A-A381-730BD2FF2A3A}"/>
                </a:ext>
              </a:extLst>
            </p:cNvPr>
            <p:cNvSpPr txBox="1"/>
            <p:nvPr/>
          </p:nvSpPr>
          <p:spPr>
            <a:xfrm>
              <a:off x="3129502" y="1311094"/>
              <a:ext cx="9028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事業出口</a:t>
              </a:r>
            </a:p>
          </p:txBody>
        </p:sp>
      </p:grpSp>
      <p:grpSp>
        <p:nvGrpSpPr>
          <p:cNvPr id="36" name="グループ化 35">
            <a:extLst>
              <a:ext uri="{FF2B5EF4-FFF2-40B4-BE49-F238E27FC236}">
                <a16:creationId xmlns:a16="http://schemas.microsoft.com/office/drawing/2014/main" id="{1734D2CB-9812-DD44-8085-1E0253DB939D}"/>
              </a:ext>
            </a:extLst>
          </p:cNvPr>
          <p:cNvGrpSpPr/>
          <p:nvPr/>
        </p:nvGrpSpPr>
        <p:grpSpPr>
          <a:xfrm>
            <a:off x="6570808" y="1296147"/>
            <a:ext cx="2365182" cy="3902386"/>
            <a:chOff x="6571546" y="1326533"/>
            <a:chExt cx="2365182" cy="3902386"/>
          </a:xfrm>
        </p:grpSpPr>
        <p:sp>
          <p:nvSpPr>
            <p:cNvPr id="28" name="角丸四角形 27">
              <a:extLst>
                <a:ext uri="{FF2B5EF4-FFF2-40B4-BE49-F238E27FC236}">
                  <a16:creationId xmlns:a16="http://schemas.microsoft.com/office/drawing/2014/main" id="{B4EFE568-C3CE-1043-B27A-95E434F42498}"/>
                </a:ext>
              </a:extLst>
            </p:cNvPr>
            <p:cNvSpPr/>
            <p:nvPr/>
          </p:nvSpPr>
          <p:spPr>
            <a:xfrm>
              <a:off x="7001933" y="1664453"/>
              <a:ext cx="1934795" cy="3564466"/>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29" name="テキスト ボックス 28">
              <a:extLst>
                <a:ext uri="{FF2B5EF4-FFF2-40B4-BE49-F238E27FC236}">
                  <a16:creationId xmlns:a16="http://schemas.microsoft.com/office/drawing/2014/main" id="{C0E5DFE7-CE2E-D94C-ABD0-BD3AFE2597A1}"/>
                </a:ext>
              </a:extLst>
            </p:cNvPr>
            <p:cNvSpPr txBox="1"/>
            <p:nvPr/>
          </p:nvSpPr>
          <p:spPr>
            <a:xfrm>
              <a:off x="7308952" y="1326533"/>
              <a:ext cx="1255472"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サポート体制</a:t>
              </a:r>
            </a:p>
          </p:txBody>
        </p:sp>
        <p:sp>
          <p:nvSpPr>
            <p:cNvPr id="30" name="テキスト ボックス 29">
              <a:extLst>
                <a:ext uri="{FF2B5EF4-FFF2-40B4-BE49-F238E27FC236}">
                  <a16:creationId xmlns:a16="http://schemas.microsoft.com/office/drawing/2014/main" id="{198C8396-BB4E-4E49-9954-05EB32EE4BD0}"/>
                </a:ext>
              </a:extLst>
            </p:cNvPr>
            <p:cNvSpPr txBox="1"/>
            <p:nvPr/>
          </p:nvSpPr>
          <p:spPr>
            <a:xfrm>
              <a:off x="7287822" y="1824735"/>
              <a:ext cx="1467068"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住教育推進機構</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シルバー人材センター</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en-US" altLang="ja-JP" sz="1000" dirty="0">
                  <a:latin typeface="ＭＳ ゴシック" panose="020B0609070205080204" pitchFamily="49" charset="-128"/>
                  <a:ea typeface="ＭＳ ゴシック" panose="020B0609070205080204" pitchFamily="49" charset="-128"/>
                </a:rPr>
                <a:t>COSOJI</a:t>
              </a:r>
              <a:endParaRPr kumimoji="1" lang="ja-JP" altLang="en-US" sz="1000" dirty="0">
                <a:latin typeface="ＭＳ ゴシック" panose="020B0609070205080204" pitchFamily="49" charset="-128"/>
                <a:ea typeface="ＭＳ ゴシック" panose="020B0609070205080204" pitchFamily="49" charset="-128"/>
              </a:endParaRPr>
            </a:p>
          </p:txBody>
        </p:sp>
        <p:sp>
          <p:nvSpPr>
            <p:cNvPr id="31" name="テキスト ボックス 30">
              <a:extLst>
                <a:ext uri="{FF2B5EF4-FFF2-40B4-BE49-F238E27FC236}">
                  <a16:creationId xmlns:a16="http://schemas.microsoft.com/office/drawing/2014/main" id="{B1F73CC4-9CFE-A049-9D8B-CE739A6A7E5F}"/>
                </a:ext>
              </a:extLst>
            </p:cNvPr>
            <p:cNvSpPr txBox="1"/>
            <p:nvPr/>
          </p:nvSpPr>
          <p:spPr>
            <a:xfrm>
              <a:off x="7159581" y="3040803"/>
              <a:ext cx="1723549"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あんしん解体業者認定協会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古材リユース推進協会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家史</a:t>
              </a:r>
            </a:p>
          </p:txBody>
        </p:sp>
        <p:sp>
          <p:nvSpPr>
            <p:cNvPr id="32" name="テキスト ボックス 31">
              <a:extLst>
                <a:ext uri="{FF2B5EF4-FFF2-40B4-BE49-F238E27FC236}">
                  <a16:creationId xmlns:a16="http://schemas.microsoft.com/office/drawing/2014/main" id="{BAC67D8B-1F5E-A84B-BBB4-115E30C7F94C}"/>
                </a:ext>
              </a:extLst>
            </p:cNvPr>
            <p:cNvSpPr txBox="1"/>
            <p:nvPr/>
          </p:nvSpPr>
          <p:spPr>
            <a:xfrm>
              <a:off x="7178819" y="4507661"/>
              <a:ext cx="1685077" cy="400110"/>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日本テレワーク協会・</a:t>
              </a:r>
              <a:r>
                <a:rPr kumimoji="1" lang="en-US" altLang="ja-JP" sz="1000" dirty="0">
                  <a:latin typeface="ＭＳ ゴシック" panose="020B0609070205080204" pitchFamily="49" charset="-128"/>
                  <a:ea typeface="ＭＳ ゴシック" panose="020B0609070205080204" pitchFamily="49" charset="-128"/>
                </a:rPr>
                <a:t>JTB</a:t>
              </a:r>
            </a:p>
            <a:p>
              <a:pPr algn="ctr"/>
              <a:r>
                <a:rPr kumimoji="1" lang="ja-JP" altLang="en-US" sz="1000" dirty="0">
                  <a:latin typeface="ＭＳ ゴシック" panose="020B0609070205080204" pitchFamily="49" charset="-128"/>
                  <a:ea typeface="ＭＳ ゴシック" panose="020B0609070205080204" pitchFamily="49" charset="-128"/>
                </a:rPr>
                <a:t>ロングステイ財団・</a:t>
              </a:r>
              <a:r>
                <a:rPr kumimoji="1" lang="en-US" altLang="ja-JP" sz="1000" dirty="0">
                  <a:latin typeface="ＭＳ ゴシック" panose="020B0609070205080204" pitchFamily="49" charset="-128"/>
                  <a:ea typeface="ＭＳ ゴシック" panose="020B0609070205080204" pitchFamily="49" charset="-128"/>
                </a:rPr>
                <a:t> DIY</a:t>
              </a:r>
              <a:endParaRPr kumimoji="1" lang="ja-JP" altLang="en-US" sz="1000" dirty="0">
                <a:latin typeface="ＭＳ ゴシック" panose="020B0609070205080204" pitchFamily="49" charset="-128"/>
                <a:ea typeface="ＭＳ ゴシック" panose="020B0609070205080204" pitchFamily="49" charset="-128"/>
              </a:endParaRPr>
            </a:p>
          </p:txBody>
        </p:sp>
        <p:cxnSp>
          <p:nvCxnSpPr>
            <p:cNvPr id="33" name="直線コネクタ 32">
              <a:extLst>
                <a:ext uri="{FF2B5EF4-FFF2-40B4-BE49-F238E27FC236}">
                  <a16:creationId xmlns:a16="http://schemas.microsoft.com/office/drawing/2014/main" id="{E5985AC0-C385-6042-8522-3F6842A98BB2}"/>
                </a:ext>
              </a:extLst>
            </p:cNvPr>
            <p:cNvCxnSpPr>
              <a:cxnSpLocks/>
            </p:cNvCxnSpPr>
            <p:nvPr/>
          </p:nvCxnSpPr>
          <p:spPr>
            <a:xfrm>
              <a:off x="6571546" y="2024790"/>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DDF1316D-297C-6041-A489-C8EAD462DD2E}"/>
                </a:ext>
              </a:extLst>
            </p:cNvPr>
            <p:cNvCxnSpPr>
              <a:cxnSpLocks/>
            </p:cNvCxnSpPr>
            <p:nvPr/>
          </p:nvCxnSpPr>
          <p:spPr>
            <a:xfrm>
              <a:off x="6571546" y="3317802"/>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85CA1BA9-FDDF-304E-9185-7B85A320BECB}"/>
                </a:ext>
              </a:extLst>
            </p:cNvPr>
            <p:cNvCxnSpPr>
              <a:cxnSpLocks/>
            </p:cNvCxnSpPr>
            <p:nvPr/>
          </p:nvCxnSpPr>
          <p:spPr>
            <a:xfrm>
              <a:off x="6599446" y="4707716"/>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0" name="テキスト ボックス 19">
            <a:extLst>
              <a:ext uri="{FF2B5EF4-FFF2-40B4-BE49-F238E27FC236}">
                <a16:creationId xmlns:a16="http://schemas.microsoft.com/office/drawing/2014/main" id="{8AE155CB-ADC7-624B-81C5-DE5C7AB39105}"/>
              </a:ext>
            </a:extLst>
          </p:cNvPr>
          <p:cNvSpPr txBox="1"/>
          <p:nvPr/>
        </p:nvSpPr>
        <p:spPr>
          <a:xfrm>
            <a:off x="4476676" y="186744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住教育インストラクター</a:t>
            </a:r>
          </a:p>
        </p:txBody>
      </p:sp>
      <p:sp>
        <p:nvSpPr>
          <p:cNvPr id="39" name="テキスト ボックス 38">
            <a:extLst>
              <a:ext uri="{FF2B5EF4-FFF2-40B4-BE49-F238E27FC236}">
                <a16:creationId xmlns:a16="http://schemas.microsoft.com/office/drawing/2014/main" id="{7B05DBC5-30B5-734C-B26B-37B03810988D}"/>
              </a:ext>
            </a:extLst>
          </p:cNvPr>
          <p:cNvSpPr txBox="1"/>
          <p:nvPr/>
        </p:nvSpPr>
        <p:spPr>
          <a:xfrm>
            <a:off x="4476676" y="313705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古民家移築価値鑑定</a:t>
            </a:r>
          </a:p>
        </p:txBody>
      </p:sp>
      <p:sp>
        <p:nvSpPr>
          <p:cNvPr id="40" name="テキスト ボックス 39">
            <a:extLst>
              <a:ext uri="{FF2B5EF4-FFF2-40B4-BE49-F238E27FC236}">
                <a16:creationId xmlns:a16="http://schemas.microsoft.com/office/drawing/2014/main" id="{8719CB6E-4F28-1C42-AD41-D90162824BAE}"/>
              </a:ext>
            </a:extLst>
          </p:cNvPr>
          <p:cNvSpPr txBox="1"/>
          <p:nvPr/>
        </p:nvSpPr>
        <p:spPr>
          <a:xfrm>
            <a:off x="4476676" y="4539053"/>
            <a:ext cx="1934795" cy="261608"/>
          </a:xfrm>
          <a:prstGeom prst="rect">
            <a:avLst/>
          </a:prstGeom>
          <a:solidFill>
            <a:schemeClr val="bg1"/>
          </a:solidFill>
          <a:ln>
            <a:solidFill>
              <a:schemeClr val="accent1"/>
            </a:solidFill>
          </a:ln>
        </p:spPr>
        <p:txBody>
          <a:bodyPr wrap="square" rtlCol="0" anchor="ctr">
            <a:noAutofit/>
          </a:bodyPr>
          <a:lstStyle/>
          <a:p>
            <a:pPr algn="ctr"/>
            <a:r>
              <a:rPr kumimoji="1" lang="ja-JP" altLang="en-US" sz="750" dirty="0">
                <a:latin typeface="ＭＳ ゴシック" panose="020B0609070205080204" pitchFamily="49" charset="-128"/>
                <a:ea typeface="ＭＳ ゴシック" panose="020B0609070205080204" pitchFamily="49" charset="-128"/>
              </a:rPr>
              <a:t>古民家ツーリズムまちづくりプランナー</a:t>
            </a:r>
          </a:p>
        </p:txBody>
      </p:sp>
      <p:sp>
        <p:nvSpPr>
          <p:cNvPr id="42" name="右中かっこ 41">
            <a:extLst>
              <a:ext uri="{FF2B5EF4-FFF2-40B4-BE49-F238E27FC236}">
                <a16:creationId xmlns:a16="http://schemas.microsoft.com/office/drawing/2014/main" id="{A3D86891-9B47-C94E-A63E-CEDC4D4A6CF4}"/>
              </a:ext>
            </a:extLst>
          </p:cNvPr>
          <p:cNvSpPr/>
          <p:nvPr/>
        </p:nvSpPr>
        <p:spPr>
          <a:xfrm rot="5400000">
            <a:off x="4417742" y="1128360"/>
            <a:ext cx="307777" cy="8728719"/>
          </a:xfrm>
          <a:prstGeom prst="rightBrace">
            <a:avLst/>
          </a:prstGeom>
          <a:ln w="127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43" name="テキスト ボックス 42">
            <a:extLst>
              <a:ext uri="{FF2B5EF4-FFF2-40B4-BE49-F238E27FC236}">
                <a16:creationId xmlns:a16="http://schemas.microsoft.com/office/drawing/2014/main" id="{1DCDE74F-3A2C-3A48-9395-25F95D4C59AB}"/>
              </a:ext>
            </a:extLst>
          </p:cNvPr>
          <p:cNvSpPr txBox="1"/>
          <p:nvPr/>
        </p:nvSpPr>
        <p:spPr>
          <a:xfrm>
            <a:off x="207272" y="5842628"/>
            <a:ext cx="8728718" cy="307777"/>
          </a:xfrm>
          <a:prstGeom prst="rect">
            <a:avLst/>
          </a:prstGeom>
          <a:solidFill>
            <a:schemeClr val="accent1"/>
          </a:solidFill>
          <a:ln>
            <a:solidFill>
              <a:schemeClr val="accent1"/>
            </a:solidFill>
          </a:ln>
        </p:spPr>
        <p:txBody>
          <a:bodyPr wrap="square" rtlCol="0">
            <a:spAutoFit/>
          </a:bodyPr>
          <a:lstStyle/>
          <a:p>
            <a:pPr algn="ctr"/>
            <a:r>
              <a:rPr kumimoji="1" lang="ja-JP" altLang="en-US" sz="1400" dirty="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44" name="テキスト ボックス 43">
            <a:extLst>
              <a:ext uri="{FF2B5EF4-FFF2-40B4-BE49-F238E27FC236}">
                <a16:creationId xmlns:a16="http://schemas.microsoft.com/office/drawing/2014/main" id="{FC21F1E8-71B9-C340-98FD-C0602F3ADB96}"/>
              </a:ext>
            </a:extLst>
          </p:cNvPr>
          <p:cNvSpPr txBox="1"/>
          <p:nvPr/>
        </p:nvSpPr>
        <p:spPr>
          <a:xfrm>
            <a:off x="3164046" y="6144287"/>
            <a:ext cx="28777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しっかり地域のチームでサポート</a:t>
            </a:r>
          </a:p>
        </p:txBody>
      </p:sp>
      <p:sp>
        <p:nvSpPr>
          <p:cNvPr id="41" name="タイトル 1">
            <a:extLst>
              <a:ext uri="{FF2B5EF4-FFF2-40B4-BE49-F238E27FC236}">
                <a16:creationId xmlns:a16="http://schemas.microsoft.com/office/drawing/2014/main" id="{A1157BAC-1122-4943-8265-8E4EEE647881}"/>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全国空き家アドバイザー協議会の設置に於ける活動（活動）</a:t>
            </a:r>
          </a:p>
        </p:txBody>
      </p:sp>
    </p:spTree>
    <p:extLst>
      <p:ext uri="{BB962C8B-B14F-4D97-AF65-F5344CB8AC3E}">
        <p14:creationId xmlns:p14="http://schemas.microsoft.com/office/powerpoint/2010/main" val="2449862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C1C16C-F44C-D44E-A096-69E90595B5F1}"/>
              </a:ext>
            </a:extLst>
          </p:cNvPr>
          <p:cNvSpPr>
            <a:spLocks noGrp="1"/>
          </p:cNvSpPr>
          <p:nvPr>
            <p:ph type="title"/>
          </p:nvPr>
        </p:nvSpPr>
        <p:spPr/>
        <p:txBody>
          <a:bodyPr>
            <a:normAutofit/>
          </a:bodyPr>
          <a:lstStyle/>
          <a:p>
            <a:r>
              <a:rPr lang="ja-JP" altLang="en-US" dirty="0"/>
              <a:t>２</a:t>
            </a:r>
            <a:r>
              <a:rPr kumimoji="1" lang="ja-JP" altLang="en-US" dirty="0"/>
              <a:t>つの資格制度でその推進のプロを育成していきます</a:t>
            </a:r>
          </a:p>
        </p:txBody>
      </p:sp>
      <p:pic>
        <p:nvPicPr>
          <p:cNvPr id="6" name="図 5">
            <a:extLst>
              <a:ext uri="{FF2B5EF4-FFF2-40B4-BE49-F238E27FC236}">
                <a16:creationId xmlns:a16="http://schemas.microsoft.com/office/drawing/2014/main" id="{C46D6555-B62A-46ED-AAC3-AF3C464AA5C3}"/>
              </a:ext>
            </a:extLst>
          </p:cNvPr>
          <p:cNvPicPr>
            <a:picLocks noChangeAspect="1"/>
          </p:cNvPicPr>
          <p:nvPr/>
        </p:nvPicPr>
        <p:blipFill>
          <a:blip r:embed="rId2"/>
          <a:stretch>
            <a:fillRect/>
          </a:stretch>
        </p:blipFill>
        <p:spPr>
          <a:xfrm>
            <a:off x="547143" y="813815"/>
            <a:ext cx="3896841" cy="5429094"/>
          </a:xfrm>
          <a:prstGeom prst="rect">
            <a:avLst/>
          </a:prstGeom>
          <a:ln>
            <a:solidFill>
              <a:schemeClr val="accent1"/>
            </a:solidFill>
          </a:ln>
        </p:spPr>
      </p:pic>
      <p:pic>
        <p:nvPicPr>
          <p:cNvPr id="8" name="図 7">
            <a:extLst>
              <a:ext uri="{FF2B5EF4-FFF2-40B4-BE49-F238E27FC236}">
                <a16:creationId xmlns:a16="http://schemas.microsoft.com/office/drawing/2014/main" id="{E913BFB1-31A0-47E6-9DE2-296A81136C3C}"/>
              </a:ext>
            </a:extLst>
          </p:cNvPr>
          <p:cNvPicPr>
            <a:picLocks noChangeAspect="1"/>
          </p:cNvPicPr>
          <p:nvPr/>
        </p:nvPicPr>
        <p:blipFill>
          <a:blip r:embed="rId3"/>
          <a:stretch>
            <a:fillRect/>
          </a:stretch>
        </p:blipFill>
        <p:spPr>
          <a:xfrm>
            <a:off x="4945380" y="813815"/>
            <a:ext cx="3824494" cy="5429093"/>
          </a:xfrm>
          <a:prstGeom prst="rect">
            <a:avLst/>
          </a:prstGeom>
          <a:ln>
            <a:solidFill>
              <a:schemeClr val="accent1"/>
            </a:solidFill>
          </a:ln>
        </p:spPr>
      </p:pic>
    </p:spTree>
    <p:extLst>
      <p:ext uri="{BB962C8B-B14F-4D97-AF65-F5344CB8AC3E}">
        <p14:creationId xmlns:p14="http://schemas.microsoft.com/office/powerpoint/2010/main" val="3945988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55EA72-5ED7-E14B-A49F-5021F70BB55D}"/>
              </a:ext>
            </a:extLst>
          </p:cNvPr>
          <p:cNvSpPr>
            <a:spLocks noGrp="1"/>
          </p:cNvSpPr>
          <p:nvPr>
            <p:ph type="title"/>
          </p:nvPr>
        </p:nvSpPr>
        <p:spPr/>
        <p:txBody>
          <a:bodyPr/>
          <a:lstStyle/>
          <a:p>
            <a:r>
              <a:rPr kumimoji="1" lang="ja-JP" altLang="en-US" dirty="0"/>
              <a:t>空き家課題トータルコンサルタント</a:t>
            </a:r>
          </a:p>
        </p:txBody>
      </p:sp>
      <p:sp>
        <p:nvSpPr>
          <p:cNvPr id="5" name="コンテンツ プレースホルダー 4">
            <a:extLst>
              <a:ext uri="{FF2B5EF4-FFF2-40B4-BE49-F238E27FC236}">
                <a16:creationId xmlns:a16="http://schemas.microsoft.com/office/drawing/2014/main" id="{2E2EF4D0-E500-436D-8A5C-D55A9A378A90}"/>
              </a:ext>
            </a:extLst>
          </p:cNvPr>
          <p:cNvSpPr>
            <a:spLocks noGrp="1"/>
          </p:cNvSpPr>
          <p:nvPr>
            <p:ph idx="1"/>
          </p:nvPr>
        </p:nvSpPr>
        <p:spPr>
          <a:xfrm>
            <a:off x="144018" y="893925"/>
            <a:ext cx="5936742" cy="3330604"/>
          </a:xfrm>
        </p:spPr>
        <p:txBody>
          <a:bodyPr>
            <a:normAutofit/>
          </a:bodyPr>
          <a:lstStyle/>
          <a:p>
            <a:pPr marL="0" indent="0">
              <a:buNone/>
            </a:pPr>
            <a:r>
              <a:rPr lang="en-US" altLang="ja-JP" sz="2000" dirty="0"/>
              <a:t>-</a:t>
            </a:r>
            <a:r>
              <a:rPr lang="ja-JP" altLang="en-US" sz="2000" dirty="0"/>
              <a:t>テキスト内容</a:t>
            </a:r>
            <a:r>
              <a:rPr lang="en-US" altLang="ja-JP" sz="2000" dirty="0"/>
              <a:t>-</a:t>
            </a:r>
          </a:p>
          <a:p>
            <a:pPr marL="0" indent="0">
              <a:buNone/>
            </a:pPr>
            <a:r>
              <a:rPr lang="ja-JP" altLang="en-US" sz="2000" dirty="0"/>
              <a:t>はじめに</a:t>
            </a:r>
          </a:p>
          <a:p>
            <a:pPr marL="0" indent="0">
              <a:buNone/>
            </a:pPr>
            <a:r>
              <a:rPr lang="ja-JP" altLang="en-US" sz="2000" dirty="0"/>
              <a:t>第一章 空き家の現状について</a:t>
            </a:r>
          </a:p>
          <a:p>
            <a:pPr marL="0" indent="0">
              <a:buNone/>
            </a:pPr>
            <a:r>
              <a:rPr lang="ja-JP" altLang="en-US" sz="2000" dirty="0"/>
              <a:t>第二章 片づけを知る</a:t>
            </a:r>
          </a:p>
          <a:p>
            <a:pPr marL="0" indent="0">
              <a:buNone/>
            </a:pPr>
            <a:r>
              <a:rPr lang="ja-JP" altLang="en-US" sz="2000" dirty="0"/>
              <a:t>第三章 仏事</a:t>
            </a:r>
          </a:p>
          <a:p>
            <a:pPr marL="0" indent="0">
              <a:buNone/>
            </a:pPr>
            <a:r>
              <a:rPr lang="ja-JP" altLang="en-US" sz="2000" dirty="0"/>
              <a:t>第四章 相続</a:t>
            </a:r>
          </a:p>
          <a:p>
            <a:pPr marL="0" indent="0">
              <a:buNone/>
            </a:pPr>
            <a:r>
              <a:rPr lang="ja-JP" altLang="en-US" sz="2000" dirty="0"/>
              <a:t>第五章 人生は決める事の連続</a:t>
            </a:r>
          </a:p>
          <a:p>
            <a:pPr marL="0" indent="0">
              <a:buNone/>
            </a:pPr>
            <a:r>
              <a:rPr lang="ja-JP" altLang="en-US" sz="2000"/>
              <a:t>第六章 相続事例回答練習</a:t>
            </a:r>
            <a:endParaRPr lang="ja-JP" altLang="en-US" sz="2000" dirty="0"/>
          </a:p>
          <a:p>
            <a:pPr marL="0" indent="0">
              <a:buNone/>
            </a:pPr>
            <a:endParaRPr lang="ja-JP" altLang="en-US" sz="2000" dirty="0"/>
          </a:p>
        </p:txBody>
      </p:sp>
      <p:pic>
        <p:nvPicPr>
          <p:cNvPr id="10" name="図 9">
            <a:extLst>
              <a:ext uri="{FF2B5EF4-FFF2-40B4-BE49-F238E27FC236}">
                <a16:creationId xmlns:a16="http://schemas.microsoft.com/office/drawing/2014/main" id="{D3808897-FE60-4CE2-9851-9C1E975A305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92776" y="789862"/>
            <a:ext cx="2539993" cy="3538729"/>
          </a:xfrm>
          <a:prstGeom prst="rect">
            <a:avLst/>
          </a:prstGeom>
          <a:ln>
            <a:solidFill>
              <a:schemeClr val="accent1"/>
            </a:solidFill>
          </a:ln>
        </p:spPr>
      </p:pic>
      <p:pic>
        <p:nvPicPr>
          <p:cNvPr id="3" name="図 2">
            <a:extLst>
              <a:ext uri="{FF2B5EF4-FFF2-40B4-BE49-F238E27FC236}">
                <a16:creationId xmlns:a16="http://schemas.microsoft.com/office/drawing/2014/main" id="{947CCDC5-4A3D-4ECD-8359-A371A94487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685" y="4529173"/>
            <a:ext cx="2924265" cy="1783873"/>
          </a:xfrm>
          <a:prstGeom prst="rect">
            <a:avLst/>
          </a:prstGeom>
          <a:ln>
            <a:solidFill>
              <a:schemeClr val="accent1"/>
            </a:solidFill>
          </a:ln>
        </p:spPr>
      </p:pic>
      <p:pic>
        <p:nvPicPr>
          <p:cNvPr id="4" name="図 3">
            <a:extLst>
              <a:ext uri="{FF2B5EF4-FFF2-40B4-BE49-F238E27FC236}">
                <a16:creationId xmlns:a16="http://schemas.microsoft.com/office/drawing/2014/main" id="{3C150FE8-272A-405B-AF7B-38C5D1F557D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59600" y="4529173"/>
            <a:ext cx="3067526" cy="1783873"/>
          </a:xfrm>
          <a:prstGeom prst="rect">
            <a:avLst/>
          </a:prstGeom>
          <a:ln>
            <a:solidFill>
              <a:schemeClr val="accent1"/>
            </a:solidFill>
          </a:ln>
        </p:spPr>
      </p:pic>
      <p:pic>
        <p:nvPicPr>
          <p:cNvPr id="11" name="図 10">
            <a:extLst>
              <a:ext uri="{FF2B5EF4-FFF2-40B4-BE49-F238E27FC236}">
                <a16:creationId xmlns:a16="http://schemas.microsoft.com/office/drawing/2014/main" id="{89CAFD16-B727-4135-9C67-6D6D36059B4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192776" y="4529173"/>
            <a:ext cx="2885575" cy="1783872"/>
          </a:xfrm>
          <a:prstGeom prst="rect">
            <a:avLst/>
          </a:prstGeom>
          <a:ln>
            <a:solidFill>
              <a:schemeClr val="accent1"/>
            </a:solidFill>
          </a:ln>
        </p:spPr>
      </p:pic>
    </p:spTree>
    <p:extLst>
      <p:ext uri="{BB962C8B-B14F-4D97-AF65-F5344CB8AC3E}">
        <p14:creationId xmlns:p14="http://schemas.microsoft.com/office/powerpoint/2010/main" val="5978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55EA72-5ED7-E14B-A49F-5021F70BB55D}"/>
              </a:ext>
            </a:extLst>
          </p:cNvPr>
          <p:cNvSpPr>
            <a:spLocks noGrp="1"/>
          </p:cNvSpPr>
          <p:nvPr>
            <p:ph type="title"/>
          </p:nvPr>
        </p:nvSpPr>
        <p:spPr/>
        <p:txBody>
          <a:bodyPr/>
          <a:lstStyle/>
          <a:p>
            <a:r>
              <a:rPr kumimoji="1" lang="ja-JP" altLang="en-US" dirty="0"/>
              <a:t>古民家ツーリズムまちづくりプランナー</a:t>
            </a:r>
          </a:p>
        </p:txBody>
      </p:sp>
      <p:sp>
        <p:nvSpPr>
          <p:cNvPr id="5" name="コンテンツ プレースホルダー 4">
            <a:extLst>
              <a:ext uri="{FF2B5EF4-FFF2-40B4-BE49-F238E27FC236}">
                <a16:creationId xmlns:a16="http://schemas.microsoft.com/office/drawing/2014/main" id="{2E2EF4D0-E500-436D-8A5C-D55A9A378A90}"/>
              </a:ext>
            </a:extLst>
          </p:cNvPr>
          <p:cNvSpPr>
            <a:spLocks noGrp="1"/>
          </p:cNvSpPr>
          <p:nvPr>
            <p:ph idx="1"/>
          </p:nvPr>
        </p:nvSpPr>
        <p:spPr>
          <a:xfrm>
            <a:off x="144018" y="893925"/>
            <a:ext cx="5936742" cy="3330604"/>
          </a:xfrm>
        </p:spPr>
        <p:txBody>
          <a:bodyPr>
            <a:normAutofit/>
          </a:bodyPr>
          <a:lstStyle/>
          <a:p>
            <a:pPr marL="0" indent="0">
              <a:buNone/>
            </a:pPr>
            <a:r>
              <a:rPr lang="en-US" altLang="ja-JP" sz="2000" dirty="0"/>
              <a:t>-</a:t>
            </a:r>
            <a:r>
              <a:rPr lang="ja-JP" altLang="en-US" sz="2000" dirty="0"/>
              <a:t>テキスト内容</a:t>
            </a:r>
            <a:r>
              <a:rPr lang="en-US" altLang="ja-JP" sz="2000" dirty="0"/>
              <a:t>-</a:t>
            </a:r>
          </a:p>
          <a:p>
            <a:pPr marL="0" indent="0">
              <a:buNone/>
            </a:pPr>
            <a:r>
              <a:rPr lang="ja-JP" altLang="en-US" sz="2000" dirty="0"/>
              <a:t>はじめに</a:t>
            </a:r>
          </a:p>
          <a:p>
            <a:pPr marL="0" indent="0">
              <a:buNone/>
            </a:pPr>
            <a:r>
              <a:rPr lang="ja-JP" altLang="en-US" sz="2000" dirty="0"/>
              <a:t>第一部 観光概論</a:t>
            </a:r>
          </a:p>
          <a:p>
            <a:pPr marL="0" indent="0">
              <a:buNone/>
            </a:pPr>
            <a:r>
              <a:rPr lang="ja-JP" altLang="en-US" sz="2000" dirty="0"/>
              <a:t>第二部 観光マーケティングの実際</a:t>
            </a:r>
          </a:p>
          <a:p>
            <a:pPr marL="0" indent="0">
              <a:buNone/>
            </a:pPr>
            <a:r>
              <a:rPr lang="ja-JP" altLang="en-US" sz="2000" dirty="0"/>
              <a:t>第三部 ネットマーケティングと</a:t>
            </a:r>
            <a:r>
              <a:rPr lang="en-US" altLang="ja-JP" sz="2000" dirty="0"/>
              <a:t>SNS</a:t>
            </a:r>
            <a:r>
              <a:rPr lang="ja-JP" altLang="en-US" sz="2000" dirty="0"/>
              <a:t>の活用</a:t>
            </a:r>
          </a:p>
          <a:p>
            <a:pPr marL="0" indent="0">
              <a:buNone/>
            </a:pPr>
            <a:r>
              <a:rPr lang="ja-JP" altLang="en-US" sz="2000" dirty="0"/>
              <a:t>第四部 </a:t>
            </a:r>
            <a:r>
              <a:rPr lang="en-US" altLang="ja-JP" sz="2000" dirty="0"/>
              <a:t>SDGs</a:t>
            </a:r>
            <a:r>
              <a:rPr lang="ja-JP" altLang="en-US" sz="2000" dirty="0"/>
              <a:t>と観光</a:t>
            </a:r>
          </a:p>
          <a:p>
            <a:pPr marL="0" indent="0">
              <a:buNone/>
            </a:pPr>
            <a:r>
              <a:rPr lang="ja-JP" altLang="en-US" sz="2000" dirty="0"/>
              <a:t>第五部 交付金を活用したまちづくり</a:t>
            </a:r>
          </a:p>
          <a:p>
            <a:pPr marL="0" indent="0">
              <a:buNone/>
            </a:pPr>
            <a:r>
              <a:rPr lang="ja-JP" altLang="en-US" sz="2000" dirty="0"/>
              <a:t>第六部 まちづくりプラン設計</a:t>
            </a:r>
          </a:p>
          <a:p>
            <a:pPr marL="0" indent="0">
              <a:buNone/>
            </a:pPr>
            <a:endParaRPr lang="ja-JP" altLang="en-US" sz="2000" dirty="0"/>
          </a:p>
        </p:txBody>
      </p:sp>
      <p:pic>
        <p:nvPicPr>
          <p:cNvPr id="6" name="図 5">
            <a:extLst>
              <a:ext uri="{FF2B5EF4-FFF2-40B4-BE49-F238E27FC236}">
                <a16:creationId xmlns:a16="http://schemas.microsoft.com/office/drawing/2014/main" id="{26608C22-0519-4407-8A88-4581A14CFD7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93480" y="813815"/>
            <a:ext cx="2402658" cy="3410714"/>
          </a:xfrm>
          <a:prstGeom prst="rect">
            <a:avLst/>
          </a:prstGeom>
          <a:ln>
            <a:solidFill>
              <a:schemeClr val="accent1"/>
            </a:solidFill>
          </a:ln>
        </p:spPr>
      </p:pic>
      <p:pic>
        <p:nvPicPr>
          <p:cNvPr id="7" name="図 6">
            <a:extLst>
              <a:ext uri="{FF2B5EF4-FFF2-40B4-BE49-F238E27FC236}">
                <a16:creationId xmlns:a16="http://schemas.microsoft.com/office/drawing/2014/main" id="{F23A8729-2987-4C88-8EC1-80D29CAB1E5A}"/>
              </a:ext>
            </a:extLst>
          </p:cNvPr>
          <p:cNvPicPr/>
          <p:nvPr/>
        </p:nvPicPr>
        <p:blipFill>
          <a:blip r:embed="rId3" cstate="print">
            <a:extLst>
              <a:ext uri="{28A0092B-C50C-407E-A947-70E740481C1C}">
                <a14:useLocalDpi xmlns:a14="http://schemas.microsoft.com/office/drawing/2010/main"/>
              </a:ext>
            </a:extLst>
          </a:blip>
          <a:stretch>
            <a:fillRect/>
          </a:stretch>
        </p:blipFill>
        <p:spPr>
          <a:xfrm>
            <a:off x="433901" y="4529174"/>
            <a:ext cx="2576643" cy="1783873"/>
          </a:xfrm>
          <a:prstGeom prst="rect">
            <a:avLst/>
          </a:prstGeom>
          <a:ln>
            <a:solidFill>
              <a:schemeClr val="tx1"/>
            </a:solidFill>
          </a:ln>
        </p:spPr>
      </p:pic>
      <p:pic>
        <p:nvPicPr>
          <p:cNvPr id="8" name="図 7">
            <a:extLst>
              <a:ext uri="{FF2B5EF4-FFF2-40B4-BE49-F238E27FC236}">
                <a16:creationId xmlns:a16="http://schemas.microsoft.com/office/drawing/2014/main" id="{08487703-5B8F-42E9-9709-C6D90DD29651}"/>
              </a:ext>
            </a:extLst>
          </p:cNvPr>
          <p:cNvPicPr/>
          <p:nvPr/>
        </p:nvPicPr>
        <p:blipFill>
          <a:blip r:embed="rId4" cstate="print">
            <a:extLst>
              <a:ext uri="{28A0092B-C50C-407E-A947-70E740481C1C}">
                <a14:useLocalDpi xmlns:a14="http://schemas.microsoft.com/office/drawing/2010/main"/>
              </a:ext>
            </a:extLst>
          </a:blip>
          <a:srcRect/>
          <a:stretch>
            <a:fillRect/>
          </a:stretch>
        </p:blipFill>
        <p:spPr bwMode="auto">
          <a:xfrm>
            <a:off x="3323433" y="4529174"/>
            <a:ext cx="2444438" cy="1783873"/>
          </a:xfrm>
          <a:prstGeom prst="rect">
            <a:avLst/>
          </a:prstGeom>
          <a:noFill/>
          <a:ln>
            <a:solidFill>
              <a:schemeClr val="accent1"/>
            </a:solidFill>
          </a:ln>
        </p:spPr>
      </p:pic>
      <p:pic>
        <p:nvPicPr>
          <p:cNvPr id="9" name="図 8">
            <a:extLst>
              <a:ext uri="{FF2B5EF4-FFF2-40B4-BE49-F238E27FC236}">
                <a16:creationId xmlns:a16="http://schemas.microsoft.com/office/drawing/2014/main" id="{6E87311E-70F3-460F-BE38-1B889B3BE082}"/>
              </a:ext>
            </a:extLst>
          </p:cNvPr>
          <p:cNvPicPr/>
          <p:nvPr/>
        </p:nvPicPr>
        <p:blipFill>
          <a:blip r:embed="rId5" cstate="print">
            <a:extLst>
              <a:ext uri="{28A0092B-C50C-407E-A947-70E740481C1C}">
                <a14:useLocalDpi xmlns:a14="http://schemas.microsoft.com/office/drawing/2010/main"/>
              </a:ext>
            </a:extLst>
          </a:blip>
          <a:stretch>
            <a:fillRect/>
          </a:stretch>
        </p:blipFill>
        <p:spPr>
          <a:xfrm>
            <a:off x="6080760" y="4529174"/>
            <a:ext cx="2629339" cy="1783873"/>
          </a:xfrm>
          <a:prstGeom prst="rect">
            <a:avLst/>
          </a:prstGeom>
          <a:ln>
            <a:solidFill>
              <a:schemeClr val="accent1"/>
            </a:solidFill>
          </a:ln>
        </p:spPr>
      </p:pic>
    </p:spTree>
    <p:extLst>
      <p:ext uri="{BB962C8B-B14F-4D97-AF65-F5344CB8AC3E}">
        <p14:creationId xmlns:p14="http://schemas.microsoft.com/office/powerpoint/2010/main" val="212087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C6EE1CC-63E5-3B44-B596-03DE23A23D1B}"/>
              </a:ext>
            </a:extLst>
          </p:cNvPr>
          <p:cNvSpPr>
            <a:spLocks noGrp="1"/>
          </p:cNvSpPr>
          <p:nvPr>
            <p:ph idx="1"/>
          </p:nvPr>
        </p:nvSpPr>
        <p:spPr>
          <a:xfrm>
            <a:off x="628650" y="1358900"/>
            <a:ext cx="7886700" cy="4619280"/>
          </a:xfrm>
        </p:spPr>
        <p:txBody>
          <a:bodyPr>
            <a:normAutofit/>
          </a:bodyPr>
          <a:lstStyle/>
          <a:p>
            <a:pPr marL="0" indent="0">
              <a:buNone/>
            </a:pPr>
            <a:r>
              <a:rPr kumimoji="1" lang="ja-JP" altLang="en-US" sz="5400" dirty="0">
                <a:solidFill>
                  <a:srgbClr val="FF0000"/>
                </a:solidFill>
              </a:rPr>
              <a:t>１、発生抑制</a:t>
            </a:r>
            <a:endParaRPr kumimoji="1" lang="en-US" altLang="ja-JP" sz="5400" dirty="0">
              <a:solidFill>
                <a:srgbClr val="FF0000"/>
              </a:solidFill>
            </a:endParaRPr>
          </a:p>
          <a:p>
            <a:pPr marL="0" indent="0">
              <a:buNone/>
            </a:pPr>
            <a:endParaRPr lang="en-US" altLang="ja-JP" sz="5400" dirty="0"/>
          </a:p>
          <a:p>
            <a:pPr marL="0" indent="0">
              <a:buNone/>
            </a:pPr>
            <a:r>
              <a:rPr kumimoji="1" lang="ja-JP" altLang="en-US" sz="5400" dirty="0">
                <a:solidFill>
                  <a:schemeClr val="tx1">
                    <a:lumMod val="50000"/>
                    <a:lumOff val="50000"/>
                  </a:schemeClr>
                </a:solidFill>
              </a:rPr>
              <a:t>２、利活用</a:t>
            </a:r>
            <a:endParaRPr kumimoji="1" lang="en-US" altLang="ja-JP" sz="5400" dirty="0">
              <a:solidFill>
                <a:schemeClr val="tx1">
                  <a:lumMod val="50000"/>
                  <a:lumOff val="50000"/>
                </a:schemeClr>
              </a:solidFill>
            </a:endParaRPr>
          </a:p>
          <a:p>
            <a:pPr marL="0" indent="0">
              <a:buNone/>
            </a:pPr>
            <a:endParaRPr lang="en-US" altLang="ja-JP" sz="5400" dirty="0">
              <a:solidFill>
                <a:schemeClr val="tx1">
                  <a:lumMod val="50000"/>
                  <a:lumOff val="50000"/>
                </a:schemeClr>
              </a:solidFill>
            </a:endParaRPr>
          </a:p>
          <a:p>
            <a:pPr marL="0" indent="0">
              <a:buNone/>
            </a:pPr>
            <a:r>
              <a:rPr kumimoji="1" lang="ja-JP" altLang="en-US" sz="5400" dirty="0">
                <a:solidFill>
                  <a:schemeClr val="tx1">
                    <a:lumMod val="50000"/>
                    <a:lumOff val="50000"/>
                  </a:schemeClr>
                </a:solidFill>
              </a:rPr>
              <a:t>３、解体促進</a:t>
            </a:r>
          </a:p>
        </p:txBody>
      </p:sp>
    </p:spTree>
    <p:extLst>
      <p:ext uri="{BB962C8B-B14F-4D97-AF65-F5344CB8AC3E}">
        <p14:creationId xmlns:p14="http://schemas.microsoft.com/office/powerpoint/2010/main" val="3325840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コンテンツ プレースホルダー 8">
            <a:extLst>
              <a:ext uri="{FF2B5EF4-FFF2-40B4-BE49-F238E27FC236}">
                <a16:creationId xmlns:a16="http://schemas.microsoft.com/office/drawing/2014/main" id="{9A4348A7-7E0A-334D-B41A-097EAC298427}"/>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658413" y="800100"/>
            <a:ext cx="2656586" cy="3530600"/>
          </a:xfrm>
        </p:spPr>
      </p:pic>
      <p:sp>
        <p:nvSpPr>
          <p:cNvPr id="5" name="スライド番号プレースホルダー 4">
            <a:extLst>
              <a:ext uri="{FF2B5EF4-FFF2-40B4-BE49-F238E27FC236}">
                <a16:creationId xmlns:a16="http://schemas.microsoft.com/office/drawing/2014/main" id="{8D499DFB-F1E0-2E47-BAAA-D38EDAA91202}"/>
              </a:ext>
            </a:extLst>
          </p:cNvPr>
          <p:cNvSpPr>
            <a:spLocks noGrp="1"/>
          </p:cNvSpPr>
          <p:nvPr>
            <p:ph type="sldNum" sz="quarter" idx="12"/>
          </p:nvPr>
        </p:nvSpPr>
        <p:spPr>
          <a:xfrm>
            <a:off x="8140446" y="6356350"/>
            <a:ext cx="891540" cy="365125"/>
          </a:xfrm>
          <a:prstGeom prst="rect">
            <a:avLst/>
          </a:prstGeom>
        </p:spPr>
        <p:txBody>
          <a:bodyPr vert="horz" lIns="91440" tIns="45720" rIns="91440" bIns="45720" rtlCol="0" anchor="ctr">
            <a:normAutofit/>
          </a:bodyPr>
          <a:lstStyle>
            <a:defPPr>
              <a:defRPr lang="ja-JP"/>
            </a:defPPr>
            <a:lvl1pPr marL="0" algn="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l" defTabSz="914400">
              <a:spcAft>
                <a:spcPts val="600"/>
              </a:spcAft>
            </a:pPr>
            <a:fld id="{915B39B2-C9A6-2243-8DD0-4DDC212DFAE3}" type="slidenum">
              <a:rPr lang="en-US" altLang="ja-JP" sz="1400">
                <a:solidFill>
                  <a:schemeClr val="tx1">
                    <a:lumMod val="75000"/>
                    <a:lumOff val="25000"/>
                  </a:schemeClr>
                </a:solidFill>
              </a:rPr>
              <a:pPr algn="l" defTabSz="914400">
                <a:spcAft>
                  <a:spcPts val="600"/>
                </a:spcAft>
              </a:pPr>
              <a:t>13</a:t>
            </a:fld>
            <a:endParaRPr kumimoji="1" lang="en-US" altLang="ja-JP" sz="1400">
              <a:solidFill>
                <a:schemeClr val="tx1">
                  <a:lumMod val="75000"/>
                  <a:lumOff val="25000"/>
                </a:schemeClr>
              </a:solidFill>
            </a:endParaRPr>
          </a:p>
        </p:txBody>
      </p:sp>
      <p:sp>
        <p:nvSpPr>
          <p:cNvPr id="10" name="タイトル 1">
            <a:extLst>
              <a:ext uri="{FF2B5EF4-FFF2-40B4-BE49-F238E27FC236}">
                <a16:creationId xmlns:a16="http://schemas.microsoft.com/office/drawing/2014/main" id="{76B9B9DD-58A4-5C42-8FAD-EF9E724DFA1C}"/>
              </a:ext>
            </a:extLst>
          </p:cNvPr>
          <p:cNvSpPr>
            <a:spLocks noGrp="1"/>
          </p:cNvSpPr>
          <p:nvPr>
            <p:ph type="title"/>
          </p:nvPr>
        </p:nvSpPr>
        <p:spPr>
          <a:xfrm>
            <a:off x="112014" y="101600"/>
            <a:ext cx="8130286" cy="617415"/>
          </a:xfrm>
        </p:spPr>
        <p:txBody>
          <a:bodyPr wrap="square" anchor="t">
            <a:normAutofit/>
          </a:bodyPr>
          <a:lstStyle/>
          <a:p>
            <a:r>
              <a:rPr lang="ja-JP" altLang="en-US" dirty="0"/>
              <a:t>発生抑制へ地域の人で空き家問題を話し合う住教育</a:t>
            </a:r>
          </a:p>
        </p:txBody>
      </p:sp>
      <p:pic>
        <p:nvPicPr>
          <p:cNvPr id="13" name="図 12" descr="テーブルの周りに集まっている人々&#10;&#10;中程度の精度で自動的に生成された説明">
            <a:extLst>
              <a:ext uri="{FF2B5EF4-FFF2-40B4-BE49-F238E27FC236}">
                <a16:creationId xmlns:a16="http://schemas.microsoft.com/office/drawing/2014/main" id="{2A996170-1A70-B946-97C9-B7DD9DD5C53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6733" y="4438894"/>
            <a:ext cx="3376575" cy="2063506"/>
          </a:xfrm>
          <a:prstGeom prst="rect">
            <a:avLst/>
          </a:prstGeom>
        </p:spPr>
      </p:pic>
      <p:pic>
        <p:nvPicPr>
          <p:cNvPr id="17" name="図 16" descr="会議室に集まる人々&#10;&#10;自動的に生成された説明">
            <a:extLst>
              <a:ext uri="{FF2B5EF4-FFF2-40B4-BE49-F238E27FC236}">
                <a16:creationId xmlns:a16="http://schemas.microsoft.com/office/drawing/2014/main" id="{4B731DF0-4FFC-0346-BB35-EAB399CCDEE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85669" y="812800"/>
            <a:ext cx="4650331" cy="3098800"/>
          </a:xfrm>
          <a:prstGeom prst="rect">
            <a:avLst/>
          </a:prstGeom>
        </p:spPr>
      </p:pic>
      <p:pic>
        <p:nvPicPr>
          <p:cNvPr id="25" name="図 24" descr="テーブルに肘をついている子供たち&#10;&#10;低い精度で自動的に生成された説明">
            <a:extLst>
              <a:ext uri="{FF2B5EF4-FFF2-40B4-BE49-F238E27FC236}">
                <a16:creationId xmlns:a16="http://schemas.microsoft.com/office/drawing/2014/main" id="{442F175B-7719-DF4B-82E9-8F4A1BB6A81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85669" y="4147285"/>
            <a:ext cx="4650331" cy="2355115"/>
          </a:xfrm>
          <a:prstGeom prst="rect">
            <a:avLst/>
          </a:prstGeom>
        </p:spPr>
      </p:pic>
    </p:spTree>
    <p:extLst>
      <p:ext uri="{BB962C8B-B14F-4D97-AF65-F5344CB8AC3E}">
        <p14:creationId xmlns:p14="http://schemas.microsoft.com/office/powerpoint/2010/main" val="417982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8E2CF1-98CD-1945-A2C6-DE56ECD75DE6}"/>
              </a:ext>
            </a:extLst>
          </p:cNvPr>
          <p:cNvSpPr>
            <a:spLocks noGrp="1"/>
          </p:cNvSpPr>
          <p:nvPr>
            <p:ph type="title"/>
          </p:nvPr>
        </p:nvSpPr>
        <p:spPr/>
        <p:txBody>
          <a:bodyPr/>
          <a:lstStyle/>
          <a:p>
            <a:r>
              <a:rPr kumimoji="1" lang="ja-JP" altLang="en-US" dirty="0"/>
              <a:t>シルバー人材センターとの連携</a:t>
            </a:r>
          </a:p>
        </p:txBody>
      </p:sp>
      <p:pic>
        <p:nvPicPr>
          <p:cNvPr id="6" name="図 5">
            <a:extLst>
              <a:ext uri="{FF2B5EF4-FFF2-40B4-BE49-F238E27FC236}">
                <a16:creationId xmlns:a16="http://schemas.microsoft.com/office/drawing/2014/main" id="{BFD5D764-CF40-42E3-9DCF-6132516523AD}"/>
              </a:ext>
            </a:extLst>
          </p:cNvPr>
          <p:cNvPicPr>
            <a:picLocks noChangeAspect="1"/>
          </p:cNvPicPr>
          <p:nvPr/>
        </p:nvPicPr>
        <p:blipFill>
          <a:blip r:embed="rId2"/>
          <a:stretch>
            <a:fillRect/>
          </a:stretch>
        </p:blipFill>
        <p:spPr>
          <a:xfrm>
            <a:off x="184805" y="903921"/>
            <a:ext cx="3823796" cy="5394960"/>
          </a:xfrm>
          <a:prstGeom prst="rect">
            <a:avLst/>
          </a:prstGeom>
        </p:spPr>
      </p:pic>
      <p:pic>
        <p:nvPicPr>
          <p:cNvPr id="7" name="図 6">
            <a:extLst>
              <a:ext uri="{FF2B5EF4-FFF2-40B4-BE49-F238E27FC236}">
                <a16:creationId xmlns:a16="http://schemas.microsoft.com/office/drawing/2014/main" id="{9BC82A40-19F9-49D6-A095-74E1FE9DC3B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74153" y="903921"/>
            <a:ext cx="2309745" cy="1538710"/>
          </a:xfrm>
          <a:prstGeom prst="rect">
            <a:avLst/>
          </a:prstGeom>
        </p:spPr>
      </p:pic>
      <p:pic>
        <p:nvPicPr>
          <p:cNvPr id="8" name="図 7">
            <a:extLst>
              <a:ext uri="{FF2B5EF4-FFF2-40B4-BE49-F238E27FC236}">
                <a16:creationId xmlns:a16="http://schemas.microsoft.com/office/drawing/2014/main" id="{4F2C9CED-02C6-4F61-9053-1848F2B8F64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49450" y="903921"/>
            <a:ext cx="2309745" cy="1537516"/>
          </a:xfrm>
          <a:prstGeom prst="rect">
            <a:avLst/>
          </a:prstGeom>
        </p:spPr>
      </p:pic>
      <p:sp>
        <p:nvSpPr>
          <p:cNvPr id="10" name="コンテンツ プレースホルダー 4">
            <a:extLst>
              <a:ext uri="{FF2B5EF4-FFF2-40B4-BE49-F238E27FC236}">
                <a16:creationId xmlns:a16="http://schemas.microsoft.com/office/drawing/2014/main" id="{17F3E393-C8E2-4DB8-8ED2-506AA28EFDC5}"/>
              </a:ext>
            </a:extLst>
          </p:cNvPr>
          <p:cNvSpPr>
            <a:spLocks noGrp="1"/>
          </p:cNvSpPr>
          <p:nvPr>
            <p:ph idx="1"/>
          </p:nvPr>
        </p:nvSpPr>
        <p:spPr>
          <a:xfrm>
            <a:off x="4174153" y="2499193"/>
            <a:ext cx="4785042" cy="256885"/>
          </a:xfrm>
        </p:spPr>
        <p:txBody>
          <a:bodyPr>
            <a:normAutofit/>
          </a:bodyPr>
          <a:lstStyle/>
          <a:p>
            <a:pPr marL="0" indent="0" algn="ctr">
              <a:buNone/>
            </a:pPr>
            <a:r>
              <a:rPr lang="ja-JP" altLang="en-US" sz="1200" dirty="0"/>
              <a:t>（じゃぱとらへ活動を掲載）</a:t>
            </a:r>
          </a:p>
        </p:txBody>
      </p:sp>
      <p:pic>
        <p:nvPicPr>
          <p:cNvPr id="11" name="図 10">
            <a:extLst>
              <a:ext uri="{FF2B5EF4-FFF2-40B4-BE49-F238E27FC236}">
                <a16:creationId xmlns:a16="http://schemas.microsoft.com/office/drawing/2014/main" id="{CC781BF5-4DC1-4006-8024-F7418632853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480114" y="2870765"/>
            <a:ext cx="2571087" cy="3428116"/>
          </a:xfrm>
          <a:prstGeom prst="rect">
            <a:avLst/>
          </a:prstGeom>
        </p:spPr>
      </p:pic>
      <p:pic>
        <p:nvPicPr>
          <p:cNvPr id="12" name="図 11">
            <a:extLst>
              <a:ext uri="{FF2B5EF4-FFF2-40B4-BE49-F238E27FC236}">
                <a16:creationId xmlns:a16="http://schemas.microsoft.com/office/drawing/2014/main" id="{43FDF398-00FE-437B-9B56-893D0617A384}"/>
              </a:ext>
            </a:extLst>
          </p:cNvPr>
          <p:cNvPicPr>
            <a:picLocks noChangeAspect="1"/>
          </p:cNvPicPr>
          <p:nvPr/>
        </p:nvPicPr>
        <p:blipFill>
          <a:blip r:embed="rId6"/>
          <a:stretch>
            <a:fillRect/>
          </a:stretch>
        </p:blipFill>
        <p:spPr>
          <a:xfrm>
            <a:off x="4174153" y="2966776"/>
            <a:ext cx="2144351" cy="3337511"/>
          </a:xfrm>
          <a:prstGeom prst="rect">
            <a:avLst/>
          </a:prstGeom>
        </p:spPr>
      </p:pic>
      <p:sp>
        <p:nvSpPr>
          <p:cNvPr id="13" name="タイトル 1">
            <a:extLst>
              <a:ext uri="{FF2B5EF4-FFF2-40B4-BE49-F238E27FC236}">
                <a16:creationId xmlns:a16="http://schemas.microsoft.com/office/drawing/2014/main" id="{20AAB909-9070-42C1-8636-CAD6B61C6688}"/>
              </a:ext>
            </a:extLst>
          </p:cNvPr>
          <p:cNvSpPr txBox="1">
            <a:spLocks/>
          </p:cNvSpPr>
          <p:nvPr/>
        </p:nvSpPr>
        <p:spPr>
          <a:xfrm>
            <a:off x="2096703" y="6268720"/>
            <a:ext cx="6954498"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dirty="0"/>
              <a:t>地域の空き家調査をシルバー会員と共に活動</a:t>
            </a:r>
          </a:p>
        </p:txBody>
      </p:sp>
    </p:spTree>
    <p:extLst>
      <p:ext uri="{BB962C8B-B14F-4D97-AF65-F5344CB8AC3E}">
        <p14:creationId xmlns:p14="http://schemas.microsoft.com/office/powerpoint/2010/main" val="1108242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409051-DB38-8842-8AE8-84585903069E}"/>
              </a:ext>
            </a:extLst>
          </p:cNvPr>
          <p:cNvSpPr>
            <a:spLocks noGrp="1"/>
          </p:cNvSpPr>
          <p:nvPr>
            <p:ph type="title"/>
          </p:nvPr>
        </p:nvSpPr>
        <p:spPr/>
        <p:txBody>
          <a:bodyPr/>
          <a:lstStyle/>
          <a:p>
            <a:r>
              <a:rPr lang="ja-JP" altLang="en-US" dirty="0"/>
              <a:t>ＣＯＳＯＪＩとの連携</a:t>
            </a:r>
            <a:endParaRPr kumimoji="1" lang="ja-JP" altLang="en-US" dirty="0"/>
          </a:p>
        </p:txBody>
      </p:sp>
      <p:pic>
        <p:nvPicPr>
          <p:cNvPr id="2050" name="Picture 2">
            <a:extLst>
              <a:ext uri="{FF2B5EF4-FFF2-40B4-BE49-F238E27FC236}">
                <a16:creationId xmlns:a16="http://schemas.microsoft.com/office/drawing/2014/main" id="{93F61E5D-6447-4B7A-8477-DDBEDBBDD46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436" y="952210"/>
            <a:ext cx="4079770" cy="23788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5044E87-A46D-4F34-B3EE-FE350385D08F}"/>
              </a:ext>
            </a:extLst>
          </p:cNvPr>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4572000" y="952210"/>
            <a:ext cx="4213169" cy="237882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46C59D78-9E9B-4050-82F0-C83D81DD1D52}"/>
              </a:ext>
            </a:extLst>
          </p:cNvPr>
          <p:cNvSpPr/>
          <p:nvPr/>
        </p:nvSpPr>
        <p:spPr>
          <a:xfrm>
            <a:off x="241133" y="4559838"/>
            <a:ext cx="8661733" cy="1569660"/>
          </a:xfrm>
          <a:prstGeom prst="rect">
            <a:avLst/>
          </a:prstGeom>
        </p:spPr>
        <p:txBody>
          <a:bodyPr wrap="square">
            <a:spAutoFit/>
          </a:bodyPr>
          <a:lstStyle/>
          <a:p>
            <a:r>
              <a:rPr lang="en-US" altLang="ja-JP" sz="1600" dirty="0">
                <a:latin typeface="ＭＳ ゴシック" panose="020B0609070205080204" pitchFamily="49" charset="-128"/>
                <a:ea typeface="ＭＳ ゴシック" panose="020B0609070205080204" pitchFamily="49" charset="-128"/>
              </a:rPr>
              <a:t>COSOJI</a:t>
            </a:r>
            <a:r>
              <a:rPr lang="ja-JP" altLang="en-US" sz="1600" dirty="0">
                <a:latin typeface="ＭＳ ゴシック" panose="020B0609070205080204" pitchFamily="49" charset="-128"/>
                <a:ea typeface="ＭＳ ゴシック" panose="020B0609070205080204" pitchFamily="49" charset="-128"/>
              </a:rPr>
              <a:t>は“不動産業界の軽作業”と“地域住民のスキマ時間”を繋げるワークシェアサービスです。アパート、マンション、戸建などの所有者が不動産に関する軽作業（共用部清掃、目視点検、草むしりなど）を地域住民へスマホひとつで依頼することができます。連携を通じ、日本国の地域活性化、地方創生および地域の終活促進に資する事業であることに合意し、両社が有する経営資源、情報、ノウハウを相互活用し、既存事業の更なる推進及び、共同推進可能な事業の企画・推進を行うことを目的としています。</a:t>
            </a:r>
          </a:p>
        </p:txBody>
      </p:sp>
      <p:sp>
        <p:nvSpPr>
          <p:cNvPr id="5" name="正方形/長方形 4">
            <a:extLst>
              <a:ext uri="{FF2B5EF4-FFF2-40B4-BE49-F238E27FC236}">
                <a16:creationId xmlns:a16="http://schemas.microsoft.com/office/drawing/2014/main" id="{45A92571-B120-486C-8A42-1BB0CBB98B3A}"/>
              </a:ext>
            </a:extLst>
          </p:cNvPr>
          <p:cNvSpPr/>
          <p:nvPr/>
        </p:nvSpPr>
        <p:spPr>
          <a:xfrm>
            <a:off x="123436" y="3693960"/>
            <a:ext cx="8883404" cy="400110"/>
          </a:xfrm>
          <a:prstGeom prst="rect">
            <a:avLst/>
          </a:prstGeom>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“空き家の保全”と“地域住民のスキマ時間”のマッチングアプリとの連携</a:t>
            </a:r>
          </a:p>
        </p:txBody>
      </p:sp>
    </p:spTree>
    <p:extLst>
      <p:ext uri="{BB962C8B-B14F-4D97-AF65-F5344CB8AC3E}">
        <p14:creationId xmlns:p14="http://schemas.microsoft.com/office/powerpoint/2010/main" val="3924933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88467C0-D4D6-4591-9D32-C59DD93F53CD}"/>
              </a:ext>
            </a:extLst>
          </p:cNvPr>
          <p:cNvSpPr>
            <a:spLocks noGrp="1"/>
          </p:cNvSpPr>
          <p:nvPr>
            <p:ph type="title"/>
          </p:nvPr>
        </p:nvSpPr>
        <p:spPr>
          <a:xfrm>
            <a:off x="4924800" y="1603623"/>
            <a:ext cx="3821596" cy="571325"/>
          </a:xfrm>
        </p:spPr>
        <p:style>
          <a:lnRef idx="1">
            <a:schemeClr val="accent1"/>
          </a:lnRef>
          <a:fillRef idx="2">
            <a:schemeClr val="accent1"/>
          </a:fillRef>
          <a:effectRef idx="1">
            <a:schemeClr val="accent1"/>
          </a:effectRef>
          <a:fontRef idx="minor">
            <a:schemeClr val="dk1"/>
          </a:fontRef>
        </p:style>
        <p:txBody>
          <a:bodyPr>
            <a:noAutofit/>
          </a:bodyPr>
          <a:lstStyle/>
          <a:p>
            <a:pPr algn="ctr"/>
            <a:r>
              <a:rPr kumimoji="1" lang="ja-JP" altLang="en-US" sz="3200" b="1" dirty="0">
                <a:solidFill>
                  <a:schemeClr val="bg1"/>
                </a:solidFill>
              </a:rPr>
              <a:t>ＤＩＹ型賃貸借</a:t>
            </a:r>
          </a:p>
        </p:txBody>
      </p:sp>
      <p:pic>
        <p:nvPicPr>
          <p:cNvPr id="17" name="図 16">
            <a:extLst>
              <a:ext uri="{FF2B5EF4-FFF2-40B4-BE49-F238E27FC236}">
                <a16:creationId xmlns:a16="http://schemas.microsoft.com/office/drawing/2014/main" id="{6218BB9E-1C45-4259-817C-C2D72D2D7D32}"/>
              </a:ext>
            </a:extLst>
          </p:cNvPr>
          <p:cNvPicPr>
            <a:picLocks noChangeAspect="1"/>
          </p:cNvPicPr>
          <p:nvPr/>
        </p:nvPicPr>
        <p:blipFill>
          <a:blip r:embed="rId3"/>
          <a:stretch>
            <a:fillRect/>
          </a:stretch>
        </p:blipFill>
        <p:spPr>
          <a:xfrm>
            <a:off x="197971" y="775855"/>
            <a:ext cx="4567993" cy="6082145"/>
          </a:xfrm>
          <a:prstGeom prst="rect">
            <a:avLst/>
          </a:prstGeom>
          <a:ln w="9525">
            <a:solidFill>
              <a:schemeClr val="tx1"/>
            </a:solidFill>
          </a:ln>
        </p:spPr>
        <p:style>
          <a:lnRef idx="2">
            <a:schemeClr val="dk1"/>
          </a:lnRef>
          <a:fillRef idx="1">
            <a:schemeClr val="lt1"/>
          </a:fillRef>
          <a:effectRef idx="0">
            <a:schemeClr val="dk1"/>
          </a:effectRef>
          <a:fontRef idx="minor">
            <a:schemeClr val="dk1"/>
          </a:fontRef>
        </p:style>
      </p:pic>
      <p:sp>
        <p:nvSpPr>
          <p:cNvPr id="20" name="四角形: 角を丸くする 19">
            <a:extLst>
              <a:ext uri="{FF2B5EF4-FFF2-40B4-BE49-F238E27FC236}">
                <a16:creationId xmlns:a16="http://schemas.microsoft.com/office/drawing/2014/main" id="{82216706-04A8-4623-98FB-BB078B137924}"/>
              </a:ext>
            </a:extLst>
          </p:cNvPr>
          <p:cNvSpPr/>
          <p:nvPr/>
        </p:nvSpPr>
        <p:spPr>
          <a:xfrm>
            <a:off x="5145956" y="2651314"/>
            <a:ext cx="3379284" cy="179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latin typeface="ＭＳ ゴシック" panose="020B0609070205080204" pitchFamily="49" charset="-128"/>
                <a:ea typeface="ＭＳ ゴシック" panose="020B0609070205080204" pitchFamily="49" charset="-128"/>
              </a:rPr>
              <a:t>ＤＩＹとは</a:t>
            </a:r>
            <a:r>
              <a:rPr lang="en-US" altLang="ja-JP" sz="1500" dirty="0">
                <a:latin typeface="ＭＳ ゴシック" panose="020B0609070205080204" pitchFamily="49" charset="-128"/>
                <a:ea typeface="ＭＳ ゴシック" panose="020B0609070205080204" pitchFamily="49" charset="-128"/>
              </a:rPr>
              <a:t>Do</a:t>
            </a:r>
            <a:r>
              <a:rPr lang="ja-JP" altLang="en-US" sz="1500" dirty="0">
                <a:latin typeface="ＭＳ ゴシック" panose="020B0609070205080204" pitchFamily="49" charset="-128"/>
                <a:ea typeface="ＭＳ ゴシック" panose="020B0609070205080204" pitchFamily="49" charset="-128"/>
              </a:rPr>
              <a:t>　</a:t>
            </a:r>
            <a:r>
              <a:rPr lang="en-US" altLang="ja-JP" sz="1500" dirty="0" err="1">
                <a:latin typeface="ＭＳ ゴシック" panose="020B0609070205080204" pitchFamily="49" charset="-128"/>
                <a:ea typeface="ＭＳ ゴシック" panose="020B0609070205080204" pitchFamily="49" charset="-128"/>
              </a:rPr>
              <a:t>i</a:t>
            </a:r>
            <a:r>
              <a:rPr lang="ja-JP" altLang="en-US" sz="1500" dirty="0">
                <a:latin typeface="ＭＳ ゴシック" panose="020B0609070205080204" pitchFamily="49" charset="-128"/>
                <a:ea typeface="ＭＳ ゴシック" panose="020B0609070205080204" pitchFamily="49" charset="-128"/>
              </a:rPr>
              <a:t>ｔ　</a:t>
            </a:r>
            <a:r>
              <a:rPr lang="en-US" altLang="ja-JP" sz="1500" dirty="0">
                <a:latin typeface="ＭＳ ゴシック" panose="020B0609070205080204" pitchFamily="49" charset="-128"/>
                <a:ea typeface="ＭＳ ゴシック" panose="020B0609070205080204" pitchFamily="49" charset="-128"/>
              </a:rPr>
              <a:t>yourself</a:t>
            </a:r>
          </a:p>
          <a:p>
            <a:pPr algn="ctr"/>
            <a:r>
              <a:rPr lang="ja-JP" altLang="en-US" sz="1500" dirty="0">
                <a:latin typeface="ＭＳ ゴシック" panose="020B0609070205080204" pitchFamily="49" charset="-128"/>
                <a:ea typeface="ＭＳ ゴシック" panose="020B0609070205080204" pitchFamily="49" charset="-128"/>
              </a:rPr>
              <a:t>の略語で自らの手で</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日曜大工を行うこと。</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ここでは専門業者に頼んで行う</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工事も含む。</a:t>
            </a:r>
          </a:p>
        </p:txBody>
      </p:sp>
      <p:sp>
        <p:nvSpPr>
          <p:cNvPr id="21" name="角丸四角形 20">
            <a:extLst>
              <a:ext uri="{FF2B5EF4-FFF2-40B4-BE49-F238E27FC236}">
                <a16:creationId xmlns:a16="http://schemas.microsoft.com/office/drawing/2014/main" id="{AD8E6648-9028-4A7E-A408-47073261141C}"/>
              </a:ext>
            </a:extLst>
          </p:cNvPr>
          <p:cNvSpPr/>
          <p:nvPr/>
        </p:nvSpPr>
        <p:spPr>
          <a:xfrm>
            <a:off x="5541264" y="5494451"/>
            <a:ext cx="2266442" cy="3034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Tree>
    <p:extLst>
      <p:ext uri="{BB962C8B-B14F-4D97-AF65-F5344CB8AC3E}">
        <p14:creationId xmlns:p14="http://schemas.microsoft.com/office/powerpoint/2010/main" val="2022651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13BFE1C-261C-4710-BB5D-EB8ABB65CFB6}"/>
              </a:ext>
            </a:extLst>
          </p:cNvPr>
          <p:cNvPicPr>
            <a:picLocks noChangeAspect="1"/>
          </p:cNvPicPr>
          <p:nvPr/>
        </p:nvPicPr>
        <p:blipFill>
          <a:blip r:embed="rId3"/>
          <a:stretch>
            <a:fillRect/>
          </a:stretch>
        </p:blipFill>
        <p:spPr>
          <a:xfrm>
            <a:off x="699407" y="775778"/>
            <a:ext cx="7745185" cy="5618329"/>
          </a:xfrm>
          <a:prstGeom prst="rect">
            <a:avLst/>
          </a:prstGeom>
        </p:spPr>
      </p:pic>
      <p:sp>
        <p:nvSpPr>
          <p:cNvPr id="3" name="四角形: 角を丸くする 2">
            <a:extLst>
              <a:ext uri="{FF2B5EF4-FFF2-40B4-BE49-F238E27FC236}">
                <a16:creationId xmlns:a16="http://schemas.microsoft.com/office/drawing/2014/main" id="{DD5F6BDC-AA8E-4CF6-AEA3-B0343E1D0BC0}"/>
              </a:ext>
            </a:extLst>
          </p:cNvPr>
          <p:cNvSpPr/>
          <p:nvPr/>
        </p:nvSpPr>
        <p:spPr>
          <a:xfrm>
            <a:off x="6940555" y="6530009"/>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Tree>
    <p:extLst>
      <p:ext uri="{BB962C8B-B14F-4D97-AF65-F5344CB8AC3E}">
        <p14:creationId xmlns:p14="http://schemas.microsoft.com/office/powerpoint/2010/main" val="1903798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テキスト&#10;&#10;自動的に生成された説明">
            <a:extLst>
              <a:ext uri="{FF2B5EF4-FFF2-40B4-BE49-F238E27FC236}">
                <a16:creationId xmlns:a16="http://schemas.microsoft.com/office/drawing/2014/main" id="{9B69C269-69E0-2540-84F5-4B403F446166}"/>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08323" y="776777"/>
            <a:ext cx="8127353" cy="5702129"/>
          </a:xfrm>
        </p:spPr>
      </p:pic>
      <p:sp>
        <p:nvSpPr>
          <p:cNvPr id="3" name="タイトル 2">
            <a:extLst>
              <a:ext uri="{FF2B5EF4-FFF2-40B4-BE49-F238E27FC236}">
                <a16:creationId xmlns:a16="http://schemas.microsoft.com/office/drawing/2014/main" id="{68D1472F-592E-984C-9A3F-9D7A62C188D7}"/>
              </a:ext>
            </a:extLst>
          </p:cNvPr>
          <p:cNvSpPr>
            <a:spLocks noGrp="1"/>
          </p:cNvSpPr>
          <p:nvPr>
            <p:ph type="title"/>
          </p:nvPr>
        </p:nvSpPr>
        <p:spPr/>
        <p:txBody>
          <a:bodyPr/>
          <a:lstStyle/>
          <a:p>
            <a:r>
              <a:rPr kumimoji="1" lang="ja-JP" altLang="en-US" dirty="0"/>
              <a:t>ＤＩＹ事業も増えています</a:t>
            </a:r>
          </a:p>
        </p:txBody>
      </p:sp>
    </p:spTree>
    <p:extLst>
      <p:ext uri="{BB962C8B-B14F-4D97-AF65-F5344CB8AC3E}">
        <p14:creationId xmlns:p14="http://schemas.microsoft.com/office/powerpoint/2010/main" val="1863524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C6EE1CC-63E5-3B44-B596-03DE23A23D1B}"/>
              </a:ext>
            </a:extLst>
          </p:cNvPr>
          <p:cNvSpPr>
            <a:spLocks noGrp="1"/>
          </p:cNvSpPr>
          <p:nvPr>
            <p:ph idx="1"/>
          </p:nvPr>
        </p:nvSpPr>
        <p:spPr>
          <a:xfrm>
            <a:off x="628650" y="1358900"/>
            <a:ext cx="7886700" cy="4619280"/>
          </a:xfrm>
        </p:spPr>
        <p:txBody>
          <a:bodyPr>
            <a:normAutofit/>
          </a:bodyPr>
          <a:lstStyle/>
          <a:p>
            <a:pPr marL="0" indent="0">
              <a:buNone/>
            </a:pPr>
            <a:r>
              <a:rPr kumimoji="1" lang="ja-JP" altLang="en-US" sz="5400" dirty="0">
                <a:solidFill>
                  <a:schemeClr val="tx1">
                    <a:lumMod val="50000"/>
                    <a:lumOff val="50000"/>
                  </a:schemeClr>
                </a:solidFill>
              </a:rPr>
              <a:t>１、発生抑制</a:t>
            </a:r>
            <a:endParaRPr kumimoji="1" lang="en-US" altLang="ja-JP" sz="5400" dirty="0">
              <a:solidFill>
                <a:schemeClr val="tx1">
                  <a:lumMod val="50000"/>
                  <a:lumOff val="50000"/>
                </a:schemeClr>
              </a:solidFill>
            </a:endParaRPr>
          </a:p>
          <a:p>
            <a:pPr marL="0" indent="0">
              <a:buNone/>
            </a:pPr>
            <a:endParaRPr lang="en-US" altLang="ja-JP" sz="5400" dirty="0"/>
          </a:p>
          <a:p>
            <a:pPr marL="0" indent="0">
              <a:buNone/>
            </a:pPr>
            <a:r>
              <a:rPr kumimoji="1" lang="ja-JP" altLang="en-US" sz="5400" dirty="0">
                <a:solidFill>
                  <a:srgbClr val="FF0000"/>
                </a:solidFill>
              </a:rPr>
              <a:t>２、利活用</a:t>
            </a:r>
            <a:endParaRPr kumimoji="1" lang="en-US" altLang="ja-JP" sz="5400" dirty="0">
              <a:solidFill>
                <a:srgbClr val="FF0000"/>
              </a:solidFill>
            </a:endParaRPr>
          </a:p>
          <a:p>
            <a:pPr marL="0" indent="0">
              <a:buNone/>
            </a:pPr>
            <a:endParaRPr lang="en-US" altLang="ja-JP" sz="5400" dirty="0"/>
          </a:p>
          <a:p>
            <a:pPr marL="0" indent="0">
              <a:buNone/>
            </a:pPr>
            <a:r>
              <a:rPr kumimoji="1" lang="ja-JP" altLang="en-US" sz="5400" dirty="0">
                <a:solidFill>
                  <a:schemeClr val="tx1">
                    <a:lumMod val="50000"/>
                    <a:lumOff val="50000"/>
                  </a:schemeClr>
                </a:solidFill>
              </a:rPr>
              <a:t>３、解体促進</a:t>
            </a:r>
          </a:p>
        </p:txBody>
      </p:sp>
    </p:spTree>
    <p:extLst>
      <p:ext uri="{BB962C8B-B14F-4D97-AF65-F5344CB8AC3E}">
        <p14:creationId xmlns:p14="http://schemas.microsoft.com/office/powerpoint/2010/main" val="3101438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タイムライン&#10;&#10;自動的に生成された説明">
            <a:extLst>
              <a:ext uri="{FF2B5EF4-FFF2-40B4-BE49-F238E27FC236}">
                <a16:creationId xmlns:a16="http://schemas.microsoft.com/office/drawing/2014/main" id="{3BBF14AC-32DC-DC4B-8207-E2262E59BD2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2469" y="805537"/>
            <a:ext cx="7719061" cy="5714136"/>
          </a:xfrm>
          <a:prstGeom prst="rect">
            <a:avLst/>
          </a:prstGeom>
        </p:spPr>
      </p:pic>
    </p:spTree>
    <p:extLst>
      <p:ext uri="{BB962C8B-B14F-4D97-AF65-F5344CB8AC3E}">
        <p14:creationId xmlns:p14="http://schemas.microsoft.com/office/powerpoint/2010/main" val="2673582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テーブル&#10;&#10;自動的に生成された説明">
            <a:extLst>
              <a:ext uri="{FF2B5EF4-FFF2-40B4-BE49-F238E27FC236}">
                <a16:creationId xmlns:a16="http://schemas.microsoft.com/office/drawing/2014/main" id="{D765D27C-6F3C-BB47-8D9E-0F87FAC84CD0}"/>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82880" y="1012873"/>
            <a:ext cx="8961120" cy="5176911"/>
          </a:xfrm>
        </p:spPr>
      </p:pic>
      <p:sp>
        <p:nvSpPr>
          <p:cNvPr id="3" name="タイトル 2">
            <a:extLst>
              <a:ext uri="{FF2B5EF4-FFF2-40B4-BE49-F238E27FC236}">
                <a16:creationId xmlns:a16="http://schemas.microsoft.com/office/drawing/2014/main" id="{5AD646D3-26C5-F946-B845-5261DF955C81}"/>
              </a:ext>
            </a:extLst>
          </p:cNvPr>
          <p:cNvSpPr>
            <a:spLocks noGrp="1"/>
          </p:cNvSpPr>
          <p:nvPr>
            <p:ph type="title"/>
          </p:nvPr>
        </p:nvSpPr>
        <p:spPr/>
        <p:txBody>
          <a:bodyPr>
            <a:normAutofit/>
          </a:bodyPr>
          <a:lstStyle/>
          <a:p>
            <a:r>
              <a:rPr kumimoji="1" lang="ja-JP" altLang="en-US" sz="2000" dirty="0"/>
              <a:t>農林水産省から採択（令和</a:t>
            </a:r>
            <a:r>
              <a:rPr lang="ja-JP" altLang="en-US" sz="2000" dirty="0"/>
              <a:t>２</a:t>
            </a:r>
            <a:r>
              <a:rPr kumimoji="1" lang="ja-JP" altLang="en-US" sz="2000" dirty="0"/>
              <a:t>年度農山漁村振興交付金）</a:t>
            </a:r>
          </a:p>
        </p:txBody>
      </p:sp>
    </p:spTree>
    <p:extLst>
      <p:ext uri="{BB962C8B-B14F-4D97-AF65-F5344CB8AC3E}">
        <p14:creationId xmlns:p14="http://schemas.microsoft.com/office/powerpoint/2010/main" val="2408173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899FA98B-7362-6842-BBFA-690D47EA1739}"/>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492486" y="954156"/>
            <a:ext cx="4360110" cy="3270083"/>
          </a:xfrm>
        </p:spPr>
      </p:pic>
      <p:sp>
        <p:nvSpPr>
          <p:cNvPr id="3" name="タイトル 2">
            <a:extLst>
              <a:ext uri="{FF2B5EF4-FFF2-40B4-BE49-F238E27FC236}">
                <a16:creationId xmlns:a16="http://schemas.microsoft.com/office/drawing/2014/main" id="{688D9ACA-70DA-F64D-9CF8-408D1E2300BA}"/>
              </a:ext>
            </a:extLst>
          </p:cNvPr>
          <p:cNvSpPr>
            <a:spLocks noGrp="1"/>
          </p:cNvSpPr>
          <p:nvPr>
            <p:ph type="title"/>
          </p:nvPr>
        </p:nvSpPr>
        <p:spPr/>
        <p:txBody>
          <a:bodyPr/>
          <a:lstStyle/>
          <a:p>
            <a:r>
              <a:rPr lang="ja-JP" altLang="en-US" dirty="0"/>
              <a:t>民間で交付金を活用して地域活性化事例</a:t>
            </a:r>
            <a:endParaRPr kumimoji="1" lang="ja-JP" altLang="en-US" dirty="0"/>
          </a:p>
        </p:txBody>
      </p:sp>
      <p:pic>
        <p:nvPicPr>
          <p:cNvPr id="7" name="図 6">
            <a:extLst>
              <a:ext uri="{FF2B5EF4-FFF2-40B4-BE49-F238E27FC236}">
                <a16:creationId xmlns:a16="http://schemas.microsoft.com/office/drawing/2014/main" id="{2AED036C-1876-9341-86ED-4AE34B54974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7928" t="5611" r="5398" b="5023"/>
          <a:stretch/>
        </p:blipFill>
        <p:spPr>
          <a:xfrm>
            <a:off x="112690" y="792227"/>
            <a:ext cx="3993190" cy="5826402"/>
          </a:xfrm>
          <a:prstGeom prst="rect">
            <a:avLst/>
          </a:prstGeom>
        </p:spPr>
      </p:pic>
      <p:sp>
        <p:nvSpPr>
          <p:cNvPr id="8" name="円/楕円 7">
            <a:extLst>
              <a:ext uri="{FF2B5EF4-FFF2-40B4-BE49-F238E27FC236}">
                <a16:creationId xmlns:a16="http://schemas.microsoft.com/office/drawing/2014/main" id="{9BAE489C-C673-2F42-9D32-6E9763F7B9A3}"/>
              </a:ext>
            </a:extLst>
          </p:cNvPr>
          <p:cNvSpPr/>
          <p:nvPr/>
        </p:nvSpPr>
        <p:spPr>
          <a:xfrm>
            <a:off x="2052820" y="2991678"/>
            <a:ext cx="506896" cy="2087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a:extLst>
              <a:ext uri="{FF2B5EF4-FFF2-40B4-BE49-F238E27FC236}">
                <a16:creationId xmlns:a16="http://schemas.microsoft.com/office/drawing/2014/main" id="{AB6E6246-A453-2745-8FE0-6A11B4FFCBD8}"/>
              </a:ext>
            </a:extLst>
          </p:cNvPr>
          <p:cNvSpPr/>
          <p:nvPr/>
        </p:nvSpPr>
        <p:spPr>
          <a:xfrm>
            <a:off x="2052820" y="6077398"/>
            <a:ext cx="506896" cy="2087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7FD00A4-1064-7147-99A3-8D557BDCBDF4}"/>
              </a:ext>
            </a:extLst>
          </p:cNvPr>
          <p:cNvSpPr txBox="1"/>
          <p:nvPr/>
        </p:nvSpPr>
        <p:spPr>
          <a:xfrm>
            <a:off x="4572000" y="5358739"/>
            <a:ext cx="3954929" cy="738664"/>
          </a:xfrm>
          <a:prstGeom prst="rect">
            <a:avLst/>
          </a:prstGeom>
          <a:noFill/>
        </p:spPr>
        <p:txBody>
          <a:bodyPr wrap="none" rtlCol="0">
            <a:spAutoFit/>
          </a:bodyPr>
          <a:lstStyle/>
          <a:p>
            <a:r>
              <a:rPr kumimoji="1" lang="ja-JP" altLang="en-US" sz="1400" dirty="0">
                <a:latin typeface="ＭＳ ゴシック" panose="020B0609070205080204" pitchFamily="49" charset="-128"/>
                <a:ea typeface="ＭＳ ゴシック" panose="020B0609070205080204" pitchFamily="49" charset="-128"/>
              </a:rPr>
              <a:t>ハード（建物改修等）</a:t>
            </a:r>
            <a:endParaRPr kumimoji="1" lang="en-US" altLang="ja-JP" sz="1400" dirty="0">
              <a:latin typeface="ＭＳ ゴシック" panose="020B0609070205080204" pitchFamily="49" charset="-128"/>
              <a:ea typeface="ＭＳ ゴシック" panose="020B0609070205080204" pitchFamily="49" charset="-128"/>
            </a:endParaRPr>
          </a:p>
          <a:p>
            <a:r>
              <a:rPr kumimoji="1" lang="ja-JP" altLang="en-US" sz="1400" dirty="0">
                <a:latin typeface="ＭＳ ゴシック" panose="020B0609070205080204" pitchFamily="49" charset="-128"/>
                <a:ea typeface="ＭＳ ゴシック" panose="020B0609070205080204" pitchFamily="49" charset="-128"/>
              </a:rPr>
              <a:t>１年目（</a:t>
            </a:r>
            <a:r>
              <a:rPr kumimoji="1" lang="en-US" altLang="ja-JP" sz="1400" dirty="0">
                <a:latin typeface="ＭＳ ゴシック" panose="020B0609070205080204" pitchFamily="49" charset="-128"/>
                <a:ea typeface="ＭＳ ゴシック" panose="020B0609070205080204" pitchFamily="49" charset="-128"/>
              </a:rPr>
              <a:t>2020</a:t>
            </a:r>
            <a:r>
              <a:rPr kumimoji="1" lang="ja-JP" altLang="en-US" sz="1400" dirty="0">
                <a:latin typeface="ＭＳ ゴシック" panose="020B0609070205080204" pitchFamily="49" charset="-128"/>
                <a:ea typeface="ＭＳ ゴシック" panose="020B0609070205080204" pitchFamily="49" charset="-128"/>
              </a:rPr>
              <a:t>年）</a:t>
            </a:r>
            <a:r>
              <a:rPr kumimoji="1" lang="en-US" altLang="ja-JP" sz="1400" dirty="0">
                <a:latin typeface="ＭＳ ゴシック" panose="020B0609070205080204" pitchFamily="49" charset="-128"/>
                <a:ea typeface="ＭＳ ゴシック" panose="020B0609070205080204" pitchFamily="49" charset="-128"/>
              </a:rPr>
              <a:t>   5,335</a:t>
            </a:r>
            <a:r>
              <a:rPr kumimoji="1" lang="ja-JP" altLang="en-US" sz="1400" dirty="0">
                <a:latin typeface="ＭＳ ゴシック" panose="020B0609070205080204" pitchFamily="49" charset="-128"/>
                <a:ea typeface="ＭＳ ゴシック" panose="020B0609070205080204" pitchFamily="49" charset="-128"/>
              </a:rPr>
              <a:t>千円</a:t>
            </a:r>
            <a:endParaRPr kumimoji="1" lang="en-US" altLang="ja-JP" sz="1400" dirty="0">
              <a:latin typeface="ＭＳ ゴシック" panose="020B0609070205080204" pitchFamily="49" charset="-128"/>
              <a:ea typeface="ＭＳ ゴシック" panose="020B0609070205080204" pitchFamily="49" charset="-128"/>
            </a:endParaRPr>
          </a:p>
          <a:p>
            <a:r>
              <a:rPr kumimoji="1" lang="ja-JP" altLang="en-US" sz="1400" dirty="0">
                <a:latin typeface="ＭＳ ゴシック" panose="020B0609070205080204" pitchFamily="49" charset="-128"/>
                <a:ea typeface="ＭＳ ゴシック" panose="020B0609070205080204" pitchFamily="49" charset="-128"/>
              </a:rPr>
              <a:t>２年目（</a:t>
            </a:r>
            <a:r>
              <a:rPr kumimoji="1" lang="en-US" altLang="ja-JP" sz="1400" dirty="0">
                <a:latin typeface="ＭＳ ゴシック" panose="020B0609070205080204" pitchFamily="49" charset="-128"/>
                <a:ea typeface="ＭＳ ゴシック" panose="020B0609070205080204" pitchFamily="49" charset="-128"/>
              </a:rPr>
              <a:t>2021</a:t>
            </a:r>
            <a:r>
              <a:rPr kumimoji="1" lang="ja-JP" altLang="en-US" sz="1400" dirty="0">
                <a:latin typeface="ＭＳ ゴシック" panose="020B0609070205080204" pitchFamily="49" charset="-128"/>
                <a:ea typeface="ＭＳ ゴシック" panose="020B0609070205080204" pitchFamily="49" charset="-128"/>
              </a:rPr>
              <a:t>年）　</a:t>
            </a:r>
            <a:r>
              <a:rPr kumimoji="1" lang="en-US" altLang="ja-JP" sz="1400" dirty="0">
                <a:latin typeface="ＭＳ ゴシック" panose="020B0609070205080204" pitchFamily="49" charset="-128"/>
                <a:ea typeface="ＭＳ ゴシック" panose="020B0609070205080204" pitchFamily="49" charset="-128"/>
              </a:rPr>
              <a:t>43,915</a:t>
            </a:r>
            <a:r>
              <a:rPr kumimoji="1" lang="ja-JP" altLang="en-US" sz="1400" dirty="0">
                <a:latin typeface="ＭＳ ゴシック" panose="020B0609070205080204" pitchFamily="49" charset="-128"/>
                <a:ea typeface="ＭＳ ゴシック" panose="020B0609070205080204" pitchFamily="49" charset="-128"/>
              </a:rPr>
              <a:t>千円　計</a:t>
            </a:r>
            <a:r>
              <a:rPr kumimoji="1" lang="en-US" altLang="ja-JP" sz="1400" dirty="0">
                <a:latin typeface="ＭＳ ゴシック" panose="020B0609070205080204" pitchFamily="49" charset="-128"/>
                <a:ea typeface="ＭＳ ゴシック" panose="020B0609070205080204" pitchFamily="49" charset="-128"/>
              </a:rPr>
              <a:t>49,250</a:t>
            </a:r>
            <a:r>
              <a:rPr kumimoji="1" lang="ja-JP" altLang="en-US" sz="1400" dirty="0">
                <a:latin typeface="ＭＳ ゴシック" panose="020B0609070205080204" pitchFamily="49" charset="-128"/>
                <a:ea typeface="ＭＳ ゴシック" panose="020B0609070205080204" pitchFamily="49" charset="-128"/>
              </a:rPr>
              <a:t>千円</a:t>
            </a:r>
          </a:p>
        </p:txBody>
      </p:sp>
      <p:sp>
        <p:nvSpPr>
          <p:cNvPr id="12" name="テキスト ボックス 11">
            <a:extLst>
              <a:ext uri="{FF2B5EF4-FFF2-40B4-BE49-F238E27FC236}">
                <a16:creationId xmlns:a16="http://schemas.microsoft.com/office/drawing/2014/main" id="{13013E23-B628-CB48-99C2-97E8E46CBEB1}"/>
              </a:ext>
            </a:extLst>
          </p:cNvPr>
          <p:cNvSpPr txBox="1"/>
          <p:nvPr/>
        </p:nvSpPr>
        <p:spPr>
          <a:xfrm>
            <a:off x="4799395" y="6276363"/>
            <a:ext cx="4376519" cy="323165"/>
          </a:xfrm>
          <a:prstGeom prst="rect">
            <a:avLst/>
          </a:prstGeom>
          <a:noFill/>
        </p:spPr>
        <p:txBody>
          <a:bodyPr wrap="none" rtlCol="0">
            <a:spAutoFit/>
          </a:bodyPr>
          <a:lstStyle/>
          <a:p>
            <a:r>
              <a:rPr kumimoji="1" lang="ja-JP" altLang="en-US" sz="1500" b="1" u="sng" dirty="0">
                <a:solidFill>
                  <a:srgbClr val="FF0000"/>
                </a:solidFill>
                <a:latin typeface="ＭＳ ゴシック" panose="020B0609070205080204" pitchFamily="49" charset="-128"/>
                <a:ea typeface="ＭＳ ゴシック" panose="020B0609070205080204" pitchFamily="49" charset="-128"/>
              </a:rPr>
              <a:t>全て合わせると</a:t>
            </a:r>
            <a:r>
              <a:rPr kumimoji="1" lang="en-US" altLang="ja-JP" sz="1500" b="1" u="sng" dirty="0">
                <a:solidFill>
                  <a:srgbClr val="FF0000"/>
                </a:solidFill>
                <a:latin typeface="ＭＳ ゴシック" panose="020B0609070205080204" pitchFamily="49" charset="-128"/>
                <a:ea typeface="ＭＳ ゴシック" panose="020B0609070205080204" pitchFamily="49" charset="-128"/>
              </a:rPr>
              <a:t>64,250</a:t>
            </a:r>
            <a:r>
              <a:rPr kumimoji="1" lang="ja-JP" altLang="en-US" sz="1500" b="1" u="sng" dirty="0">
                <a:solidFill>
                  <a:srgbClr val="FF0000"/>
                </a:solidFill>
                <a:latin typeface="ＭＳ ゴシック" panose="020B0609070205080204" pitchFamily="49" charset="-128"/>
                <a:ea typeface="ＭＳ ゴシック" panose="020B0609070205080204" pitchFamily="49" charset="-128"/>
              </a:rPr>
              <a:t>千円もの交付を受けている</a:t>
            </a:r>
          </a:p>
        </p:txBody>
      </p:sp>
      <p:sp>
        <p:nvSpPr>
          <p:cNvPr id="13" name="テキスト ボックス 12">
            <a:extLst>
              <a:ext uri="{FF2B5EF4-FFF2-40B4-BE49-F238E27FC236}">
                <a16:creationId xmlns:a16="http://schemas.microsoft.com/office/drawing/2014/main" id="{441622C0-CF4E-354A-90A3-ABEC262E76D6}"/>
              </a:ext>
            </a:extLst>
          </p:cNvPr>
          <p:cNvSpPr txBox="1"/>
          <p:nvPr/>
        </p:nvSpPr>
        <p:spPr>
          <a:xfrm>
            <a:off x="5266554" y="4268981"/>
            <a:ext cx="3005951"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（奈良県宇陀市にある大型の農家型古民家）</a:t>
            </a:r>
          </a:p>
        </p:txBody>
      </p:sp>
      <p:sp>
        <p:nvSpPr>
          <p:cNvPr id="14" name="テキスト ボックス 13">
            <a:extLst>
              <a:ext uri="{FF2B5EF4-FFF2-40B4-BE49-F238E27FC236}">
                <a16:creationId xmlns:a16="http://schemas.microsoft.com/office/drawing/2014/main" id="{769C7736-1053-0C43-BCF7-502A253E2FE3}"/>
              </a:ext>
            </a:extLst>
          </p:cNvPr>
          <p:cNvSpPr txBox="1"/>
          <p:nvPr/>
        </p:nvSpPr>
        <p:spPr>
          <a:xfrm>
            <a:off x="4572000" y="4575333"/>
            <a:ext cx="3869970" cy="738664"/>
          </a:xfrm>
          <a:prstGeom prst="rect">
            <a:avLst/>
          </a:prstGeom>
          <a:noFill/>
        </p:spPr>
        <p:txBody>
          <a:bodyPr wrap="none" rtlCol="0">
            <a:spAutoFit/>
          </a:bodyPr>
          <a:lstStyle/>
          <a:p>
            <a:r>
              <a:rPr kumimoji="1" lang="ja-JP" altLang="en-US" sz="1400" dirty="0">
                <a:latin typeface="ＭＳ ゴシック" panose="020B0609070205080204" pitchFamily="49" charset="-128"/>
                <a:ea typeface="ＭＳ ゴシック" panose="020B0609070205080204" pitchFamily="49" charset="-128"/>
              </a:rPr>
              <a:t>ソフト（人材育成・体験プログラム作り等）</a:t>
            </a:r>
            <a:endParaRPr kumimoji="1" lang="en-US" altLang="ja-JP" sz="1400" dirty="0">
              <a:latin typeface="ＭＳ ゴシック" panose="020B0609070205080204" pitchFamily="49" charset="-128"/>
              <a:ea typeface="ＭＳ ゴシック" panose="020B0609070205080204" pitchFamily="49" charset="-128"/>
            </a:endParaRPr>
          </a:p>
          <a:p>
            <a:r>
              <a:rPr kumimoji="1" lang="ja-JP" altLang="en-US" sz="1400" dirty="0">
                <a:latin typeface="ＭＳ ゴシック" panose="020B0609070205080204" pitchFamily="49" charset="-128"/>
                <a:ea typeface="ＭＳ ゴシック" panose="020B0609070205080204" pitchFamily="49" charset="-128"/>
              </a:rPr>
              <a:t>１年目　</a:t>
            </a:r>
            <a:r>
              <a:rPr kumimoji="1" lang="en-US" altLang="ja-JP" sz="1400" dirty="0">
                <a:latin typeface="ＭＳ ゴシック" panose="020B0609070205080204" pitchFamily="49" charset="-128"/>
                <a:ea typeface="ＭＳ ゴシック" panose="020B0609070205080204" pitchFamily="49" charset="-128"/>
              </a:rPr>
              <a:t>7,500</a:t>
            </a:r>
            <a:r>
              <a:rPr kumimoji="1" lang="ja-JP" altLang="en-US" sz="1400" dirty="0">
                <a:latin typeface="ＭＳ ゴシック" panose="020B0609070205080204" pitchFamily="49" charset="-128"/>
                <a:ea typeface="ＭＳ ゴシック" panose="020B0609070205080204" pitchFamily="49" charset="-128"/>
              </a:rPr>
              <a:t>千円</a:t>
            </a:r>
            <a:endParaRPr kumimoji="1" lang="en-US" altLang="ja-JP" sz="1400" dirty="0">
              <a:latin typeface="ＭＳ ゴシック" panose="020B0609070205080204" pitchFamily="49" charset="-128"/>
              <a:ea typeface="ＭＳ ゴシック" panose="020B0609070205080204" pitchFamily="49" charset="-128"/>
            </a:endParaRPr>
          </a:p>
          <a:p>
            <a:r>
              <a:rPr kumimoji="1" lang="ja-JP" altLang="en-US" sz="1400" dirty="0">
                <a:latin typeface="ＭＳ ゴシック" panose="020B0609070205080204" pitchFamily="49" charset="-128"/>
                <a:ea typeface="ＭＳ ゴシック" panose="020B0609070205080204" pitchFamily="49" charset="-128"/>
              </a:rPr>
              <a:t>２年目　</a:t>
            </a:r>
            <a:r>
              <a:rPr kumimoji="1" lang="en-US" altLang="ja-JP" sz="1400" dirty="0">
                <a:latin typeface="ＭＳ ゴシック" panose="020B0609070205080204" pitchFamily="49" charset="-128"/>
                <a:ea typeface="ＭＳ ゴシック" panose="020B0609070205080204" pitchFamily="49" charset="-128"/>
              </a:rPr>
              <a:t>7,500</a:t>
            </a:r>
            <a:r>
              <a:rPr kumimoji="1" lang="ja-JP" altLang="en-US" sz="1400" dirty="0">
                <a:latin typeface="ＭＳ ゴシック" panose="020B0609070205080204" pitchFamily="49" charset="-128"/>
                <a:ea typeface="ＭＳ ゴシック" panose="020B0609070205080204" pitchFamily="49" charset="-128"/>
              </a:rPr>
              <a:t>千円　　　　　</a:t>
            </a:r>
            <a:r>
              <a:rPr kumimoji="1" lang="en-US" altLang="ja-JP" sz="1400" dirty="0">
                <a:latin typeface="ＭＳ ゴシック" panose="020B0609070205080204" pitchFamily="49" charset="-128"/>
                <a:ea typeface="ＭＳ ゴシック" panose="020B0609070205080204" pitchFamily="49" charset="-128"/>
              </a:rPr>
              <a:t>  </a:t>
            </a:r>
            <a:r>
              <a:rPr kumimoji="1" lang="ja-JP" altLang="en-US" sz="1400" dirty="0">
                <a:latin typeface="ＭＳ ゴシック" panose="020B0609070205080204" pitchFamily="49" charset="-128"/>
                <a:ea typeface="ＭＳ ゴシック" panose="020B0609070205080204" pitchFamily="49" charset="-128"/>
              </a:rPr>
              <a:t>計</a:t>
            </a:r>
            <a:r>
              <a:rPr kumimoji="1" lang="en-US" altLang="ja-JP" sz="1400" dirty="0">
                <a:latin typeface="ＭＳ ゴシック" panose="020B0609070205080204" pitchFamily="49" charset="-128"/>
                <a:ea typeface="ＭＳ ゴシック" panose="020B0609070205080204" pitchFamily="49" charset="-128"/>
              </a:rPr>
              <a:t>15,000</a:t>
            </a:r>
            <a:r>
              <a:rPr kumimoji="1" lang="ja-JP" altLang="en-US" sz="1400" dirty="0">
                <a:latin typeface="ＭＳ ゴシック" panose="020B0609070205080204" pitchFamily="49" charset="-128"/>
                <a:ea typeface="ＭＳ ゴシック" panose="020B0609070205080204" pitchFamily="49" charset="-128"/>
              </a:rPr>
              <a:t>千円</a:t>
            </a:r>
          </a:p>
        </p:txBody>
      </p:sp>
      <p:sp>
        <p:nvSpPr>
          <p:cNvPr id="15" name="右矢印 14">
            <a:extLst>
              <a:ext uri="{FF2B5EF4-FFF2-40B4-BE49-F238E27FC236}">
                <a16:creationId xmlns:a16="http://schemas.microsoft.com/office/drawing/2014/main" id="{AAAFFF09-1E83-3C40-A485-B7A55196AE4C}"/>
              </a:ext>
            </a:extLst>
          </p:cNvPr>
          <p:cNvSpPr/>
          <p:nvPr/>
        </p:nvSpPr>
        <p:spPr>
          <a:xfrm>
            <a:off x="4504371" y="6234093"/>
            <a:ext cx="294290" cy="3893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63819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339DA2F-6A7F-CA40-A0F7-6CE220C3555E}"/>
              </a:ext>
            </a:extLst>
          </p:cNvPr>
          <p:cNvSpPr>
            <a:spLocks noGrp="1"/>
          </p:cNvSpPr>
          <p:nvPr>
            <p:ph type="title"/>
          </p:nvPr>
        </p:nvSpPr>
        <p:spPr/>
        <p:txBody>
          <a:bodyPr/>
          <a:lstStyle/>
          <a:p>
            <a:r>
              <a:rPr kumimoji="1" lang="ja-JP" altLang="en-US" dirty="0"/>
              <a:t>うきは市の空き家</a:t>
            </a:r>
          </a:p>
        </p:txBody>
      </p:sp>
      <p:pic>
        <p:nvPicPr>
          <p:cNvPr id="5" name="図 4" descr="建物の入り口&#10;&#10;自動的に生成された説明">
            <a:extLst>
              <a:ext uri="{FF2B5EF4-FFF2-40B4-BE49-F238E27FC236}">
                <a16:creationId xmlns:a16="http://schemas.microsoft.com/office/drawing/2014/main" id="{78523894-2C6E-C548-A72F-8819AC96948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8763" y="711237"/>
            <a:ext cx="8146474" cy="5792750"/>
          </a:xfrm>
          <a:prstGeom prst="rect">
            <a:avLst/>
          </a:prstGeom>
        </p:spPr>
      </p:pic>
    </p:spTree>
    <p:extLst>
      <p:ext uri="{BB962C8B-B14F-4D97-AF65-F5344CB8AC3E}">
        <p14:creationId xmlns:p14="http://schemas.microsoft.com/office/powerpoint/2010/main" val="3540408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4E6F873B-DF08-D24B-A456-C9D6FE6BB0AA}"/>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527695" y="778452"/>
            <a:ext cx="6088609" cy="5708073"/>
          </a:xfrm>
        </p:spPr>
      </p:pic>
      <p:sp>
        <p:nvSpPr>
          <p:cNvPr id="3" name="タイトル 2">
            <a:extLst>
              <a:ext uri="{FF2B5EF4-FFF2-40B4-BE49-F238E27FC236}">
                <a16:creationId xmlns:a16="http://schemas.microsoft.com/office/drawing/2014/main" id="{EF0A6F3E-7652-BD49-AD95-6C788D234D14}"/>
              </a:ext>
            </a:extLst>
          </p:cNvPr>
          <p:cNvSpPr>
            <a:spLocks noGrp="1"/>
          </p:cNvSpPr>
          <p:nvPr>
            <p:ph type="title"/>
          </p:nvPr>
        </p:nvSpPr>
        <p:spPr/>
        <p:txBody>
          <a:bodyPr/>
          <a:lstStyle/>
          <a:p>
            <a:r>
              <a:rPr kumimoji="1" lang="ja-JP" altLang="en-US" dirty="0"/>
              <a:t>うきは市事例　１</a:t>
            </a:r>
          </a:p>
        </p:txBody>
      </p:sp>
    </p:spTree>
    <p:extLst>
      <p:ext uri="{BB962C8B-B14F-4D97-AF65-F5344CB8AC3E}">
        <p14:creationId xmlns:p14="http://schemas.microsoft.com/office/powerpoint/2010/main" val="668738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建物の屋根の家&#10;&#10;自動的に生成された説明">
            <a:extLst>
              <a:ext uri="{FF2B5EF4-FFF2-40B4-BE49-F238E27FC236}">
                <a16:creationId xmlns:a16="http://schemas.microsoft.com/office/drawing/2014/main" id="{58498133-5229-F942-ABFB-98F38BED4CD3}"/>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529647" y="789237"/>
            <a:ext cx="8084705" cy="5717137"/>
          </a:xfrm>
        </p:spPr>
      </p:pic>
      <p:sp>
        <p:nvSpPr>
          <p:cNvPr id="3" name="タイトル 2">
            <a:extLst>
              <a:ext uri="{FF2B5EF4-FFF2-40B4-BE49-F238E27FC236}">
                <a16:creationId xmlns:a16="http://schemas.microsoft.com/office/drawing/2014/main" id="{EF0A6F3E-7652-BD49-AD95-6C788D234D14}"/>
              </a:ext>
            </a:extLst>
          </p:cNvPr>
          <p:cNvSpPr>
            <a:spLocks noGrp="1"/>
          </p:cNvSpPr>
          <p:nvPr>
            <p:ph type="title"/>
          </p:nvPr>
        </p:nvSpPr>
        <p:spPr/>
        <p:txBody>
          <a:bodyPr/>
          <a:lstStyle/>
          <a:p>
            <a:r>
              <a:rPr kumimoji="1" lang="ja-JP" altLang="en-US"/>
              <a:t>うきは市事例　２</a:t>
            </a:r>
          </a:p>
        </p:txBody>
      </p:sp>
    </p:spTree>
    <p:extLst>
      <p:ext uri="{BB962C8B-B14F-4D97-AF65-F5344CB8AC3E}">
        <p14:creationId xmlns:p14="http://schemas.microsoft.com/office/powerpoint/2010/main" val="3960538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D22810-B6DE-C140-BE1E-BF35B42CEB45}"/>
              </a:ext>
            </a:extLst>
          </p:cNvPr>
          <p:cNvSpPr>
            <a:spLocks noGrp="1"/>
          </p:cNvSpPr>
          <p:nvPr>
            <p:ph type="title"/>
          </p:nvPr>
        </p:nvSpPr>
        <p:spPr/>
        <p:txBody>
          <a:bodyPr>
            <a:normAutofit/>
          </a:bodyPr>
          <a:lstStyle/>
          <a:p>
            <a:r>
              <a:rPr kumimoji="1" lang="ja-JP" altLang="en-US" dirty="0"/>
              <a:t>農山漁村振興交付金を利用した古民家活用事例</a:t>
            </a:r>
            <a:r>
              <a:rPr lang="en-US" altLang="ja-JP" dirty="0"/>
              <a:t>①</a:t>
            </a:r>
            <a:endParaRPr kumimoji="1" lang="ja-JP" altLang="en-US" dirty="0"/>
          </a:p>
        </p:txBody>
      </p:sp>
      <p:graphicFrame>
        <p:nvGraphicFramePr>
          <p:cNvPr id="7" name="表 6">
            <a:extLst>
              <a:ext uri="{FF2B5EF4-FFF2-40B4-BE49-F238E27FC236}">
                <a16:creationId xmlns:a16="http://schemas.microsoft.com/office/drawing/2014/main" id="{0C9755FC-DD44-994D-9951-893F3A684733}"/>
              </a:ext>
            </a:extLst>
          </p:cNvPr>
          <p:cNvGraphicFramePr>
            <a:graphicFrameLocks noGrp="1"/>
          </p:cNvGraphicFramePr>
          <p:nvPr>
            <p:extLst>
              <p:ext uri="{D42A27DB-BD31-4B8C-83A1-F6EECF244321}">
                <p14:modId xmlns:p14="http://schemas.microsoft.com/office/powerpoint/2010/main" val="997889753"/>
              </p:ext>
            </p:extLst>
          </p:nvPr>
        </p:nvGraphicFramePr>
        <p:xfrm>
          <a:off x="233103" y="790713"/>
          <a:ext cx="8692235" cy="822187"/>
        </p:xfrm>
        <a:graphic>
          <a:graphicData uri="http://schemas.openxmlformats.org/drawingml/2006/table">
            <a:tbl>
              <a:tblPr firstRow="1" bandRow="1">
                <a:tableStyleId>{5940675A-B579-460E-94D1-54222C63F5DA}</a:tableStyleId>
              </a:tblPr>
              <a:tblGrid>
                <a:gridCol w="764881">
                  <a:extLst>
                    <a:ext uri="{9D8B030D-6E8A-4147-A177-3AD203B41FA5}">
                      <a16:colId xmlns:a16="http://schemas.microsoft.com/office/drawing/2014/main" val="1463889146"/>
                    </a:ext>
                  </a:extLst>
                </a:gridCol>
                <a:gridCol w="2788825">
                  <a:extLst>
                    <a:ext uri="{9D8B030D-6E8A-4147-A177-3AD203B41FA5}">
                      <a16:colId xmlns:a16="http://schemas.microsoft.com/office/drawing/2014/main" val="3246972240"/>
                    </a:ext>
                  </a:extLst>
                </a:gridCol>
                <a:gridCol w="864704">
                  <a:extLst>
                    <a:ext uri="{9D8B030D-6E8A-4147-A177-3AD203B41FA5}">
                      <a16:colId xmlns:a16="http://schemas.microsoft.com/office/drawing/2014/main" val="1528542398"/>
                    </a:ext>
                  </a:extLst>
                </a:gridCol>
                <a:gridCol w="4273825">
                  <a:extLst>
                    <a:ext uri="{9D8B030D-6E8A-4147-A177-3AD203B41FA5}">
                      <a16:colId xmlns:a16="http://schemas.microsoft.com/office/drawing/2014/main" val="1706709558"/>
                    </a:ext>
                  </a:extLst>
                </a:gridCol>
              </a:tblGrid>
              <a:tr h="364987">
                <a:tc>
                  <a:txBody>
                    <a:bodyPr/>
                    <a:lstStyle/>
                    <a:p>
                      <a:r>
                        <a:rPr kumimoji="1" lang="ja-JP" altLang="en-US" sz="1200" b="0" i="0" dirty="0">
                          <a:latin typeface="ＭＳ ゴシック" panose="020B0609070205080204" pitchFamily="49" charset="-128"/>
                          <a:ea typeface="ＭＳ ゴシック" panose="020B0609070205080204" pitchFamily="49" charset="-128"/>
                        </a:rPr>
                        <a:t>地域</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北海道石狩市</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dirty="0">
                          <a:latin typeface="ＭＳ ゴシック" panose="020B0609070205080204" pitchFamily="49" charset="-128"/>
                          <a:ea typeface="ＭＳ ゴシック" panose="020B0609070205080204" pitchFamily="49" charset="-128"/>
                        </a:rPr>
                        <a:t>担当協会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いしかり古民家活用地域活性化協議会</a:t>
                      </a:r>
                      <a:endParaRPr kumimoji="1" lang="en-US" altLang="ja-JP" sz="1200" b="0" i="0" dirty="0">
                        <a:latin typeface="ＭＳ ゴシック" panose="020B0609070205080204" pitchFamily="49" charset="-128"/>
                        <a:ea typeface="ＭＳ ゴシック" panose="020B0609070205080204" pitchFamily="49" charset="-128"/>
                      </a:endParaRPr>
                    </a:p>
                    <a:p>
                      <a:r>
                        <a:rPr kumimoji="1" lang="ja-JP" altLang="en-US" sz="1200" b="0" i="0" dirty="0">
                          <a:latin typeface="ＭＳ ゴシック" panose="020B0609070205080204" pitchFamily="49" charset="-128"/>
                          <a:ea typeface="ＭＳ ゴシック" panose="020B0609070205080204" pitchFamily="49" charset="-128"/>
                        </a:rPr>
                        <a:t>（一般社団法人北海道古民家再生協会）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784325"/>
                  </a:ext>
                </a:extLst>
              </a:tr>
              <a:tr h="364987">
                <a:tc>
                  <a:txBody>
                    <a:bodyPr/>
                    <a:lstStyle/>
                    <a:p>
                      <a:r>
                        <a:rPr kumimoji="1" lang="ja-JP" altLang="en-US" sz="1200" b="0" i="0" dirty="0">
                          <a:latin typeface="ＭＳ ゴシック" panose="020B0609070205080204" pitchFamily="49" charset="-128"/>
                          <a:ea typeface="ＭＳ ゴシック" panose="020B0609070205080204" pitchFamily="49" charset="-128"/>
                        </a:rPr>
                        <a:t>種別</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古民家再生→宿泊施設・歴史博物館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dirty="0">
                          <a:latin typeface="ＭＳ ゴシック" panose="020B0609070205080204" pitchFamily="49" charset="-128"/>
                          <a:ea typeface="ＭＳ ゴシック" panose="020B0609070205080204" pitchFamily="49" charset="-128"/>
                        </a:rPr>
                        <a:t>使用資金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農山漁村振興交付金（農林水産省）</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7108694"/>
                  </a:ext>
                </a:extLst>
              </a:tr>
            </a:tbl>
          </a:graphicData>
        </a:graphic>
      </p:graphicFrame>
      <p:sp>
        <p:nvSpPr>
          <p:cNvPr id="8" name="テキスト ボックス 7">
            <a:extLst>
              <a:ext uri="{FF2B5EF4-FFF2-40B4-BE49-F238E27FC236}">
                <a16:creationId xmlns:a16="http://schemas.microsoft.com/office/drawing/2014/main" id="{D9F015CE-9955-C241-AA16-E533FD1B7B75}"/>
              </a:ext>
            </a:extLst>
          </p:cNvPr>
          <p:cNvSpPr txBox="1"/>
          <p:nvPr/>
        </p:nvSpPr>
        <p:spPr>
          <a:xfrm>
            <a:off x="1819490" y="1713616"/>
            <a:ext cx="5519460" cy="338554"/>
          </a:xfrm>
          <a:prstGeom prst="rect">
            <a:avLst/>
          </a:prstGeom>
          <a:noFill/>
        </p:spPr>
        <p:txBody>
          <a:bodyPr wrap="none" rtlCol="0">
            <a:spAutoFit/>
          </a:bodyPr>
          <a:lstStyle/>
          <a:p>
            <a:pPr algn="ctr"/>
            <a:r>
              <a:rPr kumimoji="1" lang="ja-JP" altLang="en-US" sz="1600" dirty="0">
                <a:latin typeface="ＭＳ ゴシック" panose="020B0609070205080204" pitchFamily="49" charset="-128"/>
                <a:ea typeface="ＭＳ ゴシック" panose="020B0609070205080204" pitchFamily="49" charset="-128"/>
              </a:rPr>
              <a:t>古民家を活用した宿泊施設を中心にインバウンドを目指す</a:t>
            </a:r>
          </a:p>
        </p:txBody>
      </p:sp>
      <p:pic>
        <p:nvPicPr>
          <p:cNvPr id="6" name="図 5">
            <a:extLst>
              <a:ext uri="{FF2B5EF4-FFF2-40B4-BE49-F238E27FC236}">
                <a16:creationId xmlns:a16="http://schemas.microsoft.com/office/drawing/2014/main" id="{7F7B9BA0-4EAF-D142-AE2A-EB53DD9427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0314" y="2152886"/>
            <a:ext cx="2267376" cy="2267376"/>
          </a:xfrm>
          <a:prstGeom prst="rect">
            <a:avLst/>
          </a:prstGeom>
        </p:spPr>
      </p:pic>
      <p:pic>
        <p:nvPicPr>
          <p:cNvPr id="11" name="図 10">
            <a:extLst>
              <a:ext uri="{FF2B5EF4-FFF2-40B4-BE49-F238E27FC236}">
                <a16:creationId xmlns:a16="http://schemas.microsoft.com/office/drawing/2014/main" id="{0F3CBD27-11A0-2A48-A974-A75924C9B4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73189" y="2152886"/>
            <a:ext cx="2267376" cy="2267376"/>
          </a:xfrm>
          <a:prstGeom prst="rect">
            <a:avLst/>
          </a:prstGeom>
        </p:spPr>
      </p:pic>
      <p:pic>
        <p:nvPicPr>
          <p:cNvPr id="13" name="図 12">
            <a:extLst>
              <a:ext uri="{FF2B5EF4-FFF2-40B4-BE49-F238E27FC236}">
                <a16:creationId xmlns:a16="http://schemas.microsoft.com/office/drawing/2014/main" id="{6A172162-6890-D64C-B091-C89455BAFE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404" y="4520978"/>
            <a:ext cx="2314587" cy="2267376"/>
          </a:xfrm>
          <a:prstGeom prst="rect">
            <a:avLst/>
          </a:prstGeom>
        </p:spPr>
      </p:pic>
      <p:pic>
        <p:nvPicPr>
          <p:cNvPr id="4" name="図 3" descr="テキスト, 新聞, 男 が含まれている画像&#10;&#10;自動的に生成された説明">
            <a:extLst>
              <a:ext uri="{FF2B5EF4-FFF2-40B4-BE49-F238E27FC236}">
                <a16:creationId xmlns:a16="http://schemas.microsoft.com/office/drawing/2014/main" id="{CC09AE71-69F1-A84F-BC3B-8FE1212FA3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22027" y="2052170"/>
            <a:ext cx="3403312" cy="4805830"/>
          </a:xfrm>
          <a:prstGeom prst="rect">
            <a:avLst/>
          </a:prstGeom>
        </p:spPr>
      </p:pic>
      <p:pic>
        <p:nvPicPr>
          <p:cNvPr id="9" name="図 8" descr="新聞の記事&#10;&#10;自動的に生成された説明">
            <a:extLst>
              <a:ext uri="{FF2B5EF4-FFF2-40B4-BE49-F238E27FC236}">
                <a16:creationId xmlns:a16="http://schemas.microsoft.com/office/drawing/2014/main" id="{BEAF6ADE-7AC8-8B42-AFC9-50E6BF7439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14625" y="4453531"/>
            <a:ext cx="2807402" cy="2374308"/>
          </a:xfrm>
          <a:prstGeom prst="rect">
            <a:avLst/>
          </a:prstGeom>
        </p:spPr>
      </p:pic>
    </p:spTree>
    <p:extLst>
      <p:ext uri="{BB962C8B-B14F-4D97-AF65-F5344CB8AC3E}">
        <p14:creationId xmlns:p14="http://schemas.microsoft.com/office/powerpoint/2010/main" val="3790551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C47FDD2-4549-784B-AC0F-9E721CE07075}"/>
              </a:ext>
            </a:extLst>
          </p:cNvPr>
          <p:cNvSpPr>
            <a:spLocks noGrp="1"/>
          </p:cNvSpPr>
          <p:nvPr>
            <p:ph type="title"/>
          </p:nvPr>
        </p:nvSpPr>
        <p:spPr>
          <a:xfrm>
            <a:off x="475630" y="4983147"/>
            <a:ext cx="8192729" cy="1718021"/>
          </a:xfrm>
        </p:spPr>
        <p:txBody>
          <a:bodyPr vert="horz" lIns="91440" tIns="45720" rIns="91440" bIns="45720" rtlCol="0" anchor="b">
            <a:normAutofit fontScale="90000"/>
          </a:bodyPr>
          <a:lstStyle/>
          <a:p>
            <a:r>
              <a:rPr kumimoji="1" lang="ja-JP" altLang="en-US" sz="6000" kern="1200" dirty="0">
                <a:solidFill>
                  <a:schemeClr val="tx1"/>
                </a:solidFill>
              </a:rPr>
              <a:t>石狩市の空き家</a:t>
            </a:r>
            <a:br>
              <a:rPr kumimoji="1" lang="en-US" altLang="ja-JP" sz="6000" kern="1200" dirty="0">
                <a:solidFill>
                  <a:schemeClr val="tx1"/>
                </a:solidFill>
              </a:rPr>
            </a:br>
            <a:r>
              <a:rPr kumimoji="1" lang="ja-JP" altLang="en-US" sz="6000" kern="1200" dirty="0">
                <a:solidFill>
                  <a:schemeClr val="tx1"/>
                </a:solidFill>
              </a:rPr>
              <a:t>　　　　　　</a:t>
            </a:r>
            <a:br>
              <a:rPr kumimoji="1" lang="en-US" altLang="ja-JP" sz="6000" kern="1200" dirty="0">
                <a:solidFill>
                  <a:schemeClr val="tx1"/>
                </a:solidFill>
              </a:rPr>
            </a:br>
            <a:r>
              <a:rPr kumimoji="1" lang="ja-JP" altLang="en-US" sz="6000" kern="1200" dirty="0">
                <a:solidFill>
                  <a:schemeClr val="tx1"/>
                </a:solidFill>
              </a:rPr>
              <a:t>　石狩市の空き家　　　　　</a:t>
            </a:r>
            <a:br>
              <a:rPr kumimoji="1" lang="en-US" altLang="ja-JP" sz="6000" kern="1200" dirty="0">
                <a:solidFill>
                  <a:schemeClr val="tx1"/>
                </a:solidFill>
              </a:rPr>
            </a:br>
            <a:r>
              <a:rPr kumimoji="1" lang="ja-JP" altLang="en-US" sz="6000" kern="1200" dirty="0">
                <a:solidFill>
                  <a:schemeClr val="tx1"/>
                </a:solidFill>
              </a:rPr>
              <a:t>　　　　　</a:t>
            </a:r>
            <a:r>
              <a:rPr kumimoji="1" lang="en-US" altLang="ja-JP" sz="3100" kern="1200" dirty="0">
                <a:solidFill>
                  <a:schemeClr val="tx1"/>
                </a:solidFill>
              </a:rPr>
              <a:t>20</a:t>
            </a:r>
            <a:r>
              <a:rPr kumimoji="1" lang="ja-JP" altLang="en-US" sz="3100" kern="1200" dirty="0">
                <a:solidFill>
                  <a:schemeClr val="tx1"/>
                </a:solidFill>
              </a:rPr>
              <a:t>年間空き家の建物でした</a:t>
            </a:r>
          </a:p>
        </p:txBody>
      </p:sp>
      <p:pic>
        <p:nvPicPr>
          <p:cNvPr id="4" name="図 3" descr="雪が積もっている山&#10;&#10;自動的に生成された説明">
            <a:extLst>
              <a:ext uri="{FF2B5EF4-FFF2-40B4-BE49-F238E27FC236}">
                <a16:creationId xmlns:a16="http://schemas.microsoft.com/office/drawing/2014/main" id="{A5BD8AE7-7BF6-8F4A-BCB7-F65E6B5604E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
          <a:stretch/>
        </p:blipFill>
        <p:spPr>
          <a:xfrm>
            <a:off x="0" y="698491"/>
            <a:ext cx="4571995" cy="4252541"/>
          </a:xfrm>
          <a:prstGeom prst="rect">
            <a:avLst/>
          </a:prstGeom>
        </p:spPr>
      </p:pic>
      <p:pic>
        <p:nvPicPr>
          <p:cNvPr id="5" name="コンテンツ プレースホルダー 4" descr="雪の中の家&#10;&#10;自動的に生成された説明">
            <a:extLst>
              <a:ext uri="{FF2B5EF4-FFF2-40B4-BE49-F238E27FC236}">
                <a16:creationId xmlns:a16="http://schemas.microsoft.com/office/drawing/2014/main" id="{3E435612-1AAF-BB45-BAB7-3206C997FC6A}"/>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b="-3"/>
          <a:stretch/>
        </p:blipFill>
        <p:spPr>
          <a:xfrm>
            <a:off x="4571979" y="697801"/>
            <a:ext cx="4572021" cy="4253234"/>
          </a:xfrm>
          <a:prstGeom prst="rect">
            <a:avLst/>
          </a:prstGeom>
        </p:spPr>
      </p:pic>
    </p:spTree>
    <p:extLst>
      <p:ext uri="{BB962C8B-B14F-4D97-AF65-F5344CB8AC3E}">
        <p14:creationId xmlns:p14="http://schemas.microsoft.com/office/powerpoint/2010/main" val="449286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屋外, 座る, 大きい, ストリート が含まれている画像&#10;&#10;自動的に生成された説明">
            <a:extLst>
              <a:ext uri="{FF2B5EF4-FFF2-40B4-BE49-F238E27FC236}">
                <a16:creationId xmlns:a16="http://schemas.microsoft.com/office/drawing/2014/main" id="{352172B8-96DF-5C4E-9275-6B428D36550F}"/>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19050" y="768500"/>
            <a:ext cx="7905900" cy="5698975"/>
          </a:xfrm>
        </p:spPr>
      </p:pic>
      <p:sp>
        <p:nvSpPr>
          <p:cNvPr id="3" name="タイトル 2">
            <a:extLst>
              <a:ext uri="{FF2B5EF4-FFF2-40B4-BE49-F238E27FC236}">
                <a16:creationId xmlns:a16="http://schemas.microsoft.com/office/drawing/2014/main" id="{D489A595-90AE-674A-A399-9B7C028DBC0D}"/>
              </a:ext>
            </a:extLst>
          </p:cNvPr>
          <p:cNvSpPr>
            <a:spLocks noGrp="1"/>
          </p:cNvSpPr>
          <p:nvPr>
            <p:ph type="title"/>
          </p:nvPr>
        </p:nvSpPr>
        <p:spPr/>
        <p:txBody>
          <a:bodyPr/>
          <a:lstStyle/>
          <a:p>
            <a:r>
              <a:rPr kumimoji="1" lang="ja-JP" altLang="en-US" dirty="0"/>
              <a:t>石狩事例　１</a:t>
            </a:r>
          </a:p>
        </p:txBody>
      </p:sp>
    </p:spTree>
    <p:extLst>
      <p:ext uri="{BB962C8B-B14F-4D97-AF65-F5344CB8AC3E}">
        <p14:creationId xmlns:p14="http://schemas.microsoft.com/office/powerpoint/2010/main" val="783058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ECBFD9F-0E17-514E-B0B9-E45AAE8645D3}"/>
              </a:ext>
            </a:extLst>
          </p:cNvPr>
          <p:cNvSpPr>
            <a:spLocks noGrp="1"/>
          </p:cNvSpPr>
          <p:nvPr>
            <p:ph type="title"/>
          </p:nvPr>
        </p:nvSpPr>
        <p:spPr/>
        <p:txBody>
          <a:bodyPr/>
          <a:lstStyle/>
          <a:p>
            <a:r>
              <a:rPr kumimoji="1" lang="ja-JP" altLang="en-US"/>
              <a:t>石狩事例　２</a:t>
            </a:r>
          </a:p>
        </p:txBody>
      </p:sp>
      <p:pic>
        <p:nvPicPr>
          <p:cNvPr id="5" name="図 4">
            <a:extLst>
              <a:ext uri="{FF2B5EF4-FFF2-40B4-BE49-F238E27FC236}">
                <a16:creationId xmlns:a16="http://schemas.microsoft.com/office/drawing/2014/main" id="{1417F48B-AD2D-5941-BBE5-E841BC5EBE8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82836" y="856944"/>
            <a:ext cx="7978328" cy="5608926"/>
          </a:xfrm>
          <a:prstGeom prst="rect">
            <a:avLst/>
          </a:prstGeom>
        </p:spPr>
      </p:pic>
    </p:spTree>
    <p:extLst>
      <p:ext uri="{BB962C8B-B14F-4D97-AF65-F5344CB8AC3E}">
        <p14:creationId xmlns:p14="http://schemas.microsoft.com/office/powerpoint/2010/main" val="4182587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D22810-B6DE-C140-BE1E-BF35B42CEB45}"/>
              </a:ext>
            </a:extLst>
          </p:cNvPr>
          <p:cNvSpPr>
            <a:spLocks noGrp="1"/>
          </p:cNvSpPr>
          <p:nvPr>
            <p:ph type="title"/>
          </p:nvPr>
        </p:nvSpPr>
        <p:spPr/>
        <p:txBody>
          <a:bodyPr>
            <a:normAutofit/>
          </a:bodyPr>
          <a:lstStyle/>
          <a:p>
            <a:r>
              <a:rPr kumimoji="1" lang="ja-JP" altLang="en-US" dirty="0"/>
              <a:t>農山漁村振興交付金を利用した古民家活用事例</a:t>
            </a:r>
            <a:r>
              <a:rPr kumimoji="1" lang="en-US" altLang="ja-JP" dirty="0"/>
              <a:t>②</a:t>
            </a:r>
            <a:endParaRPr kumimoji="1" lang="ja-JP" altLang="en-US" dirty="0"/>
          </a:p>
        </p:txBody>
      </p:sp>
      <p:graphicFrame>
        <p:nvGraphicFramePr>
          <p:cNvPr id="7" name="表 6">
            <a:extLst>
              <a:ext uri="{FF2B5EF4-FFF2-40B4-BE49-F238E27FC236}">
                <a16:creationId xmlns:a16="http://schemas.microsoft.com/office/drawing/2014/main" id="{0C9755FC-DD44-994D-9951-893F3A684733}"/>
              </a:ext>
            </a:extLst>
          </p:cNvPr>
          <p:cNvGraphicFramePr>
            <a:graphicFrameLocks noGrp="1"/>
          </p:cNvGraphicFramePr>
          <p:nvPr>
            <p:extLst>
              <p:ext uri="{D42A27DB-BD31-4B8C-83A1-F6EECF244321}">
                <p14:modId xmlns:p14="http://schemas.microsoft.com/office/powerpoint/2010/main" val="3966675437"/>
              </p:ext>
            </p:extLst>
          </p:nvPr>
        </p:nvGraphicFramePr>
        <p:xfrm>
          <a:off x="233103" y="790713"/>
          <a:ext cx="8692235" cy="822187"/>
        </p:xfrm>
        <a:graphic>
          <a:graphicData uri="http://schemas.openxmlformats.org/drawingml/2006/table">
            <a:tbl>
              <a:tblPr firstRow="1" bandRow="1">
                <a:tableStyleId>{5940675A-B579-460E-94D1-54222C63F5DA}</a:tableStyleId>
              </a:tblPr>
              <a:tblGrid>
                <a:gridCol w="764881">
                  <a:extLst>
                    <a:ext uri="{9D8B030D-6E8A-4147-A177-3AD203B41FA5}">
                      <a16:colId xmlns:a16="http://schemas.microsoft.com/office/drawing/2014/main" val="1463889146"/>
                    </a:ext>
                  </a:extLst>
                </a:gridCol>
                <a:gridCol w="2788825">
                  <a:extLst>
                    <a:ext uri="{9D8B030D-6E8A-4147-A177-3AD203B41FA5}">
                      <a16:colId xmlns:a16="http://schemas.microsoft.com/office/drawing/2014/main" val="3246972240"/>
                    </a:ext>
                  </a:extLst>
                </a:gridCol>
                <a:gridCol w="864704">
                  <a:extLst>
                    <a:ext uri="{9D8B030D-6E8A-4147-A177-3AD203B41FA5}">
                      <a16:colId xmlns:a16="http://schemas.microsoft.com/office/drawing/2014/main" val="1528542398"/>
                    </a:ext>
                  </a:extLst>
                </a:gridCol>
                <a:gridCol w="4273825">
                  <a:extLst>
                    <a:ext uri="{9D8B030D-6E8A-4147-A177-3AD203B41FA5}">
                      <a16:colId xmlns:a16="http://schemas.microsoft.com/office/drawing/2014/main" val="1706709558"/>
                    </a:ext>
                  </a:extLst>
                </a:gridCol>
              </a:tblGrid>
              <a:tr h="364987">
                <a:tc>
                  <a:txBody>
                    <a:bodyPr/>
                    <a:lstStyle/>
                    <a:p>
                      <a:r>
                        <a:rPr kumimoji="1" lang="ja-JP" altLang="en-US" sz="1200" b="0" i="0" dirty="0">
                          <a:latin typeface="ＭＳ ゴシック" panose="020B0609070205080204" pitchFamily="49" charset="-128"/>
                          <a:ea typeface="ＭＳ ゴシック" panose="020B0609070205080204" pitchFamily="49" charset="-128"/>
                        </a:rPr>
                        <a:t>地域</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滋賀県米原市</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dirty="0">
                          <a:latin typeface="ＭＳ ゴシック" panose="020B0609070205080204" pitchFamily="49" charset="-128"/>
                          <a:ea typeface="ＭＳ ゴシック" panose="020B0609070205080204" pitchFamily="49" charset="-128"/>
                        </a:rPr>
                        <a:t>担当協会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kern="1200" dirty="0">
                          <a:solidFill>
                            <a:schemeClr val="tx1"/>
                          </a:solidFill>
                          <a:effectLst/>
                          <a:latin typeface="ＭＳ ゴシック" panose="020B0609070205080204" pitchFamily="49" charset="-128"/>
                          <a:ea typeface="ＭＳ ゴシック" panose="020B0609070205080204" pitchFamily="49" charset="-128"/>
                          <a:cs typeface="+mn-cs"/>
                        </a:rPr>
                        <a:t>びわ湖の素・米原　古民家暮らし協議会</a:t>
                      </a:r>
                      <a:endParaRPr kumimoji="1" lang="en-US" altLang="ja-JP" sz="1200" b="0" i="0" kern="1200" dirty="0">
                        <a:solidFill>
                          <a:schemeClr val="tx1"/>
                        </a:solidFill>
                        <a:effectLst/>
                        <a:latin typeface="ＭＳ ゴシック" panose="020B0609070205080204" pitchFamily="49" charset="-128"/>
                        <a:ea typeface="ＭＳ ゴシック" panose="020B0609070205080204" pitchFamily="49" charset="-128"/>
                        <a:cs typeface="+mn-cs"/>
                      </a:endParaRPr>
                    </a:p>
                    <a:p>
                      <a:r>
                        <a:rPr kumimoji="1" lang="ja-JP" altLang="en-US" sz="1200" b="0" i="0" dirty="0">
                          <a:latin typeface="ＭＳ ゴシック" panose="020B0609070205080204" pitchFamily="49" charset="-128"/>
                          <a:ea typeface="ＭＳ ゴシック" panose="020B0609070205080204" pitchFamily="49" charset="-128"/>
                        </a:rPr>
                        <a:t>（一般社団法人古民家再生協会滋賀）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784325"/>
                  </a:ext>
                </a:extLst>
              </a:tr>
              <a:tr h="364987">
                <a:tc>
                  <a:txBody>
                    <a:bodyPr/>
                    <a:lstStyle/>
                    <a:p>
                      <a:r>
                        <a:rPr kumimoji="1" lang="ja-JP" altLang="en-US" sz="1200" b="0" i="0" dirty="0">
                          <a:latin typeface="ＭＳ ゴシック" panose="020B0609070205080204" pitchFamily="49" charset="-128"/>
                          <a:ea typeface="ＭＳ ゴシック" panose="020B0609070205080204" pitchFamily="49" charset="-128"/>
                        </a:rPr>
                        <a:t>種別</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古民家再生→宿泊施設</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dirty="0">
                          <a:latin typeface="ＭＳ ゴシック" panose="020B0609070205080204" pitchFamily="49" charset="-128"/>
                          <a:ea typeface="ＭＳ ゴシック" panose="020B0609070205080204" pitchFamily="49" charset="-128"/>
                        </a:rPr>
                        <a:t>使用資金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農山漁村振興交付金（農林水産省）</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7108694"/>
                  </a:ext>
                </a:extLst>
              </a:tr>
            </a:tbl>
          </a:graphicData>
        </a:graphic>
      </p:graphicFrame>
      <p:sp>
        <p:nvSpPr>
          <p:cNvPr id="8" name="テキスト ボックス 7">
            <a:extLst>
              <a:ext uri="{FF2B5EF4-FFF2-40B4-BE49-F238E27FC236}">
                <a16:creationId xmlns:a16="http://schemas.microsoft.com/office/drawing/2014/main" id="{D9F015CE-9955-C241-AA16-E533FD1B7B75}"/>
              </a:ext>
            </a:extLst>
          </p:cNvPr>
          <p:cNvSpPr txBox="1"/>
          <p:nvPr/>
        </p:nvSpPr>
        <p:spPr>
          <a:xfrm>
            <a:off x="1409134" y="1713616"/>
            <a:ext cx="6340198" cy="338554"/>
          </a:xfrm>
          <a:prstGeom prst="rect">
            <a:avLst/>
          </a:prstGeom>
          <a:noFill/>
        </p:spPr>
        <p:txBody>
          <a:bodyPr wrap="none" rtlCol="0">
            <a:spAutoFit/>
          </a:bodyPr>
          <a:lstStyle/>
          <a:p>
            <a:pPr algn="ctr"/>
            <a:r>
              <a:rPr kumimoji="1" lang="ja-JP" altLang="en-US" sz="1600" dirty="0">
                <a:latin typeface="ＭＳ ゴシック" panose="020B0609070205080204" pitchFamily="49" charset="-128"/>
                <a:ea typeface="ＭＳ ゴシック" panose="020B0609070205080204" pitchFamily="49" charset="-128"/>
              </a:rPr>
              <a:t>地域に残る古民家を活用し関係人口の拡大から移住定住を目指す。</a:t>
            </a:r>
          </a:p>
        </p:txBody>
      </p:sp>
      <p:pic>
        <p:nvPicPr>
          <p:cNvPr id="1026" name="Picture 2">
            <a:extLst>
              <a:ext uri="{FF2B5EF4-FFF2-40B4-BE49-F238E27FC236}">
                <a16:creationId xmlns:a16="http://schemas.microsoft.com/office/drawing/2014/main" id="{6CB5505F-DA05-3F46-847F-B63029296E7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3103" y="2168127"/>
            <a:ext cx="2977236"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3B58FE6-7F9F-AB4F-90C3-739ABE8935C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3104" y="4229449"/>
            <a:ext cx="2977235"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日一組限定・一棟貸切】築150年の茅葺屋根の古民家宿そよも（滋賀県米原）の宿泊予約｜宿泊予約はSTAY  JAPAN（ステイジャパン）｜民泊・農泊・貸別荘・コテージ・古民家・城泊・宿坊など個性的な宿泊施設が見つかる予約サイト">
            <a:extLst>
              <a:ext uri="{FF2B5EF4-FFF2-40B4-BE49-F238E27FC236}">
                <a16:creationId xmlns:a16="http://schemas.microsoft.com/office/drawing/2014/main" id="{63A1DC91-3ECE-5F42-BB91-B9333B7F2BC6}"/>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t="-930"/>
          <a:stretch/>
        </p:blipFill>
        <p:spPr bwMode="auto">
          <a:xfrm>
            <a:off x="3359426" y="4275059"/>
            <a:ext cx="2574237"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そよも」オープン｜山名健太｜note">
            <a:extLst>
              <a:ext uri="{FF2B5EF4-FFF2-40B4-BE49-F238E27FC236}">
                <a16:creationId xmlns:a16="http://schemas.microsoft.com/office/drawing/2014/main" id="{6EF7E9E8-0A49-6647-9293-277705EBB23C}"/>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082750" y="2097780"/>
            <a:ext cx="2961858"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1日一組限定・一棟貸切】築150年の茅葺屋根の古民家宿そよも（滋賀県米原）の宿泊予約｜宿泊予約はSTAY  JAPAN（ステイジャパン）｜民泊・農泊・貸別荘・コテージ・古民家・城泊・宿坊など個性的な宿泊施設が見つかる予約サイト">
            <a:extLst>
              <a:ext uri="{FF2B5EF4-FFF2-40B4-BE49-F238E27FC236}">
                <a16:creationId xmlns:a16="http://schemas.microsoft.com/office/drawing/2014/main" id="{D247AEE6-5B93-A24E-8A42-09B32CA7D93A}"/>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359426" y="2097780"/>
            <a:ext cx="2574237" cy="208030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1日一組限定・一棟貸切】築150年の茅葺屋根の古民家宿そよも（滋賀県米原）の宿泊予約｜宿泊予約はSTAY  JAPAN（ステイジャパン）｜民泊・農泊・貸別荘・コテージ・古民家・城泊・宿坊など個性的な宿泊施設が見つかる予約サイト">
            <a:extLst>
              <a:ext uri="{FF2B5EF4-FFF2-40B4-BE49-F238E27FC236}">
                <a16:creationId xmlns:a16="http://schemas.microsoft.com/office/drawing/2014/main" id="{BD541176-EA8F-1945-BBB7-5AFB3463B7E3}"/>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082750" y="4275059"/>
            <a:ext cx="2961858" cy="2061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476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0714057-D8F5-6E4C-AE0A-5E630B68662C}"/>
              </a:ext>
            </a:extLst>
          </p:cNvPr>
          <p:cNvSpPr>
            <a:spLocks noGrp="1"/>
          </p:cNvSpPr>
          <p:nvPr>
            <p:ph type="title"/>
          </p:nvPr>
        </p:nvSpPr>
        <p:spPr>
          <a:xfrm>
            <a:off x="596900" y="4963732"/>
            <a:ext cx="8192729" cy="1890718"/>
          </a:xfrm>
        </p:spPr>
        <p:txBody>
          <a:bodyPr vert="horz" lIns="91440" tIns="45720" rIns="91440" bIns="45720" rtlCol="0" anchor="b">
            <a:normAutofit/>
          </a:bodyPr>
          <a:lstStyle/>
          <a:p>
            <a:r>
              <a:rPr kumimoji="1" lang="ja-JP" altLang="en-US" sz="5400" kern="1200" dirty="0">
                <a:solidFill>
                  <a:schemeClr val="tx1"/>
                </a:solidFill>
              </a:rPr>
              <a:t>米原市の空き家</a:t>
            </a:r>
            <a:br>
              <a:rPr kumimoji="1" lang="en-US" altLang="ja-JP" sz="6000" kern="1200" dirty="0">
                <a:solidFill>
                  <a:schemeClr val="tx1"/>
                </a:solidFill>
              </a:rPr>
            </a:br>
            <a:r>
              <a:rPr kumimoji="1" lang="ja-JP" altLang="en-US" sz="6000" kern="1200" dirty="0">
                <a:solidFill>
                  <a:schemeClr val="tx1"/>
                </a:solidFill>
              </a:rPr>
              <a:t>　　</a:t>
            </a:r>
            <a:r>
              <a:rPr kumimoji="1" lang="ja-JP" altLang="en-US" sz="2800" kern="1200" dirty="0">
                <a:solidFill>
                  <a:schemeClr val="tx1"/>
                </a:solidFill>
              </a:rPr>
              <a:t>４０軒の中で半分以上が空き家の集落</a:t>
            </a:r>
            <a:endParaRPr kumimoji="1" lang="ja-JP" altLang="en-US" sz="6000" kern="1200" dirty="0">
              <a:solidFill>
                <a:schemeClr val="tx1"/>
              </a:solidFill>
            </a:endParaRPr>
          </a:p>
        </p:txBody>
      </p:sp>
      <p:pic>
        <p:nvPicPr>
          <p:cNvPr id="4" name="図 3">
            <a:extLst>
              <a:ext uri="{FF2B5EF4-FFF2-40B4-BE49-F238E27FC236}">
                <a16:creationId xmlns:a16="http://schemas.microsoft.com/office/drawing/2014/main" id="{28EA980F-E360-3B4B-BDE8-FA0CEF6BA7D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
          <a:stretch/>
        </p:blipFill>
        <p:spPr>
          <a:xfrm>
            <a:off x="20" y="711210"/>
            <a:ext cx="4571975" cy="4252522"/>
          </a:xfrm>
          <a:prstGeom prst="rect">
            <a:avLst/>
          </a:prstGeom>
        </p:spPr>
      </p:pic>
      <p:pic>
        <p:nvPicPr>
          <p:cNvPr id="5" name="コンテンツ プレースホルダー 4" descr="車の屋根の家&#10;&#10;自動的に生成された説明">
            <a:extLst>
              <a:ext uri="{FF2B5EF4-FFF2-40B4-BE49-F238E27FC236}">
                <a16:creationId xmlns:a16="http://schemas.microsoft.com/office/drawing/2014/main" id="{3C9785DD-E18F-ED49-B711-9C2933335B2C}"/>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b="-3"/>
          <a:stretch/>
        </p:blipFill>
        <p:spPr>
          <a:xfrm>
            <a:off x="4571999" y="710519"/>
            <a:ext cx="4572001" cy="4253215"/>
          </a:xfrm>
          <a:prstGeom prst="rect">
            <a:avLst/>
          </a:prstGeom>
        </p:spPr>
      </p:pic>
    </p:spTree>
    <p:extLst>
      <p:ext uri="{BB962C8B-B14F-4D97-AF65-F5344CB8AC3E}">
        <p14:creationId xmlns:p14="http://schemas.microsoft.com/office/powerpoint/2010/main" val="678250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965BDAFE-B1E7-0C4F-9718-D4B979D46D00}"/>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20242" y="855281"/>
            <a:ext cx="8303515" cy="5583619"/>
          </a:xfrm>
        </p:spPr>
      </p:pic>
      <p:sp>
        <p:nvSpPr>
          <p:cNvPr id="3" name="タイトル 2">
            <a:extLst>
              <a:ext uri="{FF2B5EF4-FFF2-40B4-BE49-F238E27FC236}">
                <a16:creationId xmlns:a16="http://schemas.microsoft.com/office/drawing/2014/main" id="{557F78CE-0389-CC41-B7CB-730C8C398970}"/>
              </a:ext>
            </a:extLst>
          </p:cNvPr>
          <p:cNvSpPr>
            <a:spLocks noGrp="1"/>
          </p:cNvSpPr>
          <p:nvPr>
            <p:ph type="title"/>
          </p:nvPr>
        </p:nvSpPr>
        <p:spPr/>
        <p:txBody>
          <a:bodyPr/>
          <a:lstStyle/>
          <a:p>
            <a:r>
              <a:rPr kumimoji="1" lang="ja-JP" altLang="en-US" dirty="0"/>
              <a:t>米原</a:t>
            </a:r>
            <a:r>
              <a:rPr lang="ja-JP" altLang="en-US" dirty="0"/>
              <a:t>市</a:t>
            </a:r>
            <a:r>
              <a:rPr kumimoji="1" lang="ja-JP" altLang="en-US" dirty="0"/>
              <a:t>事例　１</a:t>
            </a:r>
          </a:p>
        </p:txBody>
      </p:sp>
    </p:spTree>
    <p:extLst>
      <p:ext uri="{BB962C8B-B14F-4D97-AF65-F5344CB8AC3E}">
        <p14:creationId xmlns:p14="http://schemas.microsoft.com/office/powerpoint/2010/main" val="3757561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86C367A-B251-2B40-B3C0-C4D02E5EE6AC}"/>
              </a:ext>
            </a:extLst>
          </p:cNvPr>
          <p:cNvSpPr>
            <a:spLocks noGrp="1"/>
          </p:cNvSpPr>
          <p:nvPr>
            <p:ph type="title"/>
          </p:nvPr>
        </p:nvSpPr>
        <p:spPr/>
        <p:txBody>
          <a:bodyPr/>
          <a:lstStyle/>
          <a:p>
            <a:r>
              <a:rPr lang="ja-JP" altLang="en-US" dirty="0"/>
              <a:t>米原市事例　２</a:t>
            </a:r>
            <a:endParaRPr kumimoji="1" lang="ja-JP" altLang="en-US" dirty="0"/>
          </a:p>
        </p:txBody>
      </p:sp>
      <p:pic>
        <p:nvPicPr>
          <p:cNvPr id="5" name="図 4" descr="建物, 屋内, 床, 木製 が含まれている画像&#10;&#10;自動的に生成された説明">
            <a:extLst>
              <a:ext uri="{FF2B5EF4-FFF2-40B4-BE49-F238E27FC236}">
                <a16:creationId xmlns:a16="http://schemas.microsoft.com/office/drawing/2014/main" id="{BFD60AC7-2049-9C41-8E24-D553E5D2F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7109" y="816014"/>
            <a:ext cx="7749782" cy="5566692"/>
          </a:xfrm>
          <a:prstGeom prst="rect">
            <a:avLst/>
          </a:prstGeom>
        </p:spPr>
      </p:pic>
    </p:spTree>
    <p:extLst>
      <p:ext uri="{BB962C8B-B14F-4D97-AF65-F5344CB8AC3E}">
        <p14:creationId xmlns:p14="http://schemas.microsoft.com/office/powerpoint/2010/main" val="3572927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D22810-B6DE-C140-BE1E-BF35B42CEB45}"/>
              </a:ext>
            </a:extLst>
          </p:cNvPr>
          <p:cNvSpPr>
            <a:spLocks noGrp="1"/>
          </p:cNvSpPr>
          <p:nvPr>
            <p:ph type="title"/>
          </p:nvPr>
        </p:nvSpPr>
        <p:spPr/>
        <p:txBody>
          <a:bodyPr>
            <a:normAutofit/>
          </a:bodyPr>
          <a:lstStyle/>
          <a:p>
            <a:r>
              <a:rPr lang="ja-JP" altLang="en-US" dirty="0"/>
              <a:t>農山漁村振興交付金を利用した古民家活用事例</a:t>
            </a:r>
            <a:r>
              <a:rPr lang="en-US" altLang="ja-JP" dirty="0"/>
              <a:t>③</a:t>
            </a:r>
            <a:endParaRPr kumimoji="1" lang="ja-JP" altLang="en-US" dirty="0"/>
          </a:p>
        </p:txBody>
      </p:sp>
      <p:graphicFrame>
        <p:nvGraphicFramePr>
          <p:cNvPr id="7" name="表 6">
            <a:extLst>
              <a:ext uri="{FF2B5EF4-FFF2-40B4-BE49-F238E27FC236}">
                <a16:creationId xmlns:a16="http://schemas.microsoft.com/office/drawing/2014/main" id="{0C9755FC-DD44-994D-9951-893F3A684733}"/>
              </a:ext>
            </a:extLst>
          </p:cNvPr>
          <p:cNvGraphicFramePr>
            <a:graphicFrameLocks noGrp="1"/>
          </p:cNvGraphicFramePr>
          <p:nvPr>
            <p:extLst>
              <p:ext uri="{D42A27DB-BD31-4B8C-83A1-F6EECF244321}">
                <p14:modId xmlns:p14="http://schemas.microsoft.com/office/powerpoint/2010/main" val="3993561753"/>
              </p:ext>
            </p:extLst>
          </p:nvPr>
        </p:nvGraphicFramePr>
        <p:xfrm>
          <a:off x="233103" y="790713"/>
          <a:ext cx="8692235" cy="822187"/>
        </p:xfrm>
        <a:graphic>
          <a:graphicData uri="http://schemas.openxmlformats.org/drawingml/2006/table">
            <a:tbl>
              <a:tblPr firstRow="1" bandRow="1">
                <a:tableStyleId>{5940675A-B579-460E-94D1-54222C63F5DA}</a:tableStyleId>
              </a:tblPr>
              <a:tblGrid>
                <a:gridCol w="764881">
                  <a:extLst>
                    <a:ext uri="{9D8B030D-6E8A-4147-A177-3AD203B41FA5}">
                      <a16:colId xmlns:a16="http://schemas.microsoft.com/office/drawing/2014/main" val="1463889146"/>
                    </a:ext>
                  </a:extLst>
                </a:gridCol>
                <a:gridCol w="2997546">
                  <a:extLst>
                    <a:ext uri="{9D8B030D-6E8A-4147-A177-3AD203B41FA5}">
                      <a16:colId xmlns:a16="http://schemas.microsoft.com/office/drawing/2014/main" val="3246972240"/>
                    </a:ext>
                  </a:extLst>
                </a:gridCol>
                <a:gridCol w="824948">
                  <a:extLst>
                    <a:ext uri="{9D8B030D-6E8A-4147-A177-3AD203B41FA5}">
                      <a16:colId xmlns:a16="http://schemas.microsoft.com/office/drawing/2014/main" val="1528542398"/>
                    </a:ext>
                  </a:extLst>
                </a:gridCol>
                <a:gridCol w="4104860">
                  <a:extLst>
                    <a:ext uri="{9D8B030D-6E8A-4147-A177-3AD203B41FA5}">
                      <a16:colId xmlns:a16="http://schemas.microsoft.com/office/drawing/2014/main" val="1706709558"/>
                    </a:ext>
                  </a:extLst>
                </a:gridCol>
              </a:tblGrid>
              <a:tr h="364987">
                <a:tc>
                  <a:txBody>
                    <a:bodyPr/>
                    <a:lstStyle/>
                    <a:p>
                      <a:r>
                        <a:rPr kumimoji="1" lang="ja-JP" altLang="en-US" sz="1200" b="0" i="0" dirty="0">
                          <a:latin typeface="ＭＳ ゴシック" panose="020B0609070205080204" pitchFamily="49" charset="-128"/>
                          <a:ea typeface="ＭＳ ゴシック" panose="020B0609070205080204" pitchFamily="49" charset="-128"/>
                        </a:rPr>
                        <a:t>地域</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宮崎県児湯郡新富町</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a:latin typeface="ＭＳ ゴシック" panose="020B0609070205080204" pitchFamily="49" charset="-128"/>
                          <a:ea typeface="ＭＳ ゴシック" panose="020B0609070205080204" pitchFamily="49" charset="-128"/>
                        </a:rPr>
                        <a:t>担当協会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一般社団法人古民家再生協会宮崎</a:t>
                      </a:r>
                      <a:endParaRPr kumimoji="1" lang="en-US" altLang="ja-JP" sz="1200" b="0" i="0" dirty="0">
                        <a:latin typeface="ＭＳ ゴシック" panose="020B0609070205080204" pitchFamily="49" charset="-128"/>
                        <a:ea typeface="ＭＳ ゴシック" panose="020B0609070205080204" pitchFamily="49" charset="-128"/>
                      </a:endParaRPr>
                    </a:p>
                    <a:p>
                      <a:r>
                        <a:rPr kumimoji="1" lang="ja-JP" altLang="en-US" sz="1200" b="0" i="0" dirty="0">
                          <a:latin typeface="ＭＳ ゴシック" panose="020B0609070205080204" pitchFamily="49" charset="-128"/>
                          <a:ea typeface="ＭＳ ゴシック" panose="020B0609070205080204" pitchFamily="49" charset="-128"/>
                        </a:rPr>
                        <a:t>（新富古民家利活用地域おこし協議会）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784325"/>
                  </a:ext>
                </a:extLst>
              </a:tr>
              <a:tr h="364987">
                <a:tc>
                  <a:txBody>
                    <a:bodyPr/>
                    <a:lstStyle/>
                    <a:p>
                      <a:r>
                        <a:rPr kumimoji="1" lang="ja-JP" altLang="en-US" sz="1200" b="0" i="0">
                          <a:latin typeface="ＭＳ ゴシック" panose="020B0609070205080204" pitchFamily="49" charset="-128"/>
                          <a:ea typeface="ＭＳ ゴシック" panose="020B0609070205080204" pitchFamily="49" charset="-128"/>
                        </a:rPr>
                        <a:t>種別</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農業体験宿泊施設</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dirty="0">
                          <a:latin typeface="ＭＳ ゴシック" panose="020B0609070205080204" pitchFamily="49" charset="-128"/>
                          <a:ea typeface="ＭＳ ゴシック" panose="020B0609070205080204" pitchFamily="49" charset="-128"/>
                        </a:rPr>
                        <a:t>使用資金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dirty="0">
                          <a:latin typeface="ＭＳ ゴシック" panose="020B0609070205080204" pitchFamily="49" charset="-128"/>
                          <a:ea typeface="ＭＳ ゴシック" panose="020B0609070205080204" pitchFamily="49" charset="-128"/>
                        </a:rPr>
                        <a:t>農山漁村振興交付金（農林水産省）</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7108694"/>
                  </a:ext>
                </a:extLst>
              </a:tr>
            </a:tbl>
          </a:graphicData>
        </a:graphic>
      </p:graphicFrame>
      <p:sp>
        <p:nvSpPr>
          <p:cNvPr id="8" name="テキスト ボックス 7">
            <a:extLst>
              <a:ext uri="{FF2B5EF4-FFF2-40B4-BE49-F238E27FC236}">
                <a16:creationId xmlns:a16="http://schemas.microsoft.com/office/drawing/2014/main" id="{D9F015CE-9955-C241-AA16-E533FD1B7B75}"/>
              </a:ext>
            </a:extLst>
          </p:cNvPr>
          <p:cNvSpPr txBox="1"/>
          <p:nvPr/>
        </p:nvSpPr>
        <p:spPr>
          <a:xfrm>
            <a:off x="1409185" y="1713616"/>
            <a:ext cx="6340197" cy="338554"/>
          </a:xfrm>
          <a:prstGeom prst="rect">
            <a:avLst/>
          </a:prstGeom>
          <a:noFill/>
        </p:spPr>
        <p:txBody>
          <a:bodyPr wrap="none" rtlCol="0">
            <a:spAutoFit/>
          </a:bodyPr>
          <a:lstStyle/>
          <a:p>
            <a:pPr algn="ctr"/>
            <a:r>
              <a:rPr kumimoji="1" lang="ja-JP" altLang="en-US" sz="1600" dirty="0">
                <a:latin typeface="ＭＳ ゴシック" panose="020B0609070205080204" pitchFamily="49" charset="-128"/>
                <a:ea typeface="ＭＳ ゴシック" panose="020B0609070205080204" pitchFamily="49" charset="-128"/>
              </a:rPr>
              <a:t>茅葺古民家を移築し観光資源の発掘。日本の技術を残し地域活性化</a:t>
            </a:r>
          </a:p>
        </p:txBody>
      </p:sp>
      <p:pic>
        <p:nvPicPr>
          <p:cNvPr id="3" name="図 2">
            <a:extLst>
              <a:ext uri="{FF2B5EF4-FFF2-40B4-BE49-F238E27FC236}">
                <a16:creationId xmlns:a16="http://schemas.microsoft.com/office/drawing/2014/main" id="{C0145FEA-F736-D641-96BF-501502699F1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1161" y="2152529"/>
            <a:ext cx="2742089" cy="4348630"/>
          </a:xfrm>
          <a:prstGeom prst="rect">
            <a:avLst/>
          </a:prstGeom>
        </p:spPr>
      </p:pic>
      <p:pic>
        <p:nvPicPr>
          <p:cNvPr id="1026" name="Picture 2">
            <a:extLst>
              <a:ext uri="{FF2B5EF4-FFF2-40B4-BE49-F238E27FC236}">
                <a16:creationId xmlns:a16="http://schemas.microsoft.com/office/drawing/2014/main" id="{BB376C5D-F3C0-8C40-B870-686F92B46D3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60444" y="4534162"/>
            <a:ext cx="2912395" cy="21832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04711E8-C1CD-4349-9146-E678DBD638F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047243" y="4534162"/>
            <a:ext cx="2879208" cy="21832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D1317DA-2D16-7A4C-A9E7-93FF86B5E9EB}"/>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030650" y="2149445"/>
            <a:ext cx="5925596" cy="2183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9089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F440EFB-FBA4-AF46-8D06-0477C9EC7BCD}"/>
              </a:ext>
            </a:extLst>
          </p:cNvPr>
          <p:cNvSpPr>
            <a:spLocks noGrp="1"/>
          </p:cNvSpPr>
          <p:nvPr>
            <p:ph type="title"/>
          </p:nvPr>
        </p:nvSpPr>
        <p:spPr/>
        <p:txBody>
          <a:bodyPr/>
          <a:lstStyle/>
          <a:p>
            <a:r>
              <a:rPr kumimoji="1" lang="ja-JP" altLang="en-US"/>
              <a:t>宮崎で茅葺古民家再生　１</a:t>
            </a:r>
          </a:p>
        </p:txBody>
      </p:sp>
      <p:pic>
        <p:nvPicPr>
          <p:cNvPr id="9" name="コンテンツ プレースホルダー 8" descr="屋根のある家&#10;&#10;自動的に生成された説明">
            <a:extLst>
              <a:ext uri="{FF2B5EF4-FFF2-40B4-BE49-F238E27FC236}">
                <a16:creationId xmlns:a16="http://schemas.microsoft.com/office/drawing/2014/main" id="{3168BAEA-1FFD-3F4F-BCBC-0B8B49CB29E1}"/>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83886" y="817317"/>
            <a:ext cx="8208964" cy="5669208"/>
          </a:xfrm>
        </p:spPr>
      </p:pic>
    </p:spTree>
    <p:extLst>
      <p:ext uri="{BB962C8B-B14F-4D97-AF65-F5344CB8AC3E}">
        <p14:creationId xmlns:p14="http://schemas.microsoft.com/office/powerpoint/2010/main" val="1028957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F440EFB-FBA4-AF46-8D06-0477C9EC7BCD}"/>
              </a:ext>
            </a:extLst>
          </p:cNvPr>
          <p:cNvSpPr>
            <a:spLocks noGrp="1"/>
          </p:cNvSpPr>
          <p:nvPr>
            <p:ph type="title"/>
          </p:nvPr>
        </p:nvSpPr>
        <p:spPr/>
        <p:txBody>
          <a:bodyPr/>
          <a:lstStyle/>
          <a:p>
            <a:r>
              <a:rPr kumimoji="1" lang="ja-JP" altLang="en-US"/>
              <a:t>宮崎で茅葺古民家再生　２</a:t>
            </a:r>
          </a:p>
        </p:txBody>
      </p:sp>
      <p:pic>
        <p:nvPicPr>
          <p:cNvPr id="6" name="コンテンツ プレースホルダー 5" descr="屋外, 建物, 草, 電車 が含まれている画像&#10;&#10;自動的に生成された説明">
            <a:extLst>
              <a:ext uri="{FF2B5EF4-FFF2-40B4-BE49-F238E27FC236}">
                <a16:creationId xmlns:a16="http://schemas.microsoft.com/office/drawing/2014/main" id="{116C67E7-B762-7446-83D6-45BBAA69BF07}"/>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26024" y="789731"/>
            <a:ext cx="8291952" cy="5687269"/>
          </a:xfrm>
        </p:spPr>
      </p:pic>
    </p:spTree>
    <p:extLst>
      <p:ext uri="{BB962C8B-B14F-4D97-AF65-F5344CB8AC3E}">
        <p14:creationId xmlns:p14="http://schemas.microsoft.com/office/powerpoint/2010/main" val="2363751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 テキスト&#10;&#10;自動的に生成された説明">
            <a:extLst>
              <a:ext uri="{FF2B5EF4-FFF2-40B4-BE49-F238E27FC236}">
                <a16:creationId xmlns:a16="http://schemas.microsoft.com/office/drawing/2014/main" id="{776CF782-2F6B-EE47-A601-7A2AB2D1512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37588" y="730519"/>
            <a:ext cx="7668823" cy="5670281"/>
          </a:xfrm>
          <a:prstGeom prst="rect">
            <a:avLst/>
          </a:prstGeom>
        </p:spPr>
      </p:pic>
    </p:spTree>
    <p:extLst>
      <p:ext uri="{BB962C8B-B14F-4D97-AF65-F5344CB8AC3E}">
        <p14:creationId xmlns:p14="http://schemas.microsoft.com/office/powerpoint/2010/main" val="1421777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C02A11C-F827-B546-8F5B-B23D50987A6F}"/>
              </a:ext>
            </a:extLst>
          </p:cNvPr>
          <p:cNvSpPr>
            <a:spLocks noGrp="1"/>
          </p:cNvSpPr>
          <p:nvPr>
            <p:ph type="title"/>
          </p:nvPr>
        </p:nvSpPr>
        <p:spPr/>
        <p:txBody>
          <a:bodyPr/>
          <a:lstStyle/>
          <a:p>
            <a:r>
              <a:rPr lang="ja-JP" altLang="en-US" dirty="0"/>
              <a:t>射水市農泊計画（ハード申請）</a:t>
            </a:r>
            <a:endParaRPr kumimoji="1" lang="ja-JP" altLang="en-US" dirty="0"/>
          </a:p>
        </p:txBody>
      </p:sp>
      <p:pic>
        <p:nvPicPr>
          <p:cNvPr id="7" name="コンテンツ プレースホルダー 6" descr="屋外, 建物, 電車, 時計 が含まれている画像&#10;&#10;自動的に生成された説明">
            <a:extLst>
              <a:ext uri="{FF2B5EF4-FFF2-40B4-BE49-F238E27FC236}">
                <a16:creationId xmlns:a16="http://schemas.microsoft.com/office/drawing/2014/main" id="{913BE2DD-FBFA-8644-91C4-8F69E70D7D9B}"/>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rot="5400000">
            <a:off x="3961250" y="1783366"/>
            <a:ext cx="5660202" cy="4024312"/>
          </a:xfrm>
        </p:spPr>
      </p:pic>
      <p:pic>
        <p:nvPicPr>
          <p:cNvPr id="9" name="図 8" descr="港に停泊しているボート&#10;&#10;自動的に生成された説明">
            <a:extLst>
              <a:ext uri="{FF2B5EF4-FFF2-40B4-BE49-F238E27FC236}">
                <a16:creationId xmlns:a16="http://schemas.microsoft.com/office/drawing/2014/main" id="{03E62532-FC59-3641-9E8B-23C7D66409D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9931" y="965420"/>
            <a:ext cx="4203291" cy="2872757"/>
          </a:xfrm>
          <a:prstGeom prst="rect">
            <a:avLst/>
          </a:prstGeom>
        </p:spPr>
      </p:pic>
      <p:pic>
        <p:nvPicPr>
          <p:cNvPr id="15" name="図 14" descr="虫, 動物, カニ, 屋内 が含まれている画像&#10;&#10;自動的に生成された説明">
            <a:extLst>
              <a:ext uri="{FF2B5EF4-FFF2-40B4-BE49-F238E27FC236}">
                <a16:creationId xmlns:a16="http://schemas.microsoft.com/office/drawing/2014/main" id="{4C870CC6-17C0-004E-912D-A0C79044AD9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39931" y="4022197"/>
            <a:ext cx="4203291" cy="2603426"/>
          </a:xfrm>
          <a:prstGeom prst="rect">
            <a:avLst/>
          </a:prstGeom>
        </p:spPr>
      </p:pic>
    </p:spTree>
    <p:extLst>
      <p:ext uri="{BB962C8B-B14F-4D97-AF65-F5344CB8AC3E}">
        <p14:creationId xmlns:p14="http://schemas.microsoft.com/office/powerpoint/2010/main" val="4268936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グラフィカル ユーザー インターフェイス&#10;&#10;自動的に生成された説明">
            <a:extLst>
              <a:ext uri="{FF2B5EF4-FFF2-40B4-BE49-F238E27FC236}">
                <a16:creationId xmlns:a16="http://schemas.microsoft.com/office/drawing/2014/main" id="{7595F16D-7247-7B40-845A-7F6BCFB7A05E}"/>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09575" y="720437"/>
            <a:ext cx="8324849" cy="5761096"/>
          </a:xfrm>
        </p:spPr>
      </p:pic>
      <p:sp>
        <p:nvSpPr>
          <p:cNvPr id="3" name="タイトル 2">
            <a:extLst>
              <a:ext uri="{FF2B5EF4-FFF2-40B4-BE49-F238E27FC236}">
                <a16:creationId xmlns:a16="http://schemas.microsoft.com/office/drawing/2014/main" id="{BC02A11C-F827-B546-8F5B-B23D50987A6F}"/>
              </a:ext>
            </a:extLst>
          </p:cNvPr>
          <p:cNvSpPr>
            <a:spLocks noGrp="1"/>
          </p:cNvSpPr>
          <p:nvPr>
            <p:ph type="title"/>
          </p:nvPr>
        </p:nvSpPr>
        <p:spPr/>
        <p:txBody>
          <a:bodyPr/>
          <a:lstStyle/>
          <a:p>
            <a:r>
              <a:rPr lang="ja-JP" altLang="en-US"/>
              <a:t>射水市農泊計画</a:t>
            </a:r>
            <a:endParaRPr kumimoji="1" lang="ja-JP" altLang="en-US"/>
          </a:p>
        </p:txBody>
      </p:sp>
    </p:spTree>
    <p:extLst>
      <p:ext uri="{BB962C8B-B14F-4D97-AF65-F5344CB8AC3E}">
        <p14:creationId xmlns:p14="http://schemas.microsoft.com/office/powerpoint/2010/main" val="42375904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C02A11C-F827-B546-8F5B-B23D50987A6F}"/>
              </a:ext>
            </a:extLst>
          </p:cNvPr>
          <p:cNvSpPr>
            <a:spLocks noGrp="1"/>
          </p:cNvSpPr>
          <p:nvPr>
            <p:ph type="title"/>
          </p:nvPr>
        </p:nvSpPr>
        <p:spPr/>
        <p:txBody>
          <a:bodyPr/>
          <a:lstStyle/>
          <a:p>
            <a:r>
              <a:rPr lang="ja-JP" altLang="en-US"/>
              <a:t>射水市農泊計画</a:t>
            </a:r>
            <a:endParaRPr kumimoji="1" lang="ja-JP" altLang="en-US"/>
          </a:p>
        </p:txBody>
      </p:sp>
      <p:pic>
        <p:nvPicPr>
          <p:cNvPr id="7" name="コンテンツ プレースホルダー 6">
            <a:extLst>
              <a:ext uri="{FF2B5EF4-FFF2-40B4-BE49-F238E27FC236}">
                <a16:creationId xmlns:a16="http://schemas.microsoft.com/office/drawing/2014/main" id="{7D6EF225-4C3F-E147-B284-8D58867EFF9A}"/>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58066" y="753341"/>
            <a:ext cx="8227868" cy="5654558"/>
          </a:xfrm>
        </p:spPr>
      </p:pic>
    </p:spTree>
    <p:extLst>
      <p:ext uri="{BB962C8B-B14F-4D97-AF65-F5344CB8AC3E}">
        <p14:creationId xmlns:p14="http://schemas.microsoft.com/office/powerpoint/2010/main" val="23372183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C02A11C-F827-B546-8F5B-B23D50987A6F}"/>
              </a:ext>
            </a:extLst>
          </p:cNvPr>
          <p:cNvSpPr>
            <a:spLocks noGrp="1"/>
          </p:cNvSpPr>
          <p:nvPr>
            <p:ph type="title"/>
          </p:nvPr>
        </p:nvSpPr>
        <p:spPr/>
        <p:txBody>
          <a:bodyPr/>
          <a:lstStyle/>
          <a:p>
            <a:r>
              <a:rPr lang="ja-JP" altLang="en-US"/>
              <a:t>射水市農泊計画</a:t>
            </a:r>
            <a:endParaRPr kumimoji="1" lang="ja-JP" altLang="en-US"/>
          </a:p>
        </p:txBody>
      </p:sp>
      <p:pic>
        <p:nvPicPr>
          <p:cNvPr id="7" name="コンテンツ プレースホルダー 6">
            <a:extLst>
              <a:ext uri="{FF2B5EF4-FFF2-40B4-BE49-F238E27FC236}">
                <a16:creationId xmlns:a16="http://schemas.microsoft.com/office/drawing/2014/main" id="{79625CB3-81CB-8E40-9316-CDE3AA753BAE}"/>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51625" y="800965"/>
            <a:ext cx="8240749" cy="5771285"/>
          </a:xfrm>
        </p:spPr>
      </p:pic>
    </p:spTree>
    <p:extLst>
      <p:ext uri="{BB962C8B-B14F-4D97-AF65-F5344CB8AC3E}">
        <p14:creationId xmlns:p14="http://schemas.microsoft.com/office/powerpoint/2010/main" val="31273229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C02A11C-F827-B546-8F5B-B23D50987A6F}"/>
              </a:ext>
            </a:extLst>
          </p:cNvPr>
          <p:cNvSpPr>
            <a:spLocks noGrp="1"/>
          </p:cNvSpPr>
          <p:nvPr>
            <p:ph type="title"/>
          </p:nvPr>
        </p:nvSpPr>
        <p:spPr/>
        <p:txBody>
          <a:bodyPr/>
          <a:lstStyle/>
          <a:p>
            <a:r>
              <a:rPr lang="ja-JP" altLang="en-US"/>
              <a:t>射水市農泊計画</a:t>
            </a:r>
            <a:endParaRPr kumimoji="1" lang="ja-JP" altLang="en-US"/>
          </a:p>
        </p:txBody>
      </p:sp>
      <p:pic>
        <p:nvPicPr>
          <p:cNvPr id="7" name="コンテンツ プレースホルダー 6">
            <a:extLst>
              <a:ext uri="{FF2B5EF4-FFF2-40B4-BE49-F238E27FC236}">
                <a16:creationId xmlns:a16="http://schemas.microsoft.com/office/drawing/2014/main" id="{03AF301E-05DD-FA49-83DD-D80E66595785}"/>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18013" y="772179"/>
            <a:ext cx="8307974" cy="5757402"/>
          </a:xfrm>
        </p:spPr>
      </p:pic>
    </p:spTree>
    <p:extLst>
      <p:ext uri="{BB962C8B-B14F-4D97-AF65-F5344CB8AC3E}">
        <p14:creationId xmlns:p14="http://schemas.microsoft.com/office/powerpoint/2010/main" val="1499717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3589EA1-FF97-144A-8B9B-D54BD6BFBAFC}"/>
              </a:ext>
            </a:extLst>
          </p:cNvPr>
          <p:cNvSpPr>
            <a:spLocks noGrp="1"/>
          </p:cNvSpPr>
          <p:nvPr>
            <p:ph type="title"/>
          </p:nvPr>
        </p:nvSpPr>
        <p:spPr/>
        <p:txBody>
          <a:bodyPr>
            <a:normAutofit/>
          </a:bodyPr>
          <a:lstStyle/>
          <a:p>
            <a:r>
              <a:rPr lang="ja-JP" altLang="en-US" dirty="0"/>
              <a:t>国の施策「</a:t>
            </a:r>
            <a:r>
              <a:rPr kumimoji="1" lang="ja-JP" altLang="en-US" dirty="0"/>
              <a:t>企業版ふるさと納税」</a:t>
            </a:r>
          </a:p>
        </p:txBody>
      </p:sp>
      <p:pic>
        <p:nvPicPr>
          <p:cNvPr id="7" name="コンテンツ プレースホルダー 6">
            <a:extLst>
              <a:ext uri="{FF2B5EF4-FFF2-40B4-BE49-F238E27FC236}">
                <a16:creationId xmlns:a16="http://schemas.microsoft.com/office/drawing/2014/main" id="{8833E8E3-503D-DD45-AD66-E0F5CB88C4D3}"/>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89209" y="800099"/>
            <a:ext cx="8930966" cy="5724525"/>
          </a:xfrm>
        </p:spPr>
      </p:pic>
    </p:spTree>
    <p:extLst>
      <p:ext uri="{BB962C8B-B14F-4D97-AF65-F5344CB8AC3E}">
        <p14:creationId xmlns:p14="http://schemas.microsoft.com/office/powerpoint/2010/main" val="5817089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3589EA1-FF97-144A-8B9B-D54BD6BFBAFC}"/>
              </a:ext>
            </a:extLst>
          </p:cNvPr>
          <p:cNvSpPr>
            <a:spLocks noGrp="1"/>
          </p:cNvSpPr>
          <p:nvPr>
            <p:ph type="title"/>
          </p:nvPr>
        </p:nvSpPr>
        <p:spPr/>
        <p:txBody>
          <a:bodyPr>
            <a:normAutofit/>
          </a:bodyPr>
          <a:lstStyle/>
          <a:p>
            <a:r>
              <a:rPr lang="ja-JP" altLang="en-US" dirty="0"/>
              <a:t>国の施策「</a:t>
            </a:r>
            <a:r>
              <a:rPr kumimoji="1" lang="ja-JP" altLang="en-US" dirty="0"/>
              <a:t>企業版ふるさと納税」</a:t>
            </a:r>
          </a:p>
        </p:txBody>
      </p:sp>
      <p:pic>
        <p:nvPicPr>
          <p:cNvPr id="5" name="コンテンツ プレースホルダー 4">
            <a:extLst>
              <a:ext uri="{FF2B5EF4-FFF2-40B4-BE49-F238E27FC236}">
                <a16:creationId xmlns:a16="http://schemas.microsoft.com/office/drawing/2014/main" id="{C02F709F-0A7F-2C42-82CE-AD213CAE955A}"/>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45159" y="809625"/>
            <a:ext cx="9054233" cy="5638800"/>
          </a:xfrm>
        </p:spPr>
      </p:pic>
    </p:spTree>
    <p:extLst>
      <p:ext uri="{BB962C8B-B14F-4D97-AF65-F5344CB8AC3E}">
        <p14:creationId xmlns:p14="http://schemas.microsoft.com/office/powerpoint/2010/main" val="8352048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B2A12B93-5A81-8543-B282-8C19559AC9E6}"/>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l="-874" r="-99"/>
          <a:stretch/>
        </p:blipFill>
        <p:spPr>
          <a:xfrm>
            <a:off x="466725" y="758825"/>
            <a:ext cx="8210550" cy="5680624"/>
          </a:xfrm>
        </p:spPr>
      </p:pic>
    </p:spTree>
    <p:extLst>
      <p:ext uri="{BB962C8B-B14F-4D97-AF65-F5344CB8AC3E}">
        <p14:creationId xmlns:p14="http://schemas.microsoft.com/office/powerpoint/2010/main" val="2211449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4215E8-7BD3-DB4A-A153-60BC78DFA1C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C6EE1CC-63E5-3B44-B596-03DE23A23D1B}"/>
              </a:ext>
            </a:extLst>
          </p:cNvPr>
          <p:cNvSpPr>
            <a:spLocks noGrp="1"/>
          </p:cNvSpPr>
          <p:nvPr>
            <p:ph idx="1"/>
          </p:nvPr>
        </p:nvSpPr>
        <p:spPr>
          <a:xfrm>
            <a:off x="628650" y="1358900"/>
            <a:ext cx="7886700" cy="4619280"/>
          </a:xfrm>
        </p:spPr>
        <p:txBody>
          <a:bodyPr>
            <a:normAutofit/>
          </a:bodyPr>
          <a:lstStyle/>
          <a:p>
            <a:pPr marL="0" indent="0">
              <a:buNone/>
            </a:pPr>
            <a:r>
              <a:rPr kumimoji="1" lang="ja-JP" altLang="en-US" sz="5400" dirty="0">
                <a:solidFill>
                  <a:schemeClr val="tx1">
                    <a:lumMod val="50000"/>
                    <a:lumOff val="50000"/>
                  </a:schemeClr>
                </a:solidFill>
              </a:rPr>
              <a:t>１、発生抑制</a:t>
            </a:r>
            <a:endParaRPr kumimoji="1" lang="en-US" altLang="ja-JP" sz="5400" dirty="0">
              <a:solidFill>
                <a:schemeClr val="tx1">
                  <a:lumMod val="50000"/>
                  <a:lumOff val="50000"/>
                </a:schemeClr>
              </a:solidFill>
            </a:endParaRPr>
          </a:p>
          <a:p>
            <a:pPr marL="0" indent="0">
              <a:buNone/>
            </a:pPr>
            <a:endParaRPr lang="en-US" altLang="ja-JP" sz="5400" dirty="0">
              <a:solidFill>
                <a:schemeClr val="tx1">
                  <a:lumMod val="50000"/>
                  <a:lumOff val="50000"/>
                </a:schemeClr>
              </a:solidFill>
            </a:endParaRPr>
          </a:p>
          <a:p>
            <a:pPr marL="0" indent="0">
              <a:buNone/>
            </a:pPr>
            <a:r>
              <a:rPr kumimoji="1" lang="ja-JP" altLang="en-US" sz="5400" dirty="0">
                <a:solidFill>
                  <a:schemeClr val="tx1">
                    <a:lumMod val="50000"/>
                    <a:lumOff val="50000"/>
                  </a:schemeClr>
                </a:solidFill>
              </a:rPr>
              <a:t>２、利活用</a:t>
            </a:r>
            <a:endParaRPr kumimoji="1" lang="en-US" altLang="ja-JP" sz="5400" dirty="0">
              <a:solidFill>
                <a:schemeClr val="tx1">
                  <a:lumMod val="50000"/>
                  <a:lumOff val="50000"/>
                </a:schemeClr>
              </a:solidFill>
            </a:endParaRPr>
          </a:p>
          <a:p>
            <a:pPr marL="0" indent="0">
              <a:buNone/>
            </a:pPr>
            <a:endParaRPr lang="en-US" altLang="ja-JP" sz="5400" dirty="0"/>
          </a:p>
          <a:p>
            <a:pPr marL="0" indent="0">
              <a:buNone/>
            </a:pPr>
            <a:r>
              <a:rPr kumimoji="1" lang="ja-JP" altLang="en-US" sz="5400" dirty="0">
                <a:solidFill>
                  <a:srgbClr val="FF0000"/>
                </a:solidFill>
              </a:rPr>
              <a:t>３、解体促進</a:t>
            </a:r>
          </a:p>
        </p:txBody>
      </p:sp>
    </p:spTree>
    <p:extLst>
      <p:ext uri="{BB962C8B-B14F-4D97-AF65-F5344CB8AC3E}">
        <p14:creationId xmlns:p14="http://schemas.microsoft.com/office/powerpoint/2010/main" val="3610260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D8E586-80F0-DA46-B0DE-0C4CCEC0272E}"/>
              </a:ext>
            </a:extLst>
          </p:cNvPr>
          <p:cNvSpPr>
            <a:spLocks noGrp="1"/>
          </p:cNvSpPr>
          <p:nvPr>
            <p:ph type="title"/>
          </p:nvPr>
        </p:nvSpPr>
        <p:spPr/>
        <p:txBody>
          <a:bodyPr/>
          <a:lstStyle/>
          <a:p>
            <a:r>
              <a:rPr kumimoji="1" lang="ja-JP" altLang="en-US" dirty="0"/>
              <a:t>この古民家は</a:t>
            </a:r>
          </a:p>
        </p:txBody>
      </p:sp>
      <p:pic>
        <p:nvPicPr>
          <p:cNvPr id="5" name="図 4" descr="屋外, 建物, 家, 記号 が含まれている画像&#10;&#10;自動的に生成された説明">
            <a:extLst>
              <a:ext uri="{FF2B5EF4-FFF2-40B4-BE49-F238E27FC236}">
                <a16:creationId xmlns:a16="http://schemas.microsoft.com/office/drawing/2014/main" id="{DC25C184-530E-F941-9705-7BC90080E35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1722" y="784890"/>
            <a:ext cx="8520556" cy="5718200"/>
          </a:xfrm>
          <a:prstGeom prst="rect">
            <a:avLst/>
          </a:prstGeom>
        </p:spPr>
      </p:pic>
    </p:spTree>
    <p:extLst>
      <p:ext uri="{BB962C8B-B14F-4D97-AF65-F5344CB8AC3E}">
        <p14:creationId xmlns:p14="http://schemas.microsoft.com/office/powerpoint/2010/main" val="29544568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67CFE-3B3C-8C43-955C-B841E257A8F0}"/>
              </a:ext>
            </a:extLst>
          </p:cNvPr>
          <p:cNvSpPr>
            <a:spLocks noGrp="1"/>
          </p:cNvSpPr>
          <p:nvPr>
            <p:ph type="title"/>
          </p:nvPr>
        </p:nvSpPr>
        <p:spPr/>
        <p:txBody>
          <a:bodyPr/>
          <a:lstStyle/>
          <a:p>
            <a:r>
              <a:rPr kumimoji="1" lang="ja-JP" altLang="en-US" dirty="0"/>
              <a:t>空き家の移築も</a:t>
            </a:r>
          </a:p>
        </p:txBody>
      </p:sp>
      <p:pic>
        <p:nvPicPr>
          <p:cNvPr id="5" name="コンテンツ プレースホルダー 4" descr="新聞の一部の白黒写真&#10;&#10;中程度の精度で自動的に生成された説明">
            <a:extLst>
              <a:ext uri="{FF2B5EF4-FFF2-40B4-BE49-F238E27FC236}">
                <a16:creationId xmlns:a16="http://schemas.microsoft.com/office/drawing/2014/main" id="{D5E13457-211E-3740-B507-6437E1F99DAA}"/>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21677" y="899013"/>
            <a:ext cx="8100646" cy="5480015"/>
          </a:xfrm>
        </p:spPr>
      </p:pic>
    </p:spTree>
    <p:extLst>
      <p:ext uri="{BB962C8B-B14F-4D97-AF65-F5344CB8AC3E}">
        <p14:creationId xmlns:p14="http://schemas.microsoft.com/office/powerpoint/2010/main" val="2250939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グラフィカル ユーザー インターフェイス&#10;&#10;低い精度で自動的に生成された説明">
            <a:extLst>
              <a:ext uri="{FF2B5EF4-FFF2-40B4-BE49-F238E27FC236}">
                <a16:creationId xmlns:a16="http://schemas.microsoft.com/office/drawing/2014/main" id="{2DAE3E24-7A9B-6842-A4E8-908E4CB35073}"/>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712749" y="769201"/>
            <a:ext cx="7718501" cy="5672027"/>
          </a:xfrm>
        </p:spPr>
      </p:pic>
    </p:spTree>
    <p:extLst>
      <p:ext uri="{BB962C8B-B14F-4D97-AF65-F5344CB8AC3E}">
        <p14:creationId xmlns:p14="http://schemas.microsoft.com/office/powerpoint/2010/main" val="4497574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8028F06B-DCF2-3C4F-86EB-DC054CD9C208}"/>
              </a:ext>
            </a:extLst>
          </p:cNvPr>
          <p:cNvSpPr/>
          <p:nvPr/>
        </p:nvSpPr>
        <p:spPr>
          <a:xfrm>
            <a:off x="367746" y="2787924"/>
            <a:ext cx="1858617" cy="2142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4" name="タイトル 1">
            <a:extLst>
              <a:ext uri="{FF2B5EF4-FFF2-40B4-BE49-F238E27FC236}">
                <a16:creationId xmlns:a16="http://schemas.microsoft.com/office/drawing/2014/main" id="{553D4411-0A6A-B848-8D32-4DEDAAF8CE55}"/>
              </a:ext>
            </a:extLst>
          </p:cNvPr>
          <p:cNvSpPr>
            <a:spLocks noGrp="1"/>
          </p:cNvSpPr>
          <p:nvPr>
            <p:ph type="title"/>
          </p:nvPr>
        </p:nvSpPr>
        <p:spPr>
          <a:xfrm>
            <a:off x="0" y="30161"/>
            <a:ext cx="7886700" cy="559119"/>
          </a:xfrm>
        </p:spPr>
        <p:txBody>
          <a:bodyPr/>
          <a:lstStyle/>
          <a:p>
            <a:r>
              <a:rPr kumimoji="1" lang="ja-JP" altLang="en-US" dirty="0"/>
              <a:t>古民家移築</a:t>
            </a:r>
            <a:r>
              <a:rPr lang="ja-JP" altLang="en-US" dirty="0"/>
              <a:t>プロジェクト</a:t>
            </a:r>
            <a:r>
              <a:rPr kumimoji="1" lang="en-US" altLang="ja-JP" dirty="0"/>
              <a:t> </a:t>
            </a:r>
            <a:endParaRPr kumimoji="1" lang="ja-JP" altLang="en-US" dirty="0"/>
          </a:p>
        </p:txBody>
      </p:sp>
      <p:sp>
        <p:nvSpPr>
          <p:cNvPr id="5" name="正方形/長方形 4">
            <a:extLst>
              <a:ext uri="{FF2B5EF4-FFF2-40B4-BE49-F238E27FC236}">
                <a16:creationId xmlns:a16="http://schemas.microsoft.com/office/drawing/2014/main" id="{6B996205-E552-4F40-8E81-184F6EB04EF7}"/>
              </a:ext>
            </a:extLst>
          </p:cNvPr>
          <p:cNvSpPr/>
          <p:nvPr/>
        </p:nvSpPr>
        <p:spPr>
          <a:xfrm>
            <a:off x="3602935" y="3269973"/>
            <a:ext cx="1938130" cy="3180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ＭＳ ゴシック" panose="020B0609070205080204" pitchFamily="49" charset="-128"/>
                <a:ea typeface="ＭＳ ゴシック" panose="020B0609070205080204" pitchFamily="49" charset="-128"/>
              </a:rPr>
              <a:t>移築専用サイト</a:t>
            </a:r>
          </a:p>
        </p:txBody>
      </p:sp>
      <p:pic>
        <p:nvPicPr>
          <p:cNvPr id="7" name="図 6" descr="図形 が含まれている画像&#10;&#10;自動的に生成された説明">
            <a:extLst>
              <a:ext uri="{FF2B5EF4-FFF2-40B4-BE49-F238E27FC236}">
                <a16:creationId xmlns:a16="http://schemas.microsoft.com/office/drawing/2014/main" id="{8330215F-09D5-D448-BE5C-C464607CBD1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430768" y="2991677"/>
            <a:ext cx="911864" cy="874644"/>
          </a:xfrm>
          <a:prstGeom prst="rect">
            <a:avLst/>
          </a:prstGeom>
        </p:spPr>
      </p:pic>
      <p:cxnSp>
        <p:nvCxnSpPr>
          <p:cNvPr id="9" name="直線矢印コネクタ 8">
            <a:extLst>
              <a:ext uri="{FF2B5EF4-FFF2-40B4-BE49-F238E27FC236}">
                <a16:creationId xmlns:a16="http://schemas.microsoft.com/office/drawing/2014/main" id="{D6D7AD52-CC0B-F346-9847-F5BF8048DECE}"/>
              </a:ext>
            </a:extLst>
          </p:cNvPr>
          <p:cNvCxnSpPr>
            <a:cxnSpLocks/>
            <a:stCxn id="7" idx="1"/>
            <a:endCxn id="5" idx="3"/>
          </p:cNvCxnSpPr>
          <p:nvPr/>
        </p:nvCxnSpPr>
        <p:spPr>
          <a:xfrm flipH="1">
            <a:off x="5541065" y="3428999"/>
            <a:ext cx="1889703" cy="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8F275ACF-0BF6-984E-8469-24ED14481753}"/>
              </a:ext>
            </a:extLst>
          </p:cNvPr>
          <p:cNvSpPr txBox="1"/>
          <p:nvPr/>
        </p:nvSpPr>
        <p:spPr>
          <a:xfrm>
            <a:off x="852062" y="2827682"/>
            <a:ext cx="889987" cy="261610"/>
          </a:xfrm>
          <a:prstGeom prst="rect">
            <a:avLst/>
          </a:prstGeom>
          <a:noFill/>
        </p:spPr>
        <p:txBody>
          <a:bodyPr wrap="none" rtlCol="0">
            <a:spAutoFit/>
          </a:bodyPr>
          <a:lstStyle/>
          <a:p>
            <a:pPr algn="ctr"/>
            <a:r>
              <a:rPr kumimoji="1" lang="en-US" altLang="ja-JP" sz="1100" dirty="0">
                <a:latin typeface="ＭＳ ゴシック" panose="020B0609070205080204" pitchFamily="49" charset="-128"/>
                <a:ea typeface="ＭＳ ゴシック" panose="020B0609070205080204" pitchFamily="49" charset="-128"/>
              </a:rPr>
              <a:t>【</a:t>
            </a:r>
            <a:r>
              <a:rPr kumimoji="1" lang="ja-JP" altLang="en-US" sz="1100" dirty="0">
                <a:latin typeface="ＭＳ ゴシック" panose="020B0609070205080204" pitchFamily="49" charset="-128"/>
                <a:ea typeface="ＭＳ ゴシック" panose="020B0609070205080204" pitchFamily="49" charset="-128"/>
              </a:rPr>
              <a:t>輸入側</a:t>
            </a:r>
            <a:r>
              <a:rPr kumimoji="1" lang="en-US" altLang="ja-JP" sz="1100" dirty="0">
                <a:latin typeface="ＭＳ ゴシック" panose="020B0609070205080204" pitchFamily="49" charset="-128"/>
                <a:ea typeface="ＭＳ ゴシック" panose="020B0609070205080204" pitchFamily="49" charset="-128"/>
              </a:rPr>
              <a:t>】</a:t>
            </a:r>
            <a:endParaRPr kumimoji="1" lang="ja-JP" altLang="en-US" sz="1100" dirty="0">
              <a:latin typeface="ＭＳ ゴシック" panose="020B0609070205080204" pitchFamily="49" charset="-128"/>
              <a:ea typeface="ＭＳ ゴシック" panose="020B0609070205080204" pitchFamily="49" charset="-128"/>
            </a:endParaRPr>
          </a:p>
        </p:txBody>
      </p:sp>
      <p:sp>
        <p:nvSpPr>
          <p:cNvPr id="18" name="正方形/長方形 17">
            <a:extLst>
              <a:ext uri="{FF2B5EF4-FFF2-40B4-BE49-F238E27FC236}">
                <a16:creationId xmlns:a16="http://schemas.microsoft.com/office/drawing/2014/main" id="{002384D8-29E8-3F47-9EA1-883449084997}"/>
              </a:ext>
            </a:extLst>
          </p:cNvPr>
          <p:cNvSpPr/>
          <p:nvPr/>
        </p:nvSpPr>
        <p:spPr>
          <a:xfrm>
            <a:off x="3602935" y="4716117"/>
            <a:ext cx="1938130" cy="17542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9" name="テキスト ボックス 18">
            <a:extLst>
              <a:ext uri="{FF2B5EF4-FFF2-40B4-BE49-F238E27FC236}">
                <a16:creationId xmlns:a16="http://schemas.microsoft.com/office/drawing/2014/main" id="{CFE3299E-A01E-E34E-9092-0A2624F3D3B7}"/>
              </a:ext>
            </a:extLst>
          </p:cNvPr>
          <p:cNvSpPr txBox="1"/>
          <p:nvPr/>
        </p:nvSpPr>
        <p:spPr>
          <a:xfrm>
            <a:off x="4127008" y="4755873"/>
            <a:ext cx="889987" cy="261610"/>
          </a:xfrm>
          <a:prstGeom prst="rect">
            <a:avLst/>
          </a:prstGeom>
          <a:noFill/>
        </p:spPr>
        <p:txBody>
          <a:bodyPr wrap="none" rtlCol="0">
            <a:spAutoFit/>
          </a:bodyPr>
          <a:lstStyle/>
          <a:p>
            <a:pPr algn="ctr"/>
            <a:r>
              <a:rPr kumimoji="1" lang="en-US" altLang="ja-JP" sz="1100" dirty="0">
                <a:latin typeface="ＭＳ ゴシック" panose="020B0609070205080204" pitchFamily="49" charset="-128"/>
                <a:ea typeface="ＭＳ ゴシック" panose="020B0609070205080204" pitchFamily="49" charset="-128"/>
              </a:rPr>
              <a:t>【</a:t>
            </a:r>
            <a:r>
              <a:rPr kumimoji="1" lang="ja-JP" altLang="en-US" sz="1100" dirty="0">
                <a:latin typeface="ＭＳ ゴシック" panose="020B0609070205080204" pitchFamily="49" charset="-128"/>
                <a:ea typeface="ＭＳ ゴシック" panose="020B0609070205080204" pitchFamily="49" charset="-128"/>
              </a:rPr>
              <a:t>輸出側</a:t>
            </a:r>
            <a:r>
              <a:rPr kumimoji="1" lang="en-US" altLang="ja-JP" sz="1100" dirty="0">
                <a:latin typeface="ＭＳ ゴシック" panose="020B0609070205080204" pitchFamily="49" charset="-128"/>
                <a:ea typeface="ＭＳ ゴシック" panose="020B0609070205080204" pitchFamily="49" charset="-128"/>
              </a:rPr>
              <a:t>】</a:t>
            </a:r>
            <a:endParaRPr kumimoji="1" lang="ja-JP" altLang="en-US" sz="1100" dirty="0">
              <a:latin typeface="ＭＳ ゴシック" panose="020B0609070205080204" pitchFamily="49" charset="-128"/>
              <a:ea typeface="ＭＳ ゴシック" panose="020B0609070205080204" pitchFamily="49" charset="-128"/>
            </a:endParaRPr>
          </a:p>
        </p:txBody>
      </p:sp>
      <p:sp>
        <p:nvSpPr>
          <p:cNvPr id="22" name="角丸四角形 21">
            <a:extLst>
              <a:ext uri="{FF2B5EF4-FFF2-40B4-BE49-F238E27FC236}">
                <a16:creationId xmlns:a16="http://schemas.microsoft.com/office/drawing/2014/main" id="{EE1F1FD5-894F-0148-97F8-842D1A6DE2F9}"/>
              </a:ext>
            </a:extLst>
          </p:cNvPr>
          <p:cNvSpPr/>
          <p:nvPr/>
        </p:nvSpPr>
        <p:spPr>
          <a:xfrm>
            <a:off x="3722203" y="5017483"/>
            <a:ext cx="1699591" cy="26074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工務店</a:t>
            </a:r>
          </a:p>
        </p:txBody>
      </p:sp>
      <p:sp>
        <p:nvSpPr>
          <p:cNvPr id="23" name="角丸四角形 22">
            <a:extLst>
              <a:ext uri="{FF2B5EF4-FFF2-40B4-BE49-F238E27FC236}">
                <a16:creationId xmlns:a16="http://schemas.microsoft.com/office/drawing/2014/main" id="{BE8D0451-CE10-9C4F-9FED-A08ACCFF98ED}"/>
              </a:ext>
            </a:extLst>
          </p:cNvPr>
          <p:cNvSpPr/>
          <p:nvPr/>
        </p:nvSpPr>
        <p:spPr>
          <a:xfrm>
            <a:off x="3689074" y="5352927"/>
            <a:ext cx="1699591" cy="9825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サポート</a:t>
            </a:r>
            <a:endParaRPr kumimoji="1" lang="en-US" altLang="ja-JP" sz="105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解体・倉庫</a:t>
            </a:r>
            <a:endParaRPr kumimoji="1" lang="en-US" altLang="ja-JP" sz="1050"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（大事は大工・技術）</a:t>
            </a:r>
          </a:p>
        </p:txBody>
      </p:sp>
      <p:sp>
        <p:nvSpPr>
          <p:cNvPr id="24" name="角丸四角形 23">
            <a:extLst>
              <a:ext uri="{FF2B5EF4-FFF2-40B4-BE49-F238E27FC236}">
                <a16:creationId xmlns:a16="http://schemas.microsoft.com/office/drawing/2014/main" id="{2A34B714-FDD9-6B4F-B48C-DB5FE8E1A6A5}"/>
              </a:ext>
            </a:extLst>
          </p:cNvPr>
          <p:cNvSpPr/>
          <p:nvPr/>
        </p:nvSpPr>
        <p:spPr>
          <a:xfrm>
            <a:off x="440149" y="3154646"/>
            <a:ext cx="1699591" cy="248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工務店</a:t>
            </a:r>
          </a:p>
        </p:txBody>
      </p:sp>
      <p:cxnSp>
        <p:nvCxnSpPr>
          <p:cNvPr id="30" name="カギ線コネクタ 29">
            <a:extLst>
              <a:ext uri="{FF2B5EF4-FFF2-40B4-BE49-F238E27FC236}">
                <a16:creationId xmlns:a16="http://schemas.microsoft.com/office/drawing/2014/main" id="{2E32AA81-BDF0-ED4D-ABDF-5DD44B3DEA47}"/>
              </a:ext>
            </a:extLst>
          </p:cNvPr>
          <p:cNvCxnSpPr>
            <a:cxnSpLocks/>
            <a:stCxn id="18" idx="1"/>
            <a:endCxn id="17" idx="2"/>
          </p:cNvCxnSpPr>
          <p:nvPr/>
        </p:nvCxnSpPr>
        <p:spPr>
          <a:xfrm rot="10800000">
            <a:off x="1297055" y="4930260"/>
            <a:ext cx="2305880" cy="662986"/>
          </a:xfrm>
          <a:prstGeom prst="bentConnector2">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CA0C69EA-1107-924B-8949-874ADC7AA391}"/>
              </a:ext>
            </a:extLst>
          </p:cNvPr>
          <p:cNvSpPr txBox="1"/>
          <p:nvPr/>
        </p:nvSpPr>
        <p:spPr>
          <a:xfrm>
            <a:off x="1351887" y="5148468"/>
            <a:ext cx="1569660" cy="369332"/>
          </a:xfrm>
          <a:prstGeom prst="rect">
            <a:avLst/>
          </a:prstGeom>
          <a:noFill/>
        </p:spPr>
        <p:txBody>
          <a:bodyPr wrap="none" rtlCol="0">
            <a:spAutoFit/>
          </a:bodyPr>
          <a:lstStyle/>
          <a:p>
            <a:r>
              <a:rPr kumimoji="1" lang="ja-JP" altLang="en-US" sz="900" dirty="0">
                <a:latin typeface="ＭＳ ゴシック" panose="020B0609070205080204" pitchFamily="49" charset="-128"/>
                <a:ea typeface="ＭＳ ゴシック" panose="020B0609070205080204" pitchFamily="49" charset="-128"/>
              </a:rPr>
              <a:t>＜移築コスト（基準値）＞</a:t>
            </a:r>
            <a:endParaRPr kumimoji="1" lang="en-US" altLang="ja-JP" sz="900" dirty="0">
              <a:latin typeface="ＭＳ ゴシック" panose="020B0609070205080204" pitchFamily="49" charset="-128"/>
              <a:ea typeface="ＭＳ ゴシック" panose="020B0609070205080204" pitchFamily="49" charset="-128"/>
            </a:endParaRPr>
          </a:p>
          <a:p>
            <a:r>
              <a:rPr kumimoji="1" lang="ja-JP" altLang="en-US" sz="900" dirty="0">
                <a:latin typeface="ＭＳ ゴシック" panose="020B0609070205080204" pitchFamily="49" charset="-128"/>
                <a:ea typeface="ＭＳ ゴシック" panose="020B0609070205080204" pitchFamily="49" charset="-128"/>
              </a:rPr>
              <a:t>坪３２万＋運送費</a:t>
            </a:r>
          </a:p>
        </p:txBody>
      </p:sp>
      <p:cxnSp>
        <p:nvCxnSpPr>
          <p:cNvPr id="32" name="直線矢印コネクタ 31">
            <a:extLst>
              <a:ext uri="{FF2B5EF4-FFF2-40B4-BE49-F238E27FC236}">
                <a16:creationId xmlns:a16="http://schemas.microsoft.com/office/drawing/2014/main" id="{E249119A-B242-1745-BD17-18F7E5F625C2}"/>
              </a:ext>
            </a:extLst>
          </p:cNvPr>
          <p:cNvCxnSpPr>
            <a:cxnSpLocks/>
          </p:cNvCxnSpPr>
          <p:nvPr/>
        </p:nvCxnSpPr>
        <p:spPr>
          <a:xfrm flipH="1" flipV="1">
            <a:off x="2226363" y="3349645"/>
            <a:ext cx="1376572" cy="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7FF596A9-EBA7-1F4B-B2BE-5FB0A4144A59}"/>
              </a:ext>
            </a:extLst>
          </p:cNvPr>
          <p:cNvSpPr txBox="1"/>
          <p:nvPr/>
        </p:nvSpPr>
        <p:spPr>
          <a:xfrm>
            <a:off x="2505927" y="3051871"/>
            <a:ext cx="756938" cy="230832"/>
          </a:xfrm>
          <a:prstGeom prst="rect">
            <a:avLst/>
          </a:prstGeom>
          <a:noFill/>
        </p:spPr>
        <p:txBody>
          <a:bodyPr wrap="none" rtlCol="0">
            <a:spAutoFit/>
          </a:bodyPr>
          <a:lstStyle/>
          <a:p>
            <a:r>
              <a:rPr kumimoji="1" lang="ja-JP" altLang="en-US" sz="900" dirty="0">
                <a:latin typeface="ＭＳ ゴシック" panose="020B0609070205080204" pitchFamily="49" charset="-128"/>
                <a:ea typeface="ＭＳ ゴシック" panose="020B0609070205080204" pitchFamily="49" charset="-128"/>
              </a:rPr>
              <a:t>マッチング</a:t>
            </a:r>
          </a:p>
        </p:txBody>
      </p:sp>
      <p:cxnSp>
        <p:nvCxnSpPr>
          <p:cNvPr id="37" name="カギ線コネクタ 36">
            <a:extLst>
              <a:ext uri="{FF2B5EF4-FFF2-40B4-BE49-F238E27FC236}">
                <a16:creationId xmlns:a16="http://schemas.microsoft.com/office/drawing/2014/main" id="{2BEACCD6-B100-D147-9205-A2909E0DBC50}"/>
              </a:ext>
            </a:extLst>
          </p:cNvPr>
          <p:cNvCxnSpPr>
            <a:cxnSpLocks/>
            <a:stCxn id="7" idx="0"/>
            <a:endCxn id="17" idx="0"/>
          </p:cNvCxnSpPr>
          <p:nvPr/>
        </p:nvCxnSpPr>
        <p:spPr>
          <a:xfrm rot="16200000" flipV="1">
            <a:off x="4490002" y="-405022"/>
            <a:ext cx="203753" cy="6589645"/>
          </a:xfrm>
          <a:prstGeom prst="bentConnector3">
            <a:avLst>
              <a:gd name="adj1" fmla="val 212195"/>
            </a:avLst>
          </a:prstGeom>
          <a:ln w="317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4CE7F3D1-720B-6143-985B-F9ABD02E54A5}"/>
              </a:ext>
            </a:extLst>
          </p:cNvPr>
          <p:cNvSpPr txBox="1"/>
          <p:nvPr/>
        </p:nvSpPr>
        <p:spPr>
          <a:xfrm>
            <a:off x="3412065" y="2082984"/>
            <a:ext cx="2319866" cy="369332"/>
          </a:xfrm>
          <a:prstGeom prst="rect">
            <a:avLst/>
          </a:prstGeom>
          <a:noFill/>
        </p:spPr>
        <p:txBody>
          <a:bodyPr wrap="none" rtlCol="0">
            <a:spAutoFit/>
          </a:bodyPr>
          <a:lstStyle/>
          <a:p>
            <a:pPr algn="ctr"/>
            <a:r>
              <a:rPr kumimoji="1" lang="ja-JP" altLang="en-US" sz="900" dirty="0">
                <a:latin typeface="ＭＳ ゴシック" panose="020B0609070205080204" pitchFamily="49" charset="-128"/>
                <a:ea typeface="ＭＳ ゴシック" panose="020B0609070205080204" pitchFamily="49" charset="-128"/>
              </a:rPr>
              <a:t>各種打ち合わせ</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（ローン相談</a:t>
            </a:r>
            <a:r>
              <a:rPr kumimoji="1" lang="en-US" altLang="ja-JP" sz="900" dirty="0">
                <a:latin typeface="ＭＳ ゴシック" panose="020B0609070205080204" pitchFamily="49" charset="-128"/>
                <a:ea typeface="ＭＳ ゴシック" panose="020B0609070205080204" pitchFamily="49" charset="-128"/>
              </a:rPr>
              <a:t>/</a:t>
            </a:r>
            <a:r>
              <a:rPr kumimoji="1" lang="ja-JP" altLang="en-US" sz="900" dirty="0">
                <a:latin typeface="ＭＳ ゴシック" panose="020B0609070205080204" pitchFamily="49" charset="-128"/>
                <a:ea typeface="ＭＳ ゴシック" panose="020B0609070205080204" pitchFamily="49" charset="-128"/>
              </a:rPr>
              <a:t>土地相談</a:t>
            </a:r>
            <a:r>
              <a:rPr kumimoji="1" lang="en-US" altLang="ja-JP" sz="900" dirty="0">
                <a:latin typeface="ＭＳ ゴシック" panose="020B0609070205080204" pitchFamily="49" charset="-128"/>
                <a:ea typeface="ＭＳ ゴシック" panose="020B0609070205080204" pitchFamily="49" charset="-128"/>
              </a:rPr>
              <a:t>/</a:t>
            </a:r>
            <a:r>
              <a:rPr kumimoji="1" lang="ja-JP" altLang="en-US" sz="900" dirty="0">
                <a:latin typeface="ＭＳ ゴシック" panose="020B0609070205080204" pitchFamily="49" charset="-128"/>
                <a:ea typeface="ＭＳ ゴシック" panose="020B0609070205080204" pitchFamily="49" charset="-128"/>
              </a:rPr>
              <a:t>設計管理</a:t>
            </a:r>
            <a:r>
              <a:rPr kumimoji="1" lang="en-US" altLang="ja-JP" sz="900" dirty="0">
                <a:latin typeface="ＭＳ ゴシック" panose="020B0609070205080204" pitchFamily="49" charset="-128"/>
                <a:ea typeface="ＭＳ ゴシック" panose="020B0609070205080204" pitchFamily="49" charset="-128"/>
              </a:rPr>
              <a:t>/</a:t>
            </a:r>
            <a:r>
              <a:rPr kumimoji="1" lang="ja-JP" altLang="en-US" sz="900" dirty="0">
                <a:latin typeface="ＭＳ ゴシック" panose="020B0609070205080204" pitchFamily="49" charset="-128"/>
                <a:ea typeface="ＭＳ ゴシック" panose="020B0609070205080204" pitchFamily="49" charset="-128"/>
              </a:rPr>
              <a:t>契約）</a:t>
            </a:r>
          </a:p>
        </p:txBody>
      </p:sp>
      <p:sp>
        <p:nvSpPr>
          <p:cNvPr id="40" name="テキスト ボックス 39">
            <a:extLst>
              <a:ext uri="{FF2B5EF4-FFF2-40B4-BE49-F238E27FC236}">
                <a16:creationId xmlns:a16="http://schemas.microsoft.com/office/drawing/2014/main" id="{41A0052E-3F8F-F549-9782-3DA641CE6C73}"/>
              </a:ext>
            </a:extLst>
          </p:cNvPr>
          <p:cNvSpPr txBox="1"/>
          <p:nvPr/>
        </p:nvSpPr>
        <p:spPr>
          <a:xfrm>
            <a:off x="6600451" y="3929719"/>
            <a:ext cx="2492990" cy="507831"/>
          </a:xfrm>
          <a:prstGeom prst="rect">
            <a:avLst/>
          </a:prstGeom>
          <a:noFill/>
        </p:spPr>
        <p:txBody>
          <a:bodyPr wrap="none" rtlCol="0">
            <a:spAutoFit/>
          </a:bodyPr>
          <a:lstStyle/>
          <a:p>
            <a:r>
              <a:rPr kumimoji="1" lang="en-US" altLang="ja-JP" sz="900" dirty="0">
                <a:latin typeface="ＭＳ ゴシック" panose="020B0609070205080204" pitchFamily="49" charset="-128"/>
                <a:ea typeface="ＭＳ ゴシック" panose="020B0609070205080204" pitchFamily="49" charset="-128"/>
              </a:rPr>
              <a:t>※</a:t>
            </a:r>
            <a:r>
              <a:rPr kumimoji="1" lang="ja-JP" altLang="en-US" sz="900" dirty="0">
                <a:latin typeface="ＭＳ ゴシック" panose="020B0609070205080204" pitchFamily="49" charset="-128"/>
                <a:ea typeface="ＭＳ ゴシック" panose="020B0609070205080204" pitchFamily="49" charset="-128"/>
              </a:rPr>
              <a:t>モノでなくコトであることが大事</a:t>
            </a:r>
            <a:endParaRPr kumimoji="1" lang="en-US" altLang="ja-JP" sz="900" dirty="0">
              <a:latin typeface="ＭＳ ゴシック" panose="020B0609070205080204" pitchFamily="49" charset="-128"/>
              <a:ea typeface="ＭＳ ゴシック" panose="020B0609070205080204" pitchFamily="49" charset="-128"/>
            </a:endParaRPr>
          </a:p>
          <a:p>
            <a:r>
              <a:rPr kumimoji="1" lang="ja-JP" altLang="en-US" sz="900" dirty="0">
                <a:latin typeface="ＭＳ ゴシック" panose="020B0609070205080204" pitchFamily="49" charset="-128"/>
                <a:ea typeface="ＭＳ ゴシック" panose="020B0609070205080204" pitchFamily="49" charset="-128"/>
              </a:rPr>
              <a:t>　依頼者が上棟まで実施する大工を指名する</a:t>
            </a:r>
            <a:endParaRPr kumimoji="1" lang="en-US" altLang="ja-JP" sz="900" dirty="0">
              <a:latin typeface="ＭＳ ゴシック" panose="020B0609070205080204" pitchFamily="49" charset="-128"/>
              <a:ea typeface="ＭＳ ゴシック" panose="020B0609070205080204" pitchFamily="49" charset="-128"/>
            </a:endParaRPr>
          </a:p>
          <a:p>
            <a:r>
              <a:rPr kumimoji="1" lang="ja-JP" altLang="en-US" sz="900" dirty="0">
                <a:latin typeface="ＭＳ ゴシック" panose="020B0609070205080204" pitchFamily="49" charset="-128"/>
                <a:ea typeface="ＭＳ ゴシック" panose="020B0609070205080204" pitchFamily="49" charset="-128"/>
              </a:rPr>
              <a:t>　イメージがポイント</a:t>
            </a:r>
          </a:p>
        </p:txBody>
      </p:sp>
      <p:sp>
        <p:nvSpPr>
          <p:cNvPr id="41" name="テキスト ボックス 40">
            <a:extLst>
              <a:ext uri="{FF2B5EF4-FFF2-40B4-BE49-F238E27FC236}">
                <a16:creationId xmlns:a16="http://schemas.microsoft.com/office/drawing/2014/main" id="{4D4EC45F-7010-A541-9605-BEF5E37FA6B0}"/>
              </a:ext>
            </a:extLst>
          </p:cNvPr>
          <p:cNvSpPr txBox="1"/>
          <p:nvPr/>
        </p:nvSpPr>
        <p:spPr>
          <a:xfrm>
            <a:off x="3729461" y="3627782"/>
            <a:ext cx="1685077" cy="230832"/>
          </a:xfrm>
          <a:prstGeom prst="rect">
            <a:avLst/>
          </a:prstGeom>
          <a:noFill/>
        </p:spPr>
        <p:txBody>
          <a:bodyPr wrap="none" rtlCol="0">
            <a:spAutoFit/>
          </a:bodyPr>
          <a:lstStyle/>
          <a:p>
            <a:pPr algn="ctr"/>
            <a:r>
              <a:rPr kumimoji="1" lang="ja-JP" altLang="en-US" sz="900" dirty="0">
                <a:latin typeface="ＭＳ ゴシック" panose="020B0609070205080204" pitchFamily="49" charset="-128"/>
                <a:ea typeface="ＭＳ ゴシック" panose="020B0609070205080204" pitchFamily="49" charset="-128"/>
              </a:rPr>
              <a:t>（全国古民家活用推進協会）</a:t>
            </a:r>
          </a:p>
        </p:txBody>
      </p:sp>
      <p:cxnSp>
        <p:nvCxnSpPr>
          <p:cNvPr id="42" name="直線矢印コネクタ 41">
            <a:extLst>
              <a:ext uri="{FF2B5EF4-FFF2-40B4-BE49-F238E27FC236}">
                <a16:creationId xmlns:a16="http://schemas.microsoft.com/office/drawing/2014/main" id="{2D61AEB1-2971-EC4E-94E5-F4B50112F251}"/>
              </a:ext>
            </a:extLst>
          </p:cNvPr>
          <p:cNvCxnSpPr>
            <a:cxnSpLocks/>
            <a:stCxn id="41" idx="2"/>
            <a:endCxn id="18" idx="0"/>
          </p:cNvCxnSpPr>
          <p:nvPr/>
        </p:nvCxnSpPr>
        <p:spPr>
          <a:xfrm>
            <a:off x="4572000" y="3858614"/>
            <a:ext cx="0" cy="85750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001669D3-5475-CE44-8C66-0C7A6401DD3E}"/>
              </a:ext>
            </a:extLst>
          </p:cNvPr>
          <p:cNvSpPr txBox="1"/>
          <p:nvPr/>
        </p:nvSpPr>
        <p:spPr>
          <a:xfrm>
            <a:off x="4599549" y="4129255"/>
            <a:ext cx="761747" cy="230832"/>
          </a:xfrm>
          <a:prstGeom prst="rect">
            <a:avLst/>
          </a:prstGeom>
          <a:noFill/>
        </p:spPr>
        <p:txBody>
          <a:bodyPr wrap="none" rtlCol="0">
            <a:spAutoFit/>
          </a:bodyPr>
          <a:lstStyle/>
          <a:p>
            <a:r>
              <a:rPr kumimoji="1" lang="ja-JP" altLang="en-US" sz="900" dirty="0">
                <a:latin typeface="ＭＳ ゴシック" panose="020B0609070205080204" pitchFamily="49" charset="-128"/>
                <a:ea typeface="ＭＳ ゴシック" panose="020B0609070205080204" pitchFamily="49" charset="-128"/>
              </a:rPr>
              <a:t>輸出元推薦</a:t>
            </a:r>
          </a:p>
        </p:txBody>
      </p:sp>
      <p:sp>
        <p:nvSpPr>
          <p:cNvPr id="47" name="正方形/長方形 46">
            <a:extLst>
              <a:ext uri="{FF2B5EF4-FFF2-40B4-BE49-F238E27FC236}">
                <a16:creationId xmlns:a16="http://schemas.microsoft.com/office/drawing/2014/main" id="{DF615583-0741-AA42-8608-2DC0EB418634}"/>
              </a:ext>
            </a:extLst>
          </p:cNvPr>
          <p:cNvSpPr/>
          <p:nvPr/>
        </p:nvSpPr>
        <p:spPr>
          <a:xfrm>
            <a:off x="382822" y="867576"/>
            <a:ext cx="1938130" cy="3180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latin typeface="ＭＳ ゴシック" panose="020B0609070205080204" pitchFamily="49" charset="-128"/>
                <a:ea typeface="ＭＳ ゴシック" panose="020B0609070205080204" pitchFamily="49" charset="-128"/>
              </a:rPr>
              <a:t>全国古民家再生協会支部</a:t>
            </a:r>
          </a:p>
        </p:txBody>
      </p:sp>
      <p:cxnSp>
        <p:nvCxnSpPr>
          <p:cNvPr id="48" name="直線矢印コネクタ 47">
            <a:extLst>
              <a:ext uri="{FF2B5EF4-FFF2-40B4-BE49-F238E27FC236}">
                <a16:creationId xmlns:a16="http://schemas.microsoft.com/office/drawing/2014/main" id="{5F884F3A-B644-EA4A-B8B8-CF2FF588A354}"/>
              </a:ext>
            </a:extLst>
          </p:cNvPr>
          <p:cNvCxnSpPr>
            <a:cxnSpLocks/>
          </p:cNvCxnSpPr>
          <p:nvPr/>
        </p:nvCxnSpPr>
        <p:spPr>
          <a:xfrm flipV="1">
            <a:off x="852062" y="1185629"/>
            <a:ext cx="0" cy="1574077"/>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1CF932F6-7A8E-EE42-A66E-8644647A2734}"/>
              </a:ext>
            </a:extLst>
          </p:cNvPr>
          <p:cNvSpPr txBox="1"/>
          <p:nvPr/>
        </p:nvSpPr>
        <p:spPr>
          <a:xfrm>
            <a:off x="3808223" y="2563424"/>
            <a:ext cx="1454244" cy="230832"/>
          </a:xfrm>
          <a:prstGeom prst="rect">
            <a:avLst/>
          </a:prstGeom>
          <a:noFill/>
        </p:spPr>
        <p:txBody>
          <a:bodyPr wrap="none" rtlCol="0">
            <a:spAutoFit/>
          </a:bodyPr>
          <a:lstStyle/>
          <a:p>
            <a:pPr algn="ctr"/>
            <a:r>
              <a:rPr kumimoji="1" lang="en-US" altLang="ja-JP" sz="900" dirty="0">
                <a:latin typeface="ＭＳ ゴシック" panose="020B0609070205080204" pitchFamily="49" charset="-128"/>
                <a:ea typeface="ＭＳ ゴシック" panose="020B0609070205080204" pitchFamily="49" charset="-128"/>
              </a:rPr>
              <a:t>※</a:t>
            </a:r>
            <a:r>
              <a:rPr kumimoji="1" lang="ja-JP" altLang="en-US" sz="900" dirty="0">
                <a:latin typeface="ＭＳ ゴシック" panose="020B0609070205080204" pitchFamily="49" charset="-128"/>
                <a:ea typeface="ＭＳ ゴシック" panose="020B0609070205080204" pitchFamily="49" charset="-128"/>
              </a:rPr>
              <a:t>平均坪単価１００万円</a:t>
            </a:r>
          </a:p>
        </p:txBody>
      </p:sp>
      <p:cxnSp>
        <p:nvCxnSpPr>
          <p:cNvPr id="65" name="直線矢印コネクタ 64">
            <a:extLst>
              <a:ext uri="{FF2B5EF4-FFF2-40B4-BE49-F238E27FC236}">
                <a16:creationId xmlns:a16="http://schemas.microsoft.com/office/drawing/2014/main" id="{E8F7014B-F5F6-444B-987E-D7D5FAD50BA3}"/>
              </a:ext>
            </a:extLst>
          </p:cNvPr>
          <p:cNvCxnSpPr>
            <a:cxnSpLocks/>
            <a:stCxn id="18" idx="3"/>
          </p:cNvCxnSpPr>
          <p:nvPr/>
        </p:nvCxnSpPr>
        <p:spPr>
          <a:xfrm>
            <a:off x="5541065" y="5593246"/>
            <a:ext cx="1322632"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A2DC58BD-6ABC-084A-906A-446E4D1B96A9}"/>
              </a:ext>
            </a:extLst>
          </p:cNvPr>
          <p:cNvSpPr txBox="1"/>
          <p:nvPr/>
        </p:nvSpPr>
        <p:spPr>
          <a:xfrm>
            <a:off x="5654798" y="4704135"/>
            <a:ext cx="1223412" cy="507831"/>
          </a:xfrm>
          <a:prstGeom prst="rect">
            <a:avLst/>
          </a:prstGeom>
          <a:noFill/>
        </p:spPr>
        <p:txBody>
          <a:bodyPr wrap="none" rtlCol="0">
            <a:spAutoFit/>
          </a:bodyPr>
          <a:lstStyle/>
          <a:p>
            <a:pPr algn="ctr"/>
            <a:r>
              <a:rPr kumimoji="1" lang="ja-JP" altLang="en-US" sz="900" dirty="0">
                <a:latin typeface="ＭＳ ゴシック" panose="020B0609070205080204" pitchFamily="49" charset="-128"/>
                <a:ea typeface="ＭＳ ゴシック" panose="020B0609070205080204" pitchFamily="49" charset="-128"/>
              </a:rPr>
              <a:t>古民家移築価値鑑定</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（実施必須）</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en-US" altLang="ja-JP" sz="900" dirty="0">
                <a:latin typeface="ＭＳ ゴシック" panose="020B0609070205080204" pitchFamily="49" charset="-128"/>
                <a:ea typeface="ＭＳ ゴシック" panose="020B0609070205080204" pitchFamily="49" charset="-128"/>
              </a:rPr>
              <a:t>※</a:t>
            </a:r>
            <a:r>
              <a:rPr kumimoji="1" lang="ja-JP" altLang="en-US" sz="900" dirty="0">
                <a:latin typeface="ＭＳ ゴシック" panose="020B0609070205080204" pitchFamily="49" charset="-128"/>
                <a:ea typeface="ＭＳ ゴシック" panose="020B0609070205080204" pitchFamily="49" charset="-128"/>
              </a:rPr>
              <a:t>所有者負担</a:t>
            </a:r>
          </a:p>
        </p:txBody>
      </p:sp>
      <p:sp>
        <p:nvSpPr>
          <p:cNvPr id="70" name="テキスト ボックス 69">
            <a:extLst>
              <a:ext uri="{FF2B5EF4-FFF2-40B4-BE49-F238E27FC236}">
                <a16:creationId xmlns:a16="http://schemas.microsoft.com/office/drawing/2014/main" id="{A4002647-6480-D64F-9EA7-E35A4126A45D}"/>
              </a:ext>
            </a:extLst>
          </p:cNvPr>
          <p:cNvSpPr txBox="1"/>
          <p:nvPr/>
        </p:nvSpPr>
        <p:spPr>
          <a:xfrm>
            <a:off x="6640538" y="6386036"/>
            <a:ext cx="2492990" cy="369332"/>
          </a:xfrm>
          <a:prstGeom prst="rect">
            <a:avLst/>
          </a:prstGeom>
          <a:noFill/>
        </p:spPr>
        <p:txBody>
          <a:bodyPr wrap="square" rtlCol="0">
            <a:spAutoFit/>
          </a:bodyPr>
          <a:lstStyle/>
          <a:p>
            <a:pPr algn="ctr"/>
            <a:r>
              <a:rPr kumimoji="1" lang="ja-JP" altLang="en-US" sz="900" dirty="0">
                <a:latin typeface="ＭＳ ゴシック" panose="020B0609070205080204" pitchFamily="49" charset="-128"/>
                <a:ea typeface="ＭＳ ゴシック" panose="020B0609070205080204" pitchFamily="49" charset="-128"/>
              </a:rPr>
              <a:t>家史の製作</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（移築決定後に輸出側の負担にて作成）</a:t>
            </a:r>
            <a:endParaRPr kumimoji="1" lang="en-US" altLang="ja-JP" sz="900" dirty="0">
              <a:latin typeface="ＭＳ ゴシック" panose="020B0609070205080204" pitchFamily="49" charset="-128"/>
              <a:ea typeface="ＭＳ ゴシック" panose="020B0609070205080204" pitchFamily="49" charset="-128"/>
            </a:endParaRPr>
          </a:p>
        </p:txBody>
      </p:sp>
      <p:sp>
        <p:nvSpPr>
          <p:cNvPr id="71" name="テキスト ボックス 70">
            <a:extLst>
              <a:ext uri="{FF2B5EF4-FFF2-40B4-BE49-F238E27FC236}">
                <a16:creationId xmlns:a16="http://schemas.microsoft.com/office/drawing/2014/main" id="{E6752A67-FC10-5741-AD1C-8E37F3106FDD}"/>
              </a:ext>
            </a:extLst>
          </p:cNvPr>
          <p:cNvSpPr txBox="1"/>
          <p:nvPr/>
        </p:nvSpPr>
        <p:spPr>
          <a:xfrm>
            <a:off x="5539382" y="5143929"/>
            <a:ext cx="1454244" cy="230832"/>
          </a:xfrm>
          <a:prstGeom prst="rect">
            <a:avLst/>
          </a:prstGeom>
          <a:noFill/>
        </p:spPr>
        <p:txBody>
          <a:bodyPr wrap="none" rtlCol="0">
            <a:spAutoFit/>
          </a:bodyPr>
          <a:lstStyle/>
          <a:p>
            <a:pPr algn="ctr"/>
            <a:r>
              <a:rPr kumimoji="1" lang="en-US" altLang="ja-JP" sz="900" dirty="0">
                <a:latin typeface="ＭＳ ゴシック" panose="020B0609070205080204" pitchFamily="49" charset="-128"/>
                <a:ea typeface="ＭＳ ゴシック" panose="020B0609070205080204" pitchFamily="49" charset="-128"/>
              </a:rPr>
              <a:t>※</a:t>
            </a:r>
            <a:r>
              <a:rPr kumimoji="1" lang="ja-JP" altLang="en-US" sz="900" dirty="0">
                <a:latin typeface="ＭＳ ゴシック" panose="020B0609070205080204" pitchFamily="49" charset="-128"/>
                <a:ea typeface="ＭＳ ゴシック" panose="020B0609070205080204" pitchFamily="49" charset="-128"/>
              </a:rPr>
              <a:t>古民家住まいるへ掲載</a:t>
            </a:r>
          </a:p>
        </p:txBody>
      </p:sp>
      <p:cxnSp>
        <p:nvCxnSpPr>
          <p:cNvPr id="72" name="直線矢印コネクタ 71">
            <a:extLst>
              <a:ext uri="{FF2B5EF4-FFF2-40B4-BE49-F238E27FC236}">
                <a16:creationId xmlns:a16="http://schemas.microsoft.com/office/drawing/2014/main" id="{2F72B8CE-A2CC-E646-8748-DE3CB509350F}"/>
              </a:ext>
            </a:extLst>
          </p:cNvPr>
          <p:cNvCxnSpPr>
            <a:cxnSpLocks/>
          </p:cNvCxnSpPr>
          <p:nvPr/>
        </p:nvCxnSpPr>
        <p:spPr>
          <a:xfrm>
            <a:off x="2245084" y="3522209"/>
            <a:ext cx="1357851" cy="8502"/>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B55F1759-702C-CD4E-AAFF-DFBAE1EB7883}"/>
              </a:ext>
            </a:extLst>
          </p:cNvPr>
          <p:cNvSpPr txBox="1"/>
          <p:nvPr/>
        </p:nvSpPr>
        <p:spPr>
          <a:xfrm>
            <a:off x="486575" y="3449123"/>
            <a:ext cx="1620957" cy="307777"/>
          </a:xfrm>
          <a:prstGeom prst="rect">
            <a:avLst/>
          </a:prstGeom>
          <a:noFill/>
        </p:spPr>
        <p:txBody>
          <a:bodyPr wrap="none" rtlCol="0">
            <a:spAutoFit/>
          </a:bodyPr>
          <a:lstStyle/>
          <a:p>
            <a:pPr algn="ctr"/>
            <a:r>
              <a:rPr kumimoji="1" lang="en-US" altLang="ja-JP" sz="700" dirty="0">
                <a:latin typeface="ＭＳ ゴシック" panose="020B0609070205080204" pitchFamily="49" charset="-128"/>
                <a:ea typeface="ＭＳ ゴシック" panose="020B0609070205080204" pitchFamily="49" charset="-128"/>
              </a:rPr>
              <a:t>※</a:t>
            </a:r>
            <a:r>
              <a:rPr kumimoji="1" lang="ja-JP" altLang="en-US" sz="700" dirty="0">
                <a:latin typeface="ＭＳ ゴシック" panose="020B0609070205080204" pitchFamily="49" charset="-128"/>
                <a:ea typeface="ＭＳ ゴシック" panose="020B0609070205080204" pitchFamily="49" charset="-128"/>
              </a:rPr>
              <a:t>一般社団法人全国古民家再生協会</a:t>
            </a:r>
            <a:endParaRPr kumimoji="1" lang="en-US" altLang="ja-JP" sz="700" dirty="0">
              <a:latin typeface="ＭＳ ゴシック" panose="020B0609070205080204" pitchFamily="49" charset="-128"/>
              <a:ea typeface="ＭＳ ゴシック" panose="020B0609070205080204" pitchFamily="49" charset="-128"/>
            </a:endParaRPr>
          </a:p>
          <a:p>
            <a:pPr algn="ctr"/>
            <a:r>
              <a:rPr kumimoji="1" lang="ja-JP" altLang="en-US" sz="700" dirty="0">
                <a:latin typeface="ＭＳ ゴシック" panose="020B0609070205080204" pitchFamily="49" charset="-128"/>
                <a:ea typeface="ＭＳ ゴシック" panose="020B0609070205080204" pitchFamily="49" charset="-128"/>
              </a:rPr>
              <a:t>事業者会員であることは必須</a:t>
            </a:r>
          </a:p>
        </p:txBody>
      </p:sp>
      <p:pic>
        <p:nvPicPr>
          <p:cNvPr id="8" name="図 7" descr="手紙 が含まれている画像&#10;&#10;自動的に生成された説明">
            <a:extLst>
              <a:ext uri="{FF2B5EF4-FFF2-40B4-BE49-F238E27FC236}">
                <a16:creationId xmlns:a16="http://schemas.microsoft.com/office/drawing/2014/main" id="{5B15252C-5025-8F42-9F26-C2D034E98CD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7770081" y="5145459"/>
            <a:ext cx="1381514" cy="1036136"/>
          </a:xfrm>
          <a:prstGeom prst="rect">
            <a:avLst/>
          </a:prstGeom>
        </p:spPr>
      </p:pic>
      <p:pic>
        <p:nvPicPr>
          <p:cNvPr id="14" name="図 13" descr="屋内, 建物, 窓, いっぱい が含まれている画像&#10;&#10;自動的に生成された説明">
            <a:extLst>
              <a:ext uri="{FF2B5EF4-FFF2-40B4-BE49-F238E27FC236}">
                <a16:creationId xmlns:a16="http://schemas.microsoft.com/office/drawing/2014/main" id="{00018804-7007-9C42-BE5D-77797B86EBF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962917" y="5625580"/>
            <a:ext cx="942396" cy="728704"/>
          </a:xfrm>
          <a:prstGeom prst="rect">
            <a:avLst/>
          </a:prstGeom>
        </p:spPr>
      </p:pic>
      <p:pic>
        <p:nvPicPr>
          <p:cNvPr id="16" name="図 15" descr="囲いの中の家&#10;&#10;低い精度で自動的に生成された説明">
            <a:extLst>
              <a:ext uri="{FF2B5EF4-FFF2-40B4-BE49-F238E27FC236}">
                <a16:creationId xmlns:a16="http://schemas.microsoft.com/office/drawing/2014/main" id="{CA126F14-DE5B-8849-A3CD-206F0584800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971990" y="4973318"/>
            <a:ext cx="936559" cy="604932"/>
          </a:xfrm>
          <a:prstGeom prst="rect">
            <a:avLst/>
          </a:prstGeom>
        </p:spPr>
      </p:pic>
      <p:sp>
        <p:nvSpPr>
          <p:cNvPr id="49" name="テキスト ボックス 48">
            <a:extLst>
              <a:ext uri="{FF2B5EF4-FFF2-40B4-BE49-F238E27FC236}">
                <a16:creationId xmlns:a16="http://schemas.microsoft.com/office/drawing/2014/main" id="{0D5BB862-B91B-B34E-8FA6-222E295D5C0E}"/>
              </a:ext>
            </a:extLst>
          </p:cNvPr>
          <p:cNvSpPr txBox="1"/>
          <p:nvPr/>
        </p:nvSpPr>
        <p:spPr>
          <a:xfrm>
            <a:off x="3692808" y="6485103"/>
            <a:ext cx="1685077" cy="369332"/>
          </a:xfrm>
          <a:prstGeom prst="rect">
            <a:avLst/>
          </a:prstGeom>
          <a:noFill/>
        </p:spPr>
        <p:txBody>
          <a:bodyPr wrap="none" rtlCol="0">
            <a:spAutoFit/>
          </a:bodyPr>
          <a:lstStyle/>
          <a:p>
            <a:pPr algn="ctr"/>
            <a:r>
              <a:rPr kumimoji="1" lang="ja-JP" altLang="en-US" sz="900" dirty="0">
                <a:latin typeface="ＭＳ ゴシック" panose="020B0609070205080204" pitchFamily="49" charset="-128"/>
                <a:ea typeface="ＭＳ ゴシック" panose="020B0609070205080204" pitchFamily="49" charset="-128"/>
              </a:rPr>
              <a:t>輸出元は全国</a:t>
            </a:r>
            <a:r>
              <a:rPr kumimoji="1" lang="en-US" altLang="ja-JP" sz="900" dirty="0">
                <a:latin typeface="ＭＳ ゴシック" panose="020B0609070205080204" pitchFamily="49" charset="-128"/>
                <a:ea typeface="ＭＳ ゴシック" panose="020B0609070205080204" pitchFamily="49" charset="-128"/>
              </a:rPr>
              <a:t>1</a:t>
            </a:r>
            <a:r>
              <a:rPr kumimoji="1" lang="ja-JP" altLang="en-US" sz="900" dirty="0">
                <a:latin typeface="ＭＳ ゴシック" panose="020B0609070205080204" pitchFamily="49" charset="-128"/>
                <a:ea typeface="ＭＳ ゴシック" panose="020B0609070205080204" pitchFamily="49" charset="-128"/>
              </a:rPr>
              <a:t>０箇所</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近江古民家・上越古民家</a:t>
            </a:r>
            <a:r>
              <a:rPr kumimoji="1" lang="en-US" altLang="ja-JP" sz="900" dirty="0">
                <a:latin typeface="ＭＳ ゴシック" panose="020B0609070205080204" pitchFamily="49" charset="-128"/>
                <a:ea typeface="ＭＳ ゴシック" panose="020B0609070205080204" pitchFamily="49" charset="-128"/>
              </a:rPr>
              <a:t> </a:t>
            </a:r>
            <a:r>
              <a:rPr kumimoji="1" lang="en-US" altLang="ja-JP" sz="900" dirty="0" err="1">
                <a:latin typeface="ＭＳ ゴシック" panose="020B0609070205080204" pitchFamily="49" charset="-128"/>
                <a:ea typeface="ＭＳ ゴシック" panose="020B0609070205080204" pitchFamily="49" charset="-128"/>
              </a:rPr>
              <a:t>etc</a:t>
            </a:r>
            <a:endParaRPr kumimoji="1" lang="ja-JP" altLang="en-US" sz="900" dirty="0">
              <a:latin typeface="ＭＳ ゴシック" panose="020B0609070205080204" pitchFamily="49" charset="-128"/>
              <a:ea typeface="ＭＳ ゴシック" panose="020B0609070205080204" pitchFamily="49" charset="-128"/>
            </a:endParaRPr>
          </a:p>
        </p:txBody>
      </p:sp>
      <p:pic>
        <p:nvPicPr>
          <p:cNvPr id="10" name="図 9" descr="建物の前に立っている家&#10;&#10;自動的に生成された説明">
            <a:extLst>
              <a:ext uri="{FF2B5EF4-FFF2-40B4-BE49-F238E27FC236}">
                <a16:creationId xmlns:a16="http://schemas.microsoft.com/office/drawing/2014/main" id="{71A61D6A-9BB9-3E42-80B9-862BB499918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88667" y="3812834"/>
            <a:ext cx="1416772" cy="943039"/>
          </a:xfrm>
          <a:prstGeom prst="rect">
            <a:avLst/>
          </a:prstGeom>
        </p:spPr>
      </p:pic>
      <p:sp>
        <p:nvSpPr>
          <p:cNvPr id="43" name="タイトル 1">
            <a:extLst>
              <a:ext uri="{FF2B5EF4-FFF2-40B4-BE49-F238E27FC236}">
                <a16:creationId xmlns:a16="http://schemas.microsoft.com/office/drawing/2014/main" id="{B35DBC33-F832-1E49-8A19-5DD671CD4FC9}"/>
              </a:ext>
            </a:extLst>
          </p:cNvPr>
          <p:cNvSpPr txBox="1">
            <a:spLocks/>
          </p:cNvSpPr>
          <p:nvPr/>
        </p:nvSpPr>
        <p:spPr>
          <a:xfrm>
            <a:off x="3710441" y="876214"/>
            <a:ext cx="4852780" cy="9873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dirty="0"/>
              <a:t>空き家課題解決</a:t>
            </a:r>
            <a:r>
              <a:rPr lang="en-US" altLang="ja-JP" dirty="0"/>
              <a:t> </a:t>
            </a:r>
            <a:r>
              <a:rPr lang="ja-JP" altLang="en-US" dirty="0"/>
              <a:t>→</a:t>
            </a:r>
            <a:r>
              <a:rPr lang="en-US" altLang="ja-JP" dirty="0"/>
              <a:t> </a:t>
            </a:r>
            <a:r>
              <a:rPr lang="ja-JP" altLang="en-US" dirty="0"/>
              <a:t>解体活用事業</a:t>
            </a:r>
            <a:endParaRPr lang="en-US" altLang="ja-JP" dirty="0"/>
          </a:p>
          <a:p>
            <a:pPr algn="ctr"/>
            <a:r>
              <a:rPr lang="ja-JP" altLang="en-US" dirty="0"/>
              <a:t>（古材リユース）</a:t>
            </a:r>
            <a:endParaRPr lang="en-US" altLang="ja-JP" dirty="0"/>
          </a:p>
        </p:txBody>
      </p:sp>
    </p:spTree>
    <p:extLst>
      <p:ext uri="{BB962C8B-B14F-4D97-AF65-F5344CB8AC3E}">
        <p14:creationId xmlns:p14="http://schemas.microsoft.com/office/powerpoint/2010/main" val="8914788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テキスト が含まれている画像&#10;&#10;自動的に生成された説明">
            <a:extLst>
              <a:ext uri="{FF2B5EF4-FFF2-40B4-BE49-F238E27FC236}">
                <a16:creationId xmlns:a16="http://schemas.microsoft.com/office/drawing/2014/main" id="{055CABA2-8B82-6D43-B06B-71CF31F00476}"/>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04801" y="955965"/>
            <a:ext cx="8617526" cy="5611090"/>
          </a:xfrm>
        </p:spPr>
      </p:pic>
      <p:sp>
        <p:nvSpPr>
          <p:cNvPr id="3" name="タイトル 2">
            <a:extLst>
              <a:ext uri="{FF2B5EF4-FFF2-40B4-BE49-F238E27FC236}">
                <a16:creationId xmlns:a16="http://schemas.microsoft.com/office/drawing/2014/main" id="{91172B8F-F094-8648-B739-D6C3C00343D8}"/>
              </a:ext>
            </a:extLst>
          </p:cNvPr>
          <p:cNvSpPr>
            <a:spLocks noGrp="1"/>
          </p:cNvSpPr>
          <p:nvPr>
            <p:ph type="title"/>
          </p:nvPr>
        </p:nvSpPr>
        <p:spPr/>
        <p:txBody>
          <a:bodyPr/>
          <a:lstStyle/>
          <a:p>
            <a:r>
              <a:rPr kumimoji="1" lang="ja-JP" altLang="en-US" dirty="0"/>
              <a:t>家の歴史を残しておく</a:t>
            </a:r>
          </a:p>
        </p:txBody>
      </p:sp>
    </p:spTree>
    <p:extLst>
      <p:ext uri="{BB962C8B-B14F-4D97-AF65-F5344CB8AC3E}">
        <p14:creationId xmlns:p14="http://schemas.microsoft.com/office/powerpoint/2010/main" val="19289751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6178CD-5557-F04E-90F2-AACA8B5869E8}"/>
              </a:ext>
            </a:extLst>
          </p:cNvPr>
          <p:cNvSpPr>
            <a:spLocks noGrp="1"/>
          </p:cNvSpPr>
          <p:nvPr>
            <p:ph type="title"/>
          </p:nvPr>
        </p:nvSpPr>
        <p:spPr/>
        <p:txBody>
          <a:bodyPr/>
          <a:lstStyle/>
          <a:p>
            <a:r>
              <a:rPr lang="ja-JP" altLang="en-US" dirty="0"/>
              <a:t>解体（古材活用）</a:t>
            </a:r>
            <a:endParaRPr kumimoji="1" lang="ja-JP" altLang="en-US" dirty="0"/>
          </a:p>
        </p:txBody>
      </p:sp>
      <p:pic>
        <p:nvPicPr>
          <p:cNvPr id="10" name="図 9">
            <a:extLst>
              <a:ext uri="{FF2B5EF4-FFF2-40B4-BE49-F238E27FC236}">
                <a16:creationId xmlns:a16="http://schemas.microsoft.com/office/drawing/2014/main" id="{7FD1046B-3387-4EA2-BA80-A8856F77FA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9804" y="783934"/>
            <a:ext cx="8044392" cy="5679695"/>
          </a:xfrm>
          <a:prstGeom prst="rect">
            <a:avLst/>
          </a:prstGeom>
        </p:spPr>
      </p:pic>
      <p:sp>
        <p:nvSpPr>
          <p:cNvPr id="11" name="正方形/長方形 10">
            <a:extLst>
              <a:ext uri="{FF2B5EF4-FFF2-40B4-BE49-F238E27FC236}">
                <a16:creationId xmlns:a16="http://schemas.microsoft.com/office/drawing/2014/main" id="{5204A696-44B0-4E92-B357-55A1CD8A8DF7}"/>
              </a:ext>
            </a:extLst>
          </p:cNvPr>
          <p:cNvSpPr/>
          <p:nvPr/>
        </p:nvSpPr>
        <p:spPr>
          <a:xfrm>
            <a:off x="3943350" y="1800225"/>
            <a:ext cx="1295400" cy="314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248BA1FC-104A-4CB6-B58F-9BAC2618A95D}"/>
              </a:ext>
            </a:extLst>
          </p:cNvPr>
          <p:cNvSpPr/>
          <p:nvPr/>
        </p:nvSpPr>
        <p:spPr>
          <a:xfrm>
            <a:off x="3295650" y="5743575"/>
            <a:ext cx="2571750" cy="6381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71495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9FCF9A-1A92-8F4A-9646-67EC59496693}"/>
              </a:ext>
            </a:extLst>
          </p:cNvPr>
          <p:cNvSpPr>
            <a:spLocks noGrp="1"/>
          </p:cNvSpPr>
          <p:nvPr>
            <p:ph type="title"/>
          </p:nvPr>
        </p:nvSpPr>
        <p:spPr/>
        <p:txBody>
          <a:bodyPr/>
          <a:lstStyle/>
          <a:p>
            <a:r>
              <a:rPr kumimoji="1" lang="ja-JP" altLang="en-US"/>
              <a:t>循環型解体</a:t>
            </a:r>
          </a:p>
        </p:txBody>
      </p:sp>
      <p:pic>
        <p:nvPicPr>
          <p:cNvPr id="5" name="図 4" descr="屋外, フェンス, 人, 男 が含まれている画像&#10;&#10;自動的に生成された説明">
            <a:extLst>
              <a:ext uri="{FF2B5EF4-FFF2-40B4-BE49-F238E27FC236}">
                <a16:creationId xmlns:a16="http://schemas.microsoft.com/office/drawing/2014/main" id="{668B5F7F-1235-054B-933B-154E8F2FC59E}"/>
              </a:ext>
            </a:extLst>
          </p:cNvPr>
          <p:cNvPicPr>
            <a:picLocks noChangeAspect="1"/>
          </p:cNvPicPr>
          <p:nvPr/>
        </p:nvPicPr>
        <p:blipFill>
          <a:blip r:embed="rId3"/>
          <a:stretch>
            <a:fillRect/>
          </a:stretch>
        </p:blipFill>
        <p:spPr>
          <a:xfrm>
            <a:off x="457200" y="872280"/>
            <a:ext cx="3886200" cy="2556720"/>
          </a:xfrm>
          <a:prstGeom prst="rect">
            <a:avLst/>
          </a:prstGeom>
        </p:spPr>
      </p:pic>
      <p:pic>
        <p:nvPicPr>
          <p:cNvPr id="7" name="図 6" descr="屋外, 人, 男, 座る が含まれている画像&#10;&#10;自動的に生成された説明">
            <a:extLst>
              <a:ext uri="{FF2B5EF4-FFF2-40B4-BE49-F238E27FC236}">
                <a16:creationId xmlns:a16="http://schemas.microsoft.com/office/drawing/2014/main" id="{48E1C5DC-7F37-D14E-B364-13A556AFA3EC}"/>
              </a:ext>
            </a:extLst>
          </p:cNvPr>
          <p:cNvPicPr>
            <a:picLocks noChangeAspect="1"/>
          </p:cNvPicPr>
          <p:nvPr/>
        </p:nvPicPr>
        <p:blipFill>
          <a:blip r:embed="rId4"/>
          <a:stretch>
            <a:fillRect/>
          </a:stretch>
        </p:blipFill>
        <p:spPr>
          <a:xfrm>
            <a:off x="444654" y="3699721"/>
            <a:ext cx="3886200" cy="2832842"/>
          </a:xfrm>
          <a:prstGeom prst="rect">
            <a:avLst/>
          </a:prstGeom>
        </p:spPr>
      </p:pic>
      <p:pic>
        <p:nvPicPr>
          <p:cNvPr id="9" name="図 8" descr="屋内, 建物, テーブル, 立つ が含まれている画像&#10;&#10;自動的に生成された説明">
            <a:extLst>
              <a:ext uri="{FF2B5EF4-FFF2-40B4-BE49-F238E27FC236}">
                <a16:creationId xmlns:a16="http://schemas.microsoft.com/office/drawing/2014/main" id="{0C3B4CE2-B384-B949-A31B-89E7862D8413}"/>
              </a:ext>
            </a:extLst>
          </p:cNvPr>
          <p:cNvPicPr>
            <a:picLocks noChangeAspect="1"/>
          </p:cNvPicPr>
          <p:nvPr/>
        </p:nvPicPr>
        <p:blipFill>
          <a:blip r:embed="rId5"/>
          <a:stretch>
            <a:fillRect/>
          </a:stretch>
        </p:blipFill>
        <p:spPr>
          <a:xfrm>
            <a:off x="4673600" y="872280"/>
            <a:ext cx="4203700" cy="2556720"/>
          </a:xfrm>
          <a:prstGeom prst="rect">
            <a:avLst/>
          </a:prstGeom>
        </p:spPr>
      </p:pic>
      <p:pic>
        <p:nvPicPr>
          <p:cNvPr id="11" name="図 10" descr="屋内, 椅子, 木製, テーブル が含まれている画像&#10;&#10;自動的に生成された説明">
            <a:extLst>
              <a:ext uri="{FF2B5EF4-FFF2-40B4-BE49-F238E27FC236}">
                <a16:creationId xmlns:a16="http://schemas.microsoft.com/office/drawing/2014/main" id="{C0E7C1BC-F37F-1243-B013-41A5418CF13C}"/>
              </a:ext>
            </a:extLst>
          </p:cNvPr>
          <p:cNvPicPr>
            <a:picLocks noChangeAspect="1"/>
          </p:cNvPicPr>
          <p:nvPr/>
        </p:nvPicPr>
        <p:blipFill>
          <a:blip r:embed="rId6"/>
          <a:stretch>
            <a:fillRect/>
          </a:stretch>
        </p:blipFill>
        <p:spPr>
          <a:xfrm>
            <a:off x="4673600" y="3699722"/>
            <a:ext cx="4210050" cy="2832842"/>
          </a:xfrm>
          <a:prstGeom prst="rect">
            <a:avLst/>
          </a:prstGeom>
        </p:spPr>
      </p:pic>
    </p:spTree>
    <p:extLst>
      <p:ext uri="{BB962C8B-B14F-4D97-AF65-F5344CB8AC3E}">
        <p14:creationId xmlns:p14="http://schemas.microsoft.com/office/powerpoint/2010/main" val="5682752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E2F7CE-DAC3-174F-A689-59F6EF0E8276}"/>
              </a:ext>
            </a:extLst>
          </p:cNvPr>
          <p:cNvSpPr>
            <a:spLocks noGrp="1"/>
          </p:cNvSpPr>
          <p:nvPr>
            <p:ph type="title"/>
          </p:nvPr>
        </p:nvSpPr>
        <p:spPr/>
        <p:txBody>
          <a:bodyPr/>
          <a:lstStyle/>
          <a:p>
            <a:r>
              <a:rPr kumimoji="1" lang="ja-JP" altLang="en-US" dirty="0"/>
              <a:t>古材活用　古材鑑定士　事例　</a:t>
            </a:r>
          </a:p>
        </p:txBody>
      </p:sp>
      <p:pic>
        <p:nvPicPr>
          <p:cNvPr id="5" name="コンテンツ プレースホルダー 4" descr="屋内, テーブル, 木製, 木材 が含まれている画像&#10;&#10;自動的に生成された説明">
            <a:extLst>
              <a:ext uri="{FF2B5EF4-FFF2-40B4-BE49-F238E27FC236}">
                <a16:creationId xmlns:a16="http://schemas.microsoft.com/office/drawing/2014/main" id="{7CF9C9DD-373D-264B-A6F8-81D099DA8048}"/>
              </a:ext>
            </a:extLst>
          </p:cNvPr>
          <p:cNvPicPr>
            <a:picLocks noGrp="1" noChangeAspect="1"/>
          </p:cNvPicPr>
          <p:nvPr>
            <p:ph idx="1"/>
          </p:nvPr>
        </p:nvPicPr>
        <p:blipFill>
          <a:blip r:embed="rId2"/>
          <a:stretch>
            <a:fillRect/>
          </a:stretch>
        </p:blipFill>
        <p:spPr>
          <a:xfrm>
            <a:off x="189572" y="934845"/>
            <a:ext cx="3809380" cy="5745824"/>
          </a:xfrm>
        </p:spPr>
      </p:pic>
      <p:pic>
        <p:nvPicPr>
          <p:cNvPr id="7" name="図 6" descr="屋内, 床, 部屋, 窓 が含まれている画像&#10;&#10;自動的に生成された説明">
            <a:extLst>
              <a:ext uri="{FF2B5EF4-FFF2-40B4-BE49-F238E27FC236}">
                <a16:creationId xmlns:a16="http://schemas.microsoft.com/office/drawing/2014/main" id="{F1454940-C789-444C-BF19-B7D0EDA768B4}"/>
              </a:ext>
            </a:extLst>
          </p:cNvPr>
          <p:cNvPicPr>
            <a:picLocks noChangeAspect="1"/>
          </p:cNvPicPr>
          <p:nvPr/>
        </p:nvPicPr>
        <p:blipFill>
          <a:blip r:embed="rId3"/>
          <a:stretch>
            <a:fillRect/>
          </a:stretch>
        </p:blipFill>
        <p:spPr>
          <a:xfrm>
            <a:off x="4229100" y="934845"/>
            <a:ext cx="4749802" cy="2819400"/>
          </a:xfrm>
          <a:prstGeom prst="rect">
            <a:avLst/>
          </a:prstGeom>
        </p:spPr>
      </p:pic>
      <p:pic>
        <p:nvPicPr>
          <p:cNvPr id="9" name="図 8" descr="屋内, 椅子, テーブル, 木製 が含まれている画像&#10;&#10;自動的に生成された説明">
            <a:extLst>
              <a:ext uri="{FF2B5EF4-FFF2-40B4-BE49-F238E27FC236}">
                <a16:creationId xmlns:a16="http://schemas.microsoft.com/office/drawing/2014/main" id="{34070953-D68A-2F4F-B446-C2063AD89EE0}"/>
              </a:ext>
            </a:extLst>
          </p:cNvPr>
          <p:cNvPicPr>
            <a:picLocks noChangeAspect="1"/>
          </p:cNvPicPr>
          <p:nvPr/>
        </p:nvPicPr>
        <p:blipFill>
          <a:blip r:embed="rId4"/>
          <a:stretch>
            <a:fillRect/>
          </a:stretch>
        </p:blipFill>
        <p:spPr>
          <a:xfrm>
            <a:off x="4224453" y="3947844"/>
            <a:ext cx="4749802" cy="2726938"/>
          </a:xfrm>
          <a:prstGeom prst="rect">
            <a:avLst/>
          </a:prstGeom>
        </p:spPr>
      </p:pic>
    </p:spTree>
    <p:extLst>
      <p:ext uri="{BB962C8B-B14F-4D97-AF65-F5344CB8AC3E}">
        <p14:creationId xmlns:p14="http://schemas.microsoft.com/office/powerpoint/2010/main" val="12968582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BE6F25-C710-BE43-A9D1-4564BB5EDB02}"/>
              </a:ext>
            </a:extLst>
          </p:cNvPr>
          <p:cNvSpPr>
            <a:spLocks noGrp="1"/>
          </p:cNvSpPr>
          <p:nvPr>
            <p:ph type="title"/>
          </p:nvPr>
        </p:nvSpPr>
        <p:spPr/>
        <p:txBody>
          <a:bodyPr/>
          <a:lstStyle/>
          <a:p>
            <a:r>
              <a:rPr kumimoji="1" lang="ja-JP" altLang="en-US" dirty="0"/>
              <a:t>解体（移築）</a:t>
            </a:r>
          </a:p>
        </p:txBody>
      </p:sp>
      <p:pic>
        <p:nvPicPr>
          <p:cNvPr id="6" name="図 5">
            <a:extLst>
              <a:ext uri="{FF2B5EF4-FFF2-40B4-BE49-F238E27FC236}">
                <a16:creationId xmlns:a16="http://schemas.microsoft.com/office/drawing/2014/main" id="{FBA00C5A-F3E8-44C1-91F7-C03A82CE5E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9406" y="794345"/>
            <a:ext cx="5080000" cy="4453634"/>
          </a:xfrm>
          <a:prstGeom prst="rect">
            <a:avLst/>
          </a:prstGeom>
        </p:spPr>
      </p:pic>
      <p:sp>
        <p:nvSpPr>
          <p:cNvPr id="7" name="テキスト ボックス 6">
            <a:extLst>
              <a:ext uri="{FF2B5EF4-FFF2-40B4-BE49-F238E27FC236}">
                <a16:creationId xmlns:a16="http://schemas.microsoft.com/office/drawing/2014/main" id="{67A57480-08A1-4974-A2B7-954D0AD34232}"/>
              </a:ext>
            </a:extLst>
          </p:cNvPr>
          <p:cNvSpPr txBox="1"/>
          <p:nvPr/>
        </p:nvSpPr>
        <p:spPr>
          <a:xfrm>
            <a:off x="5219406" y="794345"/>
            <a:ext cx="3924594" cy="1477328"/>
          </a:xfrm>
          <a:prstGeom prst="rect">
            <a:avLst/>
          </a:prstGeom>
          <a:noFill/>
        </p:spPr>
        <p:txBody>
          <a:bodyPr wrap="square" rtlCol="0">
            <a:spAutoFit/>
          </a:bodyPr>
          <a:lstStyle/>
          <a:p>
            <a:pPr algn="ctr"/>
            <a:r>
              <a:rPr lang="ja-JP" altLang="en-US" dirty="0">
                <a:latin typeface="Tsukushi A Round Gothic Regular" panose="02020400000000000000" pitchFamily="18" charset="-128"/>
                <a:ea typeface="Tsukushi A Round Gothic Regular" panose="02020400000000000000" pitchFamily="18" charset="-128"/>
              </a:rPr>
              <a:t>古民家移築価値鑑定制度がスタート</a:t>
            </a:r>
            <a:endParaRPr lang="en-US" altLang="ja-JP" dirty="0">
              <a:latin typeface="Tsukushi A Round Gothic Regular" panose="02020400000000000000" pitchFamily="18" charset="-128"/>
              <a:ea typeface="Tsukushi A Round Gothic Regular" panose="02020400000000000000" pitchFamily="18" charset="-128"/>
            </a:endParaRPr>
          </a:p>
          <a:p>
            <a:pPr algn="ctr"/>
            <a:r>
              <a:rPr lang="ja-JP" altLang="en-US" dirty="0">
                <a:latin typeface="Tsukushi A Round Gothic Regular" panose="02020400000000000000" pitchFamily="18" charset="-128"/>
                <a:ea typeface="Tsukushi A Round Gothic Regular" panose="02020400000000000000" pitchFamily="18" charset="-128"/>
              </a:rPr>
              <a:t>（</a:t>
            </a:r>
            <a:r>
              <a:rPr lang="en-US" altLang="ja-JP" dirty="0">
                <a:latin typeface="Tsukushi A Round Gothic Regular" panose="02020400000000000000" pitchFamily="18" charset="-128"/>
                <a:ea typeface="Tsukushi A Round Gothic Regular" panose="02020400000000000000" pitchFamily="18" charset="-128"/>
              </a:rPr>
              <a:t>2020</a:t>
            </a:r>
            <a:r>
              <a:rPr lang="ja-JP" altLang="en-US" dirty="0">
                <a:latin typeface="Tsukushi A Round Gothic Regular" panose="02020400000000000000" pitchFamily="18" charset="-128"/>
                <a:ea typeface="Tsukushi A Round Gothic Regular" panose="02020400000000000000" pitchFamily="18" charset="-128"/>
              </a:rPr>
              <a:t>年</a:t>
            </a:r>
            <a:r>
              <a:rPr lang="en-US" altLang="ja-JP" dirty="0">
                <a:latin typeface="Tsukushi A Round Gothic Regular" panose="02020400000000000000" pitchFamily="18" charset="-128"/>
                <a:ea typeface="Tsukushi A Round Gothic Regular" panose="02020400000000000000" pitchFamily="18" charset="-128"/>
              </a:rPr>
              <a:t>4</a:t>
            </a:r>
            <a:r>
              <a:rPr lang="ja-JP" altLang="en-US" dirty="0">
                <a:latin typeface="Tsukushi A Round Gothic Regular" panose="02020400000000000000" pitchFamily="18" charset="-128"/>
                <a:ea typeface="Tsukushi A Round Gothic Regular" panose="02020400000000000000" pitchFamily="18" charset="-128"/>
              </a:rPr>
              <a:t>月</a:t>
            </a:r>
            <a:r>
              <a:rPr lang="en-US" altLang="ja-JP" dirty="0">
                <a:latin typeface="Tsukushi A Round Gothic Regular" panose="02020400000000000000" pitchFamily="18" charset="-128"/>
                <a:ea typeface="Tsukushi A Round Gothic Regular" panose="02020400000000000000" pitchFamily="18" charset="-128"/>
              </a:rPr>
              <a:t>〜</a:t>
            </a:r>
            <a:r>
              <a:rPr lang="ja-JP" altLang="en-US" dirty="0">
                <a:latin typeface="Tsukushi A Round Gothic Regular" panose="02020400000000000000" pitchFamily="18" charset="-128"/>
                <a:ea typeface="Tsukushi A Round Gothic Regular" panose="02020400000000000000" pitchFamily="18" charset="-128"/>
              </a:rPr>
              <a:t>）</a:t>
            </a:r>
            <a:endParaRPr lang="en-US" altLang="ja-JP" dirty="0">
              <a:latin typeface="Tsukushi A Round Gothic Regular" panose="02020400000000000000" pitchFamily="18" charset="-128"/>
              <a:ea typeface="Tsukushi A Round Gothic Regular" panose="02020400000000000000" pitchFamily="18" charset="-128"/>
            </a:endParaRPr>
          </a:p>
          <a:p>
            <a:endParaRPr lang="en-US" altLang="ja-JP" dirty="0">
              <a:latin typeface="Tsukushi A Round Gothic Regular" panose="02020400000000000000" pitchFamily="18" charset="-128"/>
              <a:ea typeface="Tsukushi A Round Gothic Regular" panose="02020400000000000000" pitchFamily="18" charset="-128"/>
            </a:endParaRPr>
          </a:p>
          <a:p>
            <a:r>
              <a:rPr lang="ja-JP" altLang="en-US" dirty="0">
                <a:highlight>
                  <a:srgbClr val="FFFF00"/>
                </a:highlight>
                <a:latin typeface="Tsukushi A Round Gothic Regular" panose="02020400000000000000" pitchFamily="18" charset="-128"/>
                <a:ea typeface="Tsukushi A Round Gothic Regular" panose="02020400000000000000" pitchFamily="18" charset="-128"/>
              </a:rPr>
              <a:t>・古民家鑑定士</a:t>
            </a:r>
            <a:endParaRPr lang="en-US" altLang="ja-JP" dirty="0">
              <a:highlight>
                <a:srgbClr val="FFFF00"/>
              </a:highlight>
              <a:latin typeface="Tsukushi A Round Gothic Regular" panose="02020400000000000000" pitchFamily="18" charset="-128"/>
              <a:ea typeface="Tsukushi A Round Gothic Regular" panose="02020400000000000000" pitchFamily="18" charset="-128"/>
            </a:endParaRPr>
          </a:p>
          <a:p>
            <a:r>
              <a:rPr lang="ja-JP" altLang="en-US" dirty="0">
                <a:highlight>
                  <a:srgbClr val="FFFF00"/>
                </a:highlight>
                <a:latin typeface="Tsukushi A Round Gothic Regular" panose="02020400000000000000" pitchFamily="18" charset="-128"/>
                <a:ea typeface="Tsukushi A Round Gothic Regular" panose="02020400000000000000" pitchFamily="18" charset="-128"/>
              </a:rPr>
              <a:t>・古材鑑定士</a:t>
            </a:r>
            <a:r>
              <a:rPr lang="ja-JP" altLang="en-US" dirty="0">
                <a:latin typeface="Tsukushi A Round Gothic Regular" panose="02020400000000000000" pitchFamily="18" charset="-128"/>
                <a:ea typeface="Tsukushi A Round Gothic Regular" panose="02020400000000000000" pitchFamily="18" charset="-128"/>
              </a:rPr>
              <a:t>を有する資格者が対応　　　　　　　　　　　</a:t>
            </a:r>
            <a:endParaRPr lang="en-US" altLang="ja-JP" dirty="0">
              <a:latin typeface="Tsukushi A Round Gothic Regular" panose="02020400000000000000" pitchFamily="18" charset="-128"/>
              <a:ea typeface="Tsukushi A Round Gothic Regular" panose="02020400000000000000" pitchFamily="18" charset="-128"/>
            </a:endParaRPr>
          </a:p>
        </p:txBody>
      </p:sp>
      <p:sp>
        <p:nvSpPr>
          <p:cNvPr id="8" name="テキスト ボックス 7">
            <a:extLst>
              <a:ext uri="{FF2B5EF4-FFF2-40B4-BE49-F238E27FC236}">
                <a16:creationId xmlns:a16="http://schemas.microsoft.com/office/drawing/2014/main" id="{0FEC50A6-7E74-4881-B71B-8B8F529C587C}"/>
              </a:ext>
            </a:extLst>
          </p:cNvPr>
          <p:cNvSpPr txBox="1"/>
          <p:nvPr/>
        </p:nvSpPr>
        <p:spPr>
          <a:xfrm>
            <a:off x="5286081" y="4047650"/>
            <a:ext cx="3924594" cy="1200329"/>
          </a:xfrm>
          <a:prstGeom prst="rect">
            <a:avLst/>
          </a:prstGeom>
          <a:noFill/>
        </p:spPr>
        <p:txBody>
          <a:bodyPr wrap="square" rtlCol="0">
            <a:spAutoFit/>
          </a:bodyPr>
          <a:lstStyle/>
          <a:p>
            <a:pPr algn="ctr"/>
            <a:r>
              <a:rPr lang="ja-JP" altLang="en-US" dirty="0">
                <a:latin typeface="Tsukushi A Round Gothic Regular" panose="02020400000000000000" pitchFamily="18" charset="-128"/>
                <a:ea typeface="Tsukushi A Round Gothic Regular" panose="02020400000000000000" pitchFamily="18" charset="-128"/>
              </a:rPr>
              <a:t>移築の市場を改革</a:t>
            </a:r>
            <a:endParaRPr lang="en-US" altLang="ja-JP" dirty="0">
              <a:latin typeface="Tsukushi A Round Gothic Regular" panose="02020400000000000000" pitchFamily="18" charset="-128"/>
              <a:ea typeface="Tsukushi A Round Gothic Regular" panose="02020400000000000000" pitchFamily="18" charset="-128"/>
            </a:endParaRPr>
          </a:p>
          <a:p>
            <a:pPr algn="ctr"/>
            <a:endParaRPr lang="en-US" altLang="ja-JP" dirty="0">
              <a:latin typeface="Tsukushi A Round Gothic Regular" panose="02020400000000000000" pitchFamily="18" charset="-128"/>
              <a:ea typeface="Tsukushi A Round Gothic Regular" panose="02020400000000000000" pitchFamily="18" charset="-128"/>
            </a:endParaRPr>
          </a:p>
          <a:p>
            <a:pPr algn="ctr"/>
            <a:r>
              <a:rPr lang="ja-JP" altLang="en-US" dirty="0">
                <a:latin typeface="Tsukushi A Round Gothic Regular" panose="02020400000000000000" pitchFamily="18" charset="-128"/>
                <a:ea typeface="Tsukushi A Round Gothic Regular" panose="02020400000000000000" pitchFamily="18" charset="-128"/>
              </a:rPr>
              <a:t>全国ネットワークで対応</a:t>
            </a:r>
            <a:endParaRPr lang="en-US" altLang="ja-JP" dirty="0">
              <a:latin typeface="Tsukushi A Round Gothic Regular" panose="02020400000000000000" pitchFamily="18" charset="-128"/>
              <a:ea typeface="Tsukushi A Round Gothic Regular" panose="02020400000000000000" pitchFamily="18" charset="-128"/>
            </a:endParaRPr>
          </a:p>
          <a:p>
            <a:pPr algn="ctr"/>
            <a:r>
              <a:rPr lang="ja-JP" altLang="en-US" dirty="0">
                <a:latin typeface="Tsukushi A Round Gothic Regular" panose="02020400000000000000" pitchFamily="18" charset="-128"/>
                <a:ea typeface="Tsukushi A Round Gothic Regular" panose="02020400000000000000" pitchFamily="18" charset="-128"/>
              </a:rPr>
              <a:t>空き家課題解決の糸口にも</a:t>
            </a:r>
            <a:endParaRPr lang="en-US" altLang="ja-JP" dirty="0">
              <a:latin typeface="Tsukushi A Round Gothic Regular" panose="02020400000000000000" pitchFamily="18" charset="-128"/>
              <a:ea typeface="Tsukushi A Round Gothic Regular" panose="02020400000000000000" pitchFamily="18" charset="-128"/>
            </a:endParaRPr>
          </a:p>
        </p:txBody>
      </p:sp>
      <p:sp>
        <p:nvSpPr>
          <p:cNvPr id="9" name="正方形/長方形 8">
            <a:extLst>
              <a:ext uri="{FF2B5EF4-FFF2-40B4-BE49-F238E27FC236}">
                <a16:creationId xmlns:a16="http://schemas.microsoft.com/office/drawing/2014/main" id="{843BC49B-6E7C-4FDF-A679-F79FE3938A92}"/>
              </a:ext>
            </a:extLst>
          </p:cNvPr>
          <p:cNvSpPr/>
          <p:nvPr/>
        </p:nvSpPr>
        <p:spPr>
          <a:xfrm>
            <a:off x="95250" y="5453044"/>
            <a:ext cx="8953500" cy="923330"/>
          </a:xfrm>
          <a:prstGeom prst="rect">
            <a:avLst/>
          </a:prstGeom>
        </p:spPr>
        <p:txBody>
          <a:bodyPr wrap="square">
            <a:spAutoFit/>
          </a:bodyPr>
          <a:lstStyle/>
          <a:p>
            <a:r>
              <a:rPr lang="ja-JP" altLang="en-US" dirty="0">
                <a:latin typeface="ＭＳ ゴシック" panose="020B0609070205080204" pitchFamily="49" charset="-128"/>
                <a:ea typeface="ＭＳ ゴシック" panose="020B0609070205080204" pitchFamily="49" charset="-128"/>
              </a:rPr>
              <a:t>２０２０年４月に解体除去の可能性がある古民家を移築対象案件として価値を判定し古民家を求める方に繋ぐ取り組みとして「古民家移築価値鑑定」がスタートし地域の空き家課題を解決する取り組みとして現在注目されています。</a:t>
            </a:r>
          </a:p>
        </p:txBody>
      </p:sp>
    </p:spTree>
    <p:extLst>
      <p:ext uri="{BB962C8B-B14F-4D97-AF65-F5344CB8AC3E}">
        <p14:creationId xmlns:p14="http://schemas.microsoft.com/office/powerpoint/2010/main" val="35585686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2839BF-3D0D-2A4F-B27D-D7DFAC94CF1C}"/>
              </a:ext>
            </a:extLst>
          </p:cNvPr>
          <p:cNvSpPr>
            <a:spLocks noGrp="1"/>
          </p:cNvSpPr>
          <p:nvPr>
            <p:ph type="title"/>
          </p:nvPr>
        </p:nvSpPr>
        <p:spPr/>
        <p:txBody>
          <a:bodyPr/>
          <a:lstStyle/>
          <a:p>
            <a:r>
              <a:rPr kumimoji="1" lang="ja-JP" altLang="en-US"/>
              <a:t>新民家（移築）　古民家移築価値鑑定　事例１</a:t>
            </a:r>
          </a:p>
        </p:txBody>
      </p:sp>
      <p:pic>
        <p:nvPicPr>
          <p:cNvPr id="5" name="コンテンツ プレースホルダー 4" descr="屋外, 道路, 建物, 乗る が含まれている画像&#10;&#10;自動的に生成された説明">
            <a:extLst>
              <a:ext uri="{FF2B5EF4-FFF2-40B4-BE49-F238E27FC236}">
                <a16:creationId xmlns:a16="http://schemas.microsoft.com/office/drawing/2014/main" id="{BD97E85E-9D64-A844-8272-20186D72B9E4}"/>
              </a:ext>
            </a:extLst>
          </p:cNvPr>
          <p:cNvPicPr>
            <a:picLocks noGrp="1" noChangeAspect="1"/>
          </p:cNvPicPr>
          <p:nvPr>
            <p:ph idx="1"/>
          </p:nvPr>
        </p:nvPicPr>
        <p:blipFill>
          <a:blip r:embed="rId3"/>
          <a:stretch>
            <a:fillRect/>
          </a:stretch>
        </p:blipFill>
        <p:spPr>
          <a:xfrm>
            <a:off x="462004" y="1059014"/>
            <a:ext cx="4048899" cy="2386714"/>
          </a:xfrm>
        </p:spPr>
      </p:pic>
      <p:pic>
        <p:nvPicPr>
          <p:cNvPr id="7" name="図 6" descr="囲いの中の家&#10;&#10;自動的に生成された説明">
            <a:extLst>
              <a:ext uri="{FF2B5EF4-FFF2-40B4-BE49-F238E27FC236}">
                <a16:creationId xmlns:a16="http://schemas.microsoft.com/office/drawing/2014/main" id="{CEFDE8BB-4508-0B45-93FE-4D13EBDAD4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2004" y="3546089"/>
            <a:ext cx="4048900" cy="2892811"/>
          </a:xfrm>
          <a:prstGeom prst="rect">
            <a:avLst/>
          </a:prstGeom>
        </p:spPr>
      </p:pic>
      <p:pic>
        <p:nvPicPr>
          <p:cNvPr id="9" name="図 8" descr="屋内, 建物, 部屋, 床 が含まれている画像&#10;&#10;自動的に生成された説明">
            <a:extLst>
              <a:ext uri="{FF2B5EF4-FFF2-40B4-BE49-F238E27FC236}">
                <a16:creationId xmlns:a16="http://schemas.microsoft.com/office/drawing/2014/main" id="{452CB085-482F-8943-BE09-5EBF32F61AB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62451" y="1059014"/>
            <a:ext cx="4033255" cy="5379886"/>
          </a:xfrm>
          <a:prstGeom prst="rect">
            <a:avLst/>
          </a:prstGeom>
        </p:spPr>
      </p:pic>
    </p:spTree>
    <p:extLst>
      <p:ext uri="{BB962C8B-B14F-4D97-AF65-F5344CB8AC3E}">
        <p14:creationId xmlns:p14="http://schemas.microsoft.com/office/powerpoint/2010/main" val="1039416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2839BF-3D0D-2A4F-B27D-D7DFAC94CF1C}"/>
              </a:ext>
            </a:extLst>
          </p:cNvPr>
          <p:cNvSpPr>
            <a:spLocks noGrp="1"/>
          </p:cNvSpPr>
          <p:nvPr>
            <p:ph type="title"/>
          </p:nvPr>
        </p:nvSpPr>
        <p:spPr/>
        <p:txBody>
          <a:bodyPr/>
          <a:lstStyle/>
          <a:p>
            <a:r>
              <a:rPr kumimoji="1" lang="ja-JP" altLang="en-US"/>
              <a:t>新民家（移築）　古民家移築価値鑑定　事例２</a:t>
            </a:r>
          </a:p>
        </p:txBody>
      </p:sp>
      <p:pic>
        <p:nvPicPr>
          <p:cNvPr id="5" name="コンテンツ プレースホルダー 4" descr="屋外, 建物, 家, 時計 が含まれている画像&#10;&#10;自動的に生成された説明">
            <a:extLst>
              <a:ext uri="{FF2B5EF4-FFF2-40B4-BE49-F238E27FC236}">
                <a16:creationId xmlns:a16="http://schemas.microsoft.com/office/drawing/2014/main" id="{A4C7BA8A-E5E1-0E4B-9C23-85115E79A835}"/>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64571" y="3852862"/>
            <a:ext cx="4133008" cy="2595563"/>
          </a:xfrm>
        </p:spPr>
      </p:pic>
      <p:pic>
        <p:nvPicPr>
          <p:cNvPr id="7" name="図 6" descr="屋外, 草, 建物, 家 が含まれている画像&#10;&#10;自動的に生成された説明">
            <a:extLst>
              <a:ext uri="{FF2B5EF4-FFF2-40B4-BE49-F238E27FC236}">
                <a16:creationId xmlns:a16="http://schemas.microsoft.com/office/drawing/2014/main" id="{8F35D656-0398-AE47-B2E2-6C66D54B99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34832" y="854674"/>
            <a:ext cx="4474336" cy="2884977"/>
          </a:xfrm>
          <a:prstGeom prst="rect">
            <a:avLst/>
          </a:prstGeom>
        </p:spPr>
      </p:pic>
      <p:pic>
        <p:nvPicPr>
          <p:cNvPr id="9" name="図 8" descr="天井, 屋内, テーブル, 建物 が含まれている画像&#10;&#10;自動的に生成された説明">
            <a:extLst>
              <a:ext uri="{FF2B5EF4-FFF2-40B4-BE49-F238E27FC236}">
                <a16:creationId xmlns:a16="http://schemas.microsoft.com/office/drawing/2014/main" id="{4CBD821C-641C-9946-A778-F6B8867DEE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05094" y="3831229"/>
            <a:ext cx="4474335" cy="2617196"/>
          </a:xfrm>
          <a:prstGeom prst="rect">
            <a:avLst/>
          </a:prstGeom>
        </p:spPr>
      </p:pic>
    </p:spTree>
    <p:extLst>
      <p:ext uri="{BB962C8B-B14F-4D97-AF65-F5344CB8AC3E}">
        <p14:creationId xmlns:p14="http://schemas.microsoft.com/office/powerpoint/2010/main" val="35762424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1257878"/>
            <a:ext cx="8827474" cy="1590097"/>
          </a:xfrm>
        </p:spPr>
        <p:txBody>
          <a:bodyPr>
            <a:normAutofit/>
          </a:bodyPr>
          <a:lstStyle/>
          <a:p>
            <a:pPr marL="0" indent="0">
              <a:buNone/>
            </a:pPr>
            <a:r>
              <a:rPr kumimoji="1" lang="ja-JP" altLang="en-US" dirty="0"/>
              <a:t>自治体・地域と連携し</a:t>
            </a:r>
            <a:endParaRPr lang="en-US" altLang="ja-JP" dirty="0"/>
          </a:p>
          <a:p>
            <a:pPr marL="0" indent="0">
              <a:buNone/>
            </a:pPr>
            <a:r>
              <a:rPr kumimoji="1" lang="ja-JP" altLang="en-US" dirty="0"/>
              <a:t>　　　未来の〇〇〇の子ども達の為に</a:t>
            </a:r>
            <a:endParaRPr lang="en-US" altLang="ja-JP" dirty="0"/>
          </a:p>
          <a:p>
            <a:pPr marL="0" indent="0">
              <a:buNone/>
            </a:pPr>
            <a:r>
              <a:rPr kumimoji="1" lang="ja-JP" altLang="en-US" dirty="0"/>
              <a:t>　　　　　　　　　　地域活性化の核となるチームへ</a:t>
            </a:r>
            <a:endParaRPr kumimoji="1" lang="en-US" altLang="ja-JP" dirty="0"/>
          </a:p>
        </p:txBody>
      </p:sp>
      <p:sp>
        <p:nvSpPr>
          <p:cNvPr id="4" name="コンテンツ プレースホルダー 2">
            <a:extLst>
              <a:ext uri="{FF2B5EF4-FFF2-40B4-BE49-F238E27FC236}">
                <a16:creationId xmlns:a16="http://schemas.microsoft.com/office/drawing/2014/main" id="{A126D21C-904A-42BA-952F-B86E0FFEEB57}"/>
              </a:ext>
            </a:extLst>
          </p:cNvPr>
          <p:cNvSpPr txBox="1">
            <a:spLocks/>
          </p:cNvSpPr>
          <p:nvPr/>
        </p:nvSpPr>
        <p:spPr>
          <a:xfrm>
            <a:off x="158263" y="3648075"/>
            <a:ext cx="8827474" cy="1057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「全国空き家アドバイザー協議会〇〇県〇〇支部」</a:t>
            </a:r>
            <a:endParaRPr lang="en-US" altLang="ja-JP" dirty="0"/>
          </a:p>
          <a:p>
            <a:pPr marL="0" indent="0">
              <a:buFont typeface="Arial" panose="020B0604020202020204" pitchFamily="34" charset="0"/>
              <a:buNone/>
            </a:pPr>
            <a:r>
              <a:rPr lang="ja-JP" altLang="en-US" dirty="0"/>
              <a:t>　　　　　　の能動的活動をよろしくお願い致します。</a:t>
            </a:r>
            <a:endParaRPr lang="en-US" altLang="ja-JP" dirty="0"/>
          </a:p>
        </p:txBody>
      </p:sp>
      <p:sp>
        <p:nvSpPr>
          <p:cNvPr id="5" name="正方形/長方形 4">
            <a:extLst>
              <a:ext uri="{FF2B5EF4-FFF2-40B4-BE49-F238E27FC236}">
                <a16:creationId xmlns:a16="http://schemas.microsoft.com/office/drawing/2014/main" id="{017428FC-A81A-4A68-A067-35EC6013B616}"/>
              </a:ext>
            </a:extLst>
          </p:cNvPr>
          <p:cNvSpPr/>
          <p:nvPr/>
        </p:nvSpPr>
        <p:spPr>
          <a:xfrm>
            <a:off x="4238625" y="5743681"/>
            <a:ext cx="4811588" cy="646331"/>
          </a:xfrm>
          <a:prstGeom prst="rect">
            <a:avLst/>
          </a:prstGeom>
        </p:spPr>
        <p:txBody>
          <a:bodyPr wrap="square">
            <a:spAutoFit/>
          </a:bodyPr>
          <a:lstStyle/>
          <a:p>
            <a:pPr algn="dist"/>
            <a:r>
              <a:rPr lang="ja-JP" altLang="en-US" dirty="0">
                <a:latin typeface="ＭＳ ゴシック" panose="020B0609070205080204" pitchFamily="49" charset="-128"/>
                <a:ea typeface="ＭＳ ゴシック" panose="020B0609070205080204" pitchFamily="49" charset="-128"/>
              </a:rPr>
              <a:t>一般社団法人全国空き家アドバイザー協議会</a:t>
            </a:r>
            <a:endParaRPr lang="en-US" altLang="ja-JP" dirty="0">
              <a:latin typeface="ＭＳ ゴシック" panose="020B0609070205080204" pitchFamily="49" charset="-128"/>
              <a:ea typeface="ＭＳ ゴシック" panose="020B0609070205080204" pitchFamily="49" charset="-128"/>
            </a:endParaRPr>
          </a:p>
          <a:p>
            <a:pPr algn="dist"/>
            <a:r>
              <a:rPr lang="ja-JP" altLang="en-US" dirty="0">
                <a:latin typeface="ＭＳ ゴシック" panose="020B0609070205080204" pitchFamily="49" charset="-128"/>
                <a:ea typeface="ＭＳ ゴシック" panose="020B0609070205080204" pitchFamily="49" charset="-128"/>
              </a:rPr>
              <a:t>理事長　園田　正文</a:t>
            </a:r>
            <a:endParaRPr lang="en-US" altLang="ja-JP"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7059790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headEnd type="none"/>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TotalTime>
  <Words>2044</Words>
  <Application>Microsoft Office PowerPoint</Application>
  <PresentationFormat>画面に合わせる (4:3)</PresentationFormat>
  <Paragraphs>302</Paragraphs>
  <Slides>58</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58</vt:i4>
      </vt:variant>
    </vt:vector>
  </HeadingPairs>
  <TitlesOfParts>
    <vt:vector size="64" baseType="lpstr">
      <vt:lpstr>ＭＳ ゴシック</vt:lpstr>
      <vt:lpstr>Tsukushi A Round Gothic Regular</vt:lpstr>
      <vt:lpstr>游ゴシック</vt:lpstr>
      <vt:lpstr>Arial</vt:lpstr>
      <vt:lpstr>Calibri</vt:lpstr>
      <vt:lpstr>Office テーマ</vt:lpstr>
      <vt:lpstr> 一般社団法人 全国空き家アドバイザー協議会　　　○○県○○支部  令和３年２月度例会</vt:lpstr>
      <vt:lpstr>全国空き家アドバイザー協議会設立の意義</vt:lpstr>
      <vt:lpstr>空き家に手を加えるコトなくそのまま流通が基本</vt:lpstr>
      <vt:lpstr>空き家バンクでは出来ないコト</vt:lpstr>
      <vt:lpstr> </vt:lpstr>
      <vt:lpstr>全国各地で設立されています</vt:lpstr>
      <vt:lpstr>PowerPoint プレゼンテーション</vt:lpstr>
      <vt:lpstr>PowerPoint プレゼンテーション</vt:lpstr>
      <vt:lpstr>２つの資格制度でその推進のプロを育成していきます</vt:lpstr>
      <vt:lpstr>空き家課題トータルコンサルタント</vt:lpstr>
      <vt:lpstr>古民家ツーリズムまちづくりプランナー</vt:lpstr>
      <vt:lpstr>PowerPoint プレゼンテーション</vt:lpstr>
      <vt:lpstr>発生抑制へ地域の人で空き家問題を話し合う住教育</vt:lpstr>
      <vt:lpstr>シルバー人材センターとの連携</vt:lpstr>
      <vt:lpstr>ＣＯＳＯＪＩとの連携</vt:lpstr>
      <vt:lpstr>ＤＩＹ型賃貸借</vt:lpstr>
      <vt:lpstr>PowerPoint プレゼンテーション</vt:lpstr>
      <vt:lpstr>ＤＩＹ事業も増えています</vt:lpstr>
      <vt:lpstr>PowerPoint プレゼンテーション</vt:lpstr>
      <vt:lpstr>PowerPoint プレゼンテーション</vt:lpstr>
      <vt:lpstr>農林水産省から採択（令和２年度農山漁村振興交付金）</vt:lpstr>
      <vt:lpstr>民間で交付金を活用して地域活性化事例</vt:lpstr>
      <vt:lpstr>うきは市の空き家</vt:lpstr>
      <vt:lpstr>うきは市事例　１</vt:lpstr>
      <vt:lpstr>うきは市事例　２</vt:lpstr>
      <vt:lpstr>農山漁村振興交付金を利用した古民家活用事例①</vt:lpstr>
      <vt:lpstr>石狩市の空き家 　　　　　　 　石狩市の空き家　　　　　 　　　　　20年間空き家の建物でした</vt:lpstr>
      <vt:lpstr>石狩事例　１</vt:lpstr>
      <vt:lpstr>石狩事例　２</vt:lpstr>
      <vt:lpstr>農山漁村振興交付金を利用した古民家活用事例②</vt:lpstr>
      <vt:lpstr>米原市の空き家 　　４０軒の中で半分以上が空き家の集落</vt:lpstr>
      <vt:lpstr>米原市事例　１</vt:lpstr>
      <vt:lpstr>米原市事例　２</vt:lpstr>
      <vt:lpstr>農山漁村振興交付金を利用した古民家活用事例③</vt:lpstr>
      <vt:lpstr>宮崎で茅葺古民家再生　１</vt:lpstr>
      <vt:lpstr>宮崎で茅葺古民家再生　２</vt:lpstr>
      <vt:lpstr>PowerPoint プレゼンテーション</vt:lpstr>
      <vt:lpstr>射水市農泊計画（ハード申請）</vt:lpstr>
      <vt:lpstr>射水市農泊計画</vt:lpstr>
      <vt:lpstr>射水市農泊計画</vt:lpstr>
      <vt:lpstr>射水市農泊計画</vt:lpstr>
      <vt:lpstr>射水市農泊計画</vt:lpstr>
      <vt:lpstr>国の施策「企業版ふるさと納税」</vt:lpstr>
      <vt:lpstr>国の施策「企業版ふるさと納税」</vt:lpstr>
      <vt:lpstr>PowerPoint プレゼンテーション</vt:lpstr>
      <vt:lpstr>PowerPoint プレゼンテーション</vt:lpstr>
      <vt:lpstr>この古民家は</vt:lpstr>
      <vt:lpstr>空き家の移築も</vt:lpstr>
      <vt:lpstr>PowerPoint プレゼンテーション</vt:lpstr>
      <vt:lpstr>古民家移築プロジェクト </vt:lpstr>
      <vt:lpstr>家の歴史を残しておく</vt:lpstr>
      <vt:lpstr>解体（古材活用）</vt:lpstr>
      <vt:lpstr>循環型解体</vt:lpstr>
      <vt:lpstr>古材活用　古材鑑定士　事例　</vt:lpstr>
      <vt:lpstr>解体（移築）</vt:lpstr>
      <vt:lpstr>新民家（移築）　古民家移築価値鑑定　事例１</vt:lpstr>
      <vt:lpstr>新民家（移築）　古民家移築価値鑑定　事例２</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全国空き家アドバイザー協議会</dc:creator>
  <cp:lastModifiedBy>河野 公宏</cp:lastModifiedBy>
  <cp:revision>35</cp:revision>
  <dcterms:created xsi:type="dcterms:W3CDTF">2021-01-14T06:07:19Z</dcterms:created>
  <dcterms:modified xsi:type="dcterms:W3CDTF">2021-02-02T10:47:28Z</dcterms:modified>
</cp:coreProperties>
</file>