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1874" r:id="rId2"/>
    <p:sldId id="1875" r:id="rId3"/>
    <p:sldId id="1939" r:id="rId4"/>
    <p:sldId id="1940" r:id="rId5"/>
    <p:sldId id="1937" r:id="rId6"/>
    <p:sldId id="1942" r:id="rId7"/>
    <p:sldId id="1943" r:id="rId8"/>
    <p:sldId id="1944" r:id="rId9"/>
    <p:sldId id="1945" r:id="rId10"/>
    <p:sldId id="1946" r:id="rId11"/>
    <p:sldId id="1729" r:id="rId12"/>
    <p:sldId id="1947" r:id="rId13"/>
    <p:sldId id="257" r:id="rId14"/>
    <p:sldId id="258" r:id="rId15"/>
    <p:sldId id="992" r:id="rId16"/>
    <p:sldId id="923" r:id="rId17"/>
    <p:sldId id="1119" r:id="rId18"/>
    <p:sldId id="1121" r:id="rId19"/>
    <p:sldId id="1960" r:id="rId20"/>
    <p:sldId id="1881" r:id="rId21"/>
    <p:sldId id="1880" r:id="rId22"/>
    <p:sldId id="1882" r:id="rId23"/>
    <p:sldId id="1884" r:id="rId24"/>
    <p:sldId id="1885" r:id="rId25"/>
    <p:sldId id="1873" r:id="rId26"/>
    <p:sldId id="1936" r:id="rId27"/>
    <p:sldId id="1934" r:id="rId28"/>
    <p:sldId id="1929"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91" autoAdjust="0"/>
    <p:restoredTop sz="92517"/>
  </p:normalViewPr>
  <p:slideViewPr>
    <p:cSldViewPr snapToGrid="0">
      <p:cViewPr varScale="1">
        <p:scale>
          <a:sx n="118" d="100"/>
          <a:sy n="118" d="100"/>
        </p:scale>
        <p:origin x="18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54BAB-F427-EC46-9A16-C7F933F82731}" type="datetimeFigureOut">
              <a:rPr kumimoji="1" lang="ja-JP" altLang="en-US" smtClean="0"/>
              <a:t>2021/3/4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D186F-AB7A-094B-AEDC-1B7DC4FD80C8}" type="slidenum">
              <a:rPr kumimoji="1" lang="ja-JP" altLang="en-US" smtClean="0"/>
              <a:t>‹#›</a:t>
            </a:fld>
            <a:endParaRPr kumimoji="1" lang="ja-JP" altLang="en-US"/>
          </a:p>
        </p:txBody>
      </p:sp>
    </p:spTree>
    <p:extLst>
      <p:ext uri="{BB962C8B-B14F-4D97-AF65-F5344CB8AC3E}">
        <p14:creationId xmlns:p14="http://schemas.microsoft.com/office/powerpoint/2010/main" val="990966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F5D186F-AB7A-094B-AEDC-1B7DC4FD80C8}" type="slidenum">
              <a:rPr kumimoji="1" lang="ja-JP" altLang="en-US" smtClean="0"/>
              <a:t>19</a:t>
            </a:fld>
            <a:endParaRPr kumimoji="1" lang="ja-JP" altLang="en-US"/>
          </a:p>
        </p:txBody>
      </p:sp>
    </p:spTree>
    <p:extLst>
      <p:ext uri="{BB962C8B-B14F-4D97-AF65-F5344CB8AC3E}">
        <p14:creationId xmlns:p14="http://schemas.microsoft.com/office/powerpoint/2010/main" val="1069069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ctr"/>
          <a:lstStyle>
            <a:lvl1pPr algn="ctr">
              <a:defRPr sz="60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ＭＳ ゴシック" panose="020B0609070205080204" pitchFamily="49" charset="-128"/>
                <a:ea typeface="ＭＳ ゴシック" panose="020B0609070205080204" pitchFamily="49"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52756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8110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ＭＳ ゴシック" panose="020B0609070205080204" pitchFamily="49" charset="-128"/>
                <a:ea typeface="ＭＳ ゴシック" panose="020B0609070205080204" pitchFamily="49"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00504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35037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9" name="Slide Number Placeholder 8"/>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61890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5" name="Slide Number Placeholder 4"/>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2096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14604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atin typeface="ＭＳ ゴシック" panose="020B0609070205080204" pitchFamily="49" charset="-128"/>
                <a:ea typeface="ＭＳ ゴシック" panose="020B0609070205080204" pitchFamily="49" charset="-128"/>
              </a:defRPr>
            </a:lvl1pPr>
            <a:lvl2pPr>
              <a:defRPr sz="2800">
                <a:latin typeface="ＭＳ ゴシック" panose="020B0609070205080204" pitchFamily="49" charset="-128"/>
                <a:ea typeface="ＭＳ ゴシック" panose="020B0609070205080204" pitchFamily="49" charset="-128"/>
              </a:defRPr>
            </a:lvl2pPr>
            <a:lvl3pPr>
              <a:defRPr sz="2400">
                <a:latin typeface="ＭＳ ゴシック" panose="020B0609070205080204" pitchFamily="49" charset="-128"/>
                <a:ea typeface="ＭＳ ゴシック" panose="020B0609070205080204" pitchFamily="49" charset="-128"/>
              </a:defRPr>
            </a:lvl3pPr>
            <a:lvl4pPr>
              <a:defRPr sz="2000">
                <a:latin typeface="ＭＳ ゴシック" panose="020B0609070205080204" pitchFamily="49" charset="-128"/>
                <a:ea typeface="ＭＳ ゴシック" panose="020B0609070205080204" pitchFamily="49" charset="-128"/>
              </a:defRPr>
            </a:lvl4pPr>
            <a:lvl5pPr>
              <a:defRPr sz="2000">
                <a:latin typeface="ＭＳ ゴシック" panose="020B0609070205080204" pitchFamily="49" charset="-128"/>
                <a:ea typeface="ＭＳ ゴシック" panose="020B0609070205080204" pitchFamily="49"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264284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atin typeface="ＭＳ ゴシック" panose="020B0609070205080204" pitchFamily="49" charset="-128"/>
                <a:ea typeface="ＭＳ ゴシック" panose="020B0609070205080204" pitchFamily="49"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7" name="Slide Number Placeholder 6"/>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92269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337311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853439"/>
            <a:ext cx="1971675" cy="5323524"/>
          </a:xfrm>
        </p:spPr>
        <p:txBody>
          <a:bodyPr vert="eaVert"/>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628650" y="853439"/>
            <a:ext cx="5800725" cy="5323523"/>
          </a:xfrm>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6" name="Slide Number Placeholder 5"/>
          <p:cNvSpPr>
            <a:spLocks noGrp="1"/>
          </p:cNvSpPr>
          <p:nvPr>
            <p:ph type="sldNum" sz="quarter" idx="12"/>
          </p:nvPr>
        </p:nvSpPr>
        <p:spPr/>
        <p:txBody>
          <a:bodyPr/>
          <a:lstStyle>
            <a:lvl1pPr>
              <a:defRPr>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spTree>
    <p:extLst>
      <p:ext uri="{BB962C8B-B14F-4D97-AF65-F5344CB8AC3E}">
        <p14:creationId xmlns:p14="http://schemas.microsoft.com/office/powerpoint/2010/main" val="97115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76923"/>
            <a:ext cx="7886700" cy="91376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ＭＳ ゴシック" panose="020B0609070205080204" pitchFamily="49" charset="-128"/>
                <a:ea typeface="ＭＳ ゴシック" panose="020B0609070205080204" pitchFamily="49" charset="-128"/>
              </a:defRPr>
            </a:lvl1pPr>
          </a:lstStyle>
          <a:p>
            <a:fld id="{F8EC62DB-24D5-4BAA-BC26-28198A9E5D11}" type="slidenum">
              <a:rPr kumimoji="1" lang="ja-JP" altLang="en-US" smtClean="0"/>
              <a:pPr/>
              <a:t>‹#›</a:t>
            </a:fld>
            <a:endParaRPr kumimoji="1" lang="ja-JP" altLang="en-US"/>
          </a:p>
        </p:txBody>
      </p:sp>
      <p:pic>
        <p:nvPicPr>
          <p:cNvPr id="10" name="図 9">
            <a:extLst>
              <a:ext uri="{FF2B5EF4-FFF2-40B4-BE49-F238E27FC236}">
                <a16:creationId xmlns:a16="http://schemas.microsoft.com/office/drawing/2014/main" id="{F56F2BBA-D647-4137-9AB4-AB84CCAE332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5" name="図 4">
            <a:extLst>
              <a:ext uri="{FF2B5EF4-FFF2-40B4-BE49-F238E27FC236}">
                <a16:creationId xmlns:a16="http://schemas.microsoft.com/office/drawing/2014/main" id="{1E1AF041-0D33-4873-853A-73A55798B9D2}"/>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52400" y="6359288"/>
            <a:ext cx="2057400" cy="362188"/>
          </a:xfrm>
          <a:prstGeom prst="rect">
            <a:avLst/>
          </a:prstGeom>
        </p:spPr>
      </p:pic>
    </p:spTree>
    <p:extLst>
      <p:ext uri="{BB962C8B-B14F-4D97-AF65-F5344CB8AC3E}">
        <p14:creationId xmlns:p14="http://schemas.microsoft.com/office/powerpoint/2010/main" val="2267007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tiff"/><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令和３年３月度例会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372100" y="4170556"/>
            <a:ext cx="3409946" cy="2547744"/>
          </a:xfrm>
        </p:spPr>
        <p:txBody>
          <a:bodyPr anchor="ctr">
            <a:noAutofit/>
          </a:bodyPr>
          <a:lstStyle/>
          <a:p>
            <a:pPr marL="0" indent="0">
              <a:buNone/>
            </a:pPr>
            <a:r>
              <a:rPr lang="ja-JP" altLang="en-US" sz="2400"/>
              <a:t>・規約確認</a:t>
            </a:r>
            <a:endParaRPr lang="en-US" altLang="ja-JP" sz="2400" dirty="0"/>
          </a:p>
          <a:p>
            <a:pPr marL="0" indent="0">
              <a:buNone/>
            </a:pPr>
            <a:endParaRPr lang="en-US" altLang="ja-JP" sz="2400" dirty="0"/>
          </a:p>
          <a:p>
            <a:pPr marL="0" indent="0">
              <a:buNone/>
            </a:pPr>
            <a:r>
              <a:rPr lang="ja-JP" altLang="en-US" sz="2400"/>
              <a:t>・事例紹介</a:t>
            </a:r>
            <a:endParaRPr lang="en-US" altLang="ja-JP" sz="2400" dirty="0"/>
          </a:p>
          <a:p>
            <a:pPr marL="0" indent="0">
              <a:buNone/>
            </a:pP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676196"/>
          </a:xfrm>
        </p:spPr>
        <p:txBody>
          <a:bodyPr anchor="t">
            <a:normAutofit/>
          </a:bodyPr>
          <a:lstStyle/>
          <a:p>
            <a:pPr marL="0" indent="0">
              <a:lnSpc>
                <a:spcPct val="300000"/>
              </a:lnSpc>
              <a:buNone/>
            </a:pPr>
            <a:r>
              <a:rPr lang="ja-JP" altLang="en-US"/>
              <a:t>全国規約と支部規約があります。</a:t>
            </a:r>
            <a:endParaRPr lang="en-US" altLang="ja-JP" dirty="0"/>
          </a:p>
          <a:p>
            <a:pPr marL="0" indent="0">
              <a:lnSpc>
                <a:spcPct val="300000"/>
              </a:lnSpc>
              <a:buNone/>
            </a:pPr>
            <a:r>
              <a:rPr lang="ja-JP" altLang="en-US"/>
              <a:t>全国は「国の情報と全国の情報を共有していく」</a:t>
            </a:r>
            <a:endParaRPr lang="en-US" altLang="ja-JP" dirty="0"/>
          </a:p>
          <a:p>
            <a:pPr marL="0" indent="0">
              <a:lnSpc>
                <a:spcPct val="300000"/>
              </a:lnSpc>
              <a:buNone/>
            </a:pPr>
            <a:r>
              <a:rPr lang="ja-JP" altLang="en-US"/>
              <a:t>役割があり、支部は「自治体ごと」に設立されます。</a:t>
            </a:r>
            <a:endParaRPr lang="en-US" altLang="ja-JP" dirty="0"/>
          </a:p>
        </p:txBody>
      </p:sp>
    </p:spTree>
    <p:extLst>
      <p:ext uri="{BB962C8B-B14F-4D97-AF65-F5344CB8AC3E}">
        <p14:creationId xmlns:p14="http://schemas.microsoft.com/office/powerpoint/2010/main" val="31521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5157498"/>
          </a:xfrm>
        </p:spPr>
        <p:txBody>
          <a:bodyPr anchor="t">
            <a:normAutofit fontScale="92500" lnSpcReduction="10000"/>
          </a:bodyPr>
          <a:lstStyle/>
          <a:p>
            <a:pPr marL="0" indent="0">
              <a:lnSpc>
                <a:spcPct val="300000"/>
              </a:lnSpc>
              <a:buNone/>
            </a:pPr>
            <a:r>
              <a:rPr lang="ja-JP" altLang="en-US"/>
              <a:t>自治体との協定は国土交通省</a:t>
            </a:r>
            <a:r>
              <a:rPr lang="ja-JP" altLang="en-US" sz="1200"/>
              <a:t>（空き家問題は国土交通省・総務省所管）</a:t>
            </a:r>
            <a:r>
              <a:rPr lang="ja-JP" altLang="en-US"/>
              <a:t>の</a:t>
            </a:r>
            <a:endParaRPr lang="en-US" altLang="ja-JP" dirty="0"/>
          </a:p>
          <a:p>
            <a:pPr marL="0" indent="0">
              <a:lnSpc>
                <a:spcPct val="300000"/>
              </a:lnSpc>
              <a:buNone/>
            </a:pPr>
            <a:r>
              <a:rPr lang="ja-JP" altLang="en-US"/>
              <a:t>登録団体である「古民家再生協会」が行い</a:t>
            </a:r>
            <a:endParaRPr lang="en-US" altLang="ja-JP" dirty="0"/>
          </a:p>
          <a:p>
            <a:pPr marL="0" indent="0">
              <a:lnSpc>
                <a:spcPct val="300000"/>
              </a:lnSpc>
              <a:buNone/>
            </a:pPr>
            <a:r>
              <a:rPr lang="ja-JP" altLang="en-US"/>
              <a:t>「空き家アドバイザー協議会支部の事務局運営」</a:t>
            </a:r>
            <a:endParaRPr lang="en-US" altLang="ja-JP" dirty="0"/>
          </a:p>
          <a:p>
            <a:pPr marL="0" indent="0">
              <a:lnSpc>
                <a:spcPct val="300000"/>
              </a:lnSpc>
              <a:buNone/>
            </a:pPr>
            <a:r>
              <a:rPr lang="ja-JP" altLang="en-US"/>
              <a:t>　　　　　　　　　　　　　　　　　　　を行います。</a:t>
            </a:r>
            <a:endParaRPr lang="en-US" altLang="ja-JP" dirty="0"/>
          </a:p>
        </p:txBody>
      </p:sp>
    </p:spTree>
    <p:extLst>
      <p:ext uri="{BB962C8B-B14F-4D97-AF65-F5344CB8AC3E}">
        <p14:creationId xmlns:p14="http://schemas.microsoft.com/office/powerpoint/2010/main" val="844369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776498"/>
          </a:xfrm>
        </p:spPr>
        <p:txBody>
          <a:bodyPr anchor="t">
            <a:normAutofit/>
          </a:bodyPr>
          <a:lstStyle/>
          <a:p>
            <a:pPr marL="0" indent="0">
              <a:lnSpc>
                <a:spcPct val="300000"/>
              </a:lnSpc>
              <a:buNone/>
            </a:pPr>
            <a:r>
              <a:rPr lang="ja-JP" altLang="en-US"/>
              <a:t>官</a:t>
            </a:r>
            <a:r>
              <a:rPr lang="ja-JP" altLang="en-US" sz="1200"/>
              <a:t>（自治体</a:t>
            </a:r>
            <a:r>
              <a:rPr lang="en-US" altLang="ja-JP" sz="1200" dirty="0"/>
              <a:t>※</a:t>
            </a:r>
            <a:r>
              <a:rPr lang="ja-JP" altLang="en-US" sz="1200"/>
              <a:t>）</a:t>
            </a:r>
            <a:r>
              <a:rPr lang="ja-JP" altLang="en-US"/>
              <a:t>民</a:t>
            </a:r>
            <a:r>
              <a:rPr lang="ja-JP" altLang="en-US" sz="1200"/>
              <a:t>（空き家アドバイザー協議会）</a:t>
            </a:r>
            <a:r>
              <a:rPr lang="ja-JP" altLang="en-US"/>
              <a:t>連携で</a:t>
            </a:r>
            <a:br>
              <a:rPr lang="en-US" altLang="ja-JP" dirty="0"/>
            </a:br>
            <a:r>
              <a:rPr lang="ja-JP" altLang="en-US"/>
              <a:t>国の施策をタイムリーに取り入れた活動を</a:t>
            </a:r>
            <a:endParaRPr lang="en-US" altLang="ja-JP" dirty="0"/>
          </a:p>
          <a:p>
            <a:pPr marL="0" indent="0">
              <a:lnSpc>
                <a:spcPct val="300000"/>
              </a:lnSpc>
              <a:buNone/>
            </a:pPr>
            <a:r>
              <a:rPr lang="ja-JP" altLang="en-US"/>
              <a:t>することが可能となります。</a:t>
            </a:r>
            <a:endParaRPr lang="en-US" altLang="ja-JP" dirty="0"/>
          </a:p>
          <a:p>
            <a:pPr marL="0" indent="0">
              <a:lnSpc>
                <a:spcPct val="300000"/>
              </a:lnSpc>
              <a:buNone/>
            </a:pPr>
            <a:r>
              <a:rPr lang="en-US" altLang="ja-JP" sz="1200" dirty="0"/>
              <a:t>※</a:t>
            </a:r>
            <a:r>
              <a:rPr lang="ja-JP" altLang="en-US" sz="1200"/>
              <a:t>宅地建物取引協会・不動産協会・司法書士会・土地家屋調査士会　など含む</a:t>
            </a:r>
            <a:endParaRPr lang="en-US" altLang="ja-JP" sz="1200" dirty="0"/>
          </a:p>
        </p:txBody>
      </p:sp>
    </p:spTree>
    <p:extLst>
      <p:ext uri="{BB962C8B-B14F-4D97-AF65-F5344CB8AC3E}">
        <p14:creationId xmlns:p14="http://schemas.microsoft.com/office/powerpoint/2010/main" val="94278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kumimoji="1" lang="ja-JP" altLang="en-US"/>
              <a:t>全国運営規約（抜粋）　１</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628650" y="791154"/>
            <a:ext cx="8362950" cy="5187026"/>
          </a:xfrm>
        </p:spPr>
        <p:txBody>
          <a:bodyPr>
            <a:normAutofit/>
          </a:bodyPr>
          <a:lstStyle/>
          <a:p>
            <a:pPr marL="0" indent="0">
              <a:buNone/>
            </a:pPr>
            <a:r>
              <a:rPr lang="ja-JP" altLang="en-US"/>
              <a:t>（組織）</a:t>
            </a:r>
          </a:p>
          <a:p>
            <a:pPr marL="0" indent="0">
              <a:buNone/>
            </a:pPr>
            <a:r>
              <a:rPr lang="ja-JP" altLang="en-US"/>
              <a:t>第４条</a:t>
            </a:r>
            <a:endParaRPr lang="en-US" altLang="ja-JP" dirty="0"/>
          </a:p>
          <a:p>
            <a:pPr marL="0" indent="0">
              <a:buNone/>
            </a:pPr>
            <a:r>
              <a:rPr lang="ja-JP" altLang="en-US"/>
              <a:t>協議会は、市町村自治体毎に支部を設置し、事務局長を会員として正会員と特別会員をもって組織する。支部事務局長は協議会会長が指名するものとする。</a:t>
            </a:r>
            <a:endParaRPr lang="en-US" altLang="ja-JP" dirty="0"/>
          </a:p>
          <a:p>
            <a:pPr marL="0" indent="0">
              <a:buNone/>
            </a:pPr>
            <a:endParaRPr lang="ja-JP" altLang="en-US"/>
          </a:p>
          <a:p>
            <a:pPr marL="0" indent="0">
              <a:buNone/>
            </a:pPr>
            <a:r>
              <a:rPr lang="ja-JP" altLang="en-US"/>
              <a:t>２</a:t>
            </a:r>
            <a:endParaRPr lang="en-US" altLang="ja-JP" dirty="0"/>
          </a:p>
          <a:p>
            <a:pPr marL="0" indent="0">
              <a:buNone/>
            </a:pPr>
            <a:r>
              <a:rPr lang="ja-JP" altLang="en-US"/>
              <a:t>特別会員は、協議会の目的に賛同するものとし協議会会長が指名する。</a:t>
            </a:r>
            <a:endParaRPr lang="en-US" altLang="ja-JP" dirty="0"/>
          </a:p>
          <a:p>
            <a:pPr marL="0" indent="0">
              <a:buNone/>
            </a:pPr>
            <a:endParaRPr kumimoji="1" lang="en-US" altLang="ja-JP" dirty="0"/>
          </a:p>
          <a:p>
            <a:pPr marL="0" indent="0">
              <a:buNone/>
            </a:pPr>
            <a:r>
              <a:rPr kumimoji="1" lang="ja-JP" altLang="en-US" sz="1200"/>
              <a:t>詳しくは全国運営規約をご覧ください</a:t>
            </a:r>
          </a:p>
        </p:txBody>
      </p:sp>
    </p:spTree>
    <p:extLst>
      <p:ext uri="{BB962C8B-B14F-4D97-AF65-F5344CB8AC3E}">
        <p14:creationId xmlns:p14="http://schemas.microsoft.com/office/powerpoint/2010/main" val="3892954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kumimoji="1" lang="ja-JP" altLang="en-US"/>
              <a:t>全国運営規約（抜粋）　２</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p:txBody>
          <a:bodyPr>
            <a:normAutofit lnSpcReduction="10000"/>
          </a:bodyPr>
          <a:lstStyle/>
          <a:p>
            <a:pPr marL="0" indent="0">
              <a:buNone/>
            </a:pPr>
            <a:r>
              <a:rPr lang="ja-JP" altLang="en-US"/>
              <a:t>（会計）</a:t>
            </a:r>
          </a:p>
          <a:p>
            <a:pPr marL="0" indent="0">
              <a:buNone/>
            </a:pPr>
            <a:r>
              <a:rPr lang="ja-JP" altLang="en-US"/>
              <a:t>第１条</a:t>
            </a:r>
            <a:endParaRPr lang="en-US" altLang="ja-JP" dirty="0"/>
          </a:p>
          <a:p>
            <a:pPr marL="0" indent="0">
              <a:buNone/>
            </a:pPr>
            <a:r>
              <a:rPr lang="ja-JP" altLang="en-US"/>
              <a:t>協議会の会計年度は４月１日に始まり、翌年３月３１日に終わる。</a:t>
            </a:r>
            <a:endParaRPr lang="en-US" altLang="ja-JP" dirty="0"/>
          </a:p>
          <a:p>
            <a:pPr marL="0" indent="0">
              <a:buNone/>
            </a:pPr>
            <a:r>
              <a:rPr lang="ja-JP" altLang="en-US"/>
              <a:t>正会員は、会費として月額</a:t>
            </a:r>
            <a:r>
              <a:rPr lang="en-US" altLang="ja-JP" dirty="0"/>
              <a:t>1000</a:t>
            </a:r>
            <a:r>
              <a:rPr lang="ja-JP" altLang="en-US"/>
              <a:t>円を翌月末までに支払うものとする。</a:t>
            </a:r>
          </a:p>
          <a:p>
            <a:pPr marL="0" indent="0">
              <a:buNone/>
            </a:pPr>
            <a:r>
              <a:rPr lang="ja-JP" altLang="en-US"/>
              <a:t>　</a:t>
            </a:r>
          </a:p>
          <a:p>
            <a:pPr marL="0" indent="0">
              <a:buNone/>
            </a:pPr>
            <a:r>
              <a:rPr lang="ja-JP" altLang="en-US"/>
              <a:t>（事務局）</a:t>
            </a:r>
          </a:p>
          <a:p>
            <a:pPr marL="0" indent="0">
              <a:buNone/>
            </a:pPr>
            <a:r>
              <a:rPr lang="ja-JP" altLang="en-US"/>
              <a:t>第１６条</a:t>
            </a:r>
            <a:endParaRPr lang="en-US" altLang="ja-JP" dirty="0"/>
          </a:p>
          <a:p>
            <a:pPr marL="0" indent="0">
              <a:buNone/>
            </a:pPr>
            <a:r>
              <a:rPr lang="ja-JP" altLang="en-US"/>
              <a:t>事務局は東京都港区北青山２－７－２６に置く。</a:t>
            </a:r>
            <a:endParaRPr lang="en-US" altLang="ja-JP" dirty="0"/>
          </a:p>
          <a:p>
            <a:pPr marL="0" indent="0">
              <a:buNone/>
            </a:pPr>
            <a:endParaRPr lang="en-US" altLang="ja-JP" sz="1300" dirty="0"/>
          </a:p>
          <a:p>
            <a:pPr marL="0" indent="0">
              <a:buNone/>
            </a:pPr>
            <a:r>
              <a:rPr lang="ja-JP" altLang="en-US" sz="1300"/>
              <a:t>詳しくは全国運営規約をご覧ください</a:t>
            </a:r>
          </a:p>
          <a:p>
            <a:pPr marL="0" indent="0">
              <a:buNone/>
            </a:pPr>
            <a:endParaRPr kumimoji="1" lang="ja-JP" altLang="en-US"/>
          </a:p>
        </p:txBody>
      </p:sp>
    </p:spTree>
    <p:extLst>
      <p:ext uri="{BB962C8B-B14F-4D97-AF65-F5344CB8AC3E}">
        <p14:creationId xmlns:p14="http://schemas.microsoft.com/office/powerpoint/2010/main" val="1311863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運営規約（抜粋）１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152400" y="1110342"/>
            <a:ext cx="8915400" cy="5201557"/>
          </a:xfrm>
        </p:spPr>
        <p:txBody>
          <a:bodyPr>
            <a:normAutofit/>
          </a:bodyPr>
          <a:lstStyle/>
          <a:p>
            <a:pPr marL="0" indent="0">
              <a:buNone/>
            </a:pPr>
            <a:r>
              <a:rPr lang="ja-JP" altLang="ja-JP"/>
              <a:t>（事業）</a:t>
            </a:r>
          </a:p>
          <a:p>
            <a:pPr lvl="0"/>
            <a:r>
              <a:rPr lang="ja-JP" altLang="ja-JP"/>
              <a:t>地域の空き家バンク等と連携してその活性化等に向けた取り組み</a:t>
            </a:r>
          </a:p>
          <a:p>
            <a:pPr lvl="0"/>
            <a:r>
              <a:rPr lang="ja-JP" altLang="ja-JP"/>
              <a:t>地域住民との空き家活用の合意形成に向けた取り組み</a:t>
            </a:r>
          </a:p>
          <a:p>
            <a:pPr lvl="0"/>
            <a:r>
              <a:rPr lang="ja-JP" altLang="ja-JP"/>
              <a:t>空き家の発生抑制への取り組み</a:t>
            </a:r>
          </a:p>
          <a:p>
            <a:pPr lvl="0"/>
            <a:r>
              <a:rPr lang="ja-JP" altLang="ja-JP"/>
              <a:t>空き家の利活用等に関する取り組み</a:t>
            </a:r>
          </a:p>
          <a:p>
            <a:pPr lvl="0"/>
            <a:r>
              <a:rPr lang="ja-JP" altLang="ja-JP"/>
              <a:t>空き家（特定空き家等）の解体促進の取り組み</a:t>
            </a:r>
          </a:p>
          <a:p>
            <a:pPr lvl="0"/>
            <a:r>
              <a:rPr lang="ja-JP" altLang="ja-JP"/>
              <a:t>空き家の</a:t>
            </a:r>
            <a:r>
              <a:rPr lang="en-US" altLang="ja-JP" dirty="0"/>
              <a:t>DIY</a:t>
            </a:r>
            <a:r>
              <a:rPr lang="ja-JP" altLang="ja-JP"/>
              <a:t>による流動化の促進</a:t>
            </a:r>
          </a:p>
          <a:p>
            <a:pPr marL="0" indent="0">
              <a:buNone/>
            </a:pPr>
            <a:endParaRPr lang="en-US" altLang="ja-JP" sz="1300" dirty="0"/>
          </a:p>
          <a:p>
            <a:pPr marL="0" indent="0">
              <a:buNone/>
            </a:pPr>
            <a:r>
              <a:rPr lang="ja-JP" altLang="en-US" sz="1300"/>
              <a:t>詳しくは支部運営規約をご覧ください</a:t>
            </a:r>
          </a:p>
          <a:p>
            <a:pPr marL="0" indent="0">
              <a:buNone/>
            </a:pPr>
            <a:endParaRPr kumimoji="1" lang="ja-JP" altLang="en-US"/>
          </a:p>
        </p:txBody>
      </p:sp>
    </p:spTree>
    <p:extLst>
      <p:ext uri="{BB962C8B-B14F-4D97-AF65-F5344CB8AC3E}">
        <p14:creationId xmlns:p14="http://schemas.microsoft.com/office/powerpoint/2010/main" val="2899404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運営規約（抜粋）２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130629" y="791154"/>
            <a:ext cx="8860971" cy="5850946"/>
          </a:xfrm>
        </p:spPr>
        <p:txBody>
          <a:bodyPr>
            <a:normAutofit fontScale="92500" lnSpcReduction="20000"/>
          </a:bodyPr>
          <a:lstStyle/>
          <a:p>
            <a:pPr marL="0" indent="0">
              <a:buNone/>
            </a:pPr>
            <a:r>
              <a:rPr lang="ja-JP" altLang="ja-JP"/>
              <a:t>（組織）</a:t>
            </a:r>
          </a:p>
          <a:p>
            <a:pPr marL="0" lvl="0" indent="0">
              <a:buNone/>
            </a:pPr>
            <a:r>
              <a:rPr lang="ja-JP" altLang="ja-JP"/>
              <a:t>協議会支部は、自治体毎に支部を設置し、会員として</a:t>
            </a:r>
            <a:endParaRPr lang="en-US" altLang="ja-JP" dirty="0"/>
          </a:p>
          <a:p>
            <a:pPr marL="0" lvl="0" indent="0">
              <a:buNone/>
            </a:pPr>
            <a:r>
              <a:rPr lang="ja-JP" altLang="ja-JP"/>
              <a:t>正会員をもって組織し特別会員を置くことがきる。</a:t>
            </a:r>
            <a:endParaRPr lang="en-US" altLang="ja-JP" dirty="0"/>
          </a:p>
          <a:p>
            <a:pPr marL="0" lvl="0" indent="0">
              <a:buNone/>
            </a:pPr>
            <a:r>
              <a:rPr lang="ja-JP" altLang="ja-JP"/>
              <a:t>協議会支部の事務局（以下「支部事務局」という）は</a:t>
            </a:r>
            <a:endParaRPr lang="en-US" altLang="ja-JP" dirty="0"/>
          </a:p>
          <a:p>
            <a:pPr marL="0" lvl="0" indent="0">
              <a:buNone/>
            </a:pPr>
            <a:r>
              <a:rPr lang="ja-JP" altLang="ja-JP"/>
              <a:t>本部が指名するものとする。</a:t>
            </a:r>
          </a:p>
          <a:p>
            <a:pPr marL="0" indent="0">
              <a:buNone/>
            </a:pPr>
            <a:r>
              <a:rPr lang="ja-JP" altLang="ja-JP"/>
              <a:t>２　協議会支部の正会員の会員数は、協議会支部の目的</a:t>
            </a:r>
            <a:endParaRPr lang="en-US" altLang="ja-JP" dirty="0"/>
          </a:p>
          <a:p>
            <a:pPr marL="0" indent="0">
              <a:buNone/>
            </a:pPr>
            <a:r>
              <a:rPr lang="ja-JP" altLang="ja-JP"/>
              <a:t>に賛同し、支部事務局が推薦する不動産業者</a:t>
            </a:r>
            <a:r>
              <a:rPr lang="en-US" altLang="ja-JP" dirty="0"/>
              <a:t>5</a:t>
            </a:r>
            <a:r>
              <a:rPr lang="ja-JP" altLang="ja-JP"/>
              <a:t>社前後</a:t>
            </a:r>
            <a:endParaRPr lang="en-US" altLang="ja-JP" dirty="0"/>
          </a:p>
          <a:p>
            <a:pPr marL="0" indent="0">
              <a:buNone/>
            </a:pPr>
            <a:r>
              <a:rPr lang="ja-JP" altLang="ja-JP"/>
              <a:t>建築業者</a:t>
            </a:r>
            <a:r>
              <a:rPr lang="en-US" altLang="ja-JP" dirty="0"/>
              <a:t>5</a:t>
            </a:r>
            <a:r>
              <a:rPr lang="ja-JP" altLang="ja-JP"/>
              <a:t>社前後</a:t>
            </a:r>
            <a:r>
              <a:rPr lang="ja-JP" altLang="en-US"/>
              <a:t>、</a:t>
            </a:r>
            <a:r>
              <a:rPr lang="ja-JP" altLang="ja-JP"/>
              <a:t>本部の指定する専門員等で構成する。</a:t>
            </a:r>
          </a:p>
          <a:p>
            <a:pPr marL="0" indent="0">
              <a:buNone/>
            </a:pPr>
            <a:r>
              <a:rPr lang="ja-JP" altLang="ja-JP"/>
              <a:t>３　特別会員は、協議会支部の目的に賛同する都道府県</a:t>
            </a:r>
            <a:endParaRPr lang="en-US" altLang="ja-JP" dirty="0"/>
          </a:p>
          <a:p>
            <a:pPr marL="0" indent="0">
              <a:buNone/>
            </a:pPr>
            <a:r>
              <a:rPr lang="ja-JP" altLang="ja-JP"/>
              <a:t>市町村等の職員とする。</a:t>
            </a:r>
          </a:p>
          <a:p>
            <a:pPr marL="0" indent="0">
              <a:buNone/>
            </a:pPr>
            <a:r>
              <a:rPr lang="ja-JP" altLang="ja-JP"/>
              <a:t>４　消費者へ安心・安全を期するためリフォームを含む</a:t>
            </a:r>
            <a:endParaRPr lang="en-US" altLang="ja-JP" dirty="0"/>
          </a:p>
          <a:p>
            <a:pPr marL="0" indent="0">
              <a:buNone/>
            </a:pPr>
            <a:r>
              <a:rPr lang="ja-JP" altLang="ja-JP"/>
              <a:t>再生工事等は、国が定めるインスペクション業務ならび</a:t>
            </a:r>
            <a:endParaRPr lang="en-US" altLang="ja-JP" dirty="0"/>
          </a:p>
          <a:p>
            <a:pPr marL="0" indent="0">
              <a:buNone/>
            </a:pPr>
            <a:r>
              <a:rPr lang="ja-JP" altLang="ja-JP"/>
              <a:t>にリフォームかし保険の付保を必ずするものとする。</a:t>
            </a:r>
            <a:endParaRPr lang="en-US" altLang="ja-JP" dirty="0"/>
          </a:p>
          <a:p>
            <a:pPr marL="0" indent="0">
              <a:buNone/>
            </a:pPr>
            <a:r>
              <a:rPr lang="ja-JP" altLang="en-US" sz="1300"/>
              <a:t>詳しくは支部運営規約をご覧ください</a:t>
            </a:r>
          </a:p>
          <a:p>
            <a:pPr marL="0" indent="0">
              <a:buNone/>
            </a:pPr>
            <a:endParaRPr kumimoji="1" lang="ja-JP" altLang="en-US"/>
          </a:p>
        </p:txBody>
      </p:sp>
    </p:spTree>
    <p:extLst>
      <p:ext uri="{BB962C8B-B14F-4D97-AF65-F5344CB8AC3E}">
        <p14:creationId xmlns:p14="http://schemas.microsoft.com/office/powerpoint/2010/main" val="424758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運営規約（抜粋）３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266700" y="791154"/>
            <a:ext cx="9017000" cy="5850946"/>
          </a:xfrm>
        </p:spPr>
        <p:txBody>
          <a:bodyPr>
            <a:normAutofit/>
          </a:bodyPr>
          <a:lstStyle/>
          <a:p>
            <a:pPr marL="0" indent="0">
              <a:buNone/>
            </a:pPr>
            <a:r>
              <a:rPr lang="ja-JP" altLang="ja-JP"/>
              <a:t>（入会）</a:t>
            </a:r>
          </a:p>
          <a:p>
            <a:pPr marL="0" lvl="0" indent="0">
              <a:buNone/>
            </a:pPr>
            <a:r>
              <a:rPr lang="ja-JP" altLang="ja-JP"/>
              <a:t>協議会支部入会の手続きは別に定める入会申込書を</a:t>
            </a:r>
            <a:endParaRPr lang="en-US" altLang="ja-JP" dirty="0"/>
          </a:p>
          <a:p>
            <a:pPr marL="0" lvl="0" indent="0">
              <a:buNone/>
            </a:pPr>
            <a:r>
              <a:rPr lang="ja-JP" altLang="ja-JP"/>
              <a:t>支部事務局に提出し、理事会において、会員として</a:t>
            </a:r>
            <a:endParaRPr lang="en-US" altLang="ja-JP" dirty="0"/>
          </a:p>
          <a:p>
            <a:pPr marL="0" lvl="0" indent="0">
              <a:buNone/>
            </a:pPr>
            <a:r>
              <a:rPr lang="ja-JP" altLang="ja-JP"/>
              <a:t>必要な資格や技能を有しているか審議の上、会長が</a:t>
            </a:r>
            <a:endParaRPr lang="en-US" altLang="ja-JP" dirty="0"/>
          </a:p>
          <a:p>
            <a:pPr marL="0" lvl="0" indent="0">
              <a:buNone/>
            </a:pPr>
            <a:r>
              <a:rPr lang="ja-JP" altLang="ja-JP"/>
              <a:t>承認した場合、本部に申し込み、本部の承認を得て</a:t>
            </a:r>
            <a:endParaRPr lang="en-US" altLang="ja-JP" dirty="0"/>
          </a:p>
          <a:p>
            <a:pPr marL="0" lvl="0" indent="0">
              <a:buNone/>
            </a:pPr>
            <a:r>
              <a:rPr lang="ja-JP" altLang="ja-JP"/>
              <a:t>決定する。</a:t>
            </a:r>
          </a:p>
          <a:p>
            <a:pPr marL="0" indent="0">
              <a:buNone/>
            </a:pPr>
            <a:r>
              <a:rPr lang="ja-JP" altLang="ja-JP"/>
              <a:t>（退会）</a:t>
            </a:r>
          </a:p>
          <a:p>
            <a:pPr marL="0" lvl="0" indent="0">
              <a:buNone/>
            </a:pPr>
            <a:r>
              <a:rPr lang="ja-JP" altLang="ja-JP"/>
              <a:t>退会を希望する会員は別に定める退会届をもって</a:t>
            </a:r>
            <a:endParaRPr lang="en-US" altLang="ja-JP" dirty="0"/>
          </a:p>
          <a:p>
            <a:pPr marL="0" lvl="0" indent="0">
              <a:buNone/>
            </a:pPr>
            <a:r>
              <a:rPr lang="ja-JP" altLang="ja-JP"/>
              <a:t>その旨を支部事務局に申し出てこれを承認する。</a:t>
            </a:r>
          </a:p>
          <a:p>
            <a:pPr marL="0" indent="0">
              <a:buNone/>
            </a:pPr>
            <a:endParaRPr lang="en-US" altLang="ja-JP" sz="1300" dirty="0"/>
          </a:p>
          <a:p>
            <a:pPr marL="0" indent="0">
              <a:buNone/>
            </a:pPr>
            <a:r>
              <a:rPr lang="ja-JP" altLang="en-US" sz="1300"/>
              <a:t>詳しくは支部運営規約をご覧ください</a:t>
            </a:r>
          </a:p>
          <a:p>
            <a:pPr marL="0" indent="0">
              <a:buNone/>
            </a:pPr>
            <a:endParaRPr kumimoji="1" lang="ja-JP" altLang="en-US"/>
          </a:p>
        </p:txBody>
      </p:sp>
    </p:spTree>
    <p:extLst>
      <p:ext uri="{BB962C8B-B14F-4D97-AF65-F5344CB8AC3E}">
        <p14:creationId xmlns:p14="http://schemas.microsoft.com/office/powerpoint/2010/main" val="771714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運営規約（抜粋）４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266700" y="791154"/>
            <a:ext cx="9017000" cy="5850946"/>
          </a:xfrm>
        </p:spPr>
        <p:txBody>
          <a:bodyPr>
            <a:normAutofit fontScale="92500" lnSpcReduction="10000"/>
          </a:bodyPr>
          <a:lstStyle/>
          <a:p>
            <a:pPr marL="0" indent="0">
              <a:buNone/>
            </a:pPr>
            <a:r>
              <a:rPr lang="ja-JP" altLang="ja-JP"/>
              <a:t>（会計）</a:t>
            </a:r>
          </a:p>
          <a:p>
            <a:pPr marL="0" lvl="0" indent="0">
              <a:buNone/>
            </a:pPr>
            <a:r>
              <a:rPr lang="ja-JP" altLang="ja-JP"/>
              <a:t>協議会支部の会計年度は</a:t>
            </a:r>
            <a:r>
              <a:rPr lang="en-US" altLang="ja-JP" dirty="0"/>
              <a:t>4</a:t>
            </a:r>
            <a:r>
              <a:rPr lang="ja-JP" altLang="ja-JP"/>
              <a:t>月</a:t>
            </a:r>
            <a:r>
              <a:rPr lang="en-US" altLang="ja-JP" dirty="0"/>
              <a:t>1</a:t>
            </a:r>
            <a:r>
              <a:rPr lang="ja-JP" altLang="ja-JP"/>
              <a:t>日に始まり、翌年</a:t>
            </a:r>
            <a:r>
              <a:rPr lang="en-US" altLang="ja-JP" dirty="0"/>
              <a:t>3</a:t>
            </a:r>
            <a:r>
              <a:rPr lang="ja-JP" altLang="ja-JP"/>
              <a:t>月</a:t>
            </a:r>
            <a:r>
              <a:rPr lang="en-US" altLang="ja-JP" dirty="0"/>
              <a:t>31</a:t>
            </a:r>
            <a:r>
              <a:rPr lang="ja-JP" altLang="ja-JP"/>
              <a:t>日</a:t>
            </a:r>
            <a:endParaRPr lang="en-US" altLang="ja-JP" dirty="0"/>
          </a:p>
          <a:p>
            <a:pPr marL="0" lvl="0" indent="0">
              <a:buNone/>
            </a:pPr>
            <a:r>
              <a:rPr lang="ja-JP" altLang="ja-JP"/>
              <a:t>に終わる。</a:t>
            </a:r>
          </a:p>
          <a:p>
            <a:pPr marL="0" indent="0">
              <a:buNone/>
            </a:pPr>
            <a:r>
              <a:rPr lang="ja-JP" altLang="ja-JP"/>
              <a:t>２　正会員は、年間</a:t>
            </a:r>
            <a:r>
              <a:rPr lang="en-US" altLang="ja-JP" dirty="0"/>
              <a:t>12.000</a:t>
            </a:r>
            <a:r>
              <a:rPr lang="ja-JP" altLang="ja-JP"/>
              <a:t>円を会費として会計年度に</a:t>
            </a:r>
            <a:endParaRPr lang="en-US" altLang="ja-JP" dirty="0"/>
          </a:p>
          <a:p>
            <a:pPr marL="0" indent="0">
              <a:buNone/>
            </a:pPr>
            <a:r>
              <a:rPr lang="ja-JP" altLang="ja-JP"/>
              <a:t>つき一度、本部の納付請求書に基づき、指定の銀行口座へ</a:t>
            </a:r>
            <a:endParaRPr lang="en-US" altLang="ja-JP" dirty="0"/>
          </a:p>
          <a:p>
            <a:pPr marL="0" indent="0">
              <a:buNone/>
            </a:pPr>
            <a:r>
              <a:rPr lang="ja-JP" altLang="ja-JP"/>
              <a:t>振り込む方法により、会費を納付するものとする。</a:t>
            </a:r>
          </a:p>
          <a:p>
            <a:pPr marL="0" indent="0">
              <a:buNone/>
            </a:pPr>
            <a:r>
              <a:rPr lang="ja-JP" altLang="ja-JP"/>
              <a:t>３　納付された会費は、理由の如何を問わず返還しない。</a:t>
            </a:r>
          </a:p>
          <a:p>
            <a:pPr marL="0" indent="0">
              <a:buNone/>
            </a:pPr>
            <a:r>
              <a:rPr lang="ja-JP" altLang="ja-JP"/>
              <a:t>４　協議会支部の経費は、本部が定める正会員の会費等</a:t>
            </a:r>
            <a:endParaRPr lang="en-US" altLang="ja-JP" dirty="0"/>
          </a:p>
          <a:p>
            <a:pPr marL="0" indent="0">
              <a:buNone/>
            </a:pPr>
            <a:r>
              <a:rPr lang="ja-JP" altLang="ja-JP"/>
              <a:t>の一部でこれを支弁する。</a:t>
            </a:r>
          </a:p>
          <a:p>
            <a:pPr marL="0" indent="0">
              <a:buNone/>
            </a:pPr>
            <a:r>
              <a:rPr lang="ja-JP" altLang="ja-JP"/>
              <a:t>５　会員が業務を受注した場合は、受注総額の</a:t>
            </a:r>
            <a:r>
              <a:rPr lang="en-US" altLang="ja-JP" dirty="0"/>
              <a:t>1.5</a:t>
            </a:r>
            <a:r>
              <a:rPr lang="ja-JP" altLang="ja-JP"/>
              <a:t>％</a:t>
            </a:r>
            <a:endParaRPr lang="en-US" altLang="ja-JP" dirty="0"/>
          </a:p>
          <a:p>
            <a:pPr marL="0" indent="0">
              <a:buNone/>
            </a:pPr>
            <a:r>
              <a:rPr lang="ja-JP" altLang="ja-JP"/>
              <a:t>（建築に関わる業務の場合）を事務局経費として支部</a:t>
            </a:r>
            <a:endParaRPr lang="en-US" altLang="ja-JP" dirty="0"/>
          </a:p>
          <a:p>
            <a:pPr marL="0" indent="0">
              <a:buNone/>
            </a:pPr>
            <a:r>
              <a:rPr lang="ja-JP" altLang="ja-JP"/>
              <a:t>事務局へ支払うものとし業種別に別に定める。</a:t>
            </a:r>
          </a:p>
          <a:p>
            <a:pPr marL="0" indent="0">
              <a:buNone/>
            </a:pPr>
            <a:r>
              <a:rPr lang="ja-JP" altLang="en-US" sz="1300"/>
              <a:t>詳しくは支部運営規約をご覧ください</a:t>
            </a:r>
          </a:p>
          <a:p>
            <a:pPr marL="0" indent="0">
              <a:buNone/>
            </a:pPr>
            <a:endParaRPr kumimoji="1" lang="ja-JP" altLang="en-US"/>
          </a:p>
        </p:txBody>
      </p:sp>
    </p:spTree>
    <p:extLst>
      <p:ext uri="{BB962C8B-B14F-4D97-AF65-F5344CB8AC3E}">
        <p14:creationId xmlns:p14="http://schemas.microsoft.com/office/powerpoint/2010/main" val="158035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FA4134-41C0-5843-AC20-CCB1E4C08648}"/>
              </a:ext>
            </a:extLst>
          </p:cNvPr>
          <p:cNvSpPr>
            <a:spLocks noGrp="1"/>
          </p:cNvSpPr>
          <p:nvPr>
            <p:ph type="title"/>
          </p:nvPr>
        </p:nvSpPr>
        <p:spPr/>
        <p:txBody>
          <a:bodyPr/>
          <a:lstStyle/>
          <a:p>
            <a:r>
              <a:rPr lang="ja-JP" altLang="en-US" dirty="0"/>
              <a:t>全国</a:t>
            </a:r>
            <a:r>
              <a:rPr kumimoji="1" lang="ja-JP" altLang="en-US" dirty="0"/>
              <a:t>各地で設立</a:t>
            </a:r>
            <a:r>
              <a:rPr kumimoji="1" lang="ja-JP" altLang="en-US"/>
              <a:t>されています　１</a:t>
            </a:r>
            <a:endParaRPr kumimoji="1" lang="ja-JP" altLang="en-US" dirty="0"/>
          </a:p>
        </p:txBody>
      </p:sp>
      <p:pic>
        <p:nvPicPr>
          <p:cNvPr id="5" name="コンテンツ プレースホルダー 4" descr="新聞記事の一部&#10;&#10;中程度の精度で自動的に生成された説明">
            <a:extLst>
              <a:ext uri="{FF2B5EF4-FFF2-40B4-BE49-F238E27FC236}">
                <a16:creationId xmlns:a16="http://schemas.microsoft.com/office/drawing/2014/main" id="{0CF10F38-3991-4641-9239-7A9E9860B66D}"/>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17736" t="9801" r="2414" b="3286"/>
          <a:stretch/>
        </p:blipFill>
        <p:spPr>
          <a:xfrm>
            <a:off x="677000" y="782259"/>
            <a:ext cx="7797926" cy="5584824"/>
          </a:xfrm>
        </p:spPr>
      </p:pic>
      <p:sp>
        <p:nvSpPr>
          <p:cNvPr id="3" name="正方形/長方形 2"/>
          <p:cNvSpPr/>
          <p:nvPr/>
        </p:nvSpPr>
        <p:spPr>
          <a:xfrm>
            <a:off x="5600700" y="6414552"/>
            <a:ext cx="4572000" cy="307777"/>
          </a:xfrm>
          <a:prstGeom prst="rect">
            <a:avLst/>
          </a:prstGeom>
        </p:spPr>
        <p:txBody>
          <a:bodyPr>
            <a:spAutoFit/>
          </a:bodyPr>
          <a:lstStyle/>
          <a:p>
            <a:r>
              <a:rPr lang="ja-JP" altLang="en-US" sz="1400" dirty="0">
                <a:solidFill>
                  <a:srgbClr val="000000"/>
                </a:solidFill>
                <a:latin typeface="02うつくし明朝体" panose="02000600000000000000" pitchFamily="50" charset="-128"/>
                <a:ea typeface="02うつくし明朝体" panose="02000600000000000000" pitchFamily="50" charset="-128"/>
              </a:rPr>
              <a:t>大分合同新聞</a:t>
            </a:r>
            <a:r>
              <a:rPr lang="en-US" altLang="ja-JP" sz="1400" dirty="0">
                <a:solidFill>
                  <a:srgbClr val="000000"/>
                </a:solidFill>
                <a:latin typeface="02うつくし明朝体" panose="02000600000000000000" pitchFamily="50" charset="-128"/>
                <a:ea typeface="02うつくし明朝体" panose="02000600000000000000" pitchFamily="50" charset="-128"/>
              </a:rPr>
              <a:t>2021</a:t>
            </a:r>
            <a:r>
              <a:rPr lang="ja-JP" altLang="en-US" sz="1400" dirty="0">
                <a:solidFill>
                  <a:srgbClr val="000000"/>
                </a:solidFill>
                <a:latin typeface="02うつくし明朝体" panose="02000600000000000000" pitchFamily="50" charset="-128"/>
                <a:ea typeface="02うつくし明朝体" panose="02000600000000000000" pitchFamily="50" charset="-128"/>
              </a:rPr>
              <a:t>年</a:t>
            </a:r>
            <a:r>
              <a:rPr lang="en-US" altLang="ja-JP" sz="1400" dirty="0">
                <a:solidFill>
                  <a:srgbClr val="000000"/>
                </a:solidFill>
                <a:latin typeface="02うつくし明朝体" panose="02000600000000000000" pitchFamily="50" charset="-128"/>
                <a:ea typeface="02うつくし明朝体" panose="02000600000000000000" pitchFamily="50" charset="-128"/>
              </a:rPr>
              <a:t>1</a:t>
            </a:r>
            <a:r>
              <a:rPr lang="ja-JP" altLang="en-US" sz="1400" dirty="0">
                <a:solidFill>
                  <a:srgbClr val="000000"/>
                </a:solidFill>
                <a:latin typeface="02うつくし明朝体" panose="02000600000000000000" pitchFamily="50" charset="-128"/>
                <a:ea typeface="02うつくし明朝体" panose="02000600000000000000" pitchFamily="50" charset="-128"/>
              </a:rPr>
              <a:t>年</a:t>
            </a:r>
            <a:r>
              <a:rPr lang="en-US" altLang="ja-JP" sz="1400" dirty="0">
                <a:solidFill>
                  <a:srgbClr val="000000"/>
                </a:solidFill>
                <a:latin typeface="02うつくし明朝体" panose="02000600000000000000" pitchFamily="50" charset="-128"/>
                <a:ea typeface="02うつくし明朝体" panose="02000600000000000000" pitchFamily="50" charset="-128"/>
              </a:rPr>
              <a:t>21</a:t>
            </a:r>
            <a:r>
              <a:rPr lang="ja-JP" altLang="en-US" sz="1400" dirty="0">
                <a:solidFill>
                  <a:srgbClr val="000000"/>
                </a:solidFill>
                <a:latin typeface="02うつくし明朝体" panose="02000600000000000000" pitchFamily="50" charset="-128"/>
                <a:ea typeface="02うつくし明朝体" panose="02000600000000000000" pitchFamily="50" charset="-128"/>
              </a:rPr>
              <a:t>日号掲載</a:t>
            </a:r>
            <a:endParaRPr lang="ja-JP" altLang="en-US" sz="1400" dirty="0">
              <a:latin typeface="02うつくし明朝体" panose="02000600000000000000" pitchFamily="50" charset="-128"/>
              <a:ea typeface="02うつくし明朝体" panose="02000600000000000000" pitchFamily="50" charset="-128"/>
            </a:endParaRPr>
          </a:p>
        </p:txBody>
      </p:sp>
    </p:spTree>
    <p:extLst>
      <p:ext uri="{BB962C8B-B14F-4D97-AF65-F5344CB8AC3E}">
        <p14:creationId xmlns:p14="http://schemas.microsoft.com/office/powerpoint/2010/main" val="3891556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DB3486-E901-7A4E-A3A1-D6B04790285E}"/>
              </a:ext>
            </a:extLst>
          </p:cNvPr>
          <p:cNvSpPr>
            <a:spLocks noGrp="1"/>
          </p:cNvSpPr>
          <p:nvPr>
            <p:ph type="title"/>
          </p:nvPr>
        </p:nvSpPr>
        <p:spPr/>
        <p:txBody>
          <a:bodyPr/>
          <a:lstStyle/>
          <a:p>
            <a:r>
              <a:rPr kumimoji="1" lang="ja-JP" altLang="en-US"/>
              <a:t>全国各地で設立されています　２</a:t>
            </a:r>
          </a:p>
        </p:txBody>
      </p:sp>
      <p:pic>
        <p:nvPicPr>
          <p:cNvPr id="5" name="図 4" descr="新聞記事の一部&#10;&#10;中程度の精度で自動的に生成された説明">
            <a:extLst>
              <a:ext uri="{FF2B5EF4-FFF2-40B4-BE49-F238E27FC236}">
                <a16:creationId xmlns:a16="http://schemas.microsoft.com/office/drawing/2014/main" id="{D3A8BED3-6453-814C-81C9-C953950991D6}"/>
              </a:ext>
            </a:extLst>
          </p:cNvPr>
          <p:cNvPicPr>
            <a:picLocks noChangeAspect="1"/>
          </p:cNvPicPr>
          <p:nvPr/>
        </p:nvPicPr>
        <p:blipFill rotWithShape="1">
          <a:blip r:embed="rId2">
            <a:extLst>
              <a:ext uri="{28A0092B-C50C-407E-A947-70E740481C1C}">
                <a14:useLocalDpi xmlns:a14="http://schemas.microsoft.com/office/drawing/2010/main"/>
              </a:ext>
            </a:extLst>
          </a:blip>
          <a:srcRect l="2359" t="7741" b="1112"/>
          <a:stretch/>
        </p:blipFill>
        <p:spPr>
          <a:xfrm>
            <a:off x="1906858" y="791735"/>
            <a:ext cx="4813144" cy="5564459"/>
          </a:xfrm>
          <a:prstGeom prst="rect">
            <a:avLst/>
          </a:prstGeom>
        </p:spPr>
      </p:pic>
      <p:sp>
        <p:nvSpPr>
          <p:cNvPr id="4" name="正方形/長方形 3"/>
          <p:cNvSpPr/>
          <p:nvPr/>
        </p:nvSpPr>
        <p:spPr>
          <a:xfrm>
            <a:off x="2553629" y="6414552"/>
            <a:ext cx="7619071" cy="307777"/>
          </a:xfrm>
          <a:prstGeom prst="rect">
            <a:avLst/>
          </a:prstGeom>
        </p:spPr>
        <p:txBody>
          <a:bodyPr wrap="square">
            <a:spAutoFit/>
          </a:bodyPr>
          <a:lstStyle/>
          <a:p>
            <a:r>
              <a:rPr lang="ja-JP" altLang="en-US" sz="1400" dirty="0"/>
              <a:t>タウンニュース小田原・箱根・湯河原・真鶴版   </a:t>
            </a:r>
            <a:r>
              <a:rPr lang="en-US" altLang="ja-JP" sz="1400" dirty="0">
                <a:solidFill>
                  <a:srgbClr val="000000"/>
                </a:solidFill>
                <a:latin typeface="02うつくし明朝体" panose="02000600000000000000" pitchFamily="50" charset="-128"/>
                <a:ea typeface="02うつくし明朝体" panose="02000600000000000000" pitchFamily="50" charset="-128"/>
              </a:rPr>
              <a:t>2019</a:t>
            </a:r>
            <a:r>
              <a:rPr lang="ja-JP" altLang="en-US" sz="1400" dirty="0">
                <a:solidFill>
                  <a:srgbClr val="000000"/>
                </a:solidFill>
                <a:latin typeface="02うつくし明朝体" panose="02000600000000000000" pitchFamily="50" charset="-128"/>
                <a:ea typeface="02うつくし明朝体" panose="02000600000000000000" pitchFamily="50" charset="-128"/>
              </a:rPr>
              <a:t>年</a:t>
            </a:r>
            <a:r>
              <a:rPr lang="en-US" altLang="ja-JP" sz="1400" dirty="0">
                <a:solidFill>
                  <a:srgbClr val="000000"/>
                </a:solidFill>
                <a:latin typeface="02うつくし明朝体" panose="02000600000000000000" pitchFamily="50" charset="-128"/>
                <a:ea typeface="02うつくし明朝体" panose="02000600000000000000" pitchFamily="50" charset="-128"/>
              </a:rPr>
              <a:t>11</a:t>
            </a:r>
            <a:r>
              <a:rPr lang="ja-JP" altLang="en-US" sz="1400" dirty="0">
                <a:solidFill>
                  <a:srgbClr val="000000"/>
                </a:solidFill>
                <a:latin typeface="02うつくし明朝体" panose="02000600000000000000" pitchFamily="50" charset="-128"/>
                <a:ea typeface="02うつくし明朝体" panose="02000600000000000000" pitchFamily="50" charset="-128"/>
              </a:rPr>
              <a:t>年</a:t>
            </a:r>
            <a:r>
              <a:rPr lang="en-US" altLang="ja-JP" sz="1400" dirty="0">
                <a:solidFill>
                  <a:srgbClr val="000000"/>
                </a:solidFill>
                <a:latin typeface="02うつくし明朝体" panose="02000600000000000000" pitchFamily="50" charset="-128"/>
                <a:ea typeface="02うつくし明朝体" panose="02000600000000000000" pitchFamily="50" charset="-128"/>
              </a:rPr>
              <a:t>22</a:t>
            </a:r>
            <a:r>
              <a:rPr lang="ja-JP" altLang="en-US" sz="1400" dirty="0">
                <a:solidFill>
                  <a:srgbClr val="000000"/>
                </a:solidFill>
                <a:latin typeface="02うつくし明朝体" panose="02000600000000000000" pitchFamily="50" charset="-128"/>
                <a:ea typeface="02うつくし明朝体" panose="02000600000000000000" pitchFamily="50" charset="-128"/>
              </a:rPr>
              <a:t>日号掲載</a:t>
            </a:r>
            <a:endParaRPr lang="ja-JP" altLang="en-US" sz="1400" dirty="0">
              <a:latin typeface="02うつくし明朝体" panose="02000600000000000000" pitchFamily="50" charset="-128"/>
              <a:ea typeface="02うつくし明朝体" panose="02000600000000000000" pitchFamily="50" charset="-128"/>
            </a:endParaRPr>
          </a:p>
        </p:txBody>
      </p:sp>
    </p:spTree>
    <p:extLst>
      <p:ext uri="{BB962C8B-B14F-4D97-AF65-F5344CB8AC3E}">
        <p14:creationId xmlns:p14="http://schemas.microsoft.com/office/powerpoint/2010/main" val="1146220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51E162-65E0-DD46-8A49-5B3266528936}"/>
              </a:ext>
            </a:extLst>
          </p:cNvPr>
          <p:cNvSpPr>
            <a:spLocks noGrp="1"/>
          </p:cNvSpPr>
          <p:nvPr>
            <p:ph type="title"/>
          </p:nvPr>
        </p:nvSpPr>
        <p:spPr>
          <a:xfrm>
            <a:off x="176983" y="857258"/>
            <a:ext cx="2434011" cy="1092751"/>
          </a:xfrm>
        </p:spPr>
        <p:txBody>
          <a:bodyPr anchor="b">
            <a:normAutofit/>
          </a:bodyPr>
          <a:lstStyle/>
          <a:p>
            <a:r>
              <a:rPr lang="ja-JP" altLang="en-US" sz="2325"/>
              <a:t>新城市</a:t>
            </a:r>
            <a:br>
              <a:rPr lang="en-US" altLang="ja-JP" sz="2325" dirty="0"/>
            </a:br>
            <a:r>
              <a:rPr lang="ja-JP" altLang="en-US" sz="2325"/>
              <a:t>空き家連携協定</a:t>
            </a:r>
          </a:p>
        </p:txBody>
      </p:sp>
      <p:pic>
        <p:nvPicPr>
          <p:cNvPr id="11" name="コンテンツ プレースホルダー 10" descr="天井, 屋内, 人, コンピュータ が含まれている画像&#10;&#10;自動的に生成された説明">
            <a:extLst>
              <a:ext uri="{FF2B5EF4-FFF2-40B4-BE49-F238E27FC236}">
                <a16:creationId xmlns:a16="http://schemas.microsoft.com/office/drawing/2014/main" id="{DFE4BF81-130C-D145-9FFA-9C0CBD3E372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72026" y="4319752"/>
            <a:ext cx="2592554" cy="1944414"/>
          </a:xfrm>
        </p:spPr>
      </p:pic>
      <p:pic>
        <p:nvPicPr>
          <p:cNvPr id="9" name="図 8" descr="テキスト, 新聞 が含まれている画像&#10;&#10;自動的に生成された説明">
            <a:extLst>
              <a:ext uri="{FF2B5EF4-FFF2-40B4-BE49-F238E27FC236}">
                <a16:creationId xmlns:a16="http://schemas.microsoft.com/office/drawing/2014/main" id="{5FE29FD3-D5CF-8E4E-9B5D-752A49F022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568" t="5287" r="-1"/>
          <a:stretch/>
        </p:blipFill>
        <p:spPr>
          <a:xfrm>
            <a:off x="2891234" y="813655"/>
            <a:ext cx="2830380" cy="2581055"/>
          </a:xfrm>
          <a:prstGeom prst="rect">
            <a:avLst/>
          </a:prstGeom>
        </p:spPr>
      </p:pic>
      <p:pic>
        <p:nvPicPr>
          <p:cNvPr id="5" name="コンテンツ プレースホルダー 4" descr="屋内, テーブル, 事務所, 男 が含まれている画像&#10;&#10;自動的に生成された説明">
            <a:extLst>
              <a:ext uri="{FF2B5EF4-FFF2-40B4-BE49-F238E27FC236}">
                <a16:creationId xmlns:a16="http://schemas.microsoft.com/office/drawing/2014/main" id="{24A6452A-FC27-2748-A41A-F30548ED05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67095" y="834956"/>
            <a:ext cx="2704255" cy="2537452"/>
          </a:xfrm>
          <a:prstGeom prst="rect">
            <a:avLst/>
          </a:prstGeom>
        </p:spPr>
      </p:pic>
      <p:pic>
        <p:nvPicPr>
          <p:cNvPr id="7" name="図 6" descr="テキスト, 新聞 が含まれている画像&#10;&#10;自動的に生成された説明">
            <a:extLst>
              <a:ext uri="{FF2B5EF4-FFF2-40B4-BE49-F238E27FC236}">
                <a16:creationId xmlns:a16="http://schemas.microsoft.com/office/drawing/2014/main" id="{69C3171C-DE4D-894B-A87C-A1219595CB4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2" b="-2"/>
          <a:stretch/>
        </p:blipFill>
        <p:spPr>
          <a:xfrm>
            <a:off x="2891233" y="3463290"/>
            <a:ext cx="6158174" cy="2800876"/>
          </a:xfrm>
          <a:prstGeom prst="rect">
            <a:avLst/>
          </a:prstGeom>
        </p:spPr>
      </p:pic>
      <p:sp>
        <p:nvSpPr>
          <p:cNvPr id="3" name="テキスト ボックス 2">
            <a:extLst>
              <a:ext uri="{FF2B5EF4-FFF2-40B4-BE49-F238E27FC236}">
                <a16:creationId xmlns:a16="http://schemas.microsoft.com/office/drawing/2014/main" id="{FE7C05BC-0B20-6744-BFAD-E229CAF2F488}"/>
              </a:ext>
            </a:extLst>
          </p:cNvPr>
          <p:cNvSpPr txBox="1"/>
          <p:nvPr/>
        </p:nvSpPr>
        <p:spPr>
          <a:xfrm>
            <a:off x="471220" y="97502"/>
            <a:ext cx="5499100" cy="523220"/>
          </a:xfrm>
          <a:prstGeom prst="rect">
            <a:avLst/>
          </a:prstGeom>
          <a:noFill/>
        </p:spPr>
        <p:txBody>
          <a:bodyPr wrap="square" rtlCol="0">
            <a:spAutoFit/>
          </a:bodyPr>
          <a:lstStyle/>
          <a:p>
            <a:r>
              <a:rPr kumimoji="1" lang="ja-JP" altLang="en-US" sz="2800"/>
              <a:t>自治体連携協定の推進　１</a:t>
            </a:r>
          </a:p>
        </p:txBody>
      </p:sp>
      <p:sp>
        <p:nvSpPr>
          <p:cNvPr id="4" name="正方形/長方形 3"/>
          <p:cNvSpPr/>
          <p:nvPr/>
        </p:nvSpPr>
        <p:spPr>
          <a:xfrm>
            <a:off x="2764580" y="2774950"/>
            <a:ext cx="321520" cy="6197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41458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D56AF2-004B-D745-80AE-8706B51EFDDD}"/>
              </a:ext>
            </a:extLst>
          </p:cNvPr>
          <p:cNvSpPr>
            <a:spLocks noGrp="1"/>
          </p:cNvSpPr>
          <p:nvPr>
            <p:ph type="title"/>
          </p:nvPr>
        </p:nvSpPr>
        <p:spPr>
          <a:xfrm>
            <a:off x="272188" y="1168886"/>
            <a:ext cx="2588501" cy="1158317"/>
          </a:xfrm>
        </p:spPr>
        <p:txBody>
          <a:bodyPr anchor="b">
            <a:normAutofit/>
          </a:bodyPr>
          <a:lstStyle/>
          <a:p>
            <a:r>
              <a:rPr lang="ja-JP" altLang="en-US" sz="2400"/>
              <a:t>射水市</a:t>
            </a:r>
            <a:br>
              <a:rPr lang="en-US" altLang="ja-JP" sz="2400" dirty="0"/>
            </a:br>
            <a:r>
              <a:rPr lang="ja-JP" altLang="en-US" sz="2400"/>
              <a:t>空き家連携協定</a:t>
            </a:r>
          </a:p>
        </p:txBody>
      </p:sp>
      <p:pic>
        <p:nvPicPr>
          <p:cNvPr id="13" name="コンテンツ プレースホルダー 12" descr="空港にいる人たち&#10;&#10;自動的に生成された説明">
            <a:extLst>
              <a:ext uri="{FF2B5EF4-FFF2-40B4-BE49-F238E27FC236}">
                <a16:creationId xmlns:a16="http://schemas.microsoft.com/office/drawing/2014/main" id="{BE0669C9-A257-9D44-A0E4-473CF49DF19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5226" t="7107" r="4709"/>
          <a:stretch/>
        </p:blipFill>
        <p:spPr>
          <a:xfrm>
            <a:off x="147684" y="3397037"/>
            <a:ext cx="3019263" cy="2335560"/>
          </a:xfrm>
        </p:spPr>
      </p:pic>
      <p:pic>
        <p:nvPicPr>
          <p:cNvPr id="5" name="コンテンツ プレースホルダー 4" descr="屋内, テーブル, 男, 読書 が含まれている画像&#10;&#10;自動的に生成された説明">
            <a:extLst>
              <a:ext uri="{FF2B5EF4-FFF2-40B4-BE49-F238E27FC236}">
                <a16:creationId xmlns:a16="http://schemas.microsoft.com/office/drawing/2014/main" id="{5FD91C26-EF60-9543-BEBE-06F10BFD7A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05829" y="857258"/>
            <a:ext cx="2695317" cy="2432352"/>
          </a:xfrm>
          <a:prstGeom prst="rect">
            <a:avLst/>
          </a:prstGeom>
        </p:spPr>
      </p:pic>
      <p:pic>
        <p:nvPicPr>
          <p:cNvPr id="7" name="図 6" descr="人, 立つ, 屋内, 男 が含まれている画像&#10;&#10;自動的に生成された説明">
            <a:extLst>
              <a:ext uri="{FF2B5EF4-FFF2-40B4-BE49-F238E27FC236}">
                <a16:creationId xmlns:a16="http://schemas.microsoft.com/office/drawing/2014/main" id="{E116DE81-007E-A84E-881A-755889E90E5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86513" y="857261"/>
            <a:ext cx="2695318" cy="2432359"/>
          </a:xfrm>
          <a:prstGeom prst="rect">
            <a:avLst/>
          </a:prstGeom>
        </p:spPr>
      </p:pic>
      <p:pic>
        <p:nvPicPr>
          <p:cNvPr id="3" name="図 2">
            <a:extLst>
              <a:ext uri="{FF2B5EF4-FFF2-40B4-BE49-F238E27FC236}">
                <a16:creationId xmlns:a16="http://schemas.microsoft.com/office/drawing/2014/main" id="{25A03775-6543-824E-9E4E-0DF9746BFE6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73924" y="3372524"/>
            <a:ext cx="5507907" cy="3356380"/>
          </a:xfrm>
          <a:prstGeom prst="rect">
            <a:avLst/>
          </a:prstGeom>
        </p:spPr>
      </p:pic>
      <p:sp>
        <p:nvSpPr>
          <p:cNvPr id="4" name="正方形/長方形 3">
            <a:extLst>
              <a:ext uri="{FF2B5EF4-FFF2-40B4-BE49-F238E27FC236}">
                <a16:creationId xmlns:a16="http://schemas.microsoft.com/office/drawing/2014/main" id="{7DAD30BF-0E9D-284E-849F-50B989FC2264}"/>
              </a:ext>
            </a:extLst>
          </p:cNvPr>
          <p:cNvSpPr/>
          <p:nvPr/>
        </p:nvSpPr>
        <p:spPr>
          <a:xfrm>
            <a:off x="272188" y="85163"/>
            <a:ext cx="5777139" cy="523220"/>
          </a:xfrm>
          <a:prstGeom prst="rect">
            <a:avLst/>
          </a:prstGeom>
        </p:spPr>
        <p:txBody>
          <a:bodyPr wrap="square">
            <a:spAutoFit/>
          </a:bodyPr>
          <a:lstStyle/>
          <a:p>
            <a:r>
              <a:rPr kumimoji="1" lang="ja-JP" altLang="en-US" sz="2800"/>
              <a:t>自治体連携協定の推進　２</a:t>
            </a:r>
          </a:p>
        </p:txBody>
      </p:sp>
    </p:spTree>
    <p:extLst>
      <p:ext uri="{BB962C8B-B14F-4D97-AF65-F5344CB8AC3E}">
        <p14:creationId xmlns:p14="http://schemas.microsoft.com/office/powerpoint/2010/main" val="182120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D56AF2-004B-D745-80AE-8706B51EFDDD}"/>
              </a:ext>
            </a:extLst>
          </p:cNvPr>
          <p:cNvSpPr>
            <a:spLocks noGrp="1"/>
          </p:cNvSpPr>
          <p:nvPr>
            <p:ph type="title"/>
          </p:nvPr>
        </p:nvSpPr>
        <p:spPr>
          <a:xfrm>
            <a:off x="83002" y="1242458"/>
            <a:ext cx="2588501" cy="1158317"/>
          </a:xfrm>
        </p:spPr>
        <p:txBody>
          <a:bodyPr anchor="b">
            <a:normAutofit/>
          </a:bodyPr>
          <a:lstStyle/>
          <a:p>
            <a:r>
              <a:rPr lang="ja-JP" altLang="en-US" sz="2400"/>
              <a:t>小城市</a:t>
            </a:r>
            <a:br>
              <a:rPr lang="en-US" altLang="ja-JP" sz="2400" dirty="0"/>
            </a:br>
            <a:r>
              <a:rPr lang="ja-JP" altLang="en-US" sz="2400"/>
              <a:t>空き家連携協定</a:t>
            </a:r>
          </a:p>
        </p:txBody>
      </p:sp>
      <p:pic>
        <p:nvPicPr>
          <p:cNvPr id="7" name="図 6" descr="文字の書かれた紙&#10;&#10;自動的に生成された説明">
            <a:extLst>
              <a:ext uri="{FF2B5EF4-FFF2-40B4-BE49-F238E27FC236}">
                <a16:creationId xmlns:a16="http://schemas.microsoft.com/office/drawing/2014/main" id="{262A9075-0BB7-8448-BE6C-AAED071723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7905" y="3710403"/>
            <a:ext cx="3304240" cy="2585295"/>
          </a:xfrm>
          <a:prstGeom prst="rect">
            <a:avLst/>
          </a:prstGeom>
        </p:spPr>
      </p:pic>
      <p:pic>
        <p:nvPicPr>
          <p:cNvPr id="10" name="図 9" descr="屋内, コンピュータ, テーブル, 机 が含まれている画像&#10;&#10;自動的に生成された説明">
            <a:extLst>
              <a:ext uri="{FF2B5EF4-FFF2-40B4-BE49-F238E27FC236}">
                <a16:creationId xmlns:a16="http://schemas.microsoft.com/office/drawing/2014/main" id="{1958947C-7585-CA4D-9FD5-46EA6B6179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5092" y="1143000"/>
            <a:ext cx="2872604" cy="2294588"/>
          </a:xfrm>
          <a:prstGeom prst="rect">
            <a:avLst/>
          </a:prstGeom>
        </p:spPr>
      </p:pic>
      <p:pic>
        <p:nvPicPr>
          <p:cNvPr id="12" name="図 11" descr="記号, 読書, 建物, 人 が含まれている画像&#10;&#10;自動的に生成された説明">
            <a:extLst>
              <a:ext uri="{FF2B5EF4-FFF2-40B4-BE49-F238E27FC236}">
                <a16:creationId xmlns:a16="http://schemas.microsoft.com/office/drawing/2014/main" id="{780890F0-4243-EC46-BC51-2490CCC0CD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7904" y="1152525"/>
            <a:ext cx="3304241" cy="2294588"/>
          </a:xfrm>
          <a:prstGeom prst="rect">
            <a:avLst/>
          </a:prstGeom>
        </p:spPr>
      </p:pic>
      <p:pic>
        <p:nvPicPr>
          <p:cNvPr id="14" name="図 13" descr="人, 屋内, 天井, ポーズ が含まれている画像&#10;&#10;自動的に生成された説明">
            <a:extLst>
              <a:ext uri="{FF2B5EF4-FFF2-40B4-BE49-F238E27FC236}">
                <a16:creationId xmlns:a16="http://schemas.microsoft.com/office/drawing/2014/main" id="{3B74F92A-C00D-9B41-82B3-C6B763CC0E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4748" y="3763535"/>
            <a:ext cx="2843690" cy="2536901"/>
          </a:xfrm>
          <a:prstGeom prst="rect">
            <a:avLst/>
          </a:prstGeom>
        </p:spPr>
      </p:pic>
      <p:sp>
        <p:nvSpPr>
          <p:cNvPr id="3" name="正方形/長方形 2">
            <a:extLst>
              <a:ext uri="{FF2B5EF4-FFF2-40B4-BE49-F238E27FC236}">
                <a16:creationId xmlns:a16="http://schemas.microsoft.com/office/drawing/2014/main" id="{3A7BF96B-D396-5942-87E1-FDB84B013340}"/>
              </a:ext>
            </a:extLst>
          </p:cNvPr>
          <p:cNvSpPr/>
          <p:nvPr/>
        </p:nvSpPr>
        <p:spPr>
          <a:xfrm>
            <a:off x="368300" y="88900"/>
            <a:ext cx="5681027" cy="523220"/>
          </a:xfrm>
          <a:prstGeom prst="rect">
            <a:avLst/>
          </a:prstGeom>
        </p:spPr>
        <p:txBody>
          <a:bodyPr wrap="square">
            <a:spAutoFit/>
          </a:bodyPr>
          <a:lstStyle/>
          <a:p>
            <a:r>
              <a:rPr kumimoji="1" lang="ja-JP" altLang="en-US" sz="2800"/>
              <a:t>自治体連携協定の推進　３</a:t>
            </a:r>
          </a:p>
        </p:txBody>
      </p:sp>
    </p:spTree>
    <p:extLst>
      <p:ext uri="{BB962C8B-B14F-4D97-AF65-F5344CB8AC3E}">
        <p14:creationId xmlns:p14="http://schemas.microsoft.com/office/powerpoint/2010/main" val="380833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1FEE2A-0806-DC48-9BE9-3C58850A85F5}"/>
              </a:ext>
            </a:extLst>
          </p:cNvPr>
          <p:cNvSpPr>
            <a:spLocks noGrp="1"/>
          </p:cNvSpPr>
          <p:nvPr>
            <p:ph type="title"/>
          </p:nvPr>
        </p:nvSpPr>
        <p:spPr>
          <a:xfrm>
            <a:off x="0" y="0"/>
            <a:ext cx="7861300" cy="652585"/>
          </a:xfrm>
        </p:spPr>
        <p:txBody>
          <a:bodyPr>
            <a:normAutofit fontScale="90000"/>
          </a:bodyPr>
          <a:lstStyle/>
          <a:p>
            <a:r>
              <a:rPr lang="ja-JP" altLang="en-US" sz="2800"/>
              <a:t>私たちは全国各地で自治体と連携協定をしています</a:t>
            </a:r>
            <a:r>
              <a:rPr lang="ja-JP" altLang="en-US" sz="2100"/>
              <a:t>。</a:t>
            </a:r>
          </a:p>
        </p:txBody>
      </p:sp>
      <p:pic>
        <p:nvPicPr>
          <p:cNvPr id="9" name="図 8" descr="立つ, 記号, テーブル, スーツ が含まれている画像&#10;&#10;自動的に生成された説明">
            <a:extLst>
              <a:ext uri="{FF2B5EF4-FFF2-40B4-BE49-F238E27FC236}">
                <a16:creationId xmlns:a16="http://schemas.microsoft.com/office/drawing/2014/main" id="{8AAE6148-0E41-8848-BD05-7A48C1EECB63}"/>
              </a:ext>
            </a:extLst>
          </p:cNvPr>
          <p:cNvPicPr>
            <a:picLocks noChangeAspect="1"/>
          </p:cNvPicPr>
          <p:nvPr/>
        </p:nvPicPr>
        <p:blipFill>
          <a:blip r:embed="rId2"/>
          <a:stretch>
            <a:fillRect/>
          </a:stretch>
        </p:blipFill>
        <p:spPr>
          <a:xfrm>
            <a:off x="3175152" y="3730979"/>
            <a:ext cx="2783397" cy="1919608"/>
          </a:xfrm>
          <a:prstGeom prst="rect">
            <a:avLst/>
          </a:prstGeom>
        </p:spPr>
      </p:pic>
      <p:pic>
        <p:nvPicPr>
          <p:cNvPr id="11" name="図 10" descr="男, 記号 が含まれている画像&#10;&#10;自動的に生成された説明">
            <a:extLst>
              <a:ext uri="{FF2B5EF4-FFF2-40B4-BE49-F238E27FC236}">
                <a16:creationId xmlns:a16="http://schemas.microsoft.com/office/drawing/2014/main" id="{454E6BFB-255E-3D46-AF3F-E64409B6AF41}"/>
              </a:ext>
            </a:extLst>
          </p:cNvPr>
          <p:cNvPicPr>
            <a:picLocks noChangeAspect="1"/>
          </p:cNvPicPr>
          <p:nvPr/>
        </p:nvPicPr>
        <p:blipFill>
          <a:blip r:embed="rId3"/>
          <a:stretch>
            <a:fillRect/>
          </a:stretch>
        </p:blipFill>
        <p:spPr>
          <a:xfrm>
            <a:off x="3124199" y="1168100"/>
            <a:ext cx="2834349" cy="2047364"/>
          </a:xfrm>
          <a:prstGeom prst="rect">
            <a:avLst/>
          </a:prstGeom>
        </p:spPr>
      </p:pic>
      <p:pic>
        <p:nvPicPr>
          <p:cNvPr id="13" name="図 12" descr="テーブル が含まれている画像&#10;&#10;自動的に生成された説明">
            <a:extLst>
              <a:ext uri="{FF2B5EF4-FFF2-40B4-BE49-F238E27FC236}">
                <a16:creationId xmlns:a16="http://schemas.microsoft.com/office/drawing/2014/main" id="{7707A540-A76D-E444-84A1-40EF35013B39}"/>
              </a:ext>
            </a:extLst>
          </p:cNvPr>
          <p:cNvPicPr>
            <a:picLocks noChangeAspect="1"/>
          </p:cNvPicPr>
          <p:nvPr/>
        </p:nvPicPr>
        <p:blipFill>
          <a:blip r:embed="rId4"/>
          <a:stretch>
            <a:fillRect/>
          </a:stretch>
        </p:blipFill>
        <p:spPr>
          <a:xfrm>
            <a:off x="266328" y="3730978"/>
            <a:ext cx="2729971" cy="1919607"/>
          </a:xfrm>
          <a:prstGeom prst="rect">
            <a:avLst/>
          </a:prstGeom>
        </p:spPr>
      </p:pic>
      <p:pic>
        <p:nvPicPr>
          <p:cNvPr id="15" name="図 14" descr="人, 屋内, 天井, 男 が含まれている画像&#10;&#10;自動的に生成された説明">
            <a:extLst>
              <a:ext uri="{FF2B5EF4-FFF2-40B4-BE49-F238E27FC236}">
                <a16:creationId xmlns:a16="http://schemas.microsoft.com/office/drawing/2014/main" id="{578E41CE-7C09-0C48-ADAE-B952F54F443F}"/>
              </a:ext>
            </a:extLst>
          </p:cNvPr>
          <p:cNvPicPr>
            <a:picLocks noChangeAspect="1"/>
          </p:cNvPicPr>
          <p:nvPr/>
        </p:nvPicPr>
        <p:blipFill>
          <a:blip r:embed="rId5"/>
          <a:stretch>
            <a:fillRect/>
          </a:stretch>
        </p:blipFill>
        <p:spPr>
          <a:xfrm>
            <a:off x="6179643" y="1168100"/>
            <a:ext cx="2789119" cy="2047365"/>
          </a:xfrm>
          <a:prstGeom prst="rect">
            <a:avLst/>
          </a:prstGeom>
        </p:spPr>
      </p:pic>
      <p:pic>
        <p:nvPicPr>
          <p:cNvPr id="17" name="図 16" descr="屋内, 天井, テーブル, 部屋 が含まれている画像&#10;&#10;自動的に生成された説明">
            <a:extLst>
              <a:ext uri="{FF2B5EF4-FFF2-40B4-BE49-F238E27FC236}">
                <a16:creationId xmlns:a16="http://schemas.microsoft.com/office/drawing/2014/main" id="{57E457E1-E08D-7F48-802F-5A3CC85458C8}"/>
              </a:ext>
            </a:extLst>
          </p:cNvPr>
          <p:cNvPicPr>
            <a:picLocks noChangeAspect="1"/>
          </p:cNvPicPr>
          <p:nvPr/>
        </p:nvPicPr>
        <p:blipFill>
          <a:blip r:embed="rId6"/>
          <a:stretch>
            <a:fillRect/>
          </a:stretch>
        </p:blipFill>
        <p:spPr>
          <a:xfrm>
            <a:off x="6179643" y="3730980"/>
            <a:ext cx="2728251" cy="1919608"/>
          </a:xfrm>
          <a:prstGeom prst="rect">
            <a:avLst/>
          </a:prstGeom>
        </p:spPr>
      </p:pic>
      <p:pic>
        <p:nvPicPr>
          <p:cNvPr id="4" name="図 3" descr="壁の前に立っている男性&#10;&#10;低い精度で自動的に生成された説明">
            <a:extLst>
              <a:ext uri="{FF2B5EF4-FFF2-40B4-BE49-F238E27FC236}">
                <a16:creationId xmlns:a16="http://schemas.microsoft.com/office/drawing/2014/main" id="{35628077-E4CC-6B4D-97D1-A5CD3DE3217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66328" y="1168100"/>
            <a:ext cx="2636776" cy="2047364"/>
          </a:xfrm>
          <a:prstGeom prst="rect">
            <a:avLst/>
          </a:prstGeom>
        </p:spPr>
      </p:pic>
    </p:spTree>
    <p:extLst>
      <p:ext uri="{BB962C8B-B14F-4D97-AF65-F5344CB8AC3E}">
        <p14:creationId xmlns:p14="http://schemas.microsoft.com/office/powerpoint/2010/main" val="322948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A99B45-A3F8-A64B-89A7-638A7F946A37}"/>
              </a:ext>
            </a:extLst>
          </p:cNvPr>
          <p:cNvSpPr>
            <a:spLocks noGrp="1"/>
          </p:cNvSpPr>
          <p:nvPr>
            <p:ph type="title"/>
          </p:nvPr>
        </p:nvSpPr>
        <p:spPr>
          <a:xfrm>
            <a:off x="36442" y="49330"/>
            <a:ext cx="3138558" cy="609600"/>
          </a:xfrm>
        </p:spPr>
        <p:txBody>
          <a:bodyPr>
            <a:noAutofit/>
          </a:bodyPr>
          <a:lstStyle/>
          <a:p>
            <a:r>
              <a:rPr lang="ja-JP" altLang="en-US" sz="2800"/>
              <a:t>米原市協定抜粋</a:t>
            </a:r>
          </a:p>
        </p:txBody>
      </p:sp>
      <p:sp>
        <p:nvSpPr>
          <p:cNvPr id="3" name="コンテンツ プレースホルダー 2">
            <a:extLst>
              <a:ext uri="{FF2B5EF4-FFF2-40B4-BE49-F238E27FC236}">
                <a16:creationId xmlns:a16="http://schemas.microsoft.com/office/drawing/2014/main" id="{1958E496-7562-D44A-BE6A-1A407860CF46}"/>
              </a:ext>
            </a:extLst>
          </p:cNvPr>
          <p:cNvSpPr>
            <a:spLocks noGrp="1"/>
          </p:cNvSpPr>
          <p:nvPr>
            <p:ph idx="1"/>
          </p:nvPr>
        </p:nvSpPr>
        <p:spPr>
          <a:xfrm>
            <a:off x="36442" y="914401"/>
            <a:ext cx="9107558" cy="4810538"/>
          </a:xfrm>
        </p:spPr>
        <p:txBody>
          <a:bodyPr>
            <a:normAutofit fontScale="92500" lnSpcReduction="10000"/>
          </a:bodyPr>
          <a:lstStyle/>
          <a:p>
            <a:pPr marL="0" indent="0">
              <a:buNone/>
            </a:pPr>
            <a:r>
              <a:rPr lang="en-US" altLang="ja-JP" sz="2400" dirty="0"/>
              <a:t>(</a:t>
            </a:r>
            <a:r>
              <a:rPr lang="ja-JP" altLang="ja-JP" sz="2400"/>
              <a:t>連携事項</a:t>
            </a:r>
            <a:r>
              <a:rPr lang="en-US" altLang="ja-JP" sz="2400" dirty="0"/>
              <a:t>)</a:t>
            </a:r>
            <a:endParaRPr lang="ja-JP" altLang="ja-JP" sz="2400"/>
          </a:p>
          <a:p>
            <a:pPr marL="0" indent="0">
              <a:buNone/>
            </a:pPr>
            <a:r>
              <a:rPr lang="ja-JP" altLang="ja-JP" sz="2400"/>
              <a:t>第３条　</a:t>
            </a:r>
            <a:endParaRPr lang="en-US" altLang="ja-JP" sz="2400" dirty="0"/>
          </a:p>
          <a:p>
            <a:pPr marL="0" indent="0">
              <a:buNone/>
            </a:pPr>
            <a:r>
              <a:rPr lang="ja-JP" altLang="ja-JP" sz="2400"/>
              <a:t>甲および乙は、第１条の目的を達成するため、次に掲げる項目に</a:t>
            </a:r>
            <a:endParaRPr lang="en-US" altLang="ja-JP" sz="2400" dirty="0"/>
          </a:p>
          <a:p>
            <a:pPr marL="0" indent="0">
              <a:buNone/>
            </a:pPr>
            <a:r>
              <a:rPr lang="ja-JP" altLang="ja-JP" sz="2400"/>
              <a:t>ついて連携する。</a:t>
            </a:r>
            <a:endParaRPr lang="en-US" altLang="ja-JP" sz="2400" dirty="0"/>
          </a:p>
          <a:p>
            <a:pPr marL="0" indent="0">
              <a:buNone/>
            </a:pPr>
            <a:endParaRPr lang="ja-JP" altLang="ja-JP" sz="2400"/>
          </a:p>
          <a:p>
            <a:pPr marL="0" indent="0">
              <a:buNone/>
            </a:pPr>
            <a:r>
              <a:rPr lang="en-US" altLang="ja-JP" sz="2400" dirty="0"/>
              <a:t>  (</a:t>
            </a:r>
            <a:r>
              <a:rPr lang="ja-JP" altLang="ja-JP" sz="2400"/>
              <a:t>１</a:t>
            </a:r>
            <a:r>
              <a:rPr lang="en-US" altLang="ja-JP" sz="2400" dirty="0"/>
              <a:t>)</a:t>
            </a:r>
            <a:r>
              <a:rPr lang="ja-JP" altLang="ja-JP" sz="2400"/>
              <a:t>　空家等および古民家を活用した移住定住の促進に関すること</a:t>
            </a:r>
            <a:endParaRPr lang="en-US" altLang="ja-JP" sz="2400" dirty="0"/>
          </a:p>
          <a:p>
            <a:pPr marL="0" indent="0">
              <a:buNone/>
            </a:pPr>
            <a:endParaRPr lang="ja-JP" altLang="ja-JP" sz="2400"/>
          </a:p>
          <a:p>
            <a:pPr marL="0" indent="0">
              <a:buNone/>
            </a:pPr>
            <a:r>
              <a:rPr lang="en-US" altLang="ja-JP" sz="2400" dirty="0"/>
              <a:t>  (</a:t>
            </a:r>
            <a:r>
              <a:rPr lang="ja-JP" altLang="ja-JP" sz="2400"/>
              <a:t>２</a:t>
            </a:r>
            <a:r>
              <a:rPr lang="en-US" altLang="ja-JP" sz="2400" dirty="0"/>
              <a:t>)</a:t>
            </a:r>
            <a:r>
              <a:rPr lang="ja-JP" altLang="ja-JP" sz="2400"/>
              <a:t>　空家等および古民家を活用した地域活性化に関すること</a:t>
            </a:r>
            <a:endParaRPr lang="en-US" altLang="ja-JP" sz="2400" dirty="0"/>
          </a:p>
          <a:p>
            <a:pPr marL="0" indent="0">
              <a:buNone/>
            </a:pPr>
            <a:endParaRPr lang="ja-JP" altLang="ja-JP" sz="2400"/>
          </a:p>
          <a:p>
            <a:pPr marL="0" indent="0">
              <a:buNone/>
            </a:pPr>
            <a:r>
              <a:rPr lang="en-US" altLang="ja-JP" sz="2400" dirty="0"/>
              <a:t>  (</a:t>
            </a:r>
            <a:r>
              <a:rPr lang="ja-JP" altLang="ja-JP" sz="2400"/>
              <a:t>３</a:t>
            </a:r>
            <a:r>
              <a:rPr lang="en-US" altLang="ja-JP" sz="2400" dirty="0"/>
              <a:t>)</a:t>
            </a:r>
            <a:r>
              <a:rPr lang="ja-JP" altLang="ja-JP" sz="2400"/>
              <a:t>　空家等および古民家に関する情報共有に関すること</a:t>
            </a:r>
            <a:endParaRPr lang="en-US" altLang="ja-JP" sz="2400" dirty="0"/>
          </a:p>
          <a:p>
            <a:pPr marL="0" indent="0">
              <a:buNone/>
            </a:pPr>
            <a:endParaRPr lang="ja-JP" altLang="ja-JP" sz="2400"/>
          </a:p>
          <a:p>
            <a:pPr marL="0" indent="0">
              <a:buNone/>
            </a:pPr>
            <a:r>
              <a:rPr lang="en-US" altLang="ja-JP" sz="2400" dirty="0"/>
              <a:t>  (</a:t>
            </a:r>
            <a:r>
              <a:rPr lang="ja-JP" altLang="ja-JP" sz="2400"/>
              <a:t>４</a:t>
            </a:r>
            <a:r>
              <a:rPr lang="en-US" altLang="ja-JP" sz="2400" dirty="0"/>
              <a:t>)</a:t>
            </a:r>
            <a:r>
              <a:rPr lang="ja-JP" altLang="ja-JP" sz="2400"/>
              <a:t>　その他、甲乙協議の上、必要と認められる事項に関すること</a:t>
            </a:r>
          </a:p>
          <a:p>
            <a:pPr marL="0" indent="0">
              <a:buNone/>
            </a:pPr>
            <a:endParaRPr kumimoji="1" lang="ja-JP" altLang="en-US"/>
          </a:p>
        </p:txBody>
      </p:sp>
    </p:spTree>
    <p:extLst>
      <p:ext uri="{BB962C8B-B14F-4D97-AF65-F5344CB8AC3E}">
        <p14:creationId xmlns:p14="http://schemas.microsoft.com/office/powerpoint/2010/main" val="302724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A99B45-A3F8-A64B-89A7-638A7F946A37}"/>
              </a:ext>
            </a:extLst>
          </p:cNvPr>
          <p:cNvSpPr>
            <a:spLocks noGrp="1"/>
          </p:cNvSpPr>
          <p:nvPr>
            <p:ph type="title"/>
          </p:nvPr>
        </p:nvSpPr>
        <p:spPr>
          <a:xfrm>
            <a:off x="1" y="85726"/>
            <a:ext cx="3284074" cy="555784"/>
          </a:xfrm>
        </p:spPr>
        <p:txBody>
          <a:bodyPr>
            <a:normAutofit/>
          </a:bodyPr>
          <a:lstStyle/>
          <a:p>
            <a:r>
              <a:rPr lang="ja-JP" altLang="en-US" sz="2800"/>
              <a:t>　美里町協定抜粋</a:t>
            </a:r>
          </a:p>
        </p:txBody>
      </p:sp>
      <p:sp>
        <p:nvSpPr>
          <p:cNvPr id="3" name="コンテンツ プレースホルダー 2">
            <a:extLst>
              <a:ext uri="{FF2B5EF4-FFF2-40B4-BE49-F238E27FC236}">
                <a16:creationId xmlns:a16="http://schemas.microsoft.com/office/drawing/2014/main" id="{1958E496-7562-D44A-BE6A-1A407860CF46}"/>
              </a:ext>
            </a:extLst>
          </p:cNvPr>
          <p:cNvSpPr>
            <a:spLocks noGrp="1"/>
          </p:cNvSpPr>
          <p:nvPr>
            <p:ph idx="1"/>
          </p:nvPr>
        </p:nvSpPr>
        <p:spPr>
          <a:xfrm>
            <a:off x="125895" y="924339"/>
            <a:ext cx="8819322" cy="5052391"/>
          </a:xfrm>
        </p:spPr>
        <p:txBody>
          <a:bodyPr>
            <a:normAutofit fontScale="77500" lnSpcReduction="20000"/>
          </a:bodyPr>
          <a:lstStyle/>
          <a:p>
            <a:pPr marL="0" indent="0">
              <a:buNone/>
            </a:pPr>
            <a:r>
              <a:rPr lang="ja-JP" altLang="ja-JP"/>
              <a:t>（連携及び協力する事項）</a:t>
            </a:r>
          </a:p>
          <a:p>
            <a:pPr marL="0" indent="0">
              <a:buNone/>
            </a:pPr>
            <a:r>
              <a:rPr lang="ja-JP" altLang="ja-JP"/>
              <a:t>第３条　</a:t>
            </a:r>
            <a:endParaRPr lang="en-US" altLang="ja-JP" dirty="0"/>
          </a:p>
          <a:p>
            <a:pPr marL="0" indent="0">
              <a:buNone/>
            </a:pPr>
            <a:r>
              <a:rPr lang="ja-JP" altLang="ja-JP"/>
              <a:t>町及び協会は、第１条の目的を達成するため、次に掲げる事</a:t>
            </a:r>
            <a:endParaRPr lang="en-US" altLang="ja-JP" dirty="0"/>
          </a:p>
          <a:p>
            <a:pPr marL="0" indent="0">
              <a:buNone/>
            </a:pPr>
            <a:r>
              <a:rPr lang="ja-JP" altLang="ja-JP"/>
              <a:t>項について連携及び協力する。</a:t>
            </a:r>
            <a:endParaRPr lang="en-US" altLang="ja-JP" dirty="0"/>
          </a:p>
          <a:p>
            <a:pPr marL="0" indent="0">
              <a:buNone/>
            </a:pPr>
            <a:endParaRPr lang="ja-JP" altLang="ja-JP"/>
          </a:p>
          <a:p>
            <a:pPr lvl="0">
              <a:lnSpc>
                <a:spcPct val="120000"/>
              </a:lnSpc>
            </a:pPr>
            <a:r>
              <a:rPr lang="ja-JP" altLang="ja-JP"/>
              <a:t>空き家等古民家に関する情報共有に関すること。</a:t>
            </a:r>
          </a:p>
          <a:p>
            <a:pPr lvl="0">
              <a:lnSpc>
                <a:spcPct val="120000"/>
              </a:lnSpc>
            </a:pPr>
            <a:r>
              <a:rPr lang="ja-JP" altLang="ja-JP"/>
              <a:t>空き家等古民家に関する発生抑制に関すること。</a:t>
            </a:r>
          </a:p>
          <a:p>
            <a:pPr lvl="0">
              <a:lnSpc>
                <a:spcPct val="120000"/>
              </a:lnSpc>
            </a:pPr>
            <a:r>
              <a:rPr lang="ja-JP" altLang="ja-JP"/>
              <a:t>空き家等古民家の保全・再生に関すること。</a:t>
            </a:r>
          </a:p>
          <a:p>
            <a:pPr lvl="0">
              <a:lnSpc>
                <a:spcPct val="120000"/>
              </a:lnSpc>
            </a:pPr>
            <a:r>
              <a:rPr lang="ja-JP" altLang="ja-JP"/>
              <a:t>空き家等古民家を活用した地域活性化に関すること。</a:t>
            </a:r>
          </a:p>
          <a:p>
            <a:pPr lvl="0">
              <a:lnSpc>
                <a:spcPct val="120000"/>
              </a:lnSpc>
            </a:pPr>
            <a:r>
              <a:rPr lang="ja-JP" altLang="ja-JP"/>
              <a:t>空き家等古民家を後世につなぐための人材育成及び教育に関すること。</a:t>
            </a:r>
          </a:p>
          <a:p>
            <a:pPr lvl="0">
              <a:lnSpc>
                <a:spcPct val="120000"/>
              </a:lnSpc>
            </a:pPr>
            <a:r>
              <a:rPr lang="ja-JP" altLang="ja-JP"/>
              <a:t>その他両者が協議して必要と認める事項</a:t>
            </a:r>
          </a:p>
          <a:p>
            <a:pPr marL="0" indent="0">
              <a:buNone/>
            </a:pPr>
            <a:endParaRPr kumimoji="1" lang="ja-JP" altLang="en-US"/>
          </a:p>
        </p:txBody>
      </p:sp>
    </p:spTree>
    <p:extLst>
      <p:ext uri="{BB962C8B-B14F-4D97-AF65-F5344CB8AC3E}">
        <p14:creationId xmlns:p14="http://schemas.microsoft.com/office/powerpoint/2010/main" val="8267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024F79-B9C4-6549-9FF1-121D33FC99C1}"/>
              </a:ext>
            </a:extLst>
          </p:cNvPr>
          <p:cNvSpPr>
            <a:spLocks noGrp="1"/>
          </p:cNvSpPr>
          <p:nvPr>
            <p:ph type="title"/>
          </p:nvPr>
        </p:nvSpPr>
        <p:spPr/>
        <p:txBody>
          <a:bodyPr/>
          <a:lstStyle/>
          <a:p>
            <a:r>
              <a:rPr kumimoji="1" lang="ja-JP" altLang="en-US"/>
              <a:t>亀岡市事例</a:t>
            </a:r>
          </a:p>
        </p:txBody>
      </p:sp>
      <p:sp>
        <p:nvSpPr>
          <p:cNvPr id="3" name="コンテンツ プレースホルダー 2">
            <a:extLst>
              <a:ext uri="{FF2B5EF4-FFF2-40B4-BE49-F238E27FC236}">
                <a16:creationId xmlns:a16="http://schemas.microsoft.com/office/drawing/2014/main" id="{5057675B-C69C-6540-A97D-908BD2A49ED7}"/>
              </a:ext>
            </a:extLst>
          </p:cNvPr>
          <p:cNvSpPr>
            <a:spLocks noGrp="1"/>
          </p:cNvSpPr>
          <p:nvPr>
            <p:ph idx="1"/>
          </p:nvPr>
        </p:nvSpPr>
        <p:spPr>
          <a:xfrm>
            <a:off x="628650" y="1392115"/>
            <a:ext cx="7886700" cy="3002084"/>
          </a:xfrm>
        </p:spPr>
        <p:txBody>
          <a:bodyPr/>
          <a:lstStyle/>
          <a:p>
            <a:pPr marL="0" indent="0">
              <a:buNone/>
            </a:pPr>
            <a:endParaRPr kumimoji="1" lang="ja-JP" altLang="en-US"/>
          </a:p>
        </p:txBody>
      </p:sp>
      <p:pic>
        <p:nvPicPr>
          <p:cNvPr id="5" name="図 4" descr="テキスト&#10;&#10;自動的に生成された説明">
            <a:extLst>
              <a:ext uri="{FF2B5EF4-FFF2-40B4-BE49-F238E27FC236}">
                <a16:creationId xmlns:a16="http://schemas.microsoft.com/office/drawing/2014/main" id="{F0FF2A23-3D8F-AD4A-8C98-BEFD4CC3A10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50901"/>
            <a:ext cx="9144000" cy="3441699"/>
          </a:xfrm>
          <a:prstGeom prst="rect">
            <a:avLst/>
          </a:prstGeom>
        </p:spPr>
      </p:pic>
      <p:pic>
        <p:nvPicPr>
          <p:cNvPr id="7" name="図 6" descr="テキスト&#10;&#10;自動的に生成された説明">
            <a:extLst>
              <a:ext uri="{FF2B5EF4-FFF2-40B4-BE49-F238E27FC236}">
                <a16:creationId xmlns:a16="http://schemas.microsoft.com/office/drawing/2014/main" id="{38505073-4A74-FD46-A858-65795425E37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4292600"/>
            <a:ext cx="9144000" cy="2535239"/>
          </a:xfrm>
          <a:prstGeom prst="rect">
            <a:avLst/>
          </a:prstGeom>
        </p:spPr>
      </p:pic>
      <p:sp>
        <p:nvSpPr>
          <p:cNvPr id="4" name="正方形/長方形 3"/>
          <p:cNvSpPr/>
          <p:nvPr/>
        </p:nvSpPr>
        <p:spPr>
          <a:xfrm>
            <a:off x="7069873" y="747132"/>
            <a:ext cx="1683834" cy="200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542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1028"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endParaRPr lang="ja-JP" altLang="en-US" b="1" dirty="0"/>
          </a:p>
        </p:txBody>
      </p:sp>
    </p:spTree>
    <p:extLst>
      <p:ext uri="{BB962C8B-B14F-4D97-AF65-F5344CB8AC3E}">
        <p14:creationId xmlns:p14="http://schemas.microsoft.com/office/powerpoint/2010/main" val="463603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65159E-8E5C-A345-AAC4-3BFF435360EF}"/>
              </a:ext>
            </a:extLst>
          </p:cNvPr>
          <p:cNvSpPr>
            <a:spLocks noGrp="1"/>
          </p:cNvSpPr>
          <p:nvPr>
            <p:ph type="title"/>
          </p:nvPr>
        </p:nvSpPr>
        <p:spPr/>
        <p:txBody>
          <a:bodyPr/>
          <a:lstStyle/>
          <a:p>
            <a:r>
              <a:rPr lang="ja-JP" altLang="en-US" dirty="0"/>
              <a:t>空き家バンクでは出来ないコト</a:t>
            </a:r>
            <a:endParaRPr kumimoji="1" lang="ja-JP" altLang="en-US" dirty="0"/>
          </a:p>
        </p:txBody>
      </p:sp>
      <p:pic>
        <p:nvPicPr>
          <p:cNvPr id="4" name="図 3">
            <a:extLst>
              <a:ext uri="{FF2B5EF4-FFF2-40B4-BE49-F238E27FC236}">
                <a16:creationId xmlns:a16="http://schemas.microsoft.com/office/drawing/2014/main" id="{D53852AF-B6B7-5440-96C2-4593E3BD5E66}"/>
              </a:ext>
            </a:extLst>
          </p:cNvPr>
          <p:cNvPicPr>
            <a:picLocks noChangeAspect="1"/>
          </p:cNvPicPr>
          <p:nvPr/>
        </p:nvPicPr>
        <p:blipFill>
          <a:blip r:embed="rId2"/>
          <a:stretch>
            <a:fillRect/>
          </a:stretch>
        </p:blipFill>
        <p:spPr>
          <a:xfrm>
            <a:off x="469900" y="841445"/>
            <a:ext cx="8204200" cy="5478427"/>
          </a:xfrm>
          <a:prstGeom prst="rect">
            <a:avLst/>
          </a:prstGeom>
        </p:spPr>
      </p:pic>
    </p:spTree>
    <p:extLst>
      <p:ext uri="{BB962C8B-B14F-4D97-AF65-F5344CB8AC3E}">
        <p14:creationId xmlns:p14="http://schemas.microsoft.com/office/powerpoint/2010/main" val="607298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359399"/>
          </a:xfrm>
        </p:spPr>
        <p:txBody>
          <a:bodyPr>
            <a:noAutofit/>
          </a:bodyPr>
          <a:lstStyle/>
          <a:p>
            <a:pPr marL="0" indent="0">
              <a:buNone/>
            </a:pPr>
            <a:r>
              <a:rPr kumimoji="1" lang="en-US" altLang="ja-JP" sz="2400" dirty="0"/>
              <a:t>         </a:t>
            </a:r>
            <a:r>
              <a:rPr kumimoji="1" lang="ja-JP" altLang="en-US" sz="2400" dirty="0"/>
              <a:t>自治体の出来ないこと民間が行う</a:t>
            </a:r>
            <a:endParaRPr kumimoji="1" lang="en-US" altLang="ja-JP" sz="2400" dirty="0"/>
          </a:p>
          <a:p>
            <a:pPr marL="0" indent="0">
              <a:buNone/>
            </a:pPr>
            <a:r>
              <a:rPr lang="ja-JP" altLang="en-US" sz="2400" dirty="0"/>
              <a:t>　</a:t>
            </a:r>
            <a:br>
              <a:rPr lang="en-US" altLang="ja-JP" sz="2400" dirty="0"/>
            </a:br>
            <a:r>
              <a:rPr lang="en-US" altLang="ja-JP" sz="2400" dirty="0"/>
              <a:t>                   </a:t>
            </a:r>
            <a:r>
              <a:rPr lang="ja-JP" altLang="en-US" sz="2400" dirty="0"/>
              <a:t>　</a:t>
            </a:r>
            <a:r>
              <a:rPr lang="en-US" altLang="ja-JP" sz="2400" dirty="0"/>
              <a:t>    </a:t>
            </a:r>
            <a:r>
              <a:rPr kumimoji="1" lang="ja-JP" altLang="en-US" sz="2400" dirty="0"/>
              <a:t>⬇️</a:t>
            </a:r>
            <a:endParaRPr kumimoji="1" lang="en-US" altLang="ja-JP" sz="2400" dirty="0"/>
          </a:p>
          <a:p>
            <a:pPr marL="0" indent="0" algn="ctr">
              <a:buNone/>
            </a:pP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自治体と情報共有し自治体と共に「空き家課題解決」</a:t>
            </a: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en-US" altLang="ja-JP" sz="2400" dirty="0"/>
              <a:t>  </a:t>
            </a:r>
            <a:r>
              <a:rPr kumimoji="1" lang="ja-JP" altLang="en-US" sz="2400" dirty="0"/>
              <a:t>自治体情報管理発信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民間で実務運営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dirty="0"/>
              <a:t>　　　　　　　　　</a:t>
            </a:r>
            <a:r>
              <a:rPr lang="ja-JP" altLang="en-US" sz="2400" dirty="0"/>
              <a:t> </a:t>
            </a:r>
            <a:r>
              <a:rPr kumimoji="1" lang="ja-JP" altLang="en-US" sz="2400" dirty="0"/>
              <a:t>　　</a:t>
            </a:r>
            <a:r>
              <a:rPr kumimoji="1" lang="en-US" altLang="ja-JP" sz="2400" dirty="0"/>
              <a:t>    </a:t>
            </a:r>
            <a:r>
              <a:rPr kumimoji="1" lang="ja-JP" altLang="en-US" sz="2400" dirty="0"/>
              <a:t>・発生抑制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3530217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30326C0-AE66-4842-859E-BEAA5022083B}"/>
              </a:ext>
            </a:extLst>
          </p:cNvPr>
          <p:cNvSpPr txBox="1"/>
          <p:nvPr/>
        </p:nvSpPr>
        <p:spPr>
          <a:xfrm>
            <a:off x="3166988" y="3014990"/>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6" name="角丸四角形 5">
            <a:extLst>
              <a:ext uri="{FF2B5EF4-FFF2-40B4-BE49-F238E27FC236}">
                <a16:creationId xmlns:a16="http://schemas.microsoft.com/office/drawing/2014/main" id="{B46E8A68-A510-FB40-A553-9D3EB150D852}"/>
              </a:ext>
            </a:extLst>
          </p:cNvPr>
          <p:cNvSpPr/>
          <p:nvPr/>
        </p:nvSpPr>
        <p:spPr>
          <a:xfrm>
            <a:off x="152066" y="5959440"/>
            <a:ext cx="8895994" cy="405126"/>
          </a:xfrm>
          <a:prstGeom prst="roundRec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8395222-5E7D-FF4D-9C36-33DD7397BDBF}"/>
              </a:ext>
            </a:extLst>
          </p:cNvPr>
          <p:cNvSpPr txBox="1"/>
          <p:nvPr/>
        </p:nvSpPr>
        <p:spPr>
          <a:xfrm>
            <a:off x="207271" y="6031198"/>
            <a:ext cx="441248"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DIY</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E682AF39-03A8-104C-9B55-F36F995BA581}"/>
              </a:ext>
            </a:extLst>
          </p:cNvPr>
          <p:cNvSpPr txBox="1"/>
          <p:nvPr/>
        </p:nvSpPr>
        <p:spPr>
          <a:xfrm>
            <a:off x="834877" y="6031198"/>
            <a:ext cx="1057931"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あんしん解体</a:t>
            </a:r>
          </a:p>
        </p:txBody>
      </p:sp>
      <p:sp>
        <p:nvSpPr>
          <p:cNvPr id="9" name="テキスト ボックス 8">
            <a:extLst>
              <a:ext uri="{FF2B5EF4-FFF2-40B4-BE49-F238E27FC236}">
                <a16:creationId xmlns:a16="http://schemas.microsoft.com/office/drawing/2014/main" id="{C86FC40D-BA01-5048-8F9C-788213270A20}"/>
              </a:ext>
            </a:extLst>
          </p:cNvPr>
          <p:cNvSpPr txBox="1"/>
          <p:nvPr/>
        </p:nvSpPr>
        <p:spPr>
          <a:xfrm>
            <a:off x="3885540" y="6031198"/>
            <a:ext cx="689817"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COSOJI</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1635EC3F-108B-6144-86B0-A5A2A303E267}"/>
              </a:ext>
            </a:extLst>
          </p:cNvPr>
          <p:cNvSpPr txBox="1"/>
          <p:nvPr/>
        </p:nvSpPr>
        <p:spPr>
          <a:xfrm>
            <a:off x="6006005" y="6035045"/>
            <a:ext cx="51655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家史</a:t>
            </a:r>
          </a:p>
        </p:txBody>
      </p:sp>
      <p:sp>
        <p:nvSpPr>
          <p:cNvPr id="11" name="テキスト ボックス 10">
            <a:extLst>
              <a:ext uri="{FF2B5EF4-FFF2-40B4-BE49-F238E27FC236}">
                <a16:creationId xmlns:a16="http://schemas.microsoft.com/office/drawing/2014/main" id="{7C12E118-D2D5-6344-BDE8-939A7F9923C2}"/>
              </a:ext>
            </a:extLst>
          </p:cNvPr>
          <p:cNvSpPr txBox="1"/>
          <p:nvPr/>
        </p:nvSpPr>
        <p:spPr>
          <a:xfrm>
            <a:off x="4761715" y="6035045"/>
            <a:ext cx="105793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シルバー人材</a:t>
            </a:r>
          </a:p>
        </p:txBody>
      </p:sp>
      <p:sp>
        <p:nvSpPr>
          <p:cNvPr id="12" name="テキスト ボックス 11">
            <a:extLst>
              <a:ext uri="{FF2B5EF4-FFF2-40B4-BE49-F238E27FC236}">
                <a16:creationId xmlns:a16="http://schemas.microsoft.com/office/drawing/2014/main" id="{420941AE-212B-9F44-A461-270EFE6315A1}"/>
              </a:ext>
            </a:extLst>
          </p:cNvPr>
          <p:cNvSpPr txBox="1"/>
          <p:nvPr/>
        </p:nvSpPr>
        <p:spPr>
          <a:xfrm>
            <a:off x="6708915" y="6035045"/>
            <a:ext cx="597137"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a:t>
            </a:r>
          </a:p>
        </p:txBody>
      </p:sp>
      <p:sp>
        <p:nvSpPr>
          <p:cNvPr id="13" name="テキスト ボックス 12">
            <a:extLst>
              <a:ext uri="{FF2B5EF4-FFF2-40B4-BE49-F238E27FC236}">
                <a16:creationId xmlns:a16="http://schemas.microsoft.com/office/drawing/2014/main" id="{F3108FBB-90CF-5E4C-B647-E4721DA13E0F}"/>
              </a:ext>
            </a:extLst>
          </p:cNvPr>
          <p:cNvSpPr txBox="1"/>
          <p:nvPr/>
        </p:nvSpPr>
        <p:spPr>
          <a:xfrm>
            <a:off x="7492408" y="6035045"/>
            <a:ext cx="1458490"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全日本不動産協会</a:t>
            </a:r>
          </a:p>
        </p:txBody>
      </p:sp>
      <p:cxnSp>
        <p:nvCxnSpPr>
          <p:cNvPr id="14" name="直線コネクタ 13">
            <a:extLst>
              <a:ext uri="{FF2B5EF4-FFF2-40B4-BE49-F238E27FC236}">
                <a16:creationId xmlns:a16="http://schemas.microsoft.com/office/drawing/2014/main" id="{E932C87B-8A98-B440-9822-027D2F4EF7FE}"/>
              </a:ext>
            </a:extLst>
          </p:cNvPr>
          <p:cNvCxnSpPr>
            <a:cxnSpLocks/>
            <a:stCxn id="35" idx="0"/>
            <a:endCxn id="5" idx="2"/>
          </p:cNvCxnSpPr>
          <p:nvPr/>
        </p:nvCxnSpPr>
        <p:spPr>
          <a:xfrm flipV="1">
            <a:off x="4484984" y="3276600"/>
            <a:ext cx="0" cy="304801"/>
          </a:xfrm>
          <a:prstGeom prst="line">
            <a:avLst/>
          </a:prstGeom>
          <a:ln w="34925">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09F08F6-D5E8-4340-A92A-07F424822B97}"/>
              </a:ext>
            </a:extLst>
          </p:cNvPr>
          <p:cNvSpPr txBox="1"/>
          <p:nvPr/>
        </p:nvSpPr>
        <p:spPr>
          <a:xfrm>
            <a:off x="4580948" y="3322766"/>
            <a:ext cx="902811" cy="215444"/>
          </a:xfrm>
          <a:prstGeom prst="rect">
            <a:avLst/>
          </a:prstGeom>
          <a:solidFill>
            <a:schemeClr val="bg1"/>
          </a:solid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会員組織を構築</a:t>
            </a:r>
          </a:p>
        </p:txBody>
      </p:sp>
      <p:sp>
        <p:nvSpPr>
          <p:cNvPr id="18" name="テキスト ボックス 17">
            <a:extLst>
              <a:ext uri="{FF2B5EF4-FFF2-40B4-BE49-F238E27FC236}">
                <a16:creationId xmlns:a16="http://schemas.microsoft.com/office/drawing/2014/main" id="{F3B9EF4B-BCB6-FE4D-803B-3C8E40D1D7F2}"/>
              </a:ext>
            </a:extLst>
          </p:cNvPr>
          <p:cNvSpPr txBox="1"/>
          <p:nvPr/>
        </p:nvSpPr>
        <p:spPr>
          <a:xfrm>
            <a:off x="152066" y="2088260"/>
            <a:ext cx="2405830" cy="261610"/>
          </a:xfrm>
          <a:prstGeom prst="rect">
            <a:avLst/>
          </a:prstGeom>
          <a:noFill/>
          <a:ln>
            <a:solidFill>
              <a:schemeClr val="accent1"/>
            </a:solidFill>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全国古民家再生協会</a:t>
            </a:r>
          </a:p>
        </p:txBody>
      </p:sp>
      <p:sp>
        <p:nvSpPr>
          <p:cNvPr id="19" name="テキスト ボックス 18">
            <a:extLst>
              <a:ext uri="{FF2B5EF4-FFF2-40B4-BE49-F238E27FC236}">
                <a16:creationId xmlns:a16="http://schemas.microsoft.com/office/drawing/2014/main" id="{11DE041B-89C4-EB46-BBBE-D222A96D8054}"/>
              </a:ext>
            </a:extLst>
          </p:cNvPr>
          <p:cNvSpPr txBox="1"/>
          <p:nvPr/>
        </p:nvSpPr>
        <p:spPr>
          <a:xfrm>
            <a:off x="3166988" y="2088260"/>
            <a:ext cx="2635990" cy="261610"/>
          </a:xfrm>
          <a:prstGeom prst="rect">
            <a:avLst/>
          </a:prstGeom>
          <a:noFill/>
          <a:ln>
            <a:solidFill>
              <a:schemeClr val="accent1"/>
            </a:solidFill>
          </a:ln>
        </p:spPr>
        <p:txBody>
          <a:bodyPr wrap="square" rtlCol="0">
            <a:spAutoFit/>
          </a:bodyPr>
          <a:lstStyle/>
          <a:p>
            <a:pPr algn="dist"/>
            <a:r>
              <a:rPr kumimoji="1" lang="ja-JP" altLang="en-US" sz="1100" dirty="0">
                <a:latin typeface="ＭＳ ゴシック" panose="020B0609070205080204" pitchFamily="49" charset="-128"/>
                <a:ea typeface="ＭＳ ゴシック" panose="020B0609070205080204" pitchFamily="49" charset="-128"/>
              </a:rPr>
              <a:t>自治体</a:t>
            </a:r>
          </a:p>
        </p:txBody>
      </p:sp>
      <p:sp>
        <p:nvSpPr>
          <p:cNvPr id="20" name="テキスト ボックス 19">
            <a:extLst>
              <a:ext uri="{FF2B5EF4-FFF2-40B4-BE49-F238E27FC236}">
                <a16:creationId xmlns:a16="http://schemas.microsoft.com/office/drawing/2014/main" id="{4BE0485B-E612-6B4A-A588-AD44264B15EE}"/>
              </a:ext>
            </a:extLst>
          </p:cNvPr>
          <p:cNvSpPr txBox="1"/>
          <p:nvPr/>
        </p:nvSpPr>
        <p:spPr>
          <a:xfrm rot="5400000">
            <a:off x="2731637"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21" name="テキスト ボックス 20">
            <a:extLst>
              <a:ext uri="{FF2B5EF4-FFF2-40B4-BE49-F238E27FC236}">
                <a16:creationId xmlns:a16="http://schemas.microsoft.com/office/drawing/2014/main" id="{B2E05D3C-1558-1D40-BC9D-74D68DC726F2}"/>
              </a:ext>
            </a:extLst>
          </p:cNvPr>
          <p:cNvSpPr txBox="1"/>
          <p:nvPr/>
        </p:nvSpPr>
        <p:spPr>
          <a:xfrm>
            <a:off x="2564924" y="2349870"/>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22" name="テキスト ボックス 21">
            <a:extLst>
              <a:ext uri="{FF2B5EF4-FFF2-40B4-BE49-F238E27FC236}">
                <a16:creationId xmlns:a16="http://schemas.microsoft.com/office/drawing/2014/main" id="{7B84B35B-196D-074D-AD84-29653B419FDB}"/>
              </a:ext>
            </a:extLst>
          </p:cNvPr>
          <p:cNvSpPr txBox="1"/>
          <p:nvPr/>
        </p:nvSpPr>
        <p:spPr>
          <a:xfrm>
            <a:off x="6412071" y="2088260"/>
            <a:ext cx="2635990" cy="261610"/>
          </a:xfrm>
          <a:prstGeom prst="rect">
            <a:avLst/>
          </a:prstGeom>
          <a:noFill/>
          <a:ln>
            <a:solidFill>
              <a:schemeClr val="accent1"/>
            </a:solidFill>
            <a:prstDash val="dash"/>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空き家バンク（移住中心になる）</a:t>
            </a:r>
          </a:p>
        </p:txBody>
      </p:sp>
      <p:sp>
        <p:nvSpPr>
          <p:cNvPr id="23" name="テキスト ボックス 22">
            <a:extLst>
              <a:ext uri="{FF2B5EF4-FFF2-40B4-BE49-F238E27FC236}">
                <a16:creationId xmlns:a16="http://schemas.microsoft.com/office/drawing/2014/main" id="{6FCE5800-5BCF-A046-AE8D-ED33DCD6F34B}"/>
              </a:ext>
            </a:extLst>
          </p:cNvPr>
          <p:cNvSpPr txBox="1"/>
          <p:nvPr/>
        </p:nvSpPr>
        <p:spPr>
          <a:xfrm>
            <a:off x="721753" y="3014990"/>
            <a:ext cx="1836143" cy="261610"/>
          </a:xfrm>
          <a:prstGeom prst="rect">
            <a:avLst/>
          </a:prstGeom>
          <a:noFill/>
          <a:ln>
            <a:solidFill>
              <a:schemeClr val="accent1"/>
            </a:solidFill>
          </a:ln>
        </p:spPr>
        <p:txBody>
          <a:bodyPr wrap="square" rtlCol="0" anchor="ctr">
            <a:noAutofit/>
          </a:bodyPr>
          <a:lstStyle/>
          <a:p>
            <a:pPr algn="ctr"/>
            <a:r>
              <a:rPr kumimoji="1" lang="ja-JP" altLang="en-US" sz="1000">
                <a:latin typeface="ＭＳ ゴシック" panose="020B0609070205080204" pitchFamily="49" charset="-128"/>
                <a:ea typeface="ＭＳ ゴシック" panose="020B0609070205080204" pitchFamily="49" charset="-128"/>
              </a:rPr>
              <a:t>協議会事務局</a:t>
            </a:r>
            <a:endParaRPr kumimoji="1" lang="ja-JP" altLang="en-US" sz="800">
              <a:latin typeface="ＭＳ ゴシック" panose="020B0609070205080204" pitchFamily="49" charset="-128"/>
              <a:ea typeface="ＭＳ ゴシック" panose="020B0609070205080204" pitchFamily="49" charset="-128"/>
            </a:endParaRPr>
          </a:p>
        </p:txBody>
      </p:sp>
      <p:cxnSp>
        <p:nvCxnSpPr>
          <p:cNvPr id="24" name="直線コネクタ 23">
            <a:extLst>
              <a:ext uri="{FF2B5EF4-FFF2-40B4-BE49-F238E27FC236}">
                <a16:creationId xmlns:a16="http://schemas.microsoft.com/office/drawing/2014/main" id="{BF344077-1BDC-534E-84D4-C9C5E349CD45}"/>
              </a:ext>
            </a:extLst>
          </p:cNvPr>
          <p:cNvCxnSpPr>
            <a:cxnSpLocks/>
          </p:cNvCxnSpPr>
          <p:nvPr/>
        </p:nvCxnSpPr>
        <p:spPr>
          <a:xfrm>
            <a:off x="1918901" y="2388343"/>
            <a:ext cx="0" cy="626647"/>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B016C2CD-AE69-FE48-879C-F2715DDFD539}"/>
              </a:ext>
            </a:extLst>
          </p:cNvPr>
          <p:cNvCxnSpPr>
            <a:cxnSpLocks/>
            <a:stCxn id="23" idx="3"/>
            <a:endCxn id="5" idx="1"/>
          </p:cNvCxnSpPr>
          <p:nvPr/>
        </p:nvCxnSpPr>
        <p:spPr>
          <a:xfrm>
            <a:off x="2557896" y="3145795"/>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9E6F42B4-8BD5-B843-9E0D-96FB90394E0A}"/>
              </a:ext>
            </a:extLst>
          </p:cNvPr>
          <p:cNvSpPr txBox="1"/>
          <p:nvPr/>
        </p:nvSpPr>
        <p:spPr>
          <a:xfrm>
            <a:off x="2635896" y="3145794"/>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運営</a:t>
            </a:r>
          </a:p>
        </p:txBody>
      </p:sp>
      <p:sp>
        <p:nvSpPr>
          <p:cNvPr id="33" name="テキスト ボックス 32">
            <a:extLst>
              <a:ext uri="{FF2B5EF4-FFF2-40B4-BE49-F238E27FC236}">
                <a16:creationId xmlns:a16="http://schemas.microsoft.com/office/drawing/2014/main" id="{EE97AC7D-2C5A-2D47-AE0C-CC3F4FF85772}"/>
              </a:ext>
            </a:extLst>
          </p:cNvPr>
          <p:cNvSpPr txBox="1">
            <a:spLocks/>
          </p:cNvSpPr>
          <p:nvPr/>
        </p:nvSpPr>
        <p:spPr>
          <a:xfrm>
            <a:off x="3166988" y="3843011"/>
            <a:ext cx="2635984" cy="1854819"/>
          </a:xfrm>
          <a:prstGeom prst="rect">
            <a:avLst/>
          </a:prstGeom>
          <a:noFill/>
          <a:ln>
            <a:solidFill>
              <a:schemeClr val="accent1"/>
            </a:solidFill>
          </a:ln>
        </p:spPr>
        <p:txBody>
          <a:bodyPr wrap="square" rtlCol="0">
            <a:noAutofit/>
          </a:bodyPr>
          <a:lstStyle/>
          <a:p>
            <a:r>
              <a:rPr kumimoji="1" lang="ja-JP" altLang="en-US" sz="1100" dirty="0">
                <a:latin typeface="ＭＳ ゴシック" panose="020B0609070205080204" pitchFamily="49" charset="-128"/>
                <a:ea typeface="ＭＳ ゴシック" panose="020B0609070205080204" pitchFamily="49" charset="-128"/>
              </a:rPr>
              <a:t>・会員（建築業）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・会員（解体業）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・会員（不動産業）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・会員（行政書士）</a:t>
            </a:r>
            <a:r>
              <a:rPr kumimoji="1" lang="en-US" altLang="ja-JP" sz="1100" dirty="0">
                <a:latin typeface="ＭＳ ゴシック" panose="020B0609070205080204" pitchFamily="49" charset="-128"/>
                <a:ea typeface="ＭＳ ゴシック" panose="020B0609070205080204" pitchFamily="49" charset="-128"/>
              </a:rPr>
              <a:t>   </a:t>
            </a:r>
            <a:r>
              <a:rPr kumimoji="1" lang="ja-JP" altLang="en-US" sz="1100" dirty="0">
                <a:latin typeface="ＭＳ ゴシック" panose="020B0609070205080204" pitchFamily="49" charset="-128"/>
                <a:ea typeface="ＭＳ ゴシック" panose="020B0609070205080204" pitchFamily="49" charset="-128"/>
              </a:rPr>
              <a:t>など</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050" dirty="0">
                <a:latin typeface="ＭＳ ゴシック" panose="020B0609070205080204" pitchFamily="49" charset="-128"/>
                <a:ea typeface="ＭＳ ゴシック" panose="020B0609070205080204" pitchFamily="49" charset="-128"/>
              </a:rPr>
              <a:t>地域の意識高い方</a:t>
            </a:r>
            <a:r>
              <a:rPr kumimoji="1" lang="en-US" altLang="ja-JP" sz="1050" dirty="0">
                <a:latin typeface="ＭＳ ゴシック" panose="020B0609070205080204" pitchFamily="49" charset="-128"/>
                <a:ea typeface="ＭＳ ゴシック" panose="020B0609070205080204" pitchFamily="49" charset="-128"/>
              </a:rPr>
              <a:t>10</a:t>
            </a:r>
            <a:r>
              <a:rPr kumimoji="1" lang="ja-JP" altLang="en-US" sz="1050" dirty="0">
                <a:latin typeface="ＭＳ ゴシック" panose="020B0609070205080204" pitchFamily="49" charset="-128"/>
                <a:ea typeface="ＭＳ ゴシック" panose="020B0609070205080204" pitchFamily="49" charset="-128"/>
              </a:rPr>
              <a:t>社程度を会員</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A8D45CFD-5C4C-EE40-A831-ABF6FE180E6D}"/>
              </a:ext>
            </a:extLst>
          </p:cNvPr>
          <p:cNvSpPr txBox="1"/>
          <p:nvPr/>
        </p:nvSpPr>
        <p:spPr>
          <a:xfrm>
            <a:off x="3240380" y="4851445"/>
            <a:ext cx="2523068" cy="846386"/>
          </a:xfrm>
          <a:prstGeom prst="rect">
            <a:avLst/>
          </a:prstGeom>
          <a:noFill/>
          <a:ln>
            <a:noFill/>
          </a:ln>
        </p:spPr>
        <p:txBody>
          <a:bodyPr wrap="square" rtlCol="0">
            <a:spAutoFit/>
          </a:bodyPr>
          <a:lstStyle/>
          <a:p>
            <a:r>
              <a:rPr kumimoji="1" lang="ja-JP" altLang="en-US" sz="700" dirty="0">
                <a:latin typeface="ＭＳ ゴシック" panose="020B0609070205080204" pitchFamily="49" charset="-128"/>
                <a:ea typeface="ＭＳ ゴシック" panose="020B0609070205080204" pitchFamily="49" charset="-128"/>
              </a:rPr>
              <a:t>●年間：１２，０００円（１社）</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会費の２</a:t>
            </a:r>
            <a:r>
              <a:rPr kumimoji="1" lang="en-US" altLang="ja-JP" sz="700" dirty="0">
                <a:latin typeface="ＭＳ ゴシック" panose="020B0609070205080204" pitchFamily="49" charset="-128"/>
                <a:ea typeface="ＭＳ ゴシック" panose="020B0609070205080204" pitchFamily="49" charset="-128"/>
              </a:rPr>
              <a:t>/</a:t>
            </a:r>
            <a:r>
              <a:rPr kumimoji="1" lang="ja-JP" altLang="en-US" sz="700" dirty="0">
                <a:latin typeface="ＭＳ ゴシック" panose="020B0609070205080204" pitchFamily="49" charset="-128"/>
                <a:ea typeface="ＭＳ ゴシック" panose="020B0609070205080204" pitchFamily="49" charset="-128"/>
              </a:rPr>
              <a:t>３が協議会予算、残りを本会へ</a:t>
            </a:r>
            <a:endParaRPr kumimoji="1" lang="en-US" altLang="ja-JP" sz="700" dirty="0">
              <a:latin typeface="ＭＳ ゴシック" panose="020B0609070205080204" pitchFamily="49" charset="-128"/>
              <a:ea typeface="ＭＳ ゴシック" panose="020B0609070205080204" pitchFamily="49" charset="-128"/>
            </a:endParaRPr>
          </a:p>
          <a:p>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●会員は全国古民家再生協会所属会員は原則不可</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●会員は空き家課題</a:t>
            </a:r>
            <a:r>
              <a:rPr kumimoji="1" lang="en-US" altLang="ja-JP" sz="700" dirty="0">
                <a:latin typeface="ＭＳ ゴシック" panose="020B0609070205080204" pitchFamily="49" charset="-128"/>
                <a:ea typeface="ＭＳ ゴシック" panose="020B0609070205080204" pitchFamily="49" charset="-128"/>
              </a:rPr>
              <a:t>TC/</a:t>
            </a:r>
            <a:r>
              <a:rPr kumimoji="1" lang="ja-JP" altLang="en-US" sz="700" dirty="0">
                <a:latin typeface="ＭＳ ゴシック" panose="020B0609070205080204" pitchFamily="49" charset="-128"/>
                <a:ea typeface="ＭＳ ゴシック" panose="020B0609070205080204" pitchFamily="49" charset="-128"/>
              </a:rPr>
              <a:t>古民家</a:t>
            </a:r>
            <a:r>
              <a:rPr kumimoji="1" lang="en-US" altLang="ja-JP" sz="700" dirty="0">
                <a:latin typeface="ＭＳ ゴシック" panose="020B0609070205080204" pitchFamily="49" charset="-128"/>
                <a:ea typeface="ＭＳ ゴシック" panose="020B0609070205080204" pitchFamily="49" charset="-128"/>
              </a:rPr>
              <a:t>MP</a:t>
            </a:r>
            <a:r>
              <a:rPr kumimoji="1" lang="ja-JP" altLang="en-US" sz="700" dirty="0">
                <a:latin typeface="ＭＳ ゴシック" panose="020B0609070205080204" pitchFamily="49" charset="-128"/>
                <a:ea typeface="ＭＳ ゴシック" panose="020B0609070205080204" pitchFamily="49" charset="-128"/>
              </a:rPr>
              <a:t>の資格が必須</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●リフォーム等が発生した際は、リフォーム瑕疵保険の付</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　保を必須とする。</a:t>
            </a:r>
            <a:endParaRPr kumimoji="1" lang="en-US" altLang="ja-JP" sz="700" dirty="0">
              <a:latin typeface="ＭＳ ゴシック" panose="020B0609070205080204" pitchFamily="49" charset="-128"/>
              <a:ea typeface="ＭＳ ゴシック" panose="020B0609070205080204" pitchFamily="49" charset="-128"/>
            </a:endParaRPr>
          </a:p>
        </p:txBody>
      </p:sp>
      <p:sp>
        <p:nvSpPr>
          <p:cNvPr id="35" name="テキスト ボックス 34">
            <a:extLst>
              <a:ext uri="{FF2B5EF4-FFF2-40B4-BE49-F238E27FC236}">
                <a16:creationId xmlns:a16="http://schemas.microsoft.com/office/drawing/2014/main" id="{D3B44838-CB1C-9948-9677-9BA543A955DF}"/>
              </a:ext>
            </a:extLst>
          </p:cNvPr>
          <p:cNvSpPr txBox="1"/>
          <p:nvPr/>
        </p:nvSpPr>
        <p:spPr>
          <a:xfrm>
            <a:off x="3166988" y="3581401"/>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支部会員</a:t>
            </a:r>
          </a:p>
        </p:txBody>
      </p:sp>
      <p:sp>
        <p:nvSpPr>
          <p:cNvPr id="38" name="テキスト ボックス 37">
            <a:extLst>
              <a:ext uri="{FF2B5EF4-FFF2-40B4-BE49-F238E27FC236}">
                <a16:creationId xmlns:a16="http://schemas.microsoft.com/office/drawing/2014/main" id="{9BAF15D8-19F9-1643-BDB6-EEEC25993550}"/>
              </a:ext>
            </a:extLst>
          </p:cNvPr>
          <p:cNvSpPr txBox="1"/>
          <p:nvPr/>
        </p:nvSpPr>
        <p:spPr>
          <a:xfrm>
            <a:off x="6424881" y="3581401"/>
            <a:ext cx="2635991" cy="26161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各種業務</a:t>
            </a:r>
          </a:p>
        </p:txBody>
      </p:sp>
      <p:sp>
        <p:nvSpPr>
          <p:cNvPr id="39" name="テキスト ボックス 38">
            <a:extLst>
              <a:ext uri="{FF2B5EF4-FFF2-40B4-BE49-F238E27FC236}">
                <a16:creationId xmlns:a16="http://schemas.microsoft.com/office/drawing/2014/main" id="{B8722325-5425-DF43-A09C-862FDB084E84}"/>
              </a:ext>
            </a:extLst>
          </p:cNvPr>
          <p:cNvSpPr txBox="1">
            <a:spLocks/>
          </p:cNvSpPr>
          <p:nvPr/>
        </p:nvSpPr>
        <p:spPr>
          <a:xfrm>
            <a:off x="6424888" y="3843011"/>
            <a:ext cx="2635984" cy="1854819"/>
          </a:xfrm>
          <a:prstGeom prst="rect">
            <a:avLst/>
          </a:prstGeom>
          <a:noFill/>
          <a:ln>
            <a:solidFill>
              <a:schemeClr val="accent6">
                <a:lumMod val="75000"/>
              </a:schemeClr>
            </a:solidFill>
          </a:ln>
        </p:spPr>
        <p:txBody>
          <a:bodyPr wrap="square" rtlCol="0">
            <a:noAutofit/>
          </a:bodyPr>
          <a:lstStyle/>
          <a:p>
            <a:r>
              <a:rPr kumimoji="1" lang="ja-JP" altLang="en-US" sz="1200" dirty="0">
                <a:latin typeface="ＭＳ ゴシック" panose="020B0609070205080204" pitchFamily="49" charset="-128"/>
                <a:ea typeface="ＭＳ ゴシック" panose="020B0609070205080204" pitchFamily="49" charset="-128"/>
              </a:rPr>
              <a:t>移住だけでない様々な課題解決</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（建物の付加価値を上げていく）</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・空き家の利活用（交付金活用）</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・空き家のリフォーム</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・空き家の解体（移築。古材買取）</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a:t>
            </a:r>
            <a:r>
              <a:rPr kumimoji="1" lang="en-US" altLang="ja-JP" sz="1200" dirty="0">
                <a:latin typeface="ＭＳ ゴシック" panose="020B0609070205080204" pitchFamily="49" charset="-128"/>
                <a:ea typeface="ＭＳ ゴシック" panose="020B0609070205080204" pitchFamily="49" charset="-128"/>
              </a:rPr>
              <a:t>DIY</a:t>
            </a:r>
            <a:r>
              <a:rPr kumimoji="1" lang="ja-JP" altLang="en-US" sz="1200" dirty="0">
                <a:latin typeface="ＭＳ ゴシック" panose="020B0609070205080204" pitchFamily="49" charset="-128"/>
                <a:ea typeface="ＭＳ ゴシック" panose="020B0609070205080204" pitchFamily="49" charset="-128"/>
              </a:rPr>
              <a:t>での空き家の再生・移住</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・ベットや片付けの相談　　など　</a:t>
            </a:r>
            <a:endParaRPr kumimoji="1" lang="en-US" altLang="ja-JP" sz="1200" dirty="0">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BF457621-0C69-9649-BA51-D511F612C0CB}"/>
              </a:ext>
            </a:extLst>
          </p:cNvPr>
          <p:cNvSpPr txBox="1"/>
          <p:nvPr/>
        </p:nvSpPr>
        <p:spPr>
          <a:xfrm>
            <a:off x="1279905" y="3581401"/>
            <a:ext cx="1277991" cy="261610"/>
          </a:xfrm>
          <a:prstGeom prst="rect">
            <a:avLst/>
          </a:prstGeom>
          <a:noFill/>
          <a:ln>
            <a:solidFill>
              <a:schemeClr val="accent1"/>
            </a:solidFill>
          </a:ln>
        </p:spPr>
        <p:txBody>
          <a:bodyPr wrap="square" rtlCol="0" anchor="ctr">
            <a:noAutofit/>
          </a:bodyPr>
          <a:lstStyle/>
          <a:p>
            <a:pPr algn="ctr"/>
            <a:r>
              <a:rPr kumimoji="1" lang="ja-JP" altLang="en-US" sz="800" dirty="0">
                <a:latin typeface="ＭＳ ゴシック" panose="020B0609070205080204" pitchFamily="49" charset="-128"/>
                <a:ea typeface="ＭＳ ゴシック" panose="020B0609070205080204" pitchFamily="49" charset="-128"/>
              </a:rPr>
              <a:t>講習試験</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600" dirty="0">
                <a:latin typeface="ＭＳ ゴシック" panose="020B0609070205080204" pitchFamily="49" charset="-128"/>
                <a:ea typeface="ＭＳ ゴシック" panose="020B0609070205080204" pitchFamily="49" charset="-128"/>
              </a:rPr>
              <a:t>空き家課題</a:t>
            </a:r>
            <a:r>
              <a:rPr kumimoji="1" lang="en-US" altLang="ja-JP" sz="600" dirty="0">
                <a:latin typeface="ＭＳ ゴシック" panose="020B0609070205080204" pitchFamily="49" charset="-128"/>
                <a:ea typeface="ＭＳ ゴシック" panose="020B0609070205080204" pitchFamily="49" charset="-128"/>
              </a:rPr>
              <a:t>TC/</a:t>
            </a:r>
            <a:r>
              <a:rPr kumimoji="1" lang="ja-JP" altLang="en-US" sz="600" dirty="0">
                <a:latin typeface="ＭＳ ゴシック" panose="020B0609070205080204" pitchFamily="49" charset="-128"/>
                <a:ea typeface="ＭＳ ゴシック" panose="020B0609070205080204" pitchFamily="49" charset="-128"/>
              </a:rPr>
              <a:t>古民家</a:t>
            </a:r>
            <a:r>
              <a:rPr kumimoji="1" lang="en-US" altLang="ja-JP" sz="600" dirty="0">
                <a:latin typeface="ＭＳ ゴシック" panose="020B0609070205080204" pitchFamily="49" charset="-128"/>
                <a:ea typeface="ＭＳ ゴシック" panose="020B0609070205080204" pitchFamily="49" charset="-128"/>
              </a:rPr>
              <a:t>MP</a:t>
            </a:r>
            <a:endParaRPr kumimoji="1" lang="ja-JP" altLang="en-US" sz="600" dirty="0">
              <a:latin typeface="ＭＳ ゴシック" panose="020B0609070205080204" pitchFamily="49" charset="-128"/>
              <a:ea typeface="ＭＳ ゴシック" panose="020B0609070205080204" pitchFamily="49" charset="-128"/>
            </a:endParaRPr>
          </a:p>
        </p:txBody>
      </p:sp>
      <p:cxnSp>
        <p:nvCxnSpPr>
          <p:cNvPr id="41" name="直線コネクタ 40">
            <a:extLst>
              <a:ext uri="{FF2B5EF4-FFF2-40B4-BE49-F238E27FC236}">
                <a16:creationId xmlns:a16="http://schemas.microsoft.com/office/drawing/2014/main" id="{C0D07465-CCDF-D942-808D-0BBC012E4DBA}"/>
              </a:ext>
            </a:extLst>
          </p:cNvPr>
          <p:cNvCxnSpPr>
            <a:cxnSpLocks/>
            <a:endCxn id="40" idx="0"/>
          </p:cNvCxnSpPr>
          <p:nvPr/>
        </p:nvCxnSpPr>
        <p:spPr>
          <a:xfrm>
            <a:off x="1918901" y="3289013"/>
            <a:ext cx="0" cy="292388"/>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5D57051-074A-5F4C-B225-4F9456BC2FB4}"/>
              </a:ext>
            </a:extLst>
          </p:cNvPr>
          <p:cNvCxnSpPr>
            <a:cxnSpLocks/>
            <a:stCxn id="40" idx="3"/>
            <a:endCxn id="35" idx="1"/>
          </p:cNvCxnSpPr>
          <p:nvPr/>
        </p:nvCxnSpPr>
        <p:spPr>
          <a:xfrm>
            <a:off x="2557896" y="3712206"/>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4DFEA899-BF62-DD49-90A0-9A6881CC2462}"/>
              </a:ext>
            </a:extLst>
          </p:cNvPr>
          <p:cNvSpPr txBox="1"/>
          <p:nvPr/>
        </p:nvSpPr>
        <p:spPr>
          <a:xfrm>
            <a:off x="1908991" y="3276599"/>
            <a:ext cx="569387" cy="292388"/>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育成</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500" dirty="0">
                <a:latin typeface="ＭＳ ゴシック" panose="020B0609070205080204" pitchFamily="49" charset="-128"/>
                <a:ea typeface="ＭＳ ゴシック" panose="020B0609070205080204" pitchFamily="49" charset="-128"/>
              </a:rPr>
              <a:t>（基本運動）</a:t>
            </a:r>
          </a:p>
        </p:txBody>
      </p:sp>
      <p:sp>
        <p:nvSpPr>
          <p:cNvPr id="48" name="テキスト ボックス 47">
            <a:extLst>
              <a:ext uri="{FF2B5EF4-FFF2-40B4-BE49-F238E27FC236}">
                <a16:creationId xmlns:a16="http://schemas.microsoft.com/office/drawing/2014/main" id="{66ECD4FD-DA3B-ED4D-8D7C-EDAECC87C739}"/>
              </a:ext>
            </a:extLst>
          </p:cNvPr>
          <p:cNvSpPr txBox="1"/>
          <p:nvPr/>
        </p:nvSpPr>
        <p:spPr>
          <a:xfrm>
            <a:off x="2511433" y="3755547"/>
            <a:ext cx="697627"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理念の共有</a:t>
            </a:r>
          </a:p>
        </p:txBody>
      </p:sp>
      <p:cxnSp>
        <p:nvCxnSpPr>
          <p:cNvPr id="49" name="直線コネクタ 48">
            <a:extLst>
              <a:ext uri="{FF2B5EF4-FFF2-40B4-BE49-F238E27FC236}">
                <a16:creationId xmlns:a16="http://schemas.microsoft.com/office/drawing/2014/main" id="{94A0DE06-E480-964C-9C26-2CEE0B619657}"/>
              </a:ext>
            </a:extLst>
          </p:cNvPr>
          <p:cNvCxnSpPr>
            <a:cxnSpLocks/>
          </p:cNvCxnSpPr>
          <p:nvPr/>
        </p:nvCxnSpPr>
        <p:spPr>
          <a:xfrm>
            <a:off x="564234" y="2388343"/>
            <a:ext cx="31255" cy="3558824"/>
          </a:xfrm>
          <a:prstGeom prst="line">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4575069-C875-9844-B4AE-6DF731CE5D3E}"/>
              </a:ext>
            </a:extLst>
          </p:cNvPr>
          <p:cNvSpPr txBox="1"/>
          <p:nvPr/>
        </p:nvSpPr>
        <p:spPr>
          <a:xfrm>
            <a:off x="454" y="4110616"/>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53" name="テキスト ボックス 52">
            <a:extLst>
              <a:ext uri="{FF2B5EF4-FFF2-40B4-BE49-F238E27FC236}">
                <a16:creationId xmlns:a16="http://schemas.microsoft.com/office/drawing/2014/main" id="{67E36DBC-5608-A244-B32B-6A263D6BB93E}"/>
              </a:ext>
            </a:extLst>
          </p:cNvPr>
          <p:cNvSpPr txBox="1"/>
          <p:nvPr/>
        </p:nvSpPr>
        <p:spPr>
          <a:xfrm>
            <a:off x="2079166" y="6031198"/>
            <a:ext cx="1620016"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古材リユース推進協会</a:t>
            </a:r>
          </a:p>
        </p:txBody>
      </p:sp>
      <p:cxnSp>
        <p:nvCxnSpPr>
          <p:cNvPr id="56" name="直線コネクタ 55">
            <a:extLst>
              <a:ext uri="{FF2B5EF4-FFF2-40B4-BE49-F238E27FC236}">
                <a16:creationId xmlns:a16="http://schemas.microsoft.com/office/drawing/2014/main" id="{71FB23B9-E102-2F41-A5E4-48E535FF71B0}"/>
              </a:ext>
            </a:extLst>
          </p:cNvPr>
          <p:cNvCxnSpPr>
            <a:cxnSpLocks/>
          </p:cNvCxnSpPr>
          <p:nvPr/>
        </p:nvCxnSpPr>
        <p:spPr>
          <a:xfrm>
            <a:off x="5802972" y="4516421"/>
            <a:ext cx="621916"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B1A055C0-4EBE-1843-94A8-ACC65C3A196E}"/>
              </a:ext>
            </a:extLst>
          </p:cNvPr>
          <p:cNvSpPr txBox="1"/>
          <p:nvPr/>
        </p:nvSpPr>
        <p:spPr>
          <a:xfrm>
            <a:off x="5919001" y="428603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a:t>
            </a:r>
          </a:p>
        </p:txBody>
      </p:sp>
      <p:cxnSp>
        <p:nvCxnSpPr>
          <p:cNvPr id="73" name="カギ線コネクタ 72">
            <a:extLst>
              <a:ext uri="{FF2B5EF4-FFF2-40B4-BE49-F238E27FC236}">
                <a16:creationId xmlns:a16="http://schemas.microsoft.com/office/drawing/2014/main" id="{CF72C3CD-530C-CA42-A8CC-86AFBF196071}"/>
              </a:ext>
            </a:extLst>
          </p:cNvPr>
          <p:cNvCxnSpPr>
            <a:cxnSpLocks/>
          </p:cNvCxnSpPr>
          <p:nvPr/>
        </p:nvCxnSpPr>
        <p:spPr>
          <a:xfrm rot="10800000">
            <a:off x="976402" y="3289014"/>
            <a:ext cx="2170118" cy="1176609"/>
          </a:xfrm>
          <a:prstGeom prst="bentConnector3">
            <a:avLst>
              <a:gd name="adj1" fmla="val 99159"/>
            </a:avLst>
          </a:prstGeom>
          <a:ln w="34925">
            <a:headEnd type="triangle"/>
            <a:tailEnd type="non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16AEA415-5A75-ED41-8ED5-C90069AAF3EB}"/>
              </a:ext>
            </a:extLst>
          </p:cNvPr>
          <p:cNvSpPr txBox="1"/>
          <p:nvPr/>
        </p:nvSpPr>
        <p:spPr>
          <a:xfrm>
            <a:off x="1313895" y="4242500"/>
            <a:ext cx="1210589"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各種業務依頼（紹介）</a:t>
            </a:r>
          </a:p>
        </p:txBody>
      </p:sp>
      <p:cxnSp>
        <p:nvCxnSpPr>
          <p:cNvPr id="94" name="直線コネクタ 93">
            <a:extLst>
              <a:ext uri="{FF2B5EF4-FFF2-40B4-BE49-F238E27FC236}">
                <a16:creationId xmlns:a16="http://schemas.microsoft.com/office/drawing/2014/main" id="{FE07CA72-47D3-E044-AEAE-2A8F422AE789}"/>
              </a:ext>
            </a:extLst>
          </p:cNvPr>
          <p:cNvCxnSpPr>
            <a:cxnSpLocks/>
            <a:stCxn id="19" idx="2"/>
            <a:endCxn id="5" idx="0"/>
          </p:cNvCxnSpPr>
          <p:nvPr/>
        </p:nvCxnSpPr>
        <p:spPr>
          <a:xfrm>
            <a:off x="4484983" y="2349870"/>
            <a:ext cx="1" cy="66512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03649314-45BF-D345-B94C-D02FE1D5D28A}"/>
              </a:ext>
            </a:extLst>
          </p:cNvPr>
          <p:cNvSpPr txBox="1"/>
          <p:nvPr/>
        </p:nvSpPr>
        <p:spPr>
          <a:xfrm>
            <a:off x="4541606" y="2524036"/>
            <a:ext cx="1415772" cy="33855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自治体単位で協議会を設置</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空き家に関する業務を協業</a:t>
            </a:r>
          </a:p>
        </p:txBody>
      </p:sp>
      <p:cxnSp>
        <p:nvCxnSpPr>
          <p:cNvPr id="98" name="カギ線コネクタ 97">
            <a:extLst>
              <a:ext uri="{FF2B5EF4-FFF2-40B4-BE49-F238E27FC236}">
                <a16:creationId xmlns:a16="http://schemas.microsoft.com/office/drawing/2014/main" id="{FE021BF9-C80D-994C-81E4-9C885E9C4459}"/>
              </a:ext>
            </a:extLst>
          </p:cNvPr>
          <p:cNvCxnSpPr>
            <a:cxnSpLocks/>
            <a:stCxn id="22" idx="2"/>
            <a:endCxn id="5" idx="3"/>
          </p:cNvCxnSpPr>
          <p:nvPr/>
        </p:nvCxnSpPr>
        <p:spPr>
          <a:xfrm rot="5400000">
            <a:off x="6368561" y="1784289"/>
            <a:ext cx="795925" cy="1927087"/>
          </a:xfrm>
          <a:prstGeom prst="bentConnector2">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7BB6E4A1-C9EE-A648-871C-2AC4C6EA519D}"/>
              </a:ext>
            </a:extLst>
          </p:cNvPr>
          <p:cNvSpPr txBox="1"/>
          <p:nvPr/>
        </p:nvSpPr>
        <p:spPr>
          <a:xfrm rot="5400000">
            <a:off x="5976720"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102" name="テキスト ボックス 101">
            <a:extLst>
              <a:ext uri="{FF2B5EF4-FFF2-40B4-BE49-F238E27FC236}">
                <a16:creationId xmlns:a16="http://schemas.microsoft.com/office/drawing/2014/main" id="{785A23CD-33BD-DA4A-8796-2CAB19AAA3FC}"/>
              </a:ext>
            </a:extLst>
          </p:cNvPr>
          <p:cNvSpPr txBox="1"/>
          <p:nvPr/>
        </p:nvSpPr>
        <p:spPr>
          <a:xfrm>
            <a:off x="5912600" y="234987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管理</a:t>
            </a:r>
          </a:p>
        </p:txBody>
      </p:sp>
      <p:sp>
        <p:nvSpPr>
          <p:cNvPr id="103" name="テキスト ボックス 102">
            <a:extLst>
              <a:ext uri="{FF2B5EF4-FFF2-40B4-BE49-F238E27FC236}">
                <a16:creationId xmlns:a16="http://schemas.microsoft.com/office/drawing/2014/main" id="{C5F28053-0CA2-2C4C-B9E1-495323DF6789}"/>
              </a:ext>
            </a:extLst>
          </p:cNvPr>
          <p:cNvSpPr txBox="1"/>
          <p:nvPr/>
        </p:nvSpPr>
        <p:spPr>
          <a:xfrm>
            <a:off x="186156" y="957729"/>
            <a:ext cx="8789586" cy="261610"/>
          </a:xfrm>
          <a:prstGeom prst="rect">
            <a:avLst/>
          </a:prstGeom>
          <a:noFill/>
        </p:spPr>
        <p:txBody>
          <a:bodyPr wrap="non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空き家に於ける課題解決に向け全国空き家アドバイザー協議会支部が様々な情報・ノウハウ・ネットワークを活用し活動を展開していく</a:t>
            </a:r>
          </a:p>
        </p:txBody>
      </p:sp>
      <p:sp>
        <p:nvSpPr>
          <p:cNvPr id="104" name="テキスト ボックス 103">
            <a:extLst>
              <a:ext uri="{FF2B5EF4-FFF2-40B4-BE49-F238E27FC236}">
                <a16:creationId xmlns:a16="http://schemas.microsoft.com/office/drawing/2014/main" id="{D971346E-FDC0-0644-824A-C10922507335}"/>
              </a:ext>
            </a:extLst>
          </p:cNvPr>
          <p:cNvSpPr txBox="1"/>
          <p:nvPr/>
        </p:nvSpPr>
        <p:spPr>
          <a:xfrm>
            <a:off x="897888" y="1321795"/>
            <a:ext cx="7366119" cy="400110"/>
          </a:xfrm>
          <a:prstGeom prst="rect">
            <a:avLst/>
          </a:prstGeom>
          <a:noFill/>
        </p:spPr>
        <p:txBody>
          <a:bodyPr wrap="none" rtlCol="0">
            <a:spAutoFit/>
          </a:bodyPr>
          <a:lstStyle/>
          <a:p>
            <a:pPr algn="ctr"/>
            <a:r>
              <a:rPr kumimoji="1" lang="ja-JP" altLang="en-US" sz="2000">
                <a:solidFill>
                  <a:schemeClr val="accent6">
                    <a:lumMod val="75000"/>
                  </a:schemeClr>
                </a:solidFill>
                <a:latin typeface="ＭＳ ゴシック" panose="020B0609070205080204" pitchFamily="49" charset="-128"/>
                <a:ea typeface="ＭＳ ゴシック" panose="020B0609070205080204" pitchFamily="49" charset="-128"/>
              </a:rPr>
              <a:t>未来の子ども達の為に　空き家課題解決を通じ　地域を元気に</a:t>
            </a:r>
          </a:p>
        </p:txBody>
      </p:sp>
      <p:cxnSp>
        <p:nvCxnSpPr>
          <p:cNvPr id="105" name="直線コネクタ 104">
            <a:extLst>
              <a:ext uri="{FF2B5EF4-FFF2-40B4-BE49-F238E27FC236}">
                <a16:creationId xmlns:a16="http://schemas.microsoft.com/office/drawing/2014/main" id="{551254ED-C10E-0E45-AA7E-6458F4A860A4}"/>
              </a:ext>
            </a:extLst>
          </p:cNvPr>
          <p:cNvCxnSpPr>
            <a:cxnSpLocks/>
          </p:cNvCxnSpPr>
          <p:nvPr/>
        </p:nvCxnSpPr>
        <p:spPr>
          <a:xfrm flipV="1">
            <a:off x="7748992" y="5697830"/>
            <a:ext cx="0" cy="261610"/>
          </a:xfrm>
          <a:prstGeom prst="line">
            <a:avLst/>
          </a:prstGeom>
          <a:ln w="53975">
            <a:solidFill>
              <a:schemeClr val="accent6">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8" name="テキスト ボックス 107">
            <a:extLst>
              <a:ext uri="{FF2B5EF4-FFF2-40B4-BE49-F238E27FC236}">
                <a16:creationId xmlns:a16="http://schemas.microsoft.com/office/drawing/2014/main" id="{DB72DA35-D94F-7140-B02D-2F188E4EE1C5}"/>
              </a:ext>
            </a:extLst>
          </p:cNvPr>
          <p:cNvSpPr txBox="1"/>
          <p:nvPr/>
        </p:nvSpPr>
        <p:spPr>
          <a:xfrm>
            <a:off x="7926489" y="5731723"/>
            <a:ext cx="80022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業務サポート</a:t>
            </a:r>
          </a:p>
        </p:txBody>
      </p:sp>
      <p:sp>
        <p:nvSpPr>
          <p:cNvPr id="109" name="テキスト ボックス 108">
            <a:extLst>
              <a:ext uri="{FF2B5EF4-FFF2-40B4-BE49-F238E27FC236}">
                <a16:creationId xmlns:a16="http://schemas.microsoft.com/office/drawing/2014/main" id="{DB82AC3C-C029-5048-BA51-08F812842963}"/>
              </a:ext>
            </a:extLst>
          </p:cNvPr>
          <p:cNvSpPr txBox="1"/>
          <p:nvPr/>
        </p:nvSpPr>
        <p:spPr>
          <a:xfrm>
            <a:off x="3102763" y="6509487"/>
            <a:ext cx="2877711" cy="253916"/>
          </a:xfrm>
          <a:prstGeom prst="rect">
            <a:avLst/>
          </a:prstGeom>
          <a:noFill/>
        </p:spPr>
        <p:txBody>
          <a:bodyPr wrap="non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全国ネットワークで対応可能なサポート体制</a:t>
            </a:r>
          </a:p>
        </p:txBody>
      </p:sp>
      <p:sp>
        <p:nvSpPr>
          <p:cNvPr id="111" name="テキスト ボックス 110">
            <a:extLst>
              <a:ext uri="{FF2B5EF4-FFF2-40B4-BE49-F238E27FC236}">
                <a16:creationId xmlns:a16="http://schemas.microsoft.com/office/drawing/2014/main" id="{9413B06F-7DAC-0548-85BD-0A673C58EB3D}"/>
              </a:ext>
            </a:extLst>
          </p:cNvPr>
          <p:cNvSpPr txBox="1"/>
          <p:nvPr/>
        </p:nvSpPr>
        <p:spPr>
          <a:xfrm>
            <a:off x="1007960" y="2529382"/>
            <a:ext cx="990729" cy="338554"/>
          </a:xfrm>
          <a:prstGeom prst="rect">
            <a:avLst/>
          </a:prstGeom>
          <a:noFill/>
        </p:spPr>
        <p:txBody>
          <a:bodyPr wrap="squar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　員</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（事務局</a:t>
            </a:r>
            <a:r>
              <a:rPr kumimoji="1" lang="en-US" altLang="ja-JP" sz="800" dirty="0">
                <a:latin typeface="ＭＳ ゴシック" panose="020B0609070205080204" pitchFamily="49" charset="-128"/>
                <a:ea typeface="ＭＳ ゴシック" panose="020B0609070205080204" pitchFamily="49" charset="-128"/>
              </a:rPr>
              <a:t>/</a:t>
            </a:r>
            <a:r>
              <a:rPr kumimoji="1" lang="ja-JP" altLang="en-US" sz="800" dirty="0">
                <a:latin typeface="ＭＳ ゴシック" panose="020B0609070205080204" pitchFamily="49" charset="-128"/>
                <a:ea typeface="ＭＳ ゴシック" panose="020B0609070205080204" pitchFamily="49" charset="-128"/>
              </a:rPr>
              <a:t>一般）</a:t>
            </a:r>
          </a:p>
        </p:txBody>
      </p:sp>
      <p:sp>
        <p:nvSpPr>
          <p:cNvPr id="51" name="タイトル 1">
            <a:extLst>
              <a:ext uri="{FF2B5EF4-FFF2-40B4-BE49-F238E27FC236}">
                <a16:creationId xmlns:a16="http://schemas.microsoft.com/office/drawing/2014/main" id="{8363E3A0-745A-4707-9281-2001410F9F66}"/>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全国空き家アドバイザー協議会の設置に於ける活動（組織）</a:t>
            </a:r>
          </a:p>
        </p:txBody>
      </p:sp>
    </p:spTree>
    <p:extLst>
      <p:ext uri="{BB962C8B-B14F-4D97-AF65-F5344CB8AC3E}">
        <p14:creationId xmlns:p14="http://schemas.microsoft.com/office/powerpoint/2010/main" val="133379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FC8D716-8714-9E44-BBC2-C4CE4A8E1778}"/>
              </a:ext>
            </a:extLst>
          </p:cNvPr>
          <p:cNvSpPr txBox="1"/>
          <p:nvPr/>
        </p:nvSpPr>
        <p:spPr>
          <a:xfrm>
            <a:off x="179766" y="957729"/>
            <a:ext cx="8802410"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全国空き家アドバイザー協議会支部は地域でチームで課題解決に向けワンストップでの対応を実現します！</a:t>
            </a:r>
          </a:p>
        </p:txBody>
      </p:sp>
      <p:grpSp>
        <p:nvGrpSpPr>
          <p:cNvPr id="38" name="グループ化 37">
            <a:extLst>
              <a:ext uri="{FF2B5EF4-FFF2-40B4-BE49-F238E27FC236}">
                <a16:creationId xmlns:a16="http://schemas.microsoft.com/office/drawing/2014/main" id="{361AA92A-9DC8-574E-8983-C0A08D52F92A}"/>
              </a:ext>
            </a:extLst>
          </p:cNvPr>
          <p:cNvGrpSpPr/>
          <p:nvPr/>
        </p:nvGrpSpPr>
        <p:grpSpPr>
          <a:xfrm>
            <a:off x="207272" y="1303621"/>
            <a:ext cx="2350928" cy="3887439"/>
            <a:chOff x="207272" y="1311094"/>
            <a:chExt cx="2350928" cy="3887439"/>
          </a:xfrm>
        </p:grpSpPr>
        <p:sp>
          <p:nvSpPr>
            <p:cNvPr id="10" name="角丸四角形 9">
              <a:extLst>
                <a:ext uri="{FF2B5EF4-FFF2-40B4-BE49-F238E27FC236}">
                  <a16:creationId xmlns:a16="http://schemas.microsoft.com/office/drawing/2014/main" id="{BEB001D4-8EBF-B046-864A-2493D8BC1784}"/>
                </a:ext>
              </a:extLst>
            </p:cNvPr>
            <p:cNvSpPr/>
            <p:nvPr/>
          </p:nvSpPr>
          <p:spPr>
            <a:xfrm>
              <a:off x="207272" y="1634067"/>
              <a:ext cx="1934795" cy="356446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2E281E72-DD24-804F-83EA-0F24344E880E}"/>
                </a:ext>
              </a:extLst>
            </p:cNvPr>
            <p:cNvSpPr txBox="1"/>
            <p:nvPr/>
          </p:nvSpPr>
          <p:spPr>
            <a:xfrm>
              <a:off x="441135" y="1794349"/>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□発生抑制</a:t>
              </a:r>
            </a:p>
          </p:txBody>
        </p:sp>
        <p:sp>
          <p:nvSpPr>
            <p:cNvPr id="8" name="テキスト ボックス 7">
              <a:extLst>
                <a:ext uri="{FF2B5EF4-FFF2-40B4-BE49-F238E27FC236}">
                  <a16:creationId xmlns:a16="http://schemas.microsoft.com/office/drawing/2014/main" id="{B4D87B17-17D8-A548-9B71-AC11DBFC5595}"/>
                </a:ext>
              </a:extLst>
            </p:cNvPr>
            <p:cNvSpPr txBox="1"/>
            <p:nvPr/>
          </p:nvSpPr>
          <p:spPr>
            <a:xfrm>
              <a:off x="441135" y="3087361"/>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□解体促進</a:t>
              </a:r>
            </a:p>
          </p:txBody>
        </p:sp>
        <p:sp>
          <p:nvSpPr>
            <p:cNvPr id="9" name="テキスト ボックス 8">
              <a:extLst>
                <a:ext uri="{FF2B5EF4-FFF2-40B4-BE49-F238E27FC236}">
                  <a16:creationId xmlns:a16="http://schemas.microsoft.com/office/drawing/2014/main" id="{C7FFE2C5-7655-AF47-BDF3-A38310C9136B}"/>
                </a:ext>
              </a:extLst>
            </p:cNvPr>
            <p:cNvSpPr txBox="1"/>
            <p:nvPr/>
          </p:nvSpPr>
          <p:spPr>
            <a:xfrm>
              <a:off x="569375" y="4477275"/>
              <a:ext cx="121058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□利活用</a:t>
              </a:r>
            </a:p>
          </p:txBody>
        </p:sp>
        <p:sp>
          <p:nvSpPr>
            <p:cNvPr id="11" name="テキスト ボックス 10">
              <a:extLst>
                <a:ext uri="{FF2B5EF4-FFF2-40B4-BE49-F238E27FC236}">
                  <a16:creationId xmlns:a16="http://schemas.microsoft.com/office/drawing/2014/main" id="{B080DCEA-1E58-834E-86F4-1578DD613DC2}"/>
                </a:ext>
              </a:extLst>
            </p:cNvPr>
            <p:cNvSpPr txBox="1"/>
            <p:nvPr/>
          </p:nvSpPr>
          <p:spPr>
            <a:xfrm>
              <a:off x="661576" y="1311094"/>
              <a:ext cx="1082348"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空き家課題</a:t>
              </a:r>
            </a:p>
          </p:txBody>
        </p:sp>
        <p:cxnSp>
          <p:nvCxnSpPr>
            <p:cNvPr id="12" name="直線コネクタ 11">
              <a:extLst>
                <a:ext uri="{FF2B5EF4-FFF2-40B4-BE49-F238E27FC236}">
                  <a16:creationId xmlns:a16="http://schemas.microsoft.com/office/drawing/2014/main" id="{60719952-E806-1E47-963D-7EEDD99950B8}"/>
                </a:ext>
              </a:extLst>
            </p:cNvPr>
            <p:cNvCxnSpPr>
              <a:cxnSpLocks/>
            </p:cNvCxnSpPr>
            <p:nvPr/>
          </p:nvCxnSpPr>
          <p:spPr>
            <a:xfrm>
              <a:off x="1936284" y="1994404"/>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BA56B95-F44B-0B40-87B1-8555F8DB886B}"/>
                </a:ext>
              </a:extLst>
            </p:cNvPr>
            <p:cNvCxnSpPr>
              <a:cxnSpLocks/>
            </p:cNvCxnSpPr>
            <p:nvPr/>
          </p:nvCxnSpPr>
          <p:spPr>
            <a:xfrm>
              <a:off x="1930350" y="3287416"/>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FBB80BF-E95E-D948-804A-2A244AE1EF27}"/>
                </a:ext>
              </a:extLst>
            </p:cNvPr>
            <p:cNvCxnSpPr>
              <a:cxnSpLocks/>
            </p:cNvCxnSpPr>
            <p:nvPr/>
          </p:nvCxnSpPr>
          <p:spPr>
            <a:xfrm>
              <a:off x="1930350" y="4677330"/>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294DB345-881A-2948-944A-C54F5A197F7C}"/>
              </a:ext>
            </a:extLst>
          </p:cNvPr>
          <p:cNvGrpSpPr/>
          <p:nvPr/>
        </p:nvGrpSpPr>
        <p:grpSpPr>
          <a:xfrm>
            <a:off x="2618095" y="1303621"/>
            <a:ext cx="1934795" cy="3894907"/>
            <a:chOff x="2618095" y="1311094"/>
            <a:chExt cx="1934795" cy="3894907"/>
          </a:xfrm>
        </p:grpSpPr>
        <p:sp>
          <p:nvSpPr>
            <p:cNvPr id="26" name="角丸四角形 25">
              <a:extLst>
                <a:ext uri="{FF2B5EF4-FFF2-40B4-BE49-F238E27FC236}">
                  <a16:creationId xmlns:a16="http://schemas.microsoft.com/office/drawing/2014/main" id="{6600AAF6-63AA-8C42-BE28-92FA3E1C0CD3}"/>
                </a:ext>
              </a:extLst>
            </p:cNvPr>
            <p:cNvSpPr/>
            <p:nvPr/>
          </p:nvSpPr>
          <p:spPr>
            <a:xfrm>
              <a:off x="2618095" y="1634066"/>
              <a:ext cx="1934795" cy="3571935"/>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2338FEAE-20B6-2E40-A920-BCD6840D1440}"/>
                </a:ext>
              </a:extLst>
            </p:cNvPr>
            <p:cNvSpPr txBox="1"/>
            <p:nvPr/>
          </p:nvSpPr>
          <p:spPr>
            <a:xfrm>
              <a:off x="2980198" y="1794349"/>
              <a:ext cx="1210589"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住教育</a:t>
              </a:r>
            </a:p>
          </p:txBody>
        </p:sp>
        <p:sp>
          <p:nvSpPr>
            <p:cNvPr id="23" name="テキスト ボックス 22">
              <a:extLst>
                <a:ext uri="{FF2B5EF4-FFF2-40B4-BE49-F238E27FC236}">
                  <a16:creationId xmlns:a16="http://schemas.microsoft.com/office/drawing/2014/main" id="{C18504AC-24EA-9544-89F4-E215A2971FB2}"/>
                </a:ext>
              </a:extLst>
            </p:cNvPr>
            <p:cNvSpPr txBox="1"/>
            <p:nvPr/>
          </p:nvSpPr>
          <p:spPr>
            <a:xfrm>
              <a:off x="2787008" y="3087361"/>
              <a:ext cx="1569500" cy="400110"/>
            </a:xfrm>
            <a:prstGeom prst="rect">
              <a:avLst/>
            </a:prstGeom>
            <a:solidFill>
              <a:srgbClr val="0070C0"/>
            </a:solidFill>
          </p:spPr>
          <p:txBody>
            <a:bodyPr wrap="square" rtlCol="0">
              <a:spAutoFit/>
            </a:bodyPr>
            <a:lstStyle/>
            <a:p>
              <a:pPr algn="ctr"/>
              <a:r>
                <a:rPr kumimoji="1" lang="ja-JP" altLang="en-US" sz="2000">
                  <a:solidFill>
                    <a:schemeClr val="bg1"/>
                  </a:solidFill>
                  <a:latin typeface="ＭＳ ゴシック" panose="020B0609070205080204" pitchFamily="49" charset="-128"/>
                  <a:ea typeface="ＭＳ ゴシック" panose="020B0609070205080204" pitchFamily="49" charset="-128"/>
                </a:rPr>
                <a:t>移築・古材</a:t>
              </a:r>
            </a:p>
          </p:txBody>
        </p:sp>
        <p:sp>
          <p:nvSpPr>
            <p:cNvPr id="25" name="テキスト ボックス 24">
              <a:extLst>
                <a:ext uri="{FF2B5EF4-FFF2-40B4-BE49-F238E27FC236}">
                  <a16:creationId xmlns:a16="http://schemas.microsoft.com/office/drawing/2014/main" id="{6C8E66F6-106F-AA41-ACFD-4C79B68B3A65}"/>
                </a:ext>
              </a:extLst>
            </p:cNvPr>
            <p:cNvSpPr txBox="1"/>
            <p:nvPr/>
          </p:nvSpPr>
          <p:spPr>
            <a:xfrm>
              <a:off x="2702653" y="4477275"/>
              <a:ext cx="1708193"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交付金・</a:t>
              </a:r>
              <a:r>
                <a:rPr kumimoji="1" lang="en-US" altLang="ja-JP" sz="2000" dirty="0">
                  <a:solidFill>
                    <a:schemeClr val="bg1"/>
                  </a:solidFill>
                  <a:latin typeface="ＭＳ ゴシック" panose="020B0609070205080204" pitchFamily="49" charset="-128"/>
                  <a:ea typeface="ＭＳ ゴシック" panose="020B0609070205080204" pitchFamily="49" charset="-128"/>
                </a:rPr>
                <a:t>DIY</a:t>
              </a:r>
            </a:p>
          </p:txBody>
        </p:sp>
        <p:sp>
          <p:nvSpPr>
            <p:cNvPr id="27" name="テキスト ボックス 26">
              <a:extLst>
                <a:ext uri="{FF2B5EF4-FFF2-40B4-BE49-F238E27FC236}">
                  <a16:creationId xmlns:a16="http://schemas.microsoft.com/office/drawing/2014/main" id="{AD309FF0-372E-874A-A381-730BD2FF2A3A}"/>
                </a:ext>
              </a:extLst>
            </p:cNvPr>
            <p:cNvSpPr txBox="1"/>
            <p:nvPr/>
          </p:nvSpPr>
          <p:spPr>
            <a:xfrm>
              <a:off x="3129502" y="1311094"/>
              <a:ext cx="9028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事業出口</a:t>
              </a:r>
            </a:p>
          </p:txBody>
        </p:sp>
      </p:grpSp>
      <p:grpSp>
        <p:nvGrpSpPr>
          <p:cNvPr id="36" name="グループ化 35">
            <a:extLst>
              <a:ext uri="{FF2B5EF4-FFF2-40B4-BE49-F238E27FC236}">
                <a16:creationId xmlns:a16="http://schemas.microsoft.com/office/drawing/2014/main" id="{1734D2CB-9812-DD44-8085-1E0253DB939D}"/>
              </a:ext>
            </a:extLst>
          </p:cNvPr>
          <p:cNvGrpSpPr/>
          <p:nvPr/>
        </p:nvGrpSpPr>
        <p:grpSpPr>
          <a:xfrm>
            <a:off x="6570808" y="1296147"/>
            <a:ext cx="2365182" cy="3902386"/>
            <a:chOff x="6571546" y="1326533"/>
            <a:chExt cx="2365182" cy="3902386"/>
          </a:xfrm>
        </p:grpSpPr>
        <p:sp>
          <p:nvSpPr>
            <p:cNvPr id="28" name="角丸四角形 27">
              <a:extLst>
                <a:ext uri="{FF2B5EF4-FFF2-40B4-BE49-F238E27FC236}">
                  <a16:creationId xmlns:a16="http://schemas.microsoft.com/office/drawing/2014/main" id="{B4EFE568-C3CE-1043-B27A-95E434F42498}"/>
                </a:ext>
              </a:extLst>
            </p:cNvPr>
            <p:cNvSpPr/>
            <p:nvPr/>
          </p:nvSpPr>
          <p:spPr>
            <a:xfrm>
              <a:off x="7001933" y="1664453"/>
              <a:ext cx="1934795" cy="356446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29" name="テキスト ボックス 28">
              <a:extLst>
                <a:ext uri="{FF2B5EF4-FFF2-40B4-BE49-F238E27FC236}">
                  <a16:creationId xmlns:a16="http://schemas.microsoft.com/office/drawing/2014/main" id="{C0E5DFE7-CE2E-D94C-ABD0-BD3AFE2597A1}"/>
                </a:ext>
              </a:extLst>
            </p:cNvPr>
            <p:cNvSpPr txBox="1"/>
            <p:nvPr/>
          </p:nvSpPr>
          <p:spPr>
            <a:xfrm>
              <a:off x="7308952" y="1326533"/>
              <a:ext cx="1255472"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サポート体制</a:t>
              </a:r>
            </a:p>
          </p:txBody>
        </p:sp>
        <p:sp>
          <p:nvSpPr>
            <p:cNvPr id="30" name="テキスト ボックス 29">
              <a:extLst>
                <a:ext uri="{FF2B5EF4-FFF2-40B4-BE49-F238E27FC236}">
                  <a16:creationId xmlns:a16="http://schemas.microsoft.com/office/drawing/2014/main" id="{198C8396-BB4E-4E49-9954-05EB32EE4BD0}"/>
                </a:ext>
              </a:extLst>
            </p:cNvPr>
            <p:cNvSpPr txBox="1"/>
            <p:nvPr/>
          </p:nvSpPr>
          <p:spPr>
            <a:xfrm>
              <a:off x="7287822" y="1824735"/>
              <a:ext cx="1467068"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住教育推進機構</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シルバー人材センター</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en-US" altLang="ja-JP" sz="1000" dirty="0">
                  <a:latin typeface="ＭＳ ゴシック" panose="020B0609070205080204" pitchFamily="49" charset="-128"/>
                  <a:ea typeface="ＭＳ ゴシック" panose="020B0609070205080204" pitchFamily="49" charset="-128"/>
                </a:rPr>
                <a:t>COSOJI</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B1F73CC4-9CFE-A049-9D8B-CE739A6A7E5F}"/>
                </a:ext>
              </a:extLst>
            </p:cNvPr>
            <p:cNvSpPr txBox="1"/>
            <p:nvPr/>
          </p:nvSpPr>
          <p:spPr>
            <a:xfrm>
              <a:off x="7159581" y="3040803"/>
              <a:ext cx="1723549"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あんしん解体業者認定協会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古材リユース推進協会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家史</a:t>
              </a:r>
            </a:p>
          </p:txBody>
        </p:sp>
        <p:sp>
          <p:nvSpPr>
            <p:cNvPr id="32" name="テキスト ボックス 31">
              <a:extLst>
                <a:ext uri="{FF2B5EF4-FFF2-40B4-BE49-F238E27FC236}">
                  <a16:creationId xmlns:a16="http://schemas.microsoft.com/office/drawing/2014/main" id="{BAC67D8B-1F5E-A84B-BBB4-115E30C7F94C}"/>
                </a:ext>
              </a:extLst>
            </p:cNvPr>
            <p:cNvSpPr txBox="1"/>
            <p:nvPr/>
          </p:nvSpPr>
          <p:spPr>
            <a:xfrm>
              <a:off x="7178819" y="4507661"/>
              <a:ext cx="1685077" cy="400110"/>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日本テレワーク協会・</a:t>
              </a:r>
              <a:r>
                <a:rPr kumimoji="1" lang="en-US" altLang="ja-JP" sz="1000" dirty="0">
                  <a:latin typeface="ＭＳ ゴシック" panose="020B0609070205080204" pitchFamily="49" charset="-128"/>
                  <a:ea typeface="ＭＳ ゴシック" panose="020B0609070205080204" pitchFamily="49" charset="-128"/>
                </a:rPr>
                <a:t>JTB</a:t>
              </a:r>
            </a:p>
            <a:p>
              <a:pPr algn="ctr"/>
              <a:r>
                <a:rPr kumimoji="1" lang="ja-JP" altLang="en-US" sz="1000" dirty="0">
                  <a:latin typeface="ＭＳ ゴシック" panose="020B0609070205080204" pitchFamily="49" charset="-128"/>
                  <a:ea typeface="ＭＳ ゴシック" panose="020B0609070205080204" pitchFamily="49" charset="-128"/>
                </a:rPr>
                <a:t>ロングステイ財団・</a:t>
              </a:r>
              <a:r>
                <a:rPr kumimoji="1" lang="en-US" altLang="ja-JP" sz="1000" dirty="0">
                  <a:latin typeface="ＭＳ ゴシック" panose="020B0609070205080204" pitchFamily="49" charset="-128"/>
                  <a:ea typeface="ＭＳ ゴシック" panose="020B0609070205080204" pitchFamily="49" charset="-128"/>
                </a:rPr>
                <a:t> DIY</a:t>
              </a:r>
              <a:endParaRPr kumimoji="1" lang="ja-JP" altLang="en-US" sz="1000" dirty="0">
                <a:latin typeface="ＭＳ ゴシック" panose="020B0609070205080204" pitchFamily="49" charset="-128"/>
                <a:ea typeface="ＭＳ ゴシック" panose="020B0609070205080204" pitchFamily="49" charset="-128"/>
              </a:endParaRPr>
            </a:p>
          </p:txBody>
        </p:sp>
        <p:cxnSp>
          <p:nvCxnSpPr>
            <p:cNvPr id="33" name="直線コネクタ 32">
              <a:extLst>
                <a:ext uri="{FF2B5EF4-FFF2-40B4-BE49-F238E27FC236}">
                  <a16:creationId xmlns:a16="http://schemas.microsoft.com/office/drawing/2014/main" id="{E5985AC0-C385-6042-8522-3F6842A98BB2}"/>
                </a:ext>
              </a:extLst>
            </p:cNvPr>
            <p:cNvCxnSpPr>
              <a:cxnSpLocks/>
            </p:cNvCxnSpPr>
            <p:nvPr/>
          </p:nvCxnSpPr>
          <p:spPr>
            <a:xfrm>
              <a:off x="6571546" y="2024790"/>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DDF1316D-297C-6041-A489-C8EAD462DD2E}"/>
                </a:ext>
              </a:extLst>
            </p:cNvPr>
            <p:cNvCxnSpPr>
              <a:cxnSpLocks/>
            </p:cNvCxnSpPr>
            <p:nvPr/>
          </p:nvCxnSpPr>
          <p:spPr>
            <a:xfrm>
              <a:off x="6571546" y="3317802"/>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85CA1BA9-FDDF-304E-9185-7B85A320BECB}"/>
                </a:ext>
              </a:extLst>
            </p:cNvPr>
            <p:cNvCxnSpPr>
              <a:cxnSpLocks/>
            </p:cNvCxnSpPr>
            <p:nvPr/>
          </p:nvCxnSpPr>
          <p:spPr>
            <a:xfrm>
              <a:off x="6599446" y="4707716"/>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8AE155CB-ADC7-624B-81C5-DE5C7AB39105}"/>
              </a:ext>
            </a:extLst>
          </p:cNvPr>
          <p:cNvSpPr txBox="1"/>
          <p:nvPr/>
        </p:nvSpPr>
        <p:spPr>
          <a:xfrm>
            <a:off x="4476676" y="186744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住教育インストラクター</a:t>
            </a:r>
          </a:p>
        </p:txBody>
      </p:sp>
      <p:sp>
        <p:nvSpPr>
          <p:cNvPr id="39" name="テキスト ボックス 38">
            <a:extLst>
              <a:ext uri="{FF2B5EF4-FFF2-40B4-BE49-F238E27FC236}">
                <a16:creationId xmlns:a16="http://schemas.microsoft.com/office/drawing/2014/main" id="{7B05DBC5-30B5-734C-B26B-37B03810988D}"/>
              </a:ext>
            </a:extLst>
          </p:cNvPr>
          <p:cNvSpPr txBox="1"/>
          <p:nvPr/>
        </p:nvSpPr>
        <p:spPr>
          <a:xfrm>
            <a:off x="4476676" y="313705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古民家移築価値鑑定</a:t>
            </a:r>
          </a:p>
        </p:txBody>
      </p:sp>
      <p:sp>
        <p:nvSpPr>
          <p:cNvPr id="40" name="テキスト ボックス 39">
            <a:extLst>
              <a:ext uri="{FF2B5EF4-FFF2-40B4-BE49-F238E27FC236}">
                <a16:creationId xmlns:a16="http://schemas.microsoft.com/office/drawing/2014/main" id="{8719CB6E-4F28-1C42-AD41-D90162824BAE}"/>
              </a:ext>
            </a:extLst>
          </p:cNvPr>
          <p:cNvSpPr txBox="1"/>
          <p:nvPr/>
        </p:nvSpPr>
        <p:spPr>
          <a:xfrm>
            <a:off x="4476676" y="4539053"/>
            <a:ext cx="1934795" cy="261608"/>
          </a:xfrm>
          <a:prstGeom prst="rect">
            <a:avLst/>
          </a:prstGeom>
          <a:solidFill>
            <a:schemeClr val="bg1"/>
          </a:solidFill>
          <a:ln>
            <a:solidFill>
              <a:schemeClr val="accent1"/>
            </a:solidFill>
          </a:ln>
        </p:spPr>
        <p:txBody>
          <a:bodyPr wrap="square" rtlCol="0" anchor="ctr">
            <a:noAutofit/>
          </a:bodyPr>
          <a:lstStyle/>
          <a:p>
            <a:pPr algn="ctr"/>
            <a:r>
              <a:rPr kumimoji="1" lang="ja-JP" altLang="en-US" sz="750" dirty="0">
                <a:latin typeface="ＭＳ ゴシック" panose="020B0609070205080204" pitchFamily="49" charset="-128"/>
                <a:ea typeface="ＭＳ ゴシック" panose="020B0609070205080204" pitchFamily="49" charset="-128"/>
              </a:rPr>
              <a:t>古民家ツーリズムまちづくりプランナー</a:t>
            </a:r>
          </a:p>
        </p:txBody>
      </p:sp>
      <p:sp>
        <p:nvSpPr>
          <p:cNvPr id="42" name="右中かっこ 41">
            <a:extLst>
              <a:ext uri="{FF2B5EF4-FFF2-40B4-BE49-F238E27FC236}">
                <a16:creationId xmlns:a16="http://schemas.microsoft.com/office/drawing/2014/main" id="{A3D86891-9B47-C94E-A63E-CEDC4D4A6CF4}"/>
              </a:ext>
            </a:extLst>
          </p:cNvPr>
          <p:cNvSpPr/>
          <p:nvPr/>
        </p:nvSpPr>
        <p:spPr>
          <a:xfrm rot="5400000">
            <a:off x="4417742" y="1128360"/>
            <a:ext cx="307777" cy="8728719"/>
          </a:xfrm>
          <a:prstGeom prst="rightBrace">
            <a:avLst/>
          </a:prstGeom>
          <a:ln w="127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1DCDE74F-3A2C-3A48-9395-25F95D4C59AB}"/>
              </a:ext>
            </a:extLst>
          </p:cNvPr>
          <p:cNvSpPr txBox="1"/>
          <p:nvPr/>
        </p:nvSpPr>
        <p:spPr>
          <a:xfrm>
            <a:off x="207272" y="5842628"/>
            <a:ext cx="8728718" cy="307777"/>
          </a:xfrm>
          <a:prstGeom prst="rect">
            <a:avLst/>
          </a:prstGeom>
          <a:solidFill>
            <a:schemeClr val="accent1"/>
          </a:solidFill>
          <a:ln>
            <a:solidFill>
              <a:schemeClr val="accent1"/>
            </a:solidFill>
          </a:ln>
        </p:spPr>
        <p:txBody>
          <a:bodyPr wrap="square" rtlCol="0">
            <a:spAutoFit/>
          </a:bodyPr>
          <a:lstStyle/>
          <a:p>
            <a:pPr algn="ctr"/>
            <a:r>
              <a:rPr kumimoji="1" lang="ja-JP" altLang="en-US" sz="1400" dirty="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44" name="テキスト ボックス 43">
            <a:extLst>
              <a:ext uri="{FF2B5EF4-FFF2-40B4-BE49-F238E27FC236}">
                <a16:creationId xmlns:a16="http://schemas.microsoft.com/office/drawing/2014/main" id="{FC21F1E8-71B9-C340-98FD-C0602F3ADB96}"/>
              </a:ext>
            </a:extLst>
          </p:cNvPr>
          <p:cNvSpPr txBox="1"/>
          <p:nvPr/>
        </p:nvSpPr>
        <p:spPr>
          <a:xfrm>
            <a:off x="3164046" y="6144287"/>
            <a:ext cx="28777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しっかり地域のチームでサポート</a:t>
            </a:r>
          </a:p>
        </p:txBody>
      </p:sp>
      <p:sp>
        <p:nvSpPr>
          <p:cNvPr id="41" name="タイトル 1">
            <a:extLst>
              <a:ext uri="{FF2B5EF4-FFF2-40B4-BE49-F238E27FC236}">
                <a16:creationId xmlns:a16="http://schemas.microsoft.com/office/drawing/2014/main" id="{A1157BAC-1122-4943-8265-8E4EEE647881}"/>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全国空き家アドバイザー協議会の設置に於ける活動（活動）</a:t>
            </a:r>
          </a:p>
        </p:txBody>
      </p:sp>
    </p:spTree>
    <p:extLst>
      <p:ext uri="{BB962C8B-B14F-4D97-AF65-F5344CB8AC3E}">
        <p14:creationId xmlns:p14="http://schemas.microsoft.com/office/powerpoint/2010/main" val="2449862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1C16C-F44C-D44E-A096-69E90595B5F1}"/>
              </a:ext>
            </a:extLst>
          </p:cNvPr>
          <p:cNvSpPr>
            <a:spLocks noGrp="1"/>
          </p:cNvSpPr>
          <p:nvPr>
            <p:ph type="title"/>
          </p:nvPr>
        </p:nvSpPr>
        <p:spPr/>
        <p:txBody>
          <a:bodyPr>
            <a:normAutofit/>
          </a:bodyPr>
          <a:lstStyle/>
          <a:p>
            <a:r>
              <a:rPr lang="ja-JP" altLang="en-US" dirty="0"/>
              <a:t>２</a:t>
            </a:r>
            <a:r>
              <a:rPr kumimoji="1" lang="ja-JP" altLang="en-US" dirty="0"/>
              <a:t>つの資格制度でその推進のプロを育成していきます</a:t>
            </a:r>
          </a:p>
        </p:txBody>
      </p:sp>
      <p:pic>
        <p:nvPicPr>
          <p:cNvPr id="6" name="図 5">
            <a:extLst>
              <a:ext uri="{FF2B5EF4-FFF2-40B4-BE49-F238E27FC236}">
                <a16:creationId xmlns:a16="http://schemas.microsoft.com/office/drawing/2014/main" id="{C46D6555-B62A-46ED-AAC3-AF3C464AA5C3}"/>
              </a:ext>
            </a:extLst>
          </p:cNvPr>
          <p:cNvPicPr>
            <a:picLocks noChangeAspect="1"/>
          </p:cNvPicPr>
          <p:nvPr/>
        </p:nvPicPr>
        <p:blipFill>
          <a:blip r:embed="rId2"/>
          <a:stretch>
            <a:fillRect/>
          </a:stretch>
        </p:blipFill>
        <p:spPr>
          <a:xfrm>
            <a:off x="547143" y="813815"/>
            <a:ext cx="3896841" cy="5429094"/>
          </a:xfrm>
          <a:prstGeom prst="rect">
            <a:avLst/>
          </a:prstGeom>
          <a:ln>
            <a:solidFill>
              <a:schemeClr val="accent1"/>
            </a:solidFill>
          </a:ln>
        </p:spPr>
      </p:pic>
      <p:pic>
        <p:nvPicPr>
          <p:cNvPr id="8" name="図 7">
            <a:extLst>
              <a:ext uri="{FF2B5EF4-FFF2-40B4-BE49-F238E27FC236}">
                <a16:creationId xmlns:a16="http://schemas.microsoft.com/office/drawing/2014/main" id="{E913BFB1-31A0-47E6-9DE2-296A81136C3C}"/>
              </a:ext>
            </a:extLst>
          </p:cNvPr>
          <p:cNvPicPr>
            <a:picLocks noChangeAspect="1"/>
          </p:cNvPicPr>
          <p:nvPr/>
        </p:nvPicPr>
        <p:blipFill>
          <a:blip r:embed="rId3"/>
          <a:stretch>
            <a:fillRect/>
          </a:stretch>
        </p:blipFill>
        <p:spPr>
          <a:xfrm>
            <a:off x="4945380" y="813815"/>
            <a:ext cx="3824494" cy="5429093"/>
          </a:xfrm>
          <a:prstGeom prst="rect">
            <a:avLst/>
          </a:prstGeom>
          <a:ln>
            <a:solidFill>
              <a:schemeClr val="accent1"/>
            </a:solidFill>
          </a:ln>
        </p:spPr>
      </p:pic>
    </p:spTree>
    <p:extLst>
      <p:ext uri="{BB962C8B-B14F-4D97-AF65-F5344CB8AC3E}">
        <p14:creationId xmlns:p14="http://schemas.microsoft.com/office/powerpoint/2010/main" val="394598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空き家課題トータルコンサルタント</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第一章 空き家の現状について</a:t>
            </a:r>
          </a:p>
          <a:p>
            <a:pPr marL="0" indent="0">
              <a:buNone/>
            </a:pPr>
            <a:r>
              <a:rPr lang="ja-JP" altLang="en-US" sz="2000" dirty="0"/>
              <a:t>第二章 片づけを知る</a:t>
            </a:r>
          </a:p>
          <a:p>
            <a:pPr marL="0" indent="0">
              <a:buNone/>
            </a:pPr>
            <a:r>
              <a:rPr lang="ja-JP" altLang="en-US" sz="2000" dirty="0"/>
              <a:t>第三章 仏事</a:t>
            </a:r>
          </a:p>
          <a:p>
            <a:pPr marL="0" indent="0">
              <a:buNone/>
            </a:pPr>
            <a:r>
              <a:rPr lang="ja-JP" altLang="en-US" sz="2000" dirty="0"/>
              <a:t>第四章 相続</a:t>
            </a:r>
          </a:p>
          <a:p>
            <a:pPr marL="0" indent="0">
              <a:buNone/>
            </a:pPr>
            <a:r>
              <a:rPr lang="ja-JP" altLang="en-US" sz="2000" dirty="0"/>
              <a:t>第五章 人生は決める事の連続</a:t>
            </a:r>
          </a:p>
          <a:p>
            <a:pPr marL="0" indent="0">
              <a:buNone/>
            </a:pPr>
            <a:r>
              <a:rPr lang="ja-JP" altLang="en-US" sz="2000"/>
              <a:t>第六章 相続事例回答練習</a:t>
            </a:r>
            <a:endParaRPr lang="ja-JP" altLang="en-US" sz="2000" dirty="0"/>
          </a:p>
          <a:p>
            <a:pPr marL="0" indent="0">
              <a:buNone/>
            </a:pPr>
            <a:endParaRPr lang="ja-JP" altLang="en-US" sz="2000" dirty="0"/>
          </a:p>
        </p:txBody>
      </p:sp>
      <p:pic>
        <p:nvPicPr>
          <p:cNvPr id="10" name="図 9">
            <a:extLst>
              <a:ext uri="{FF2B5EF4-FFF2-40B4-BE49-F238E27FC236}">
                <a16:creationId xmlns:a16="http://schemas.microsoft.com/office/drawing/2014/main" id="{D3808897-FE60-4CE2-9851-9C1E975A305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26588" y="789862"/>
            <a:ext cx="2539993" cy="3538729"/>
          </a:xfrm>
          <a:prstGeom prst="rect">
            <a:avLst/>
          </a:prstGeom>
          <a:ln>
            <a:solidFill>
              <a:schemeClr val="accent1"/>
            </a:solidFill>
          </a:ln>
        </p:spPr>
      </p:pic>
      <p:pic>
        <p:nvPicPr>
          <p:cNvPr id="3" name="図 2">
            <a:extLst>
              <a:ext uri="{FF2B5EF4-FFF2-40B4-BE49-F238E27FC236}">
                <a16:creationId xmlns:a16="http://schemas.microsoft.com/office/drawing/2014/main" id="{947CCDC5-4A3D-4ECD-8359-A371A94487C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685" y="4529173"/>
            <a:ext cx="2924265" cy="1783873"/>
          </a:xfrm>
          <a:prstGeom prst="rect">
            <a:avLst/>
          </a:prstGeom>
          <a:ln>
            <a:solidFill>
              <a:schemeClr val="accent1"/>
            </a:solidFill>
          </a:ln>
        </p:spPr>
      </p:pic>
      <p:pic>
        <p:nvPicPr>
          <p:cNvPr id="4" name="図 3">
            <a:extLst>
              <a:ext uri="{FF2B5EF4-FFF2-40B4-BE49-F238E27FC236}">
                <a16:creationId xmlns:a16="http://schemas.microsoft.com/office/drawing/2014/main" id="{3C150FE8-272A-405B-AF7B-38C5D1F557D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59600" y="4529173"/>
            <a:ext cx="3067526" cy="1783873"/>
          </a:xfrm>
          <a:prstGeom prst="rect">
            <a:avLst/>
          </a:prstGeom>
          <a:ln>
            <a:solidFill>
              <a:schemeClr val="accent1"/>
            </a:solidFill>
          </a:ln>
        </p:spPr>
      </p:pic>
      <p:pic>
        <p:nvPicPr>
          <p:cNvPr id="11" name="図 10">
            <a:extLst>
              <a:ext uri="{FF2B5EF4-FFF2-40B4-BE49-F238E27FC236}">
                <a16:creationId xmlns:a16="http://schemas.microsoft.com/office/drawing/2014/main" id="{89CAFD16-B727-4135-9C67-6D6D36059B4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92776" y="4529173"/>
            <a:ext cx="2885575" cy="1783872"/>
          </a:xfrm>
          <a:prstGeom prst="rect">
            <a:avLst/>
          </a:prstGeom>
          <a:ln>
            <a:solidFill>
              <a:schemeClr val="accent1"/>
            </a:solidFill>
          </a:ln>
        </p:spPr>
      </p:pic>
    </p:spTree>
    <p:extLst>
      <p:ext uri="{BB962C8B-B14F-4D97-AF65-F5344CB8AC3E}">
        <p14:creationId xmlns:p14="http://schemas.microsoft.com/office/powerpoint/2010/main" val="597865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古民家ツーリズムまちづくりプランナー</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第一部 観光概論</a:t>
            </a:r>
          </a:p>
          <a:p>
            <a:pPr marL="0" indent="0">
              <a:buNone/>
            </a:pPr>
            <a:r>
              <a:rPr lang="ja-JP" altLang="en-US" sz="2000" dirty="0"/>
              <a:t>第二部 観光マーケティングの実際</a:t>
            </a:r>
          </a:p>
          <a:p>
            <a:pPr marL="0" indent="0">
              <a:buNone/>
            </a:pPr>
            <a:r>
              <a:rPr lang="ja-JP" altLang="en-US" sz="2000" dirty="0"/>
              <a:t>第三部 </a:t>
            </a:r>
            <a:r>
              <a:rPr lang="en-US" altLang="ja-JP" sz="2000" dirty="0"/>
              <a:t>SDGs</a:t>
            </a:r>
            <a:r>
              <a:rPr lang="ja-JP" altLang="en-US" sz="2000" dirty="0"/>
              <a:t>と観光</a:t>
            </a:r>
          </a:p>
          <a:p>
            <a:pPr marL="0" indent="0">
              <a:buNone/>
            </a:pPr>
            <a:r>
              <a:rPr lang="ja-JP" altLang="en-US" sz="2000" dirty="0"/>
              <a:t>第四部 交付金を活用したまちづくり</a:t>
            </a:r>
          </a:p>
          <a:p>
            <a:pPr marL="0" indent="0">
              <a:buNone/>
            </a:pPr>
            <a:r>
              <a:rPr lang="ja-JP" altLang="en-US" sz="2000" dirty="0"/>
              <a:t>第五部 まちづくりプラン設計</a:t>
            </a:r>
          </a:p>
          <a:p>
            <a:pPr marL="0" indent="0">
              <a:buNone/>
            </a:pPr>
            <a:endParaRPr lang="ja-JP" altLang="en-US" sz="2000" dirty="0"/>
          </a:p>
        </p:txBody>
      </p:sp>
      <p:pic>
        <p:nvPicPr>
          <p:cNvPr id="6" name="図 5">
            <a:extLst>
              <a:ext uri="{FF2B5EF4-FFF2-40B4-BE49-F238E27FC236}">
                <a16:creationId xmlns:a16="http://schemas.microsoft.com/office/drawing/2014/main" id="{26608C22-0519-4407-8A88-4581A14CFD7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93480" y="858419"/>
            <a:ext cx="2402658" cy="3410714"/>
          </a:xfrm>
          <a:prstGeom prst="rect">
            <a:avLst/>
          </a:prstGeom>
          <a:ln>
            <a:solidFill>
              <a:schemeClr val="accent1"/>
            </a:solidFill>
          </a:ln>
        </p:spPr>
      </p:pic>
      <p:pic>
        <p:nvPicPr>
          <p:cNvPr id="7" name="図 6">
            <a:extLst>
              <a:ext uri="{FF2B5EF4-FFF2-40B4-BE49-F238E27FC236}">
                <a16:creationId xmlns:a16="http://schemas.microsoft.com/office/drawing/2014/main" id="{F23A8729-2987-4C88-8EC1-80D29CAB1E5A}"/>
              </a:ext>
            </a:extLst>
          </p:cNvPr>
          <p:cNvPicPr/>
          <p:nvPr/>
        </p:nvPicPr>
        <p:blipFill>
          <a:blip r:embed="rId3" cstate="print">
            <a:extLst>
              <a:ext uri="{28A0092B-C50C-407E-A947-70E740481C1C}">
                <a14:useLocalDpi xmlns:a14="http://schemas.microsoft.com/office/drawing/2010/main"/>
              </a:ext>
            </a:extLst>
          </a:blip>
          <a:stretch>
            <a:fillRect/>
          </a:stretch>
        </p:blipFill>
        <p:spPr>
          <a:xfrm>
            <a:off x="433901" y="4529174"/>
            <a:ext cx="2576643" cy="1783873"/>
          </a:xfrm>
          <a:prstGeom prst="rect">
            <a:avLst/>
          </a:prstGeom>
          <a:ln>
            <a:solidFill>
              <a:schemeClr val="accent1"/>
            </a:solidFill>
          </a:ln>
        </p:spPr>
      </p:pic>
      <p:pic>
        <p:nvPicPr>
          <p:cNvPr id="8" name="図 7">
            <a:extLst>
              <a:ext uri="{FF2B5EF4-FFF2-40B4-BE49-F238E27FC236}">
                <a16:creationId xmlns:a16="http://schemas.microsoft.com/office/drawing/2014/main" id="{08487703-5B8F-42E9-9709-C6D90DD29651}"/>
              </a:ext>
            </a:extLst>
          </p:cNvPr>
          <p:cNvPicPr/>
          <p:nvPr/>
        </p:nvPicPr>
        <p:blipFill>
          <a:blip r:embed="rId4" cstate="print">
            <a:extLst>
              <a:ext uri="{28A0092B-C50C-407E-A947-70E740481C1C}">
                <a14:useLocalDpi xmlns:a14="http://schemas.microsoft.com/office/drawing/2010/main"/>
              </a:ext>
            </a:extLst>
          </a:blip>
          <a:srcRect/>
          <a:stretch>
            <a:fillRect/>
          </a:stretch>
        </p:blipFill>
        <p:spPr bwMode="auto">
          <a:xfrm>
            <a:off x="3323433" y="4529174"/>
            <a:ext cx="2444438" cy="1783873"/>
          </a:xfrm>
          <a:prstGeom prst="rect">
            <a:avLst/>
          </a:prstGeom>
          <a:noFill/>
          <a:ln>
            <a:solidFill>
              <a:schemeClr val="accent1"/>
            </a:solidFill>
          </a:ln>
        </p:spPr>
      </p:pic>
      <p:pic>
        <p:nvPicPr>
          <p:cNvPr id="9" name="図 8">
            <a:extLst>
              <a:ext uri="{FF2B5EF4-FFF2-40B4-BE49-F238E27FC236}">
                <a16:creationId xmlns:a16="http://schemas.microsoft.com/office/drawing/2014/main" id="{6E87311E-70F3-460F-BE38-1B889B3BE082}"/>
              </a:ext>
            </a:extLst>
          </p:cNvPr>
          <p:cNvPicPr/>
          <p:nvPr/>
        </p:nvPicPr>
        <p:blipFill>
          <a:blip r:embed="rId5" cstate="print">
            <a:extLst>
              <a:ext uri="{28A0092B-C50C-407E-A947-70E740481C1C}">
                <a14:useLocalDpi xmlns:a14="http://schemas.microsoft.com/office/drawing/2010/main"/>
              </a:ext>
            </a:extLst>
          </a:blip>
          <a:stretch>
            <a:fillRect/>
          </a:stretch>
        </p:blipFill>
        <p:spPr>
          <a:xfrm>
            <a:off x="6080760" y="4529174"/>
            <a:ext cx="2629339" cy="1783873"/>
          </a:xfrm>
          <a:prstGeom prst="rect">
            <a:avLst/>
          </a:prstGeom>
          <a:ln>
            <a:solidFill>
              <a:schemeClr val="accent1"/>
            </a:solidFill>
          </a:ln>
        </p:spPr>
      </p:pic>
    </p:spTree>
    <p:extLst>
      <p:ext uri="{BB962C8B-B14F-4D97-AF65-F5344CB8AC3E}">
        <p14:creationId xmlns:p14="http://schemas.microsoft.com/office/powerpoint/2010/main" val="2120870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1257878"/>
            <a:ext cx="8827474" cy="1590097"/>
          </a:xfrm>
        </p:spPr>
        <p:txBody>
          <a:bodyPr>
            <a:normAutofit/>
          </a:bodyPr>
          <a:lstStyle/>
          <a:p>
            <a:pPr marL="0" indent="0">
              <a:buNone/>
            </a:pPr>
            <a:r>
              <a:rPr kumimoji="1" lang="ja-JP" altLang="en-US" dirty="0"/>
              <a:t>自治体・地域と連携し</a:t>
            </a:r>
            <a:endParaRPr lang="en-US" altLang="ja-JP" dirty="0"/>
          </a:p>
          <a:p>
            <a:pPr marL="0" indent="0">
              <a:buNone/>
            </a:pPr>
            <a:r>
              <a:rPr kumimoji="1" lang="ja-JP" altLang="en-US" dirty="0"/>
              <a:t>　　　未来の〇〇〇の子ども達の為に</a:t>
            </a:r>
            <a:endParaRPr lang="en-US" altLang="ja-JP" dirty="0"/>
          </a:p>
          <a:p>
            <a:pPr marL="0" indent="0">
              <a:buNone/>
            </a:pPr>
            <a:r>
              <a:rPr kumimoji="1" lang="ja-JP" altLang="en-US" dirty="0"/>
              <a:t>　　　　　　　　　　地域活性化の核となるチームへ</a:t>
            </a:r>
            <a:endParaRPr kumimoji="1" lang="en-US" altLang="ja-JP" dirty="0"/>
          </a:p>
        </p:txBody>
      </p:sp>
      <p:sp>
        <p:nvSpPr>
          <p:cNvPr id="4" name="コンテンツ プレースホルダー 2">
            <a:extLst>
              <a:ext uri="{FF2B5EF4-FFF2-40B4-BE49-F238E27FC236}">
                <a16:creationId xmlns:a16="http://schemas.microsoft.com/office/drawing/2014/main" id="{A126D21C-904A-42BA-952F-B86E0FFEEB57}"/>
              </a:ext>
            </a:extLst>
          </p:cNvPr>
          <p:cNvSpPr txBox="1">
            <a:spLocks/>
          </p:cNvSpPr>
          <p:nvPr/>
        </p:nvSpPr>
        <p:spPr>
          <a:xfrm>
            <a:off x="158263" y="3648075"/>
            <a:ext cx="8827474" cy="1057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「全国空き家アドバイザー協議会〇〇県〇〇支部」</a:t>
            </a:r>
            <a:endParaRPr lang="en-US" altLang="ja-JP" dirty="0"/>
          </a:p>
          <a:p>
            <a:pPr marL="0" indent="0">
              <a:buFont typeface="Arial" panose="020B0604020202020204" pitchFamily="34" charset="0"/>
              <a:buNone/>
            </a:pPr>
            <a:r>
              <a:rPr lang="ja-JP" altLang="en-US" dirty="0"/>
              <a:t>　　　　　　の能動的活動をよろしくお願い致します。</a:t>
            </a:r>
            <a:endParaRPr lang="en-US" altLang="ja-JP" dirty="0"/>
          </a:p>
        </p:txBody>
      </p:sp>
      <p:sp>
        <p:nvSpPr>
          <p:cNvPr id="5" name="正方形/長方形 4">
            <a:extLst>
              <a:ext uri="{FF2B5EF4-FFF2-40B4-BE49-F238E27FC236}">
                <a16:creationId xmlns:a16="http://schemas.microsoft.com/office/drawing/2014/main" id="{017428FC-A81A-4A68-A067-35EC6013B616}"/>
              </a:ext>
            </a:extLst>
          </p:cNvPr>
          <p:cNvSpPr/>
          <p:nvPr/>
        </p:nvSpPr>
        <p:spPr>
          <a:xfrm>
            <a:off x="4238625" y="5743681"/>
            <a:ext cx="4811588" cy="646331"/>
          </a:xfrm>
          <a:prstGeom prst="rect">
            <a:avLst/>
          </a:prstGeom>
        </p:spPr>
        <p:txBody>
          <a:bodyPr wrap="square">
            <a:spAutoFit/>
          </a:bodyPr>
          <a:lstStyle/>
          <a:p>
            <a:pPr algn="dist"/>
            <a:r>
              <a:rPr lang="ja-JP" altLang="en-US" dirty="0">
                <a:latin typeface="ＭＳ ゴシック" panose="020B0609070205080204" pitchFamily="49" charset="-128"/>
                <a:ea typeface="ＭＳ ゴシック" panose="020B0609070205080204" pitchFamily="49" charset="-128"/>
              </a:rPr>
              <a:t>一般社団法人全国空き家アドバイザー協議会</a:t>
            </a:r>
            <a:endParaRPr lang="en-US" altLang="ja-JP" dirty="0">
              <a:latin typeface="ＭＳ ゴシック" panose="020B0609070205080204" pitchFamily="49" charset="-128"/>
              <a:ea typeface="ＭＳ ゴシック" panose="020B0609070205080204" pitchFamily="49" charset="-128"/>
            </a:endParaRPr>
          </a:p>
          <a:p>
            <a:pPr algn="dist"/>
            <a:r>
              <a:rPr lang="ja-JP" altLang="en-US">
                <a:latin typeface="ＭＳ ゴシック" panose="020B0609070205080204" pitchFamily="49" charset="-128"/>
                <a:ea typeface="ＭＳ ゴシック" panose="020B0609070205080204" pitchFamily="49" charset="-128"/>
              </a:rPr>
              <a:t>　　　　　　　　　　理事長　</a:t>
            </a:r>
            <a:r>
              <a:rPr lang="ja-JP" altLang="en-US" dirty="0">
                <a:latin typeface="ＭＳ ゴシック" panose="020B0609070205080204" pitchFamily="49" charset="-128"/>
                <a:ea typeface="ＭＳ ゴシック" panose="020B0609070205080204" pitchFamily="49" charset="-128"/>
              </a:rPr>
              <a:t>園田　正文</a:t>
            </a:r>
            <a:endParaRPr lang="en-US" altLang="ja-JP"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headEnd type="non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TotalTime>
  <Words>1922</Words>
  <Application>Microsoft Macintosh PowerPoint</Application>
  <PresentationFormat>画面に合わせる (4:3)</PresentationFormat>
  <Paragraphs>252</Paragraphs>
  <Slides>28</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28</vt:i4>
      </vt:variant>
    </vt:vector>
  </HeadingPairs>
  <TitlesOfParts>
    <vt:vector size="34" baseType="lpstr">
      <vt:lpstr>02うつくし明朝体</vt:lpstr>
      <vt:lpstr>ＭＳ ゴシック</vt:lpstr>
      <vt:lpstr>游ゴシック</vt:lpstr>
      <vt:lpstr>Arial</vt:lpstr>
      <vt:lpstr>Calibri</vt:lpstr>
      <vt:lpstr>Office テーマ</vt:lpstr>
      <vt:lpstr> 一般社団法人 全国空き家アドバイザー協議会　　　○○県○○支部  令和３年３月度例会 （過去の例会資料も参考にしてください）</vt:lpstr>
      <vt:lpstr>全国空き家アドバイザー協議会は</vt:lpstr>
      <vt:lpstr>全国空き家アドバイザー協議会は</vt:lpstr>
      <vt:lpstr>全国空き家アドバイザー協議会は</vt:lpstr>
      <vt:lpstr>全国運営規約（抜粋）　１</vt:lpstr>
      <vt:lpstr>全国運営規約（抜粋）　２</vt:lpstr>
      <vt:lpstr>支部運営規約（抜粋）１　</vt:lpstr>
      <vt:lpstr>支部運営規約（抜粋）２　</vt:lpstr>
      <vt:lpstr>支部運営規約（抜粋）３　</vt:lpstr>
      <vt:lpstr>支部運営規約（抜粋）４　</vt:lpstr>
      <vt:lpstr>全国各地で設立されています　１</vt:lpstr>
      <vt:lpstr>全国各地で設立されています　２</vt:lpstr>
      <vt:lpstr>新城市 空き家連携協定</vt:lpstr>
      <vt:lpstr>射水市 空き家連携協定</vt:lpstr>
      <vt:lpstr>小城市 空き家連携協定</vt:lpstr>
      <vt:lpstr>私たちは全国各地で自治体と連携協定をしています。</vt:lpstr>
      <vt:lpstr>米原市協定抜粋</vt:lpstr>
      <vt:lpstr>　美里町協定抜粋</vt:lpstr>
      <vt:lpstr>亀岡市事例</vt:lpstr>
      <vt:lpstr>空き家に手を加えるコトなくそのまま流通が基本</vt:lpstr>
      <vt:lpstr>空き家バンクでは出来ないコト</vt:lpstr>
      <vt:lpstr> </vt:lpstr>
      <vt:lpstr>PowerPoint プレゼンテーション</vt:lpstr>
      <vt:lpstr>PowerPoint プレゼンテーション</vt:lpstr>
      <vt:lpstr>２つの資格制度でその推進のプロを育成していきます</vt:lpstr>
      <vt:lpstr>空き家課題トータルコンサルタント</vt:lpstr>
      <vt:lpstr>古民家ツーリズムまちづくりプランナー</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井上 幸一</dc:creator>
  <cp:lastModifiedBy>2435</cp:lastModifiedBy>
  <cp:revision>52</cp:revision>
  <dcterms:created xsi:type="dcterms:W3CDTF">2021-01-14T06:07:19Z</dcterms:created>
  <dcterms:modified xsi:type="dcterms:W3CDTF">2021-03-04T01:51:45Z</dcterms:modified>
</cp:coreProperties>
</file>