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7"/>
  </p:notesMasterIdLst>
  <p:sldIdLst>
    <p:sldId id="1874" r:id="rId2"/>
    <p:sldId id="1998" r:id="rId3"/>
    <p:sldId id="2001" r:id="rId4"/>
    <p:sldId id="2002" r:id="rId5"/>
    <p:sldId id="1991" r:id="rId6"/>
    <p:sldId id="1252" r:id="rId7"/>
    <p:sldId id="2016" r:id="rId8"/>
    <p:sldId id="434" r:id="rId9"/>
    <p:sldId id="1282" r:id="rId10"/>
    <p:sldId id="1281" r:id="rId11"/>
    <p:sldId id="1280" r:id="rId12"/>
    <p:sldId id="592" r:id="rId13"/>
    <p:sldId id="582" r:id="rId14"/>
    <p:sldId id="1283" r:id="rId15"/>
    <p:sldId id="596" r:id="rId16"/>
    <p:sldId id="1287" r:id="rId17"/>
    <p:sldId id="2018" r:id="rId18"/>
    <p:sldId id="1291" r:id="rId19"/>
    <p:sldId id="1290" r:id="rId20"/>
    <p:sldId id="1254" r:id="rId21"/>
    <p:sldId id="264" r:id="rId22"/>
    <p:sldId id="258" r:id="rId23"/>
    <p:sldId id="259" r:id="rId24"/>
    <p:sldId id="260" r:id="rId25"/>
    <p:sldId id="261" r:id="rId26"/>
    <p:sldId id="262" r:id="rId27"/>
    <p:sldId id="263" r:id="rId28"/>
    <p:sldId id="1992" r:id="rId29"/>
    <p:sldId id="1994" r:id="rId30"/>
    <p:sldId id="1993" r:id="rId31"/>
    <p:sldId id="1997" r:id="rId32"/>
    <p:sldId id="1995" r:id="rId33"/>
    <p:sldId id="2003" r:id="rId34"/>
    <p:sldId id="2004" r:id="rId35"/>
    <p:sldId id="2008" r:id="rId36"/>
    <p:sldId id="2005" r:id="rId37"/>
    <p:sldId id="2007" r:id="rId38"/>
    <p:sldId id="589" r:id="rId39"/>
    <p:sldId id="1988" r:id="rId40"/>
    <p:sldId id="2013" r:id="rId41"/>
    <p:sldId id="2012" r:id="rId42"/>
    <p:sldId id="2014" r:id="rId43"/>
    <p:sldId id="2009" r:id="rId44"/>
    <p:sldId id="1710" r:id="rId45"/>
    <p:sldId id="1929"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p:scale>
          <a:sx n="122" d="100"/>
          <a:sy n="122" d="100"/>
        </p:scale>
        <p:origin x="1904"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79CB8-C938-D545-BB16-DB61615250C8}" type="datetimeFigureOut">
              <a:rPr kumimoji="1" lang="ja-JP" altLang="en-US" smtClean="0"/>
              <a:t>2021/5/4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BE71E5-C083-AE4A-8052-4885B729FF26}" type="slidenum">
              <a:rPr kumimoji="1" lang="ja-JP" altLang="en-US" smtClean="0"/>
              <a:t>‹#›</a:t>
            </a:fld>
            <a:endParaRPr kumimoji="1" lang="ja-JP" altLang="en-US"/>
          </a:p>
        </p:txBody>
      </p:sp>
    </p:spTree>
    <p:extLst>
      <p:ext uri="{BB962C8B-B14F-4D97-AF65-F5344CB8AC3E}">
        <p14:creationId xmlns:p14="http://schemas.microsoft.com/office/powerpoint/2010/main" val="24226060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5AE569-1091-C94A-8122-D6E5215EFFD6}" type="slidenum">
              <a:rPr kumimoji="1" lang="ja-JP" altLang="en-US" smtClean="0"/>
              <a:t>7</a:t>
            </a:fld>
            <a:endParaRPr kumimoji="1" lang="ja-JP" altLang="en-US"/>
          </a:p>
        </p:txBody>
      </p:sp>
    </p:spTree>
    <p:extLst>
      <p:ext uri="{BB962C8B-B14F-4D97-AF65-F5344CB8AC3E}">
        <p14:creationId xmlns:p14="http://schemas.microsoft.com/office/powerpoint/2010/main" val="2686487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5AE569-1091-C94A-8122-D6E5215EFFD6}" type="slidenum">
              <a:rPr kumimoji="1" lang="ja-JP" altLang="en-US" smtClean="0"/>
              <a:t>20</a:t>
            </a:fld>
            <a:endParaRPr kumimoji="1" lang="ja-JP" altLang="en-US"/>
          </a:p>
        </p:txBody>
      </p:sp>
    </p:spTree>
    <p:extLst>
      <p:ext uri="{BB962C8B-B14F-4D97-AF65-F5344CB8AC3E}">
        <p14:creationId xmlns:p14="http://schemas.microsoft.com/office/powerpoint/2010/main" val="1160853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38</a:t>
            </a:fld>
            <a:endParaRPr kumimoji="1" lang="ja-JP" altLang="en-US"/>
          </a:p>
        </p:txBody>
      </p:sp>
    </p:spTree>
    <p:extLst>
      <p:ext uri="{BB962C8B-B14F-4D97-AF65-F5344CB8AC3E}">
        <p14:creationId xmlns:p14="http://schemas.microsoft.com/office/powerpoint/2010/main" val="694542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39</a:t>
            </a:fld>
            <a:endParaRPr kumimoji="1" lang="ja-JP" altLang="en-US"/>
          </a:p>
        </p:txBody>
      </p:sp>
    </p:spTree>
    <p:extLst>
      <p:ext uri="{BB962C8B-B14F-4D97-AF65-F5344CB8AC3E}">
        <p14:creationId xmlns:p14="http://schemas.microsoft.com/office/powerpoint/2010/main" val="3190386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2021/5/4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令和３年５月度例会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697279"/>
          </a:xfrm>
        </p:spPr>
        <p:txBody>
          <a:bodyPr anchor="ctr">
            <a:noAutofit/>
          </a:bodyPr>
          <a:lstStyle/>
          <a:p>
            <a:pPr marL="0" indent="0">
              <a:buNone/>
            </a:pPr>
            <a:r>
              <a:rPr lang="ja-JP" altLang="en-US" sz="2400"/>
              <a:t>・国の求める空き家対策</a:t>
            </a:r>
            <a:endParaRPr lang="en-US" altLang="ja-JP" sz="2400" dirty="0"/>
          </a:p>
        </p:txBody>
      </p:sp>
      <p:sp>
        <p:nvSpPr>
          <p:cNvPr id="5" name="Content Placeholder 7">
            <a:extLst>
              <a:ext uri="{FF2B5EF4-FFF2-40B4-BE49-F238E27FC236}">
                <a16:creationId xmlns:a16="http://schemas.microsoft.com/office/drawing/2014/main" id="{79036C63-DA06-CB4D-8C09-2B3E37903DDE}"/>
              </a:ext>
            </a:extLst>
          </p:cNvPr>
          <p:cNvSpPr txBox="1">
            <a:spLocks/>
          </p:cNvSpPr>
          <p:nvPr/>
        </p:nvSpPr>
        <p:spPr>
          <a:xfrm>
            <a:off x="5918947" y="4770470"/>
            <a:ext cx="2373405" cy="132962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indent="-457200">
              <a:buFont typeface="+mj-lt"/>
              <a:buAutoNum type="arabicPeriod"/>
            </a:pPr>
            <a:r>
              <a:rPr lang="ja-JP" altLang="en-US" sz="2000"/>
              <a:t>住教育</a:t>
            </a:r>
            <a:endParaRPr lang="en-US" altLang="ja-JP" sz="2000" dirty="0"/>
          </a:p>
          <a:p>
            <a:pPr marL="457200" indent="-457200">
              <a:buFont typeface="+mj-lt"/>
              <a:buAutoNum type="arabicPeriod"/>
            </a:pPr>
            <a:r>
              <a:rPr lang="ja-JP" altLang="en-US" sz="2000"/>
              <a:t>テレワーク</a:t>
            </a:r>
            <a:endParaRPr lang="en-US" altLang="ja-JP" sz="2000" dirty="0"/>
          </a:p>
          <a:p>
            <a:pPr marL="457200" indent="-457200">
              <a:buFont typeface="+mj-lt"/>
              <a:buAutoNum type="arabicPeriod"/>
            </a:pPr>
            <a:r>
              <a:rPr lang="ja-JP" altLang="en-US" sz="2000"/>
              <a:t>賃貸借型</a:t>
            </a:r>
            <a:r>
              <a:rPr lang="en-US" altLang="ja-JP" sz="2000" dirty="0"/>
              <a:t>DIY</a:t>
            </a:r>
            <a:endParaRPr lang="en-US" altLang="ja-JP"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F4999D-D5DE-AE47-BEA0-2C182C8D91FC}"/>
              </a:ext>
            </a:extLst>
          </p:cNvPr>
          <p:cNvSpPr>
            <a:spLocks noGrp="1"/>
          </p:cNvSpPr>
          <p:nvPr>
            <p:ph type="title"/>
          </p:nvPr>
        </p:nvSpPr>
        <p:spPr/>
        <p:txBody>
          <a:bodyPr/>
          <a:lstStyle/>
          <a:p>
            <a:r>
              <a:rPr lang="ja-JP" altLang="en-US"/>
              <a:t>人口減少から地域は衰退する</a:t>
            </a:r>
            <a:endParaRPr kumimoji="1" lang="ja-JP" altLang="en-US"/>
          </a:p>
        </p:txBody>
      </p:sp>
      <p:pic>
        <p:nvPicPr>
          <p:cNvPr id="5" name="コンテンツ プレースホルダー 4" descr="グラフ&#10;&#10;自動的に生成された説明">
            <a:extLst>
              <a:ext uri="{FF2B5EF4-FFF2-40B4-BE49-F238E27FC236}">
                <a16:creationId xmlns:a16="http://schemas.microsoft.com/office/drawing/2014/main" id="{D2ABC5F4-4868-4644-AAEC-A9C7B7D1664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91817" y="800513"/>
            <a:ext cx="7706140" cy="5655842"/>
          </a:xfrm>
        </p:spPr>
      </p:pic>
    </p:spTree>
    <p:extLst>
      <p:ext uri="{BB962C8B-B14F-4D97-AF65-F5344CB8AC3E}">
        <p14:creationId xmlns:p14="http://schemas.microsoft.com/office/powerpoint/2010/main" val="654920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ED018C-199E-5244-AE82-F92608D78AAA}"/>
              </a:ext>
            </a:extLst>
          </p:cNvPr>
          <p:cNvSpPr>
            <a:spLocks noGrp="1"/>
          </p:cNvSpPr>
          <p:nvPr>
            <p:ph type="title"/>
          </p:nvPr>
        </p:nvSpPr>
        <p:spPr/>
        <p:txBody>
          <a:bodyPr/>
          <a:lstStyle/>
          <a:p>
            <a:r>
              <a:rPr kumimoji="1" lang="ja-JP" altLang="en-US"/>
              <a:t>人口が増えている自治体もある</a:t>
            </a:r>
          </a:p>
        </p:txBody>
      </p:sp>
      <p:pic>
        <p:nvPicPr>
          <p:cNvPr id="5" name="コンテンツ プレースホルダー 4" descr="テキスト&#10;&#10;自動的に生成された説明">
            <a:extLst>
              <a:ext uri="{FF2B5EF4-FFF2-40B4-BE49-F238E27FC236}">
                <a16:creationId xmlns:a16="http://schemas.microsoft.com/office/drawing/2014/main" id="{94321968-A262-5C47-9AB1-05E8D48A444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42900" y="790574"/>
            <a:ext cx="8448722" cy="5584825"/>
          </a:xfrm>
        </p:spPr>
      </p:pic>
    </p:spTree>
    <p:extLst>
      <p:ext uri="{BB962C8B-B14F-4D97-AF65-F5344CB8AC3E}">
        <p14:creationId xmlns:p14="http://schemas.microsoft.com/office/powerpoint/2010/main" val="66836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D2AD6C-503A-E44B-81FF-668384226455}"/>
              </a:ext>
            </a:extLst>
          </p:cNvPr>
          <p:cNvSpPr>
            <a:spLocks noGrp="1"/>
          </p:cNvSpPr>
          <p:nvPr>
            <p:ph type="title"/>
          </p:nvPr>
        </p:nvSpPr>
        <p:spPr/>
        <p:txBody>
          <a:bodyPr/>
          <a:lstStyle/>
          <a:p>
            <a:r>
              <a:rPr kumimoji="1" lang="ja-JP" altLang="en-US"/>
              <a:t>地域活性化へのステップ</a:t>
            </a:r>
          </a:p>
        </p:txBody>
      </p:sp>
      <p:pic>
        <p:nvPicPr>
          <p:cNvPr id="5" name="コンテンツ プレースホルダー 4" descr="ダイアグラム&#10;&#10;自動的に生成された説明">
            <a:extLst>
              <a:ext uri="{FF2B5EF4-FFF2-40B4-BE49-F238E27FC236}">
                <a16:creationId xmlns:a16="http://schemas.microsoft.com/office/drawing/2014/main" id="{8F420FEA-43DA-3347-ACE2-8B0929DC51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5600" y="790574"/>
            <a:ext cx="8597900" cy="5534025"/>
          </a:xfrm>
        </p:spPr>
      </p:pic>
    </p:spTree>
    <p:extLst>
      <p:ext uri="{BB962C8B-B14F-4D97-AF65-F5344CB8AC3E}">
        <p14:creationId xmlns:p14="http://schemas.microsoft.com/office/powerpoint/2010/main" val="207572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6E65A2-6827-D848-8066-02BEF63E83D7}"/>
              </a:ext>
            </a:extLst>
          </p:cNvPr>
          <p:cNvSpPr>
            <a:spLocks noGrp="1"/>
          </p:cNvSpPr>
          <p:nvPr>
            <p:ph type="title"/>
          </p:nvPr>
        </p:nvSpPr>
        <p:spPr/>
        <p:txBody>
          <a:bodyPr>
            <a:normAutofit/>
          </a:bodyPr>
          <a:lstStyle/>
          <a:p>
            <a:r>
              <a:rPr kumimoji="1" lang="ja-JP" altLang="en-US"/>
              <a:t>令和３年度　空き家対策支援方針（国土交通省）</a:t>
            </a:r>
          </a:p>
        </p:txBody>
      </p:sp>
      <p:sp>
        <p:nvSpPr>
          <p:cNvPr id="3" name="コンテンツ プレースホルダー 2">
            <a:extLst>
              <a:ext uri="{FF2B5EF4-FFF2-40B4-BE49-F238E27FC236}">
                <a16:creationId xmlns:a16="http://schemas.microsoft.com/office/drawing/2014/main" id="{1A04BF96-07E5-5D42-945B-4B891CF05B4E}"/>
              </a:ext>
            </a:extLst>
          </p:cNvPr>
          <p:cNvSpPr>
            <a:spLocks noGrp="1"/>
          </p:cNvSpPr>
          <p:nvPr>
            <p:ph idx="1"/>
          </p:nvPr>
        </p:nvSpPr>
        <p:spPr>
          <a:xfrm>
            <a:off x="88900" y="791154"/>
            <a:ext cx="8953500" cy="5187026"/>
          </a:xfrm>
        </p:spPr>
        <p:txBody>
          <a:bodyPr>
            <a:normAutofit fontScale="77500" lnSpcReduction="20000"/>
          </a:bodyPr>
          <a:lstStyle/>
          <a:p>
            <a:pPr marL="0" indent="0">
              <a:buNone/>
            </a:pPr>
            <a:endParaRPr lang="en-US" altLang="ja-JP" dirty="0"/>
          </a:p>
          <a:p>
            <a:pPr marL="0" indent="0">
              <a:buNone/>
            </a:pPr>
            <a:r>
              <a:rPr lang="ja-JP" altLang="en-US"/>
              <a:t>平成</a:t>
            </a:r>
            <a:r>
              <a:rPr lang="en-US" altLang="ja-JP" dirty="0"/>
              <a:t>27</a:t>
            </a:r>
            <a:r>
              <a:rPr lang="ja-JP" altLang="en-US"/>
              <a:t>年に空家等対策の推進に関する特別措置法が施行されてから</a:t>
            </a:r>
            <a:endParaRPr lang="en-US" altLang="ja-JP" dirty="0"/>
          </a:p>
          <a:p>
            <a:pPr marL="0" indent="0">
              <a:buNone/>
            </a:pPr>
            <a:r>
              <a:rPr lang="ja-JP" altLang="en-US"/>
              <a:t>約</a:t>
            </a:r>
            <a:r>
              <a:rPr lang="en-US" altLang="ja-JP" dirty="0"/>
              <a:t>5</a:t>
            </a:r>
            <a:r>
              <a:rPr lang="ja-JP" altLang="en-US"/>
              <a:t>年が経過し市区町村で空家等対策計画・法定協議会が設置</a:t>
            </a:r>
            <a:endParaRPr lang="en-US" altLang="ja-JP" dirty="0"/>
          </a:p>
          <a:p>
            <a:pPr marL="0" indent="0">
              <a:buNone/>
            </a:pPr>
            <a:r>
              <a:rPr lang="ja-JP" altLang="en-US"/>
              <a:t>される中、マンパワーやノウハウが不足する地方公共団体では</a:t>
            </a:r>
            <a:endParaRPr lang="en-US" altLang="ja-JP" dirty="0"/>
          </a:p>
          <a:p>
            <a:pPr marL="0" indent="0">
              <a:buNone/>
            </a:pPr>
            <a:r>
              <a:rPr lang="ja-JP" altLang="en-US"/>
              <a:t>空き家対策の進捗に課題を生じる傾向があります。</a:t>
            </a:r>
          </a:p>
          <a:p>
            <a:pPr marL="0" indent="0">
              <a:buNone/>
            </a:pPr>
            <a:endParaRPr lang="en-US" altLang="ja-JP" dirty="0"/>
          </a:p>
          <a:p>
            <a:pPr marL="0" indent="0">
              <a:buNone/>
            </a:pPr>
            <a:r>
              <a:rPr lang="ja-JP" altLang="en-US"/>
              <a:t>全国的な空き家の増加を抑制するためには、空き家化を未然に防止</a:t>
            </a:r>
            <a:endParaRPr lang="en-US" altLang="ja-JP" dirty="0"/>
          </a:p>
          <a:p>
            <a:pPr marL="0" indent="0">
              <a:buNone/>
            </a:pPr>
            <a:r>
              <a:rPr lang="ja-JP" altLang="en-US"/>
              <a:t>することが重要ですが、このような課題については行政のみならず</a:t>
            </a:r>
            <a:endParaRPr lang="en-US" altLang="ja-JP" dirty="0"/>
          </a:p>
          <a:p>
            <a:pPr marL="0" indent="0">
              <a:buNone/>
            </a:pPr>
            <a:r>
              <a:rPr lang="ja-JP" altLang="en-US"/>
              <a:t>民間事業者等が主導して空き家対策に取り組むことも求められます。</a:t>
            </a:r>
          </a:p>
          <a:p>
            <a:pPr marL="0" indent="0">
              <a:buNone/>
            </a:pPr>
            <a:endParaRPr lang="en-US" altLang="ja-JP" dirty="0"/>
          </a:p>
          <a:p>
            <a:pPr marL="0" indent="0">
              <a:buNone/>
            </a:pPr>
            <a:r>
              <a:rPr lang="ja-JP" altLang="en-US"/>
              <a:t>空き家対策の執行体制の整備が必要な地方公共団体における</a:t>
            </a:r>
            <a:endParaRPr lang="en-US" altLang="ja-JP" dirty="0"/>
          </a:p>
          <a:p>
            <a:pPr marL="0" indent="0">
              <a:buNone/>
            </a:pPr>
            <a:r>
              <a:rPr lang="ja-JP" altLang="en-US"/>
              <a:t>専門家等と連携した相談窓口の整備等を行う取組民間事業者が</a:t>
            </a:r>
            <a:endParaRPr lang="en-US" altLang="ja-JP" dirty="0"/>
          </a:p>
          <a:p>
            <a:pPr marL="0" indent="0">
              <a:buNone/>
            </a:pPr>
            <a:r>
              <a:rPr lang="ja-JP" altLang="en-US"/>
              <a:t>空き家の発生防止等の抜本的対策に取組むことに支援を行います。</a:t>
            </a:r>
            <a:endParaRPr kumimoji="1" lang="ja-JP" altLang="en-US"/>
          </a:p>
        </p:txBody>
      </p:sp>
    </p:spTree>
    <p:extLst>
      <p:ext uri="{BB962C8B-B14F-4D97-AF65-F5344CB8AC3E}">
        <p14:creationId xmlns:p14="http://schemas.microsoft.com/office/powerpoint/2010/main" val="655728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953894-3061-B44B-A1A2-EED6850400D7}"/>
              </a:ext>
            </a:extLst>
          </p:cNvPr>
          <p:cNvSpPr>
            <a:spLocks noGrp="1"/>
          </p:cNvSpPr>
          <p:nvPr>
            <p:ph type="title"/>
          </p:nvPr>
        </p:nvSpPr>
        <p:spPr>
          <a:xfrm>
            <a:off x="0" y="92765"/>
            <a:ext cx="2372139" cy="675862"/>
          </a:xfrm>
        </p:spPr>
        <p:txBody>
          <a:bodyPr>
            <a:normAutofit/>
          </a:bodyPr>
          <a:lstStyle/>
          <a:p>
            <a:r>
              <a:rPr lang="ja-JP" altLang="en-US" sz="2400"/>
              <a:t>自治体が集客</a:t>
            </a:r>
          </a:p>
        </p:txBody>
      </p:sp>
      <p:pic>
        <p:nvPicPr>
          <p:cNvPr id="7" name="コンテンツ プレースホルダー 6" descr="屋外, 建物, 記号, テキスト が含まれている画像&#10;&#10;自動的に生成された説明">
            <a:extLst>
              <a:ext uri="{FF2B5EF4-FFF2-40B4-BE49-F238E27FC236}">
                <a16:creationId xmlns:a16="http://schemas.microsoft.com/office/drawing/2014/main" id="{208E7F2F-5682-3B4E-A57D-0B9AB8859A1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499144" y="933982"/>
            <a:ext cx="3987594" cy="4945152"/>
          </a:xfrm>
        </p:spPr>
      </p:pic>
      <p:pic>
        <p:nvPicPr>
          <p:cNvPr id="13" name="図 12">
            <a:extLst>
              <a:ext uri="{FF2B5EF4-FFF2-40B4-BE49-F238E27FC236}">
                <a16:creationId xmlns:a16="http://schemas.microsoft.com/office/drawing/2014/main" id="{71B1A7D4-6589-BC4F-B6F9-CBD303373BAA}"/>
              </a:ext>
            </a:extLst>
          </p:cNvPr>
          <p:cNvPicPr>
            <a:picLocks noChangeAspect="1"/>
          </p:cNvPicPr>
          <p:nvPr/>
        </p:nvPicPr>
        <p:blipFill>
          <a:blip r:embed="rId3"/>
          <a:stretch>
            <a:fillRect/>
          </a:stretch>
        </p:blipFill>
        <p:spPr>
          <a:xfrm>
            <a:off x="384313" y="933983"/>
            <a:ext cx="3956069" cy="4945152"/>
          </a:xfrm>
          <a:prstGeom prst="rect">
            <a:avLst/>
          </a:prstGeom>
        </p:spPr>
      </p:pic>
    </p:spTree>
    <p:extLst>
      <p:ext uri="{BB962C8B-B14F-4D97-AF65-F5344CB8AC3E}">
        <p14:creationId xmlns:p14="http://schemas.microsoft.com/office/powerpoint/2010/main" val="4199616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コンテンツ プレースホルダー 8">
            <a:extLst>
              <a:ext uri="{FF2B5EF4-FFF2-40B4-BE49-F238E27FC236}">
                <a16:creationId xmlns:a16="http://schemas.microsoft.com/office/drawing/2014/main" id="{9A4348A7-7E0A-334D-B41A-097EAC298427}"/>
              </a:ext>
            </a:extLst>
          </p:cNvPr>
          <p:cNvPicPr>
            <a:picLocks noGrp="1" noChangeAspect="1"/>
          </p:cNvPicPr>
          <p:nvPr>
            <p:ph idx="1"/>
          </p:nvPr>
        </p:nvPicPr>
        <p:blipFill>
          <a:blip r:embed="rId3"/>
          <a:stretch>
            <a:fillRect/>
          </a:stretch>
        </p:blipFill>
        <p:spPr>
          <a:xfrm>
            <a:off x="437322" y="980661"/>
            <a:ext cx="3986146" cy="5280380"/>
          </a:xfrm>
        </p:spPr>
      </p:pic>
      <p:pic>
        <p:nvPicPr>
          <p:cNvPr id="14" name="図 13" descr="スクリーンショットの画面&#10;&#10;自動的に生成された説明">
            <a:extLst>
              <a:ext uri="{FF2B5EF4-FFF2-40B4-BE49-F238E27FC236}">
                <a16:creationId xmlns:a16="http://schemas.microsoft.com/office/drawing/2014/main" id="{A70243BE-0DAB-6844-A1E3-932CFCDE03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0534" y="980661"/>
            <a:ext cx="4141204" cy="5239884"/>
          </a:xfrm>
          <a:prstGeom prst="rect">
            <a:avLst/>
          </a:prstGeom>
        </p:spPr>
      </p:pic>
      <p:sp>
        <p:nvSpPr>
          <p:cNvPr id="10" name="タイトル 1">
            <a:extLst>
              <a:ext uri="{FF2B5EF4-FFF2-40B4-BE49-F238E27FC236}">
                <a16:creationId xmlns:a16="http://schemas.microsoft.com/office/drawing/2014/main" id="{76B9B9DD-58A4-5C42-8FAD-EF9E724DFA1C}"/>
              </a:ext>
            </a:extLst>
          </p:cNvPr>
          <p:cNvSpPr>
            <a:spLocks noGrp="1"/>
          </p:cNvSpPr>
          <p:nvPr>
            <p:ph type="title"/>
          </p:nvPr>
        </p:nvSpPr>
        <p:spPr>
          <a:xfrm>
            <a:off x="192156" y="159027"/>
            <a:ext cx="2299253" cy="463826"/>
          </a:xfrm>
        </p:spPr>
        <p:txBody>
          <a:bodyPr>
            <a:normAutofit fontScale="90000"/>
          </a:bodyPr>
          <a:lstStyle/>
          <a:p>
            <a:r>
              <a:rPr lang="ja-JP" altLang="en-US" sz="2800"/>
              <a:t>自治体が集客</a:t>
            </a:r>
          </a:p>
        </p:txBody>
      </p:sp>
    </p:spTree>
    <p:extLst>
      <p:ext uri="{BB962C8B-B14F-4D97-AF65-F5344CB8AC3E}">
        <p14:creationId xmlns:p14="http://schemas.microsoft.com/office/powerpoint/2010/main" val="307435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12E27A0F-1E69-8343-9A7B-6EC9F17CA721}"/>
              </a:ext>
            </a:extLst>
          </p:cNvPr>
          <p:cNvSpPr txBox="1"/>
          <p:nvPr/>
        </p:nvSpPr>
        <p:spPr>
          <a:xfrm>
            <a:off x="251520" y="1033891"/>
            <a:ext cx="8779332" cy="784399"/>
          </a:xfrm>
          <a:prstGeom prst="rect">
            <a:avLst/>
          </a:prstGeom>
          <a:noFill/>
          <a:ln>
            <a:solidFill>
              <a:schemeClr val="tx1"/>
            </a:solidFill>
          </a:ln>
        </p:spPr>
        <p:txBody>
          <a:bodyPr wrap="square" rtlCol="0" anchor="t">
            <a:noAutofit/>
          </a:bodyPr>
          <a:lstStyle/>
          <a:p>
            <a:pPr marL="171450" indent="-171450">
              <a:buFont typeface="Arial" panose="020B0604020202020204" pitchFamily="34" charset="0"/>
              <a:buChar char="•"/>
            </a:pPr>
            <a:r>
              <a:rPr lang="ja-JP" altLang="en-US" sz="1100">
                <a:latin typeface="MS Gothic" panose="020B0609070205080204" pitchFamily="49" charset="-128"/>
                <a:ea typeface="MS Gothic" panose="020B0609070205080204" pitchFamily="49" charset="-128"/>
              </a:rPr>
              <a:t>令和２年度公募「空き家対策の担い手強化・連携モデル事業」（国土交通省）に対し当協会と連携関係にある一般社団法人地域観光資源開発推進機構より</a:t>
            </a:r>
            <a:r>
              <a:rPr lang="ja-JP" altLang="en-US" sz="1100" b="1">
                <a:solidFill>
                  <a:srgbClr val="FF0000"/>
                </a:solidFill>
                <a:latin typeface="MS Gothic" panose="020B0609070205080204" pitchFamily="49" charset="-128"/>
                <a:ea typeface="MS Gothic" panose="020B0609070205080204" pitchFamily="49" charset="-128"/>
              </a:rPr>
              <a:t>地域の共通課題である空き家</a:t>
            </a:r>
            <a:r>
              <a:rPr lang="ja-JP" altLang="en-US" sz="1100">
                <a:latin typeface="MS Gothic" panose="020B0609070205080204" pitchFamily="49" charset="-128"/>
                <a:ea typeface="MS Gothic" panose="020B0609070205080204" pitchFamily="49" charset="-128"/>
              </a:rPr>
              <a:t>を活かすことができていない点に注目し、空き家を負の遺産として残す（放置）するのではなく、今後地域のテレワーク拠点やワーケーション拠点として空き家を活用し、地方へ人の流れを生み関係人口の増加を通じ空き家需要の促進を目指し</a:t>
            </a:r>
            <a:r>
              <a:rPr lang="en-US" altLang="ja-JP" sz="1100" dirty="0">
                <a:latin typeface="MS Gothic" panose="020B0609070205080204" pitchFamily="49" charset="-128"/>
                <a:ea typeface="MS Gothic" panose="020B0609070205080204" pitchFamily="49" charset="-128"/>
              </a:rPr>
              <a:t>DIY</a:t>
            </a:r>
            <a:r>
              <a:rPr lang="ja-JP" altLang="en-US" sz="1100">
                <a:latin typeface="MS Gothic" panose="020B0609070205080204" pitchFamily="49" charset="-128"/>
                <a:ea typeface="MS Gothic" panose="020B0609070205080204" pitchFamily="49" charset="-128"/>
              </a:rPr>
              <a:t>を通じた取り組みを計画。</a:t>
            </a:r>
            <a:endParaRPr kumimoji="1" lang="ja-JP" altLang="en-US" sz="1100">
              <a:latin typeface="MS Gothic" panose="020B0609070205080204" pitchFamily="49" charset="-128"/>
              <a:ea typeface="MS Gothic" panose="020B0609070205080204" pitchFamily="49" charset="-128"/>
            </a:endParaRPr>
          </a:p>
        </p:txBody>
      </p:sp>
      <p:sp>
        <p:nvSpPr>
          <p:cNvPr id="7" name="テキスト ボックス 6">
            <a:extLst>
              <a:ext uri="{FF2B5EF4-FFF2-40B4-BE49-F238E27FC236}">
                <a16:creationId xmlns:a16="http://schemas.microsoft.com/office/drawing/2014/main" id="{8B8B7370-9101-B64B-826F-DF4F6AAB959C}"/>
              </a:ext>
            </a:extLst>
          </p:cNvPr>
          <p:cNvSpPr txBox="1"/>
          <p:nvPr/>
        </p:nvSpPr>
        <p:spPr>
          <a:xfrm>
            <a:off x="-6584" y="735218"/>
            <a:ext cx="1783133" cy="276999"/>
          </a:xfrm>
          <a:prstGeom prst="rect">
            <a:avLst/>
          </a:prstGeom>
          <a:noFill/>
          <a:ln>
            <a:noFill/>
          </a:ln>
        </p:spPr>
        <p:txBody>
          <a:bodyPr wrap="square" rtlCol="0">
            <a:spAutoFit/>
          </a:bodyPr>
          <a:lstStyle/>
          <a:p>
            <a:r>
              <a:rPr kumimoji="1" lang="en-US" altLang="ja-JP" sz="1200" b="1" dirty="0">
                <a:latin typeface="MS Gothic" panose="020B0609070205080204" pitchFamily="49" charset="-128"/>
                <a:ea typeface="MS Gothic" panose="020B0609070205080204" pitchFamily="49" charset="-128"/>
              </a:rPr>
              <a:t>【</a:t>
            </a:r>
            <a:r>
              <a:rPr kumimoji="1" lang="ja-JP" altLang="en-US" sz="1200" b="1" dirty="0">
                <a:latin typeface="MS Gothic" panose="020B0609070205080204" pitchFamily="49" charset="-128"/>
                <a:ea typeface="MS Gothic" panose="020B0609070205080204" pitchFamily="49" charset="-128"/>
              </a:rPr>
              <a:t>取組の背景と目的</a:t>
            </a:r>
            <a:r>
              <a:rPr kumimoji="1" lang="en-US" altLang="ja-JP" sz="1200" b="1" dirty="0">
                <a:latin typeface="MS Gothic" panose="020B0609070205080204" pitchFamily="49" charset="-128"/>
                <a:ea typeface="MS Gothic" panose="020B0609070205080204" pitchFamily="49" charset="-128"/>
              </a:rPr>
              <a:t>】</a:t>
            </a:r>
            <a:endParaRPr kumimoji="1" lang="ja-JP" altLang="en-US" sz="1200" b="1" dirty="0">
              <a:latin typeface="MS Gothic" panose="020B0609070205080204" pitchFamily="49" charset="-128"/>
              <a:ea typeface="MS Gothic" panose="020B0609070205080204" pitchFamily="49" charset="-128"/>
            </a:endParaRPr>
          </a:p>
        </p:txBody>
      </p:sp>
      <p:cxnSp>
        <p:nvCxnSpPr>
          <p:cNvPr id="8" name="カギ線コネクタ 7">
            <a:extLst>
              <a:ext uri="{FF2B5EF4-FFF2-40B4-BE49-F238E27FC236}">
                <a16:creationId xmlns:a16="http://schemas.microsoft.com/office/drawing/2014/main" id="{4CB8DF11-5307-4C4F-A378-75996FF1FA0E}"/>
              </a:ext>
            </a:extLst>
          </p:cNvPr>
          <p:cNvCxnSpPr>
            <a:endCxn id="37" idx="6"/>
          </p:cNvCxnSpPr>
          <p:nvPr/>
        </p:nvCxnSpPr>
        <p:spPr>
          <a:xfrm rot="5400000">
            <a:off x="4691071" y="4221465"/>
            <a:ext cx="1646478" cy="997982"/>
          </a:xfrm>
          <a:prstGeom prst="bentConnector2">
            <a:avLst/>
          </a:prstGeom>
          <a:ln w="412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DACD218E-8CCC-6240-BD73-42F2F47E7ED3}"/>
              </a:ext>
            </a:extLst>
          </p:cNvPr>
          <p:cNvCxnSpPr>
            <a:cxnSpLocks/>
            <a:stCxn id="27" idx="4"/>
          </p:cNvCxnSpPr>
          <p:nvPr/>
        </p:nvCxnSpPr>
        <p:spPr>
          <a:xfrm>
            <a:off x="2078186" y="4036154"/>
            <a:ext cx="4317" cy="708481"/>
          </a:xfrm>
          <a:prstGeom prst="straightConnector1">
            <a:avLst/>
          </a:prstGeom>
          <a:ln>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FFEC6BED-459C-3548-8BC2-0E0096AE671D}"/>
              </a:ext>
            </a:extLst>
          </p:cNvPr>
          <p:cNvCxnSpPr>
            <a:cxnSpLocks/>
            <a:stCxn id="28" idx="4"/>
            <a:endCxn id="33" idx="0"/>
          </p:cNvCxnSpPr>
          <p:nvPr/>
        </p:nvCxnSpPr>
        <p:spPr>
          <a:xfrm>
            <a:off x="4655279" y="4044286"/>
            <a:ext cx="0" cy="700915"/>
          </a:xfrm>
          <a:prstGeom prst="straightConnector1">
            <a:avLst/>
          </a:prstGeom>
          <a:ln>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D322E10A-58BC-4942-A038-5D5534EDE766}"/>
              </a:ext>
            </a:extLst>
          </p:cNvPr>
          <p:cNvCxnSpPr>
            <a:cxnSpLocks/>
            <a:stCxn id="29" idx="4"/>
            <a:endCxn id="34" idx="0"/>
          </p:cNvCxnSpPr>
          <p:nvPr/>
        </p:nvCxnSpPr>
        <p:spPr>
          <a:xfrm>
            <a:off x="7250588" y="4041882"/>
            <a:ext cx="0" cy="703138"/>
          </a:xfrm>
          <a:prstGeom prst="straightConnector1">
            <a:avLst/>
          </a:prstGeom>
          <a:ln>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角丸四角形 11">
            <a:extLst>
              <a:ext uri="{FF2B5EF4-FFF2-40B4-BE49-F238E27FC236}">
                <a16:creationId xmlns:a16="http://schemas.microsoft.com/office/drawing/2014/main" id="{BEFF29F2-FB21-F542-A873-88CD03F2DC28}"/>
              </a:ext>
            </a:extLst>
          </p:cNvPr>
          <p:cNvSpPr/>
          <p:nvPr/>
        </p:nvSpPr>
        <p:spPr>
          <a:xfrm>
            <a:off x="859115"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3" name="角丸四角形 12">
            <a:extLst>
              <a:ext uri="{FF2B5EF4-FFF2-40B4-BE49-F238E27FC236}">
                <a16:creationId xmlns:a16="http://schemas.microsoft.com/office/drawing/2014/main" id="{C7D593FB-DC42-E24E-9610-6C524BC9E384}"/>
              </a:ext>
            </a:extLst>
          </p:cNvPr>
          <p:cNvSpPr/>
          <p:nvPr/>
        </p:nvSpPr>
        <p:spPr>
          <a:xfrm>
            <a:off x="1718146"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4" name="角丸四角形 13">
            <a:extLst>
              <a:ext uri="{FF2B5EF4-FFF2-40B4-BE49-F238E27FC236}">
                <a16:creationId xmlns:a16="http://schemas.microsoft.com/office/drawing/2014/main" id="{03B357F3-FFC0-8F46-9E75-A2CA0D90C1CB}"/>
              </a:ext>
            </a:extLst>
          </p:cNvPr>
          <p:cNvSpPr/>
          <p:nvPr/>
        </p:nvSpPr>
        <p:spPr>
          <a:xfrm>
            <a:off x="2577177"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5" name="角丸四角形 14">
            <a:extLst>
              <a:ext uri="{FF2B5EF4-FFF2-40B4-BE49-F238E27FC236}">
                <a16:creationId xmlns:a16="http://schemas.microsoft.com/office/drawing/2014/main" id="{C4092E9F-18A7-1942-AFB6-7A461A453A24}"/>
              </a:ext>
            </a:extLst>
          </p:cNvPr>
          <p:cNvSpPr/>
          <p:nvPr/>
        </p:nvSpPr>
        <p:spPr>
          <a:xfrm>
            <a:off x="3436208"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6" name="角丸四角形 15">
            <a:extLst>
              <a:ext uri="{FF2B5EF4-FFF2-40B4-BE49-F238E27FC236}">
                <a16:creationId xmlns:a16="http://schemas.microsoft.com/office/drawing/2014/main" id="{F5B7B4AD-7049-F645-B57D-7F462F81D619}"/>
              </a:ext>
            </a:extLst>
          </p:cNvPr>
          <p:cNvSpPr/>
          <p:nvPr/>
        </p:nvSpPr>
        <p:spPr>
          <a:xfrm>
            <a:off x="4295239"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7" name="角丸四角形 16">
            <a:extLst>
              <a:ext uri="{FF2B5EF4-FFF2-40B4-BE49-F238E27FC236}">
                <a16:creationId xmlns:a16="http://schemas.microsoft.com/office/drawing/2014/main" id="{D897BE58-2B52-2246-AB49-0D79B84B8FDA}"/>
              </a:ext>
            </a:extLst>
          </p:cNvPr>
          <p:cNvSpPr/>
          <p:nvPr/>
        </p:nvSpPr>
        <p:spPr>
          <a:xfrm>
            <a:off x="5154270"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8" name="角丸四角形 17">
            <a:extLst>
              <a:ext uri="{FF2B5EF4-FFF2-40B4-BE49-F238E27FC236}">
                <a16:creationId xmlns:a16="http://schemas.microsoft.com/office/drawing/2014/main" id="{7F83BC41-8257-BE48-924E-384F25C32BE1}"/>
              </a:ext>
            </a:extLst>
          </p:cNvPr>
          <p:cNvSpPr/>
          <p:nvPr/>
        </p:nvSpPr>
        <p:spPr>
          <a:xfrm>
            <a:off x="6013301"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19" name="角丸四角形 18">
            <a:extLst>
              <a:ext uri="{FF2B5EF4-FFF2-40B4-BE49-F238E27FC236}">
                <a16:creationId xmlns:a16="http://schemas.microsoft.com/office/drawing/2014/main" id="{0A0E23BE-7B99-F243-982F-7F4C5C2458A4}"/>
              </a:ext>
            </a:extLst>
          </p:cNvPr>
          <p:cNvSpPr/>
          <p:nvPr/>
        </p:nvSpPr>
        <p:spPr>
          <a:xfrm>
            <a:off x="6872332"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20" name="角丸四角形 19">
            <a:extLst>
              <a:ext uri="{FF2B5EF4-FFF2-40B4-BE49-F238E27FC236}">
                <a16:creationId xmlns:a16="http://schemas.microsoft.com/office/drawing/2014/main" id="{B656189D-E1B1-7648-900D-957C42E6D908}"/>
              </a:ext>
            </a:extLst>
          </p:cNvPr>
          <p:cNvSpPr/>
          <p:nvPr/>
        </p:nvSpPr>
        <p:spPr>
          <a:xfrm>
            <a:off x="7731361" y="2165584"/>
            <a:ext cx="720080" cy="37107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空き家</a:t>
            </a:r>
          </a:p>
        </p:txBody>
      </p:sp>
      <p:sp>
        <p:nvSpPr>
          <p:cNvPr id="21" name="右中かっこ 20">
            <a:extLst>
              <a:ext uri="{FF2B5EF4-FFF2-40B4-BE49-F238E27FC236}">
                <a16:creationId xmlns:a16="http://schemas.microsoft.com/office/drawing/2014/main" id="{89F16619-4D60-424D-B235-B3C0BDC4F081}"/>
              </a:ext>
            </a:extLst>
          </p:cNvPr>
          <p:cNvSpPr/>
          <p:nvPr/>
        </p:nvSpPr>
        <p:spPr>
          <a:xfrm rot="5400000">
            <a:off x="1992569" y="1435325"/>
            <a:ext cx="159089" cy="24502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右中かっこ 21">
            <a:extLst>
              <a:ext uri="{FF2B5EF4-FFF2-40B4-BE49-F238E27FC236}">
                <a16:creationId xmlns:a16="http://schemas.microsoft.com/office/drawing/2014/main" id="{60599340-6F29-7F48-8E27-5C2638E38121}"/>
              </a:ext>
            </a:extLst>
          </p:cNvPr>
          <p:cNvSpPr/>
          <p:nvPr/>
        </p:nvSpPr>
        <p:spPr>
          <a:xfrm rot="5400000">
            <a:off x="4581807" y="1430783"/>
            <a:ext cx="159089" cy="24502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右中かっこ 22">
            <a:extLst>
              <a:ext uri="{FF2B5EF4-FFF2-40B4-BE49-F238E27FC236}">
                <a16:creationId xmlns:a16="http://schemas.microsoft.com/office/drawing/2014/main" id="{D480E68F-6F05-584A-AC16-EBDF0F765D62}"/>
              </a:ext>
            </a:extLst>
          </p:cNvPr>
          <p:cNvSpPr/>
          <p:nvPr/>
        </p:nvSpPr>
        <p:spPr>
          <a:xfrm rot="5400000">
            <a:off x="7171044" y="1430784"/>
            <a:ext cx="159089" cy="24502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角丸四角形 23">
            <a:extLst>
              <a:ext uri="{FF2B5EF4-FFF2-40B4-BE49-F238E27FC236}">
                <a16:creationId xmlns:a16="http://schemas.microsoft.com/office/drawing/2014/main" id="{0654F744-12F2-7847-8D09-4FA8F8835A7E}"/>
              </a:ext>
            </a:extLst>
          </p:cNvPr>
          <p:cNvSpPr/>
          <p:nvPr/>
        </p:nvSpPr>
        <p:spPr>
          <a:xfrm>
            <a:off x="1722463" y="2872781"/>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bg1"/>
                </a:solidFill>
                <a:latin typeface="MS Gothic" panose="020B0609070205080204" pitchFamily="49" charset="-128"/>
                <a:ea typeface="MS Gothic" panose="020B0609070205080204" pitchFamily="49" charset="-128"/>
              </a:rPr>
              <a:t>空き家</a:t>
            </a:r>
          </a:p>
        </p:txBody>
      </p:sp>
      <p:sp>
        <p:nvSpPr>
          <p:cNvPr id="25" name="角丸四角形 24">
            <a:extLst>
              <a:ext uri="{FF2B5EF4-FFF2-40B4-BE49-F238E27FC236}">
                <a16:creationId xmlns:a16="http://schemas.microsoft.com/office/drawing/2014/main" id="{7729D92D-F1AA-5645-8C14-2D96DA173890}"/>
              </a:ext>
            </a:extLst>
          </p:cNvPr>
          <p:cNvSpPr/>
          <p:nvPr/>
        </p:nvSpPr>
        <p:spPr>
          <a:xfrm>
            <a:off x="4295239" y="2873347"/>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bg1"/>
                </a:solidFill>
                <a:latin typeface="MS Gothic" panose="020B0609070205080204" pitchFamily="49" charset="-128"/>
                <a:ea typeface="MS Gothic" panose="020B0609070205080204" pitchFamily="49" charset="-128"/>
              </a:rPr>
              <a:t>空き家</a:t>
            </a:r>
          </a:p>
        </p:txBody>
      </p:sp>
      <p:sp>
        <p:nvSpPr>
          <p:cNvPr id="26" name="角丸四角形 25">
            <a:extLst>
              <a:ext uri="{FF2B5EF4-FFF2-40B4-BE49-F238E27FC236}">
                <a16:creationId xmlns:a16="http://schemas.microsoft.com/office/drawing/2014/main" id="{191FA0C6-1163-6248-A683-453DC2DF7161}"/>
              </a:ext>
            </a:extLst>
          </p:cNvPr>
          <p:cNvSpPr/>
          <p:nvPr/>
        </p:nvSpPr>
        <p:spPr>
          <a:xfrm>
            <a:off x="6890548" y="2873166"/>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bg1"/>
                </a:solidFill>
                <a:latin typeface="MS Gothic" panose="020B0609070205080204" pitchFamily="49" charset="-128"/>
                <a:ea typeface="MS Gothic" panose="020B0609070205080204" pitchFamily="49" charset="-128"/>
              </a:rPr>
              <a:t>空き家</a:t>
            </a:r>
          </a:p>
        </p:txBody>
      </p:sp>
      <p:sp>
        <p:nvSpPr>
          <p:cNvPr id="27" name="円/楕円 26">
            <a:extLst>
              <a:ext uri="{FF2B5EF4-FFF2-40B4-BE49-F238E27FC236}">
                <a16:creationId xmlns:a16="http://schemas.microsoft.com/office/drawing/2014/main" id="{E345A3E1-9343-B743-BA9C-6793F3E71C51}"/>
              </a:ext>
            </a:extLst>
          </p:cNvPr>
          <p:cNvSpPr/>
          <p:nvPr/>
        </p:nvSpPr>
        <p:spPr>
          <a:xfrm>
            <a:off x="1718146" y="3604106"/>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latin typeface="MS Gothic" panose="020B0609070205080204" pitchFamily="49" charset="-128"/>
                <a:ea typeface="MS Gothic" panose="020B0609070205080204" pitchFamily="49" charset="-128"/>
              </a:rPr>
              <a:t>DIY</a:t>
            </a:r>
            <a:endParaRPr kumimoji="1" lang="ja-JP" altLang="en-US" sz="1200">
              <a:solidFill>
                <a:schemeClr val="tx1"/>
              </a:solidFill>
              <a:latin typeface="MS Gothic" panose="020B0609070205080204" pitchFamily="49" charset="-128"/>
              <a:ea typeface="MS Gothic" panose="020B0609070205080204" pitchFamily="49" charset="-128"/>
            </a:endParaRPr>
          </a:p>
        </p:txBody>
      </p:sp>
      <p:sp>
        <p:nvSpPr>
          <p:cNvPr id="28" name="円/楕円 27">
            <a:extLst>
              <a:ext uri="{FF2B5EF4-FFF2-40B4-BE49-F238E27FC236}">
                <a16:creationId xmlns:a16="http://schemas.microsoft.com/office/drawing/2014/main" id="{3EA468E5-EDA8-3A48-9BBE-7FEAC8199B4A}"/>
              </a:ext>
            </a:extLst>
          </p:cNvPr>
          <p:cNvSpPr/>
          <p:nvPr/>
        </p:nvSpPr>
        <p:spPr>
          <a:xfrm>
            <a:off x="4295239" y="3612238"/>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latin typeface="MS Gothic" panose="020B0609070205080204" pitchFamily="49" charset="-128"/>
                <a:ea typeface="MS Gothic" panose="020B0609070205080204" pitchFamily="49" charset="-128"/>
              </a:rPr>
              <a:t>DIY</a:t>
            </a:r>
            <a:endParaRPr kumimoji="1" lang="ja-JP" altLang="en-US" sz="1200">
              <a:solidFill>
                <a:schemeClr val="tx1"/>
              </a:solidFill>
              <a:latin typeface="MS Gothic" panose="020B0609070205080204" pitchFamily="49" charset="-128"/>
              <a:ea typeface="MS Gothic" panose="020B0609070205080204" pitchFamily="49" charset="-128"/>
            </a:endParaRPr>
          </a:p>
        </p:txBody>
      </p:sp>
      <p:sp>
        <p:nvSpPr>
          <p:cNvPr id="29" name="円/楕円 28">
            <a:extLst>
              <a:ext uri="{FF2B5EF4-FFF2-40B4-BE49-F238E27FC236}">
                <a16:creationId xmlns:a16="http://schemas.microsoft.com/office/drawing/2014/main" id="{BC9121AF-A1BB-8047-B9FD-BE2B56613D46}"/>
              </a:ext>
            </a:extLst>
          </p:cNvPr>
          <p:cNvSpPr/>
          <p:nvPr/>
        </p:nvSpPr>
        <p:spPr>
          <a:xfrm>
            <a:off x="6890548" y="3609834"/>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latin typeface="MS Gothic" panose="020B0609070205080204" pitchFamily="49" charset="-128"/>
                <a:ea typeface="MS Gothic" panose="020B0609070205080204" pitchFamily="49" charset="-128"/>
              </a:rPr>
              <a:t>DIY</a:t>
            </a:r>
            <a:endParaRPr kumimoji="1" lang="ja-JP" altLang="en-US" sz="1200">
              <a:solidFill>
                <a:schemeClr val="tx1"/>
              </a:solidFill>
              <a:latin typeface="MS Gothic" panose="020B0609070205080204" pitchFamily="49" charset="-128"/>
              <a:ea typeface="MS Gothic" panose="020B0609070205080204" pitchFamily="49" charset="-128"/>
            </a:endParaRPr>
          </a:p>
        </p:txBody>
      </p:sp>
      <p:cxnSp>
        <p:nvCxnSpPr>
          <p:cNvPr id="30" name="直線矢印コネクタ 29">
            <a:extLst>
              <a:ext uri="{FF2B5EF4-FFF2-40B4-BE49-F238E27FC236}">
                <a16:creationId xmlns:a16="http://schemas.microsoft.com/office/drawing/2014/main" id="{2153BDCB-C175-7C4F-92B4-B88D091B1B7D}"/>
              </a:ext>
            </a:extLst>
          </p:cNvPr>
          <p:cNvCxnSpPr>
            <a:stCxn id="24" idx="2"/>
            <a:endCxn id="27" idx="0"/>
          </p:cNvCxnSpPr>
          <p:nvPr/>
        </p:nvCxnSpPr>
        <p:spPr>
          <a:xfrm flipH="1">
            <a:off x="2078186" y="3243854"/>
            <a:ext cx="4317" cy="360252"/>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09E63943-D656-2D47-8F39-81B8CF7821E3}"/>
              </a:ext>
            </a:extLst>
          </p:cNvPr>
          <p:cNvCxnSpPr>
            <a:cxnSpLocks/>
            <a:stCxn id="25" idx="2"/>
            <a:endCxn id="28" idx="0"/>
          </p:cNvCxnSpPr>
          <p:nvPr/>
        </p:nvCxnSpPr>
        <p:spPr>
          <a:xfrm>
            <a:off x="4655279" y="3244420"/>
            <a:ext cx="0" cy="367818"/>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F13477BC-67A0-A34D-8A1D-064B17450BBF}"/>
              </a:ext>
            </a:extLst>
          </p:cNvPr>
          <p:cNvCxnSpPr>
            <a:cxnSpLocks/>
            <a:stCxn id="26" idx="2"/>
            <a:endCxn id="29" idx="0"/>
          </p:cNvCxnSpPr>
          <p:nvPr/>
        </p:nvCxnSpPr>
        <p:spPr>
          <a:xfrm>
            <a:off x="7250588" y="3244239"/>
            <a:ext cx="0" cy="365595"/>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3" name="角丸四角形 32">
            <a:extLst>
              <a:ext uri="{FF2B5EF4-FFF2-40B4-BE49-F238E27FC236}">
                <a16:creationId xmlns:a16="http://schemas.microsoft.com/office/drawing/2014/main" id="{27DEA754-34B1-C54C-9272-85E52525D18D}"/>
              </a:ext>
            </a:extLst>
          </p:cNvPr>
          <p:cNvSpPr/>
          <p:nvPr/>
        </p:nvSpPr>
        <p:spPr>
          <a:xfrm>
            <a:off x="4295239" y="4745201"/>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bg1"/>
                </a:solidFill>
                <a:latin typeface="MS Gothic" panose="020B0609070205080204" pitchFamily="49" charset="-128"/>
                <a:ea typeface="MS Gothic" panose="020B0609070205080204" pitchFamily="49" charset="-128"/>
              </a:rPr>
              <a:t>改修</a:t>
            </a:r>
            <a:endParaRPr lang="en-US" altLang="ja-JP" sz="1200" dirty="0">
              <a:solidFill>
                <a:schemeClr val="bg1"/>
              </a:solidFill>
              <a:latin typeface="MS Gothic" panose="020B0609070205080204" pitchFamily="49" charset="-128"/>
              <a:ea typeface="MS Gothic" panose="020B0609070205080204" pitchFamily="49" charset="-128"/>
            </a:endParaRPr>
          </a:p>
        </p:txBody>
      </p:sp>
      <p:sp>
        <p:nvSpPr>
          <p:cNvPr id="34" name="角丸四角形 33">
            <a:extLst>
              <a:ext uri="{FF2B5EF4-FFF2-40B4-BE49-F238E27FC236}">
                <a16:creationId xmlns:a16="http://schemas.microsoft.com/office/drawing/2014/main" id="{8A17516B-96A4-554B-8B29-3C29612CE1F4}"/>
              </a:ext>
            </a:extLst>
          </p:cNvPr>
          <p:cNvSpPr/>
          <p:nvPr/>
        </p:nvSpPr>
        <p:spPr>
          <a:xfrm>
            <a:off x="6890548" y="4745020"/>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bg1"/>
                </a:solidFill>
                <a:latin typeface="MS Gothic" panose="020B0609070205080204" pitchFamily="49" charset="-128"/>
                <a:ea typeface="MS Gothic" panose="020B0609070205080204" pitchFamily="49" charset="-128"/>
              </a:rPr>
              <a:t>改修</a:t>
            </a:r>
            <a:endParaRPr kumimoji="1" lang="en-US" altLang="ja-JP" sz="1200" dirty="0">
              <a:solidFill>
                <a:schemeClr val="bg1"/>
              </a:solidFill>
              <a:latin typeface="MS Gothic" panose="020B0609070205080204" pitchFamily="49" charset="-128"/>
              <a:ea typeface="MS Gothic" panose="020B0609070205080204" pitchFamily="49" charset="-128"/>
            </a:endParaRPr>
          </a:p>
        </p:txBody>
      </p:sp>
      <p:sp>
        <p:nvSpPr>
          <p:cNvPr id="35" name="正方形/長方形 34">
            <a:extLst>
              <a:ext uri="{FF2B5EF4-FFF2-40B4-BE49-F238E27FC236}">
                <a16:creationId xmlns:a16="http://schemas.microsoft.com/office/drawing/2014/main" id="{B5FB0060-E626-844A-9EB7-945820BA8D91}"/>
              </a:ext>
            </a:extLst>
          </p:cNvPr>
          <p:cNvSpPr/>
          <p:nvPr/>
        </p:nvSpPr>
        <p:spPr>
          <a:xfrm>
            <a:off x="859115" y="4191199"/>
            <a:ext cx="7592326" cy="27699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a:solidFill>
                  <a:schemeClr val="bg1"/>
                </a:solidFill>
                <a:latin typeface="MS Gothic" panose="020B0609070205080204" pitchFamily="49" charset="-128"/>
                <a:ea typeface="MS Gothic" panose="020B0609070205080204" pitchFamily="49" charset="-128"/>
              </a:rPr>
              <a:t>各地域で</a:t>
            </a:r>
            <a:r>
              <a:rPr kumimoji="1" lang="ja-JP" altLang="en-US" sz="1050" b="1">
                <a:solidFill>
                  <a:schemeClr val="bg1"/>
                </a:solidFill>
                <a:latin typeface="MS Gothic" panose="020B0609070205080204" pitchFamily="49" charset="-128"/>
                <a:ea typeface="MS Gothic" panose="020B0609070205080204" pitchFamily="49" charset="-128"/>
              </a:rPr>
              <a:t>地域の方・自治体職員ならびに参加者との交流を重ね地域に愛着を</a:t>
            </a:r>
          </a:p>
        </p:txBody>
      </p:sp>
      <p:sp>
        <p:nvSpPr>
          <p:cNvPr id="36" name="円/楕円 35">
            <a:extLst>
              <a:ext uri="{FF2B5EF4-FFF2-40B4-BE49-F238E27FC236}">
                <a16:creationId xmlns:a16="http://schemas.microsoft.com/office/drawing/2014/main" id="{3F2C9A20-3DF2-384F-A236-0E3BCB1C47D6}"/>
              </a:ext>
            </a:extLst>
          </p:cNvPr>
          <p:cNvSpPr/>
          <p:nvPr/>
        </p:nvSpPr>
        <p:spPr>
          <a:xfrm>
            <a:off x="1718146" y="5319539"/>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施設</a:t>
            </a:r>
          </a:p>
        </p:txBody>
      </p:sp>
      <p:sp>
        <p:nvSpPr>
          <p:cNvPr id="37" name="円/楕円 36">
            <a:extLst>
              <a:ext uri="{FF2B5EF4-FFF2-40B4-BE49-F238E27FC236}">
                <a16:creationId xmlns:a16="http://schemas.microsoft.com/office/drawing/2014/main" id="{BD3D2089-AF76-B84D-B030-FE152AD0AB90}"/>
              </a:ext>
            </a:extLst>
          </p:cNvPr>
          <p:cNvSpPr/>
          <p:nvPr/>
        </p:nvSpPr>
        <p:spPr>
          <a:xfrm>
            <a:off x="4295239" y="5327671"/>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Gothic" panose="020B0609070205080204" pitchFamily="49" charset="-128"/>
                <a:ea typeface="MS Gothic" panose="020B0609070205080204" pitchFamily="49" charset="-128"/>
              </a:rPr>
              <a:t>移住</a:t>
            </a:r>
          </a:p>
        </p:txBody>
      </p:sp>
      <p:sp>
        <p:nvSpPr>
          <p:cNvPr id="38" name="円/楕円 37">
            <a:extLst>
              <a:ext uri="{FF2B5EF4-FFF2-40B4-BE49-F238E27FC236}">
                <a16:creationId xmlns:a16="http://schemas.microsoft.com/office/drawing/2014/main" id="{2F80EEA2-383F-414B-8F7D-D3D6D6AD4257}"/>
              </a:ext>
            </a:extLst>
          </p:cNvPr>
          <p:cNvSpPr/>
          <p:nvPr/>
        </p:nvSpPr>
        <p:spPr>
          <a:xfrm>
            <a:off x="6890548" y="5325267"/>
            <a:ext cx="720080" cy="43204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Gothic" panose="020B0609070205080204" pitchFamily="49" charset="-128"/>
                <a:ea typeface="MS Gothic" panose="020B0609070205080204" pitchFamily="49" charset="-128"/>
              </a:rPr>
              <a:t>流通</a:t>
            </a:r>
            <a:endParaRPr kumimoji="1" lang="ja-JP" altLang="en-US" sz="1200">
              <a:solidFill>
                <a:schemeClr val="tx1"/>
              </a:solidFill>
              <a:latin typeface="MS Gothic" panose="020B0609070205080204" pitchFamily="49" charset="-128"/>
              <a:ea typeface="MS Gothic" panose="020B0609070205080204" pitchFamily="49" charset="-128"/>
            </a:endParaRPr>
          </a:p>
        </p:txBody>
      </p:sp>
      <p:cxnSp>
        <p:nvCxnSpPr>
          <p:cNvPr id="39" name="直線矢印コネクタ 38">
            <a:extLst>
              <a:ext uri="{FF2B5EF4-FFF2-40B4-BE49-F238E27FC236}">
                <a16:creationId xmlns:a16="http://schemas.microsoft.com/office/drawing/2014/main" id="{9D32A95E-1DEF-9749-9B7C-59762C6977DE}"/>
              </a:ext>
            </a:extLst>
          </p:cNvPr>
          <p:cNvCxnSpPr>
            <a:cxnSpLocks/>
            <a:endCxn id="36" idx="0"/>
          </p:cNvCxnSpPr>
          <p:nvPr/>
        </p:nvCxnSpPr>
        <p:spPr>
          <a:xfrm flipH="1">
            <a:off x="2078186" y="5115708"/>
            <a:ext cx="4317" cy="203831"/>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8C3B823E-8EAC-C043-A255-DF00D62A3E06}"/>
              </a:ext>
            </a:extLst>
          </p:cNvPr>
          <p:cNvCxnSpPr>
            <a:cxnSpLocks/>
            <a:stCxn id="33" idx="2"/>
            <a:endCxn id="37" idx="0"/>
          </p:cNvCxnSpPr>
          <p:nvPr/>
        </p:nvCxnSpPr>
        <p:spPr>
          <a:xfrm>
            <a:off x="4655279" y="5116274"/>
            <a:ext cx="0" cy="211397"/>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C94CE5DA-7ED2-9F42-8BA4-D3894B7A2893}"/>
              </a:ext>
            </a:extLst>
          </p:cNvPr>
          <p:cNvCxnSpPr>
            <a:cxnSpLocks/>
            <a:stCxn id="34" idx="2"/>
            <a:endCxn id="38" idx="0"/>
          </p:cNvCxnSpPr>
          <p:nvPr/>
        </p:nvCxnSpPr>
        <p:spPr>
          <a:xfrm>
            <a:off x="7250588" y="5116093"/>
            <a:ext cx="0" cy="209174"/>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42" name="角丸四角形 41">
            <a:extLst>
              <a:ext uri="{FF2B5EF4-FFF2-40B4-BE49-F238E27FC236}">
                <a16:creationId xmlns:a16="http://schemas.microsoft.com/office/drawing/2014/main" id="{B3C41DC7-4DC5-694C-8995-5684A0D09F8D}"/>
              </a:ext>
            </a:extLst>
          </p:cNvPr>
          <p:cNvSpPr/>
          <p:nvPr/>
        </p:nvSpPr>
        <p:spPr>
          <a:xfrm>
            <a:off x="1579195" y="2784279"/>
            <a:ext cx="6152166" cy="603719"/>
          </a:xfrm>
          <a:prstGeom prst="roundRect">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EDE80C8E-B092-A448-B6B3-9EE1D3E00B41}"/>
              </a:ext>
            </a:extLst>
          </p:cNvPr>
          <p:cNvSpPr txBox="1"/>
          <p:nvPr/>
        </p:nvSpPr>
        <p:spPr>
          <a:xfrm>
            <a:off x="2738705" y="3697162"/>
            <a:ext cx="1237839" cy="200055"/>
          </a:xfrm>
          <a:prstGeom prst="rect">
            <a:avLst/>
          </a:prstGeom>
          <a:solidFill>
            <a:srgbClr val="8BD9F5"/>
          </a:solidFill>
        </p:spPr>
        <p:txBody>
          <a:bodyPr wrap="none" rtlCol="0">
            <a:spAutoFit/>
          </a:bodyPr>
          <a:lstStyle/>
          <a:p>
            <a:pPr algn="ctr"/>
            <a:r>
              <a:rPr kumimoji="1" lang="en-US" altLang="ja-JP" sz="700" dirty="0">
                <a:latin typeface="MS Gothic" panose="020B0609070205080204" pitchFamily="49" charset="-128"/>
                <a:ea typeface="MS Gothic" panose="020B0609070205080204" pitchFamily="49" charset="-128"/>
              </a:rPr>
              <a:t>DIY</a:t>
            </a:r>
            <a:r>
              <a:rPr kumimoji="1" lang="ja-JP" altLang="en-US" sz="700">
                <a:latin typeface="MS Gothic" panose="020B0609070205080204" pitchFamily="49" charset="-128"/>
                <a:ea typeface="MS Gothic" panose="020B0609070205080204" pitchFamily="49" charset="-128"/>
              </a:rPr>
              <a:t>に興味がある層が参加</a:t>
            </a:r>
          </a:p>
        </p:txBody>
      </p:sp>
      <p:sp>
        <p:nvSpPr>
          <p:cNvPr id="44" name="テキスト ボックス 43">
            <a:extLst>
              <a:ext uri="{FF2B5EF4-FFF2-40B4-BE49-F238E27FC236}">
                <a16:creationId xmlns:a16="http://schemas.microsoft.com/office/drawing/2014/main" id="{8A7221C9-9CDE-0D4C-B3D2-1866B42AE5B8}"/>
              </a:ext>
            </a:extLst>
          </p:cNvPr>
          <p:cNvSpPr txBox="1"/>
          <p:nvPr/>
        </p:nvSpPr>
        <p:spPr>
          <a:xfrm>
            <a:off x="5321991" y="3697162"/>
            <a:ext cx="1261885" cy="200055"/>
          </a:xfrm>
          <a:prstGeom prst="rect">
            <a:avLst/>
          </a:prstGeom>
          <a:solidFill>
            <a:srgbClr val="8BD9F5"/>
          </a:solidFill>
        </p:spPr>
        <p:txBody>
          <a:bodyPr wrap="none" rtlCol="0">
            <a:spAutoFit/>
          </a:bodyPr>
          <a:lstStyle/>
          <a:p>
            <a:pPr algn="ctr"/>
            <a:r>
              <a:rPr kumimoji="1" lang="ja-JP" altLang="en-US" sz="700">
                <a:latin typeface="MS Gothic" panose="020B0609070205080204" pitchFamily="49" charset="-128"/>
                <a:ea typeface="MS Gothic" panose="020B0609070205080204" pitchFamily="49" charset="-128"/>
              </a:rPr>
              <a:t>移住に興味がある層が参加</a:t>
            </a:r>
          </a:p>
        </p:txBody>
      </p:sp>
      <p:sp>
        <p:nvSpPr>
          <p:cNvPr id="45" name="テキスト ボックス 44">
            <a:extLst>
              <a:ext uri="{FF2B5EF4-FFF2-40B4-BE49-F238E27FC236}">
                <a16:creationId xmlns:a16="http://schemas.microsoft.com/office/drawing/2014/main" id="{9E1FBD85-8403-C241-A984-AB24B3ADEAF3}"/>
              </a:ext>
            </a:extLst>
          </p:cNvPr>
          <p:cNvSpPr txBox="1"/>
          <p:nvPr/>
        </p:nvSpPr>
        <p:spPr>
          <a:xfrm>
            <a:off x="1081500" y="5795987"/>
            <a:ext cx="1980029" cy="200055"/>
          </a:xfrm>
          <a:prstGeom prst="rect">
            <a:avLst/>
          </a:prstGeom>
          <a:noFill/>
        </p:spPr>
        <p:txBody>
          <a:bodyPr wrap="none" rtlCol="0">
            <a:spAutoFit/>
          </a:bodyPr>
          <a:lstStyle/>
          <a:p>
            <a:pPr algn="ctr"/>
            <a:r>
              <a:rPr kumimoji="1" lang="ja-JP" altLang="en-US" sz="700">
                <a:latin typeface="MS Gothic" panose="020B0609070205080204" pitchFamily="49" charset="-128"/>
                <a:ea typeface="MS Gothic" panose="020B0609070205080204" pitchFamily="49" charset="-128"/>
              </a:rPr>
              <a:t>テレワーク・ワーケーション施設として活用</a:t>
            </a:r>
          </a:p>
        </p:txBody>
      </p:sp>
      <p:sp>
        <p:nvSpPr>
          <p:cNvPr id="46" name="テキスト ボックス 45">
            <a:extLst>
              <a:ext uri="{FF2B5EF4-FFF2-40B4-BE49-F238E27FC236}">
                <a16:creationId xmlns:a16="http://schemas.microsoft.com/office/drawing/2014/main" id="{A9F471F4-3017-DC46-A254-CB239B150AE6}"/>
              </a:ext>
            </a:extLst>
          </p:cNvPr>
          <p:cNvSpPr txBox="1"/>
          <p:nvPr/>
        </p:nvSpPr>
        <p:spPr>
          <a:xfrm>
            <a:off x="4069222" y="5792986"/>
            <a:ext cx="1172117" cy="200055"/>
          </a:xfrm>
          <a:prstGeom prst="rect">
            <a:avLst/>
          </a:prstGeom>
          <a:noFill/>
        </p:spPr>
        <p:txBody>
          <a:bodyPr wrap="none" rtlCol="0">
            <a:spAutoFit/>
          </a:bodyPr>
          <a:lstStyle/>
          <a:p>
            <a:pPr algn="ctr"/>
            <a:r>
              <a:rPr kumimoji="1" lang="ja-JP" altLang="en-US" sz="700">
                <a:latin typeface="MS Gothic" panose="020B0609070205080204" pitchFamily="49" charset="-128"/>
                <a:ea typeface="MS Gothic" panose="020B0609070205080204" pitchFamily="49" charset="-128"/>
              </a:rPr>
              <a:t>移住促進・空き家の活用</a:t>
            </a:r>
          </a:p>
        </p:txBody>
      </p:sp>
      <p:sp>
        <p:nvSpPr>
          <p:cNvPr id="47" name="テキスト ボックス 46">
            <a:extLst>
              <a:ext uri="{FF2B5EF4-FFF2-40B4-BE49-F238E27FC236}">
                <a16:creationId xmlns:a16="http://schemas.microsoft.com/office/drawing/2014/main" id="{4BF81706-C279-584D-ABE7-CA32745B9874}"/>
              </a:ext>
            </a:extLst>
          </p:cNvPr>
          <p:cNvSpPr txBox="1"/>
          <p:nvPr/>
        </p:nvSpPr>
        <p:spPr>
          <a:xfrm>
            <a:off x="6759625" y="5792986"/>
            <a:ext cx="992579" cy="200055"/>
          </a:xfrm>
          <a:prstGeom prst="rect">
            <a:avLst/>
          </a:prstGeom>
          <a:noFill/>
        </p:spPr>
        <p:txBody>
          <a:bodyPr wrap="none" rtlCol="0">
            <a:spAutoFit/>
          </a:bodyPr>
          <a:lstStyle/>
          <a:p>
            <a:pPr algn="ctr"/>
            <a:r>
              <a:rPr kumimoji="1" lang="ja-JP" altLang="en-US" sz="700">
                <a:latin typeface="MS Gothic" panose="020B0609070205080204" pitchFamily="49" charset="-128"/>
                <a:ea typeface="MS Gothic" panose="020B0609070205080204" pitchFamily="49" charset="-128"/>
              </a:rPr>
              <a:t>修繕完了物件の流通</a:t>
            </a:r>
          </a:p>
        </p:txBody>
      </p:sp>
      <p:cxnSp>
        <p:nvCxnSpPr>
          <p:cNvPr id="48" name="直線矢印コネクタ 47">
            <a:extLst>
              <a:ext uri="{FF2B5EF4-FFF2-40B4-BE49-F238E27FC236}">
                <a16:creationId xmlns:a16="http://schemas.microsoft.com/office/drawing/2014/main" id="{1C431102-7442-824E-AAD8-0A3D24B22831}"/>
              </a:ext>
            </a:extLst>
          </p:cNvPr>
          <p:cNvCxnSpPr>
            <a:cxnSpLocks/>
          </p:cNvCxnSpPr>
          <p:nvPr/>
        </p:nvCxnSpPr>
        <p:spPr>
          <a:xfrm>
            <a:off x="6583542" y="3797189"/>
            <a:ext cx="299678"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a16="http://schemas.microsoft.com/office/drawing/2014/main" id="{541A94D2-13E3-D148-BC33-C1A602FCE58D}"/>
              </a:ext>
            </a:extLst>
          </p:cNvPr>
          <p:cNvCxnSpPr>
            <a:cxnSpLocks/>
          </p:cNvCxnSpPr>
          <p:nvPr/>
        </p:nvCxnSpPr>
        <p:spPr>
          <a:xfrm>
            <a:off x="3971225" y="3797189"/>
            <a:ext cx="299678" cy="0"/>
          </a:xfrm>
          <a:prstGeom prst="straightConnector1">
            <a:avLst/>
          </a:prstGeom>
          <a:ln w="412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74EA7D59-D670-5F41-8AF2-2F9514BCB15E}"/>
              </a:ext>
            </a:extLst>
          </p:cNvPr>
          <p:cNvCxnSpPr>
            <a:cxnSpLocks/>
          </p:cNvCxnSpPr>
          <p:nvPr/>
        </p:nvCxnSpPr>
        <p:spPr>
          <a:xfrm>
            <a:off x="2443291" y="3797189"/>
            <a:ext cx="299678" cy="0"/>
          </a:xfrm>
          <a:prstGeom prst="straightConnector1">
            <a:avLst/>
          </a:prstGeom>
          <a:ln w="41275">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DE0CC6C8-2262-944C-B417-D3ABF9CDFA87}"/>
              </a:ext>
            </a:extLst>
          </p:cNvPr>
          <p:cNvCxnSpPr>
            <a:cxnSpLocks/>
          </p:cNvCxnSpPr>
          <p:nvPr/>
        </p:nvCxnSpPr>
        <p:spPr>
          <a:xfrm>
            <a:off x="5029756" y="3797189"/>
            <a:ext cx="299678" cy="0"/>
          </a:xfrm>
          <a:prstGeom prst="straightConnector1">
            <a:avLst/>
          </a:prstGeom>
          <a:ln w="41275">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39526102-15D9-0A4A-911F-0C6A5FF418B2}"/>
              </a:ext>
            </a:extLst>
          </p:cNvPr>
          <p:cNvSpPr txBox="1"/>
          <p:nvPr/>
        </p:nvSpPr>
        <p:spPr>
          <a:xfrm>
            <a:off x="846970" y="1871409"/>
            <a:ext cx="2450287" cy="230832"/>
          </a:xfrm>
          <a:prstGeom prst="rect">
            <a:avLst/>
          </a:prstGeom>
          <a:solidFill>
            <a:srgbClr val="8BD9F5"/>
          </a:solidFill>
        </p:spPr>
        <p:txBody>
          <a:bodyPr wrap="square" rtlCol="0">
            <a:spAutoFit/>
          </a:bodyPr>
          <a:lstStyle/>
          <a:p>
            <a:pPr algn="ctr"/>
            <a:r>
              <a:rPr kumimoji="1" lang="ja-JP" altLang="en-US" sz="900">
                <a:latin typeface="MS Gothic" panose="020B0609070205080204" pitchFamily="49" charset="-128"/>
                <a:ea typeface="MS Gothic" panose="020B0609070205080204" pitchFamily="49" charset="-128"/>
              </a:rPr>
              <a:t>自治体Ａ</a:t>
            </a:r>
          </a:p>
        </p:txBody>
      </p:sp>
      <p:sp>
        <p:nvSpPr>
          <p:cNvPr id="53" name="テキスト ボックス 52">
            <a:extLst>
              <a:ext uri="{FF2B5EF4-FFF2-40B4-BE49-F238E27FC236}">
                <a16:creationId xmlns:a16="http://schemas.microsoft.com/office/drawing/2014/main" id="{7381BD24-EBA3-5645-B302-2804EF1C360D}"/>
              </a:ext>
            </a:extLst>
          </p:cNvPr>
          <p:cNvSpPr txBox="1"/>
          <p:nvPr/>
        </p:nvSpPr>
        <p:spPr>
          <a:xfrm>
            <a:off x="3436208" y="1870870"/>
            <a:ext cx="2450287" cy="230832"/>
          </a:xfrm>
          <a:prstGeom prst="rect">
            <a:avLst/>
          </a:prstGeom>
          <a:solidFill>
            <a:srgbClr val="8BD9F5"/>
          </a:solidFill>
        </p:spPr>
        <p:txBody>
          <a:bodyPr wrap="square" rtlCol="0">
            <a:spAutoFit/>
          </a:bodyPr>
          <a:lstStyle/>
          <a:p>
            <a:pPr algn="ctr"/>
            <a:r>
              <a:rPr kumimoji="1" lang="ja-JP" altLang="en-US" sz="900">
                <a:latin typeface="MS Gothic" panose="020B0609070205080204" pitchFamily="49" charset="-128"/>
                <a:ea typeface="MS Gothic" panose="020B0609070205080204" pitchFamily="49" charset="-128"/>
              </a:rPr>
              <a:t>自治体Ｂ</a:t>
            </a:r>
          </a:p>
        </p:txBody>
      </p:sp>
      <p:sp>
        <p:nvSpPr>
          <p:cNvPr id="54" name="テキスト ボックス 53">
            <a:extLst>
              <a:ext uri="{FF2B5EF4-FFF2-40B4-BE49-F238E27FC236}">
                <a16:creationId xmlns:a16="http://schemas.microsoft.com/office/drawing/2014/main" id="{60A583BF-23DE-9849-945B-5EE4D6E3A34F}"/>
              </a:ext>
            </a:extLst>
          </p:cNvPr>
          <p:cNvSpPr txBox="1"/>
          <p:nvPr/>
        </p:nvSpPr>
        <p:spPr>
          <a:xfrm>
            <a:off x="6023514" y="1874087"/>
            <a:ext cx="2450287" cy="230832"/>
          </a:xfrm>
          <a:prstGeom prst="rect">
            <a:avLst/>
          </a:prstGeom>
          <a:solidFill>
            <a:srgbClr val="8BD9F5"/>
          </a:solidFill>
        </p:spPr>
        <p:txBody>
          <a:bodyPr wrap="square" rtlCol="0">
            <a:spAutoFit/>
          </a:bodyPr>
          <a:lstStyle/>
          <a:p>
            <a:pPr algn="ctr"/>
            <a:r>
              <a:rPr kumimoji="1" lang="ja-JP" altLang="en-US" sz="900">
                <a:latin typeface="MS Gothic" panose="020B0609070205080204" pitchFamily="49" charset="-128"/>
                <a:ea typeface="MS Gothic" panose="020B0609070205080204" pitchFamily="49" charset="-128"/>
              </a:rPr>
              <a:t>自治体Ｃ</a:t>
            </a:r>
          </a:p>
        </p:txBody>
      </p:sp>
      <p:sp>
        <p:nvSpPr>
          <p:cNvPr id="55" name="角丸四角形 54">
            <a:extLst>
              <a:ext uri="{FF2B5EF4-FFF2-40B4-BE49-F238E27FC236}">
                <a16:creationId xmlns:a16="http://schemas.microsoft.com/office/drawing/2014/main" id="{1DDF2727-5D2D-5649-9B91-53AA61EDD0C7}"/>
              </a:ext>
            </a:extLst>
          </p:cNvPr>
          <p:cNvSpPr/>
          <p:nvPr/>
        </p:nvSpPr>
        <p:spPr>
          <a:xfrm>
            <a:off x="1718146" y="4744635"/>
            <a:ext cx="720080" cy="371073"/>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bg1"/>
                </a:solidFill>
                <a:latin typeface="MS Gothic" panose="020B0609070205080204" pitchFamily="49" charset="-128"/>
                <a:ea typeface="MS Gothic" panose="020B0609070205080204" pitchFamily="49" charset="-128"/>
              </a:rPr>
              <a:t>改修</a:t>
            </a:r>
            <a:endParaRPr kumimoji="1" lang="ja-JP" altLang="en-US" sz="1200">
              <a:solidFill>
                <a:schemeClr val="bg1"/>
              </a:solidFill>
              <a:latin typeface="MS Gothic" panose="020B0609070205080204" pitchFamily="49" charset="-128"/>
              <a:ea typeface="MS Gothic" panose="020B0609070205080204" pitchFamily="49" charset="-128"/>
            </a:endParaRPr>
          </a:p>
        </p:txBody>
      </p:sp>
      <p:sp>
        <p:nvSpPr>
          <p:cNvPr id="56" name="テキスト ボックス 55">
            <a:extLst>
              <a:ext uri="{FF2B5EF4-FFF2-40B4-BE49-F238E27FC236}">
                <a16:creationId xmlns:a16="http://schemas.microsoft.com/office/drawing/2014/main" id="{CA03052F-268C-0B4B-98FC-E86B61541D09}"/>
              </a:ext>
            </a:extLst>
          </p:cNvPr>
          <p:cNvSpPr txBox="1"/>
          <p:nvPr/>
        </p:nvSpPr>
        <p:spPr>
          <a:xfrm>
            <a:off x="1" y="2867049"/>
            <a:ext cx="1537284" cy="338554"/>
          </a:xfrm>
          <a:prstGeom prst="rect">
            <a:avLst/>
          </a:prstGeom>
          <a:noFill/>
        </p:spPr>
        <p:txBody>
          <a:bodyPr wrap="square" rtlCol="0">
            <a:spAutoFit/>
          </a:bodyPr>
          <a:lstStyle/>
          <a:p>
            <a:pPr algn="ctr"/>
            <a:r>
              <a:rPr kumimoji="1" lang="ja-JP" altLang="en-US" sz="800">
                <a:latin typeface="MS Gothic" panose="020B0609070205080204" pitchFamily="49" charset="-128"/>
                <a:ea typeface="MS Gothic" panose="020B0609070205080204" pitchFamily="49" charset="-128"/>
              </a:rPr>
              <a:t>自治体とともに</a:t>
            </a:r>
            <a:endParaRPr kumimoji="1" lang="en-US" altLang="ja-JP" sz="800" dirty="0">
              <a:latin typeface="MS Gothic" panose="020B0609070205080204" pitchFamily="49" charset="-128"/>
              <a:ea typeface="MS Gothic" panose="020B0609070205080204" pitchFamily="49" charset="-128"/>
            </a:endParaRPr>
          </a:p>
          <a:p>
            <a:pPr algn="ctr"/>
            <a:r>
              <a:rPr kumimoji="1" lang="ja-JP" altLang="en-US" sz="800">
                <a:latin typeface="MS Gothic" panose="020B0609070205080204" pitchFamily="49" charset="-128"/>
                <a:ea typeface="MS Gothic" panose="020B0609070205080204" pitchFamily="49" charset="-128"/>
              </a:rPr>
              <a:t>磨き上げる空き家物件を選定</a:t>
            </a:r>
          </a:p>
        </p:txBody>
      </p:sp>
      <p:sp>
        <p:nvSpPr>
          <p:cNvPr id="57" name="テキスト ボックス 56">
            <a:extLst>
              <a:ext uri="{FF2B5EF4-FFF2-40B4-BE49-F238E27FC236}">
                <a16:creationId xmlns:a16="http://schemas.microsoft.com/office/drawing/2014/main" id="{86B5910E-28BD-7E47-B2BE-82DE3378DF0D}"/>
              </a:ext>
            </a:extLst>
          </p:cNvPr>
          <p:cNvSpPr txBox="1"/>
          <p:nvPr/>
        </p:nvSpPr>
        <p:spPr>
          <a:xfrm>
            <a:off x="330984" y="3703067"/>
            <a:ext cx="1107997" cy="215444"/>
          </a:xfrm>
          <a:prstGeom prst="rect">
            <a:avLst/>
          </a:prstGeom>
          <a:noFill/>
        </p:spPr>
        <p:txBody>
          <a:bodyPr wrap="none" rtlCol="0">
            <a:spAutoFit/>
          </a:bodyPr>
          <a:lstStyle/>
          <a:p>
            <a:pPr algn="ctr"/>
            <a:r>
              <a:rPr kumimoji="1" lang="ja-JP" altLang="en-US" sz="800">
                <a:latin typeface="MS Gothic" panose="020B0609070205080204" pitchFamily="49" charset="-128"/>
                <a:ea typeface="MS Gothic" panose="020B0609070205080204" pitchFamily="49" charset="-128"/>
              </a:rPr>
              <a:t>観光以上　移住未満</a:t>
            </a:r>
          </a:p>
        </p:txBody>
      </p:sp>
      <p:sp>
        <p:nvSpPr>
          <p:cNvPr id="59" name="正方形/長方形 58">
            <a:extLst>
              <a:ext uri="{FF2B5EF4-FFF2-40B4-BE49-F238E27FC236}">
                <a16:creationId xmlns:a16="http://schemas.microsoft.com/office/drawing/2014/main" id="{28F8A569-9B2C-0A4C-8C3F-05F57C7FA252}"/>
              </a:ext>
            </a:extLst>
          </p:cNvPr>
          <p:cNvSpPr/>
          <p:nvPr/>
        </p:nvSpPr>
        <p:spPr>
          <a:xfrm>
            <a:off x="159878" y="5999818"/>
            <a:ext cx="8779332" cy="5294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rgbClr val="FF0000"/>
                </a:solidFill>
                <a:latin typeface="MS Gothic" panose="020B0609070205080204" pitchFamily="49" charset="-128"/>
                <a:ea typeface="MS Gothic" panose="020B0609070205080204" pitchFamily="49" charset="-128"/>
              </a:rPr>
              <a:t>自治体が管理する空き家バンクに掲載された空き家を</a:t>
            </a:r>
            <a:r>
              <a:rPr lang="en-US" altLang="ja-JP" sz="1200" b="1" dirty="0">
                <a:solidFill>
                  <a:srgbClr val="FF0000"/>
                </a:solidFill>
                <a:latin typeface="MS Gothic" panose="020B0609070205080204" pitchFamily="49" charset="-128"/>
                <a:ea typeface="MS Gothic" panose="020B0609070205080204" pitchFamily="49" charset="-128"/>
              </a:rPr>
              <a:t>DIY</a:t>
            </a:r>
            <a:r>
              <a:rPr lang="ja-JP" altLang="en-US" sz="1200" b="1">
                <a:solidFill>
                  <a:srgbClr val="FF0000"/>
                </a:solidFill>
                <a:latin typeface="MS Gothic" panose="020B0609070205080204" pitchFamily="49" charset="-128"/>
                <a:ea typeface="MS Gothic" panose="020B0609070205080204" pitchFamily="49" charset="-128"/>
              </a:rPr>
              <a:t>を通じ</a:t>
            </a:r>
            <a:endParaRPr lang="en-US" altLang="ja-JP" sz="1200" b="1" dirty="0">
              <a:solidFill>
                <a:srgbClr val="FF0000"/>
              </a:solidFill>
              <a:latin typeface="MS Gothic" panose="020B0609070205080204" pitchFamily="49" charset="-128"/>
              <a:ea typeface="MS Gothic" panose="020B0609070205080204" pitchFamily="49" charset="-128"/>
            </a:endParaRPr>
          </a:p>
          <a:p>
            <a:pPr algn="ctr"/>
            <a:r>
              <a:rPr lang="ja-JP" altLang="en-US" sz="1200" b="1">
                <a:solidFill>
                  <a:srgbClr val="FF0000"/>
                </a:solidFill>
                <a:latin typeface="MS Gothic" panose="020B0609070205080204" pitchFamily="49" charset="-128"/>
                <a:ea typeface="MS Gothic" panose="020B0609070205080204" pitchFamily="49" charset="-128"/>
              </a:rPr>
              <a:t>その地域に関係をもつ人口の拡大し、新たな空き家活用に向けた取り組みを支援を要請</a:t>
            </a:r>
            <a:endParaRPr kumimoji="1" lang="ja-JP" altLang="en-US" sz="1200" b="1">
              <a:solidFill>
                <a:srgbClr val="FF0000"/>
              </a:solidFill>
              <a:latin typeface="MS Gothic" panose="020B0609070205080204" pitchFamily="49" charset="-128"/>
              <a:ea typeface="MS Gothic" panose="020B0609070205080204" pitchFamily="49" charset="-128"/>
            </a:endParaRPr>
          </a:p>
        </p:txBody>
      </p:sp>
      <p:sp>
        <p:nvSpPr>
          <p:cNvPr id="58" name="タイトル 3">
            <a:extLst>
              <a:ext uri="{FF2B5EF4-FFF2-40B4-BE49-F238E27FC236}">
                <a16:creationId xmlns:a16="http://schemas.microsoft.com/office/drawing/2014/main" id="{33778042-CDDC-DB45-84AA-65E90559D70A}"/>
              </a:ext>
            </a:extLst>
          </p:cNvPr>
          <p:cNvSpPr>
            <a:spLocks noGrp="1"/>
          </p:cNvSpPr>
          <p:nvPr>
            <p:ph type="title"/>
          </p:nvPr>
        </p:nvSpPr>
        <p:spPr>
          <a:xfrm>
            <a:off x="122465" y="193676"/>
            <a:ext cx="6379003" cy="345393"/>
          </a:xfrm>
        </p:spPr>
        <p:txBody>
          <a:bodyPr>
            <a:normAutofit fontScale="90000"/>
          </a:bodyPr>
          <a:lstStyle/>
          <a:p>
            <a:r>
              <a:rPr lang="ja-JP" altLang="en-US">
                <a:latin typeface="MS Gothic" panose="020B0609070205080204" pitchFamily="49" charset="-128"/>
                <a:ea typeface="MS Gothic" panose="020B0609070205080204" pitchFamily="49" charset="-128"/>
              </a:rPr>
              <a:t>地域課題解決</a:t>
            </a:r>
            <a:r>
              <a:rPr lang="en-US" altLang="ja-JP" dirty="0">
                <a:latin typeface="MS Gothic" panose="020B0609070205080204" pitchFamily="49" charset="-128"/>
                <a:ea typeface="MS Gothic" panose="020B0609070205080204" pitchFamily="49" charset="-128"/>
              </a:rPr>
              <a:t> </a:t>
            </a:r>
            <a:r>
              <a:rPr lang="ja-JP" altLang="en-US">
                <a:latin typeface="MS Gothic" panose="020B0609070205080204" pitchFamily="49" charset="-128"/>
                <a:ea typeface="MS Gothic" panose="020B0609070205080204" pitchFamily="49" charset="-128"/>
              </a:rPr>
              <a:t>新ビジネスモデル</a:t>
            </a:r>
          </a:p>
        </p:txBody>
      </p:sp>
    </p:spTree>
    <p:extLst>
      <p:ext uri="{BB962C8B-B14F-4D97-AF65-F5344CB8AC3E}">
        <p14:creationId xmlns:p14="http://schemas.microsoft.com/office/powerpoint/2010/main" val="1279840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7000" y="168621"/>
            <a:ext cx="5352774" cy="471735"/>
          </a:xfrm>
        </p:spPr>
        <p:txBody>
          <a:bodyPr>
            <a:noAutofit/>
          </a:bodyPr>
          <a:lstStyle/>
          <a:p>
            <a:r>
              <a:rPr kumimoji="1" lang="ja-JP" altLang="en-US" sz="2800" dirty="0"/>
              <a:t>地域活性化へ</a:t>
            </a:r>
          </a:p>
        </p:txBody>
      </p:sp>
      <p:sp>
        <p:nvSpPr>
          <p:cNvPr id="3" name="コンテンツ プレースホルダー 2"/>
          <p:cNvSpPr>
            <a:spLocks noGrp="1"/>
          </p:cNvSpPr>
          <p:nvPr>
            <p:ph idx="1"/>
          </p:nvPr>
        </p:nvSpPr>
        <p:spPr>
          <a:xfrm>
            <a:off x="457200" y="746373"/>
            <a:ext cx="8229600" cy="6111627"/>
          </a:xfrm>
        </p:spPr>
        <p:txBody>
          <a:bodyPr>
            <a:normAutofit/>
          </a:bodyPr>
          <a:lstStyle/>
          <a:p>
            <a:pPr marL="0" indent="0">
              <a:buNone/>
            </a:pPr>
            <a:r>
              <a:rPr kumimoji="1" lang="ja-JP" altLang="en-US" sz="2800" dirty="0"/>
              <a:t>地域活性化の為に</a:t>
            </a:r>
            <a:r>
              <a:rPr lang="ja-JP" altLang="en-US" sz="2800" dirty="0"/>
              <a:t>「空き家問題解決」するには</a:t>
            </a:r>
            <a:endParaRPr lang="en-US" altLang="ja-JP" sz="2800" dirty="0"/>
          </a:p>
          <a:p>
            <a:pPr marL="0" indent="0">
              <a:buNone/>
            </a:pPr>
            <a:r>
              <a:rPr lang="ja-JP" altLang="ja-JP" sz="2800"/>
              <a:t>　</a:t>
            </a:r>
            <a:r>
              <a:rPr lang="ja-JP" altLang="en-US" sz="2800"/>
              <a:t>　　　　　　　　１０年</a:t>
            </a:r>
            <a:r>
              <a:rPr lang="ja-JP" altLang="en-US" sz="2800" dirty="0"/>
              <a:t>程度のスパンが必要</a:t>
            </a:r>
            <a:endParaRPr lang="en-US" altLang="ja-JP" sz="2800" dirty="0"/>
          </a:p>
          <a:p>
            <a:pPr marL="0" indent="0">
              <a:buNone/>
            </a:pPr>
            <a:endParaRPr lang="en-US" altLang="ja-JP" sz="2800" dirty="0"/>
          </a:p>
          <a:p>
            <a:pPr marL="0" indent="0">
              <a:buNone/>
            </a:pPr>
            <a:r>
              <a:rPr lang="ja-JP" altLang="en-US" sz="2800" dirty="0"/>
              <a:t>まずは</a:t>
            </a:r>
            <a:r>
              <a:rPr lang="ja-JP" altLang="en-US" sz="2800" dirty="0">
                <a:solidFill>
                  <a:srgbClr val="FF0000"/>
                </a:solidFill>
              </a:rPr>
              <a:t>発生させない</a:t>
            </a:r>
            <a:r>
              <a:rPr lang="ja-JP" altLang="en-US" sz="2800">
                <a:solidFill>
                  <a:srgbClr val="FF0000"/>
                </a:solidFill>
              </a:rPr>
              <a:t>こと、</a:t>
            </a:r>
            <a:endParaRPr lang="en-US" altLang="ja-JP" sz="2800" dirty="0">
              <a:solidFill>
                <a:srgbClr val="FF0000"/>
              </a:solidFill>
            </a:endParaRPr>
          </a:p>
          <a:p>
            <a:pPr marL="0" indent="0">
              <a:buNone/>
            </a:pPr>
            <a:endParaRPr kumimoji="1" lang="en-US" altLang="ja-JP" sz="2800" dirty="0">
              <a:solidFill>
                <a:srgbClr val="FF0000"/>
              </a:solidFill>
            </a:endParaRPr>
          </a:p>
          <a:p>
            <a:pPr marL="0" indent="0">
              <a:buNone/>
            </a:pPr>
            <a:endParaRPr lang="en-US" altLang="ja-JP" sz="2800" dirty="0">
              <a:solidFill>
                <a:srgbClr val="FF0000"/>
              </a:solidFill>
            </a:endParaRPr>
          </a:p>
        </p:txBody>
      </p:sp>
    </p:spTree>
    <p:extLst>
      <p:ext uri="{BB962C8B-B14F-4D97-AF65-F5344CB8AC3E}">
        <p14:creationId xmlns:p14="http://schemas.microsoft.com/office/powerpoint/2010/main" val="213737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39700" y="168621"/>
            <a:ext cx="5340074" cy="471735"/>
          </a:xfrm>
        </p:spPr>
        <p:txBody>
          <a:bodyPr>
            <a:noAutofit/>
          </a:bodyPr>
          <a:lstStyle/>
          <a:p>
            <a:r>
              <a:rPr kumimoji="1" lang="ja-JP" altLang="en-US" sz="2800" dirty="0"/>
              <a:t>地域活性化へ</a:t>
            </a:r>
          </a:p>
        </p:txBody>
      </p:sp>
      <p:sp>
        <p:nvSpPr>
          <p:cNvPr id="3" name="コンテンツ プレースホルダー 2"/>
          <p:cNvSpPr>
            <a:spLocks noGrp="1"/>
          </p:cNvSpPr>
          <p:nvPr>
            <p:ph idx="1"/>
          </p:nvPr>
        </p:nvSpPr>
        <p:spPr>
          <a:xfrm>
            <a:off x="457200" y="746373"/>
            <a:ext cx="8229600" cy="6111627"/>
          </a:xfrm>
        </p:spPr>
        <p:txBody>
          <a:bodyPr>
            <a:normAutofit/>
          </a:bodyPr>
          <a:lstStyle/>
          <a:p>
            <a:pPr marL="0" indent="0">
              <a:buNone/>
            </a:pPr>
            <a:r>
              <a:rPr kumimoji="1" lang="ja-JP" altLang="en-US" sz="2800" dirty="0"/>
              <a:t>地域活性化の為に</a:t>
            </a:r>
            <a:r>
              <a:rPr lang="ja-JP" altLang="en-US" sz="2800" dirty="0"/>
              <a:t>「空き家問題解決」するには</a:t>
            </a:r>
            <a:endParaRPr lang="en-US" altLang="ja-JP" sz="2800" dirty="0"/>
          </a:p>
          <a:p>
            <a:pPr marL="0" indent="0">
              <a:buNone/>
            </a:pPr>
            <a:r>
              <a:rPr lang="ja-JP" altLang="ja-JP" sz="2800"/>
              <a:t>　</a:t>
            </a:r>
            <a:r>
              <a:rPr lang="ja-JP" altLang="en-US" sz="2800"/>
              <a:t>　　　　　　　　１０年</a:t>
            </a:r>
            <a:r>
              <a:rPr lang="ja-JP" altLang="en-US" sz="2800" dirty="0"/>
              <a:t>程度のスパンが必要</a:t>
            </a:r>
            <a:endParaRPr lang="en-US" altLang="ja-JP" sz="2800" dirty="0"/>
          </a:p>
          <a:p>
            <a:pPr marL="0" indent="0">
              <a:buNone/>
            </a:pPr>
            <a:endParaRPr lang="en-US" altLang="ja-JP" sz="2800" dirty="0"/>
          </a:p>
          <a:p>
            <a:pPr marL="0" indent="0">
              <a:buNone/>
            </a:pPr>
            <a:r>
              <a:rPr lang="ja-JP" altLang="en-US" sz="2800" dirty="0"/>
              <a:t>まずは発生させないこと、</a:t>
            </a:r>
            <a:r>
              <a:rPr lang="ja-JP" altLang="en-US" sz="2800" dirty="0">
                <a:solidFill>
                  <a:srgbClr val="FF0000"/>
                </a:solidFill>
              </a:rPr>
              <a:t>そして利活用すること</a:t>
            </a:r>
            <a:endParaRPr lang="en-US" altLang="ja-JP" sz="2800" dirty="0">
              <a:solidFill>
                <a:srgbClr val="FF0000"/>
              </a:solidFill>
            </a:endParaRPr>
          </a:p>
          <a:p>
            <a:pPr marL="0" indent="0">
              <a:buNone/>
            </a:pPr>
            <a:endParaRPr lang="en-US" altLang="ja-JP" sz="2800" dirty="0"/>
          </a:p>
          <a:p>
            <a:pPr marL="0" indent="0">
              <a:buNone/>
            </a:pPr>
            <a:r>
              <a:rPr lang="ja-JP" altLang="en-US" sz="2800" dirty="0"/>
              <a:t>未来に空き家にしないために</a:t>
            </a:r>
            <a:endParaRPr lang="en-US" altLang="ja-JP" sz="2800" dirty="0"/>
          </a:p>
          <a:p>
            <a:pPr marL="0" indent="0">
              <a:buNone/>
            </a:pPr>
            <a:endParaRPr lang="en-US" altLang="ja-JP" sz="2800" dirty="0"/>
          </a:p>
          <a:p>
            <a:pPr marL="0" indent="0">
              <a:buNone/>
            </a:pPr>
            <a:endParaRPr kumimoji="1" lang="en-US" altLang="ja-JP" sz="2800" dirty="0">
              <a:solidFill>
                <a:srgbClr val="FF0000"/>
              </a:solidFill>
            </a:endParaRPr>
          </a:p>
          <a:p>
            <a:pPr marL="0" indent="0">
              <a:buNone/>
            </a:pPr>
            <a:endParaRPr lang="en-US" altLang="ja-JP" sz="2800" dirty="0">
              <a:solidFill>
                <a:srgbClr val="FF0000"/>
              </a:solidFill>
            </a:endParaRPr>
          </a:p>
        </p:txBody>
      </p:sp>
    </p:spTree>
    <p:extLst>
      <p:ext uri="{BB962C8B-B14F-4D97-AF65-F5344CB8AC3E}">
        <p14:creationId xmlns:p14="http://schemas.microsoft.com/office/powerpoint/2010/main" val="751644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746373"/>
            <a:ext cx="8229600" cy="6111627"/>
          </a:xfrm>
        </p:spPr>
        <p:txBody>
          <a:bodyPr>
            <a:normAutofit/>
          </a:bodyPr>
          <a:lstStyle/>
          <a:p>
            <a:pPr marL="0" indent="0">
              <a:buNone/>
            </a:pPr>
            <a:r>
              <a:rPr kumimoji="1" lang="ja-JP" altLang="en-US" sz="2800" dirty="0"/>
              <a:t>地域活性化の為に</a:t>
            </a:r>
            <a:r>
              <a:rPr lang="ja-JP" altLang="en-US" sz="2800" dirty="0"/>
              <a:t>「空き家問題解決」するには</a:t>
            </a:r>
            <a:endParaRPr lang="en-US" altLang="ja-JP" sz="2800" dirty="0"/>
          </a:p>
          <a:p>
            <a:pPr marL="0" indent="0">
              <a:buNone/>
            </a:pPr>
            <a:r>
              <a:rPr lang="ja-JP" altLang="ja-JP" sz="2800"/>
              <a:t>　</a:t>
            </a:r>
            <a:r>
              <a:rPr lang="ja-JP" altLang="en-US" sz="2800"/>
              <a:t>　　　　　　　　１０年</a:t>
            </a:r>
            <a:r>
              <a:rPr lang="ja-JP" altLang="en-US" sz="2800" dirty="0"/>
              <a:t>程度のスパンが必要</a:t>
            </a:r>
            <a:endParaRPr lang="en-US" altLang="ja-JP" sz="2800" dirty="0"/>
          </a:p>
          <a:p>
            <a:pPr marL="0" indent="0">
              <a:buNone/>
            </a:pPr>
            <a:endParaRPr lang="en-US" altLang="ja-JP" sz="2800" dirty="0"/>
          </a:p>
          <a:p>
            <a:pPr marL="0" indent="0">
              <a:buNone/>
            </a:pPr>
            <a:r>
              <a:rPr lang="ja-JP" altLang="en-US" sz="2800" dirty="0"/>
              <a:t>まずは発生させないこと、そして利活用すること</a:t>
            </a:r>
            <a:endParaRPr lang="en-US" altLang="ja-JP" sz="2800" dirty="0"/>
          </a:p>
          <a:p>
            <a:pPr marL="0" indent="0">
              <a:buNone/>
            </a:pPr>
            <a:endParaRPr lang="en-US" altLang="ja-JP" sz="2800" dirty="0"/>
          </a:p>
          <a:p>
            <a:pPr marL="0" indent="0">
              <a:buNone/>
            </a:pPr>
            <a:r>
              <a:rPr lang="ja-JP" altLang="en-US" sz="2800" dirty="0"/>
              <a:t>未来に空き家にしないために</a:t>
            </a:r>
            <a:endParaRPr lang="en-US" altLang="ja-JP" sz="2800" dirty="0"/>
          </a:p>
          <a:p>
            <a:pPr marL="0" indent="0">
              <a:buNone/>
            </a:pPr>
            <a:endParaRPr lang="en-US" altLang="ja-JP" sz="2800" dirty="0"/>
          </a:p>
          <a:p>
            <a:pPr marL="0" indent="0">
              <a:buNone/>
            </a:pPr>
            <a:r>
              <a:rPr lang="ja-JP" altLang="en-US" sz="2800">
                <a:solidFill>
                  <a:srgbClr val="FF0000"/>
                </a:solidFill>
              </a:rPr>
              <a:t>元気</a:t>
            </a:r>
            <a:r>
              <a:rPr lang="ja-JP" altLang="en-US" sz="2800" dirty="0">
                <a:solidFill>
                  <a:srgbClr val="FF0000"/>
                </a:solidFill>
              </a:rPr>
              <a:t>な</a:t>
            </a:r>
            <a:r>
              <a:rPr lang="ja-JP" altLang="en-US" sz="2800">
                <a:solidFill>
                  <a:srgbClr val="FF0000"/>
                </a:solidFill>
              </a:rPr>
              <a:t>うちに</a:t>
            </a:r>
            <a:endParaRPr lang="en-US" altLang="ja-JP" sz="2800" dirty="0">
              <a:solidFill>
                <a:srgbClr val="FF0000"/>
              </a:solidFill>
            </a:endParaRPr>
          </a:p>
          <a:p>
            <a:pPr marL="0" indent="0">
              <a:buNone/>
            </a:pPr>
            <a:r>
              <a:rPr lang="ja-JP" altLang="en-US">
                <a:solidFill>
                  <a:srgbClr val="FF0000"/>
                </a:solidFill>
              </a:rPr>
              <a:t>　　　　</a:t>
            </a:r>
            <a:r>
              <a:rPr lang="ja-JP" altLang="en-US" sz="2800">
                <a:solidFill>
                  <a:srgbClr val="FF0000"/>
                </a:solidFill>
              </a:rPr>
              <a:t>（</a:t>
            </a:r>
            <a:r>
              <a:rPr lang="ja-JP" altLang="en-US" sz="2800" dirty="0">
                <a:solidFill>
                  <a:srgbClr val="FF0000"/>
                </a:solidFill>
              </a:rPr>
              <a:t>6</a:t>
            </a:r>
            <a:r>
              <a:rPr lang="en-US" altLang="ja-JP" sz="2800" dirty="0">
                <a:solidFill>
                  <a:srgbClr val="FF0000"/>
                </a:solidFill>
              </a:rPr>
              <a:t>0</a:t>
            </a:r>
            <a:r>
              <a:rPr lang="ja-JP" altLang="en-US" sz="2800" dirty="0">
                <a:solidFill>
                  <a:srgbClr val="FF0000"/>
                </a:solidFill>
              </a:rPr>
              <a:t>歳代に次世代と）決めなきゃ難しい</a:t>
            </a:r>
            <a:endParaRPr lang="en-US" altLang="ja-JP" sz="2800" dirty="0">
              <a:solidFill>
                <a:srgbClr val="FF0000"/>
              </a:solidFill>
            </a:endParaRPr>
          </a:p>
          <a:p>
            <a:pPr marL="0" indent="0">
              <a:buNone/>
            </a:pPr>
            <a:endParaRPr kumimoji="1" lang="en-US" altLang="ja-JP" sz="2800" dirty="0">
              <a:solidFill>
                <a:srgbClr val="FF0000"/>
              </a:solidFill>
            </a:endParaRPr>
          </a:p>
          <a:p>
            <a:pPr marL="0" indent="0">
              <a:buNone/>
            </a:pPr>
            <a:endParaRPr lang="en-US" altLang="ja-JP" sz="2800" dirty="0">
              <a:solidFill>
                <a:srgbClr val="FF0000"/>
              </a:solidFill>
            </a:endParaRPr>
          </a:p>
        </p:txBody>
      </p:sp>
      <p:sp>
        <p:nvSpPr>
          <p:cNvPr id="5" name="タイトル 4">
            <a:extLst>
              <a:ext uri="{FF2B5EF4-FFF2-40B4-BE49-F238E27FC236}">
                <a16:creationId xmlns:a16="http://schemas.microsoft.com/office/drawing/2014/main" id="{8A55B389-5617-5741-BA35-BD19CF26AF17}"/>
              </a:ext>
            </a:extLst>
          </p:cNvPr>
          <p:cNvSpPr>
            <a:spLocks noGrp="1"/>
          </p:cNvSpPr>
          <p:nvPr>
            <p:ph type="title"/>
          </p:nvPr>
        </p:nvSpPr>
        <p:spPr/>
        <p:txBody>
          <a:bodyPr/>
          <a:lstStyle/>
          <a:p>
            <a:r>
              <a:rPr lang="ja-JP" altLang="en-US"/>
              <a:t>地域活性化へ</a:t>
            </a:r>
          </a:p>
        </p:txBody>
      </p:sp>
    </p:spTree>
    <p:extLst>
      <p:ext uri="{BB962C8B-B14F-4D97-AF65-F5344CB8AC3E}">
        <p14:creationId xmlns:p14="http://schemas.microsoft.com/office/powerpoint/2010/main" val="700059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746373"/>
            <a:ext cx="8229600" cy="6111627"/>
          </a:xfrm>
        </p:spPr>
        <p:txBody>
          <a:bodyPr>
            <a:normAutofit/>
          </a:bodyPr>
          <a:lstStyle/>
          <a:p>
            <a:pPr marL="0" indent="0">
              <a:buNone/>
            </a:pPr>
            <a:r>
              <a:rPr kumimoji="1" lang="ja-JP" altLang="en-US" sz="2800" dirty="0"/>
              <a:t>地域活性化の為に</a:t>
            </a:r>
            <a:r>
              <a:rPr lang="ja-JP" altLang="en-US" sz="2800" dirty="0"/>
              <a:t>「空き家問題解決」するには</a:t>
            </a:r>
            <a:endParaRPr lang="en-US" altLang="ja-JP" sz="2800" dirty="0"/>
          </a:p>
          <a:p>
            <a:pPr marL="0" indent="0">
              <a:buNone/>
            </a:pPr>
            <a:r>
              <a:rPr lang="ja-JP" altLang="ja-JP" sz="2800"/>
              <a:t>　</a:t>
            </a:r>
            <a:r>
              <a:rPr lang="ja-JP" altLang="en-US" sz="2800"/>
              <a:t>　　　　　　　　１０年</a:t>
            </a:r>
            <a:r>
              <a:rPr lang="ja-JP" altLang="en-US" sz="2800" dirty="0"/>
              <a:t>程度のスパンが必要</a:t>
            </a:r>
            <a:endParaRPr lang="en-US" altLang="ja-JP" sz="2800" dirty="0"/>
          </a:p>
          <a:p>
            <a:pPr marL="0" indent="0">
              <a:buNone/>
            </a:pPr>
            <a:endParaRPr lang="en-US" altLang="ja-JP" sz="2800" dirty="0"/>
          </a:p>
          <a:p>
            <a:pPr marL="0" indent="0">
              <a:buNone/>
            </a:pPr>
            <a:r>
              <a:rPr lang="ja-JP" altLang="en-US" sz="2800" dirty="0"/>
              <a:t>まずは発生させないこと、そして利活用すること</a:t>
            </a:r>
            <a:endParaRPr lang="en-US" altLang="ja-JP" sz="2800" dirty="0"/>
          </a:p>
          <a:p>
            <a:pPr marL="0" indent="0">
              <a:buNone/>
            </a:pPr>
            <a:endParaRPr lang="en-US" altLang="ja-JP" sz="2800" dirty="0"/>
          </a:p>
          <a:p>
            <a:pPr marL="0" indent="0">
              <a:buNone/>
            </a:pPr>
            <a:r>
              <a:rPr lang="ja-JP" altLang="en-US" sz="2800" dirty="0"/>
              <a:t>未来に空き家にしないために</a:t>
            </a:r>
            <a:endParaRPr lang="en-US" altLang="ja-JP" sz="2800" dirty="0"/>
          </a:p>
          <a:p>
            <a:pPr marL="0" indent="0">
              <a:buNone/>
            </a:pPr>
            <a:endParaRPr lang="en-US" altLang="ja-JP" sz="2800" dirty="0"/>
          </a:p>
          <a:p>
            <a:pPr marL="0" indent="0">
              <a:buNone/>
            </a:pPr>
            <a:r>
              <a:rPr lang="ja-JP" altLang="en-US" sz="2800">
                <a:solidFill>
                  <a:srgbClr val="FF0000"/>
                </a:solidFill>
              </a:rPr>
              <a:t>元気</a:t>
            </a:r>
            <a:r>
              <a:rPr lang="ja-JP" altLang="en-US" sz="2800" dirty="0">
                <a:solidFill>
                  <a:srgbClr val="FF0000"/>
                </a:solidFill>
              </a:rPr>
              <a:t>な</a:t>
            </a:r>
            <a:r>
              <a:rPr lang="ja-JP" altLang="en-US" sz="2800">
                <a:solidFill>
                  <a:srgbClr val="FF0000"/>
                </a:solidFill>
              </a:rPr>
              <a:t>うちに</a:t>
            </a:r>
            <a:endParaRPr lang="en-US" altLang="ja-JP" sz="2800" dirty="0">
              <a:solidFill>
                <a:srgbClr val="FF0000"/>
              </a:solidFill>
            </a:endParaRPr>
          </a:p>
          <a:p>
            <a:pPr marL="0" indent="0">
              <a:buNone/>
            </a:pPr>
            <a:r>
              <a:rPr lang="ja-JP" altLang="en-US" sz="2800">
                <a:solidFill>
                  <a:srgbClr val="FF0000"/>
                </a:solidFill>
              </a:rPr>
              <a:t>　　　　（</a:t>
            </a:r>
            <a:r>
              <a:rPr lang="ja-JP" altLang="en-US" sz="2800" dirty="0">
                <a:solidFill>
                  <a:srgbClr val="FF0000"/>
                </a:solidFill>
              </a:rPr>
              <a:t>6</a:t>
            </a:r>
            <a:r>
              <a:rPr lang="en-US" altLang="ja-JP" sz="2800" dirty="0">
                <a:solidFill>
                  <a:srgbClr val="FF0000"/>
                </a:solidFill>
              </a:rPr>
              <a:t>0</a:t>
            </a:r>
            <a:r>
              <a:rPr lang="ja-JP" altLang="en-US" sz="2800" dirty="0">
                <a:solidFill>
                  <a:srgbClr val="FF0000"/>
                </a:solidFill>
              </a:rPr>
              <a:t>歳代に次世代と）</a:t>
            </a:r>
            <a:r>
              <a:rPr lang="ja-JP" altLang="en-US" sz="2800">
                <a:solidFill>
                  <a:srgbClr val="FF0000"/>
                </a:solidFill>
              </a:rPr>
              <a:t>決めなきゃ難しい</a:t>
            </a:r>
            <a:endParaRPr kumimoji="1" lang="en-US" altLang="ja-JP" sz="2800" dirty="0">
              <a:solidFill>
                <a:srgbClr val="FF0000"/>
              </a:solidFill>
            </a:endParaRPr>
          </a:p>
          <a:p>
            <a:pPr marL="0" indent="0">
              <a:buNone/>
            </a:pPr>
            <a:r>
              <a:rPr lang="ja-JP" altLang="en-US" sz="2800">
                <a:solidFill>
                  <a:srgbClr val="FF0000"/>
                </a:solidFill>
              </a:rPr>
              <a:t>自治体</a:t>
            </a:r>
            <a:r>
              <a:rPr lang="ja-JP" altLang="en-US" sz="2800" dirty="0">
                <a:solidFill>
                  <a:srgbClr val="FF0000"/>
                </a:solidFill>
              </a:rPr>
              <a:t>と民間が連携して</a:t>
            </a:r>
            <a:br>
              <a:rPr lang="en-US" altLang="ja-JP" sz="2800" dirty="0">
                <a:solidFill>
                  <a:srgbClr val="FF0000"/>
                </a:solidFill>
              </a:rPr>
            </a:br>
            <a:r>
              <a:rPr lang="ja-JP" altLang="ja-JP" sz="2800">
                <a:solidFill>
                  <a:srgbClr val="FF0000"/>
                </a:solidFill>
              </a:rPr>
              <a:t>　</a:t>
            </a:r>
            <a:r>
              <a:rPr lang="ja-JP" altLang="en-US" sz="2800">
                <a:solidFill>
                  <a:srgbClr val="FF0000"/>
                </a:solidFill>
              </a:rPr>
              <a:t>　　　　　　　オール</a:t>
            </a:r>
            <a:r>
              <a:rPr lang="ja-JP" altLang="en-US" sz="2800" dirty="0">
                <a:solidFill>
                  <a:srgbClr val="FF0000"/>
                </a:solidFill>
              </a:rPr>
              <a:t>地域でなきゃ解決しない</a:t>
            </a:r>
            <a:endParaRPr lang="en-US" altLang="ja-JP" sz="2800" dirty="0">
              <a:solidFill>
                <a:srgbClr val="FF0000"/>
              </a:solidFill>
            </a:endParaRPr>
          </a:p>
          <a:p>
            <a:pPr marL="0" indent="0">
              <a:buNone/>
            </a:pPr>
            <a:endParaRPr lang="en-US" altLang="ja-JP" sz="2800" dirty="0">
              <a:solidFill>
                <a:srgbClr val="FF0000"/>
              </a:solidFill>
            </a:endParaRPr>
          </a:p>
        </p:txBody>
      </p:sp>
      <p:sp>
        <p:nvSpPr>
          <p:cNvPr id="5" name="タイトル 4">
            <a:extLst>
              <a:ext uri="{FF2B5EF4-FFF2-40B4-BE49-F238E27FC236}">
                <a16:creationId xmlns:a16="http://schemas.microsoft.com/office/drawing/2014/main" id="{2ED24DCB-BC94-AF42-94D6-A52ED042D090}"/>
              </a:ext>
            </a:extLst>
          </p:cNvPr>
          <p:cNvSpPr>
            <a:spLocks noGrp="1"/>
          </p:cNvSpPr>
          <p:nvPr>
            <p:ph type="title"/>
          </p:nvPr>
        </p:nvSpPr>
        <p:spPr/>
        <p:txBody>
          <a:bodyPr/>
          <a:lstStyle/>
          <a:p>
            <a:r>
              <a:rPr lang="ja-JP" altLang="en-US"/>
              <a:t>地域活性化へ</a:t>
            </a:r>
          </a:p>
        </p:txBody>
      </p:sp>
    </p:spTree>
    <p:extLst>
      <p:ext uri="{BB962C8B-B14F-4D97-AF65-F5344CB8AC3E}">
        <p14:creationId xmlns:p14="http://schemas.microsoft.com/office/powerpoint/2010/main" val="230555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65652" y="750409"/>
            <a:ext cx="8845826" cy="5425104"/>
          </a:xfrm>
        </p:spPr>
        <p:txBody>
          <a:bodyPr>
            <a:normAutofit/>
          </a:bodyPr>
          <a:lstStyle/>
          <a:p>
            <a:pPr marL="0" indent="0">
              <a:buNone/>
            </a:pPr>
            <a:br>
              <a:rPr lang="en-US" altLang="ja-JP" sz="2800" dirty="0"/>
            </a:br>
            <a:endParaRPr lang="en-US" altLang="ja-JP" sz="2800" dirty="0"/>
          </a:p>
          <a:p>
            <a:pPr marL="0" indent="0">
              <a:buNone/>
            </a:pPr>
            <a:r>
              <a:rPr lang="ja-JP" altLang="en-US" sz="2800"/>
              <a:t>地域</a:t>
            </a:r>
            <a:r>
              <a:rPr lang="ja-JP" altLang="en-US" sz="2800" dirty="0"/>
              <a:t>でより暮らしやすく、より豊かな住生活を実現していくためには、私たち一人ひとりが、良い住まいと暮らしのあり方について理解を深めることが大切です。</a:t>
            </a:r>
            <a:endParaRPr lang="en-US" altLang="ja-JP" sz="2800" dirty="0"/>
          </a:p>
          <a:p>
            <a:pPr marL="0" indent="0">
              <a:buNone/>
            </a:pPr>
            <a:endParaRPr lang="ja-JP" altLang="en-US" sz="2800" dirty="0"/>
          </a:p>
          <a:p>
            <a:pPr marL="0" indent="0">
              <a:buNone/>
            </a:pPr>
            <a:r>
              <a:rPr lang="ja-JP" altLang="en-US" sz="2800" dirty="0"/>
              <a:t>特に次の時代を担う子どもたちが、普段の暮らしの</a:t>
            </a:r>
            <a:br>
              <a:rPr lang="en-US" altLang="ja-JP" sz="2800" dirty="0"/>
            </a:br>
            <a:r>
              <a:rPr lang="ja-JP" altLang="en-US" sz="2800" dirty="0"/>
              <a:t>中で、より豊かな住生活や住環境を実現していくために何が必要かに気づき、考え、実践していく力を養う</a:t>
            </a:r>
            <a:br>
              <a:rPr lang="en-US" altLang="ja-JP" sz="2800" dirty="0"/>
            </a:br>
            <a:r>
              <a:rPr lang="ja-JP" altLang="en-US" sz="2800" dirty="0"/>
              <a:t>住教育の場を整えていくことが大切です。</a:t>
            </a:r>
            <a:endParaRPr kumimoji="1" lang="ja-JP" altLang="en-US" sz="2800" dirty="0"/>
          </a:p>
        </p:txBody>
      </p:sp>
      <p:sp>
        <p:nvSpPr>
          <p:cNvPr id="5" name="タイトル 4">
            <a:extLst>
              <a:ext uri="{FF2B5EF4-FFF2-40B4-BE49-F238E27FC236}">
                <a16:creationId xmlns:a16="http://schemas.microsoft.com/office/drawing/2014/main" id="{70D43910-A014-C048-8BCC-25484018936D}"/>
              </a:ext>
            </a:extLst>
          </p:cNvPr>
          <p:cNvSpPr>
            <a:spLocks noGrp="1"/>
          </p:cNvSpPr>
          <p:nvPr>
            <p:ph type="title"/>
          </p:nvPr>
        </p:nvSpPr>
        <p:spPr/>
        <p:txBody>
          <a:bodyPr/>
          <a:lstStyle/>
          <a:p>
            <a:r>
              <a:rPr lang="ja-JP" altLang="en-US"/>
              <a:t>住教育のススメ</a:t>
            </a:r>
          </a:p>
        </p:txBody>
      </p:sp>
    </p:spTree>
    <p:extLst>
      <p:ext uri="{BB962C8B-B14F-4D97-AF65-F5344CB8AC3E}">
        <p14:creationId xmlns:p14="http://schemas.microsoft.com/office/powerpoint/2010/main" val="209155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4070" y="1113692"/>
            <a:ext cx="8229600" cy="5373077"/>
          </a:xfrm>
        </p:spPr>
        <p:txBody>
          <a:bodyPr>
            <a:normAutofit/>
          </a:bodyPr>
          <a:lstStyle/>
          <a:p>
            <a:pPr marL="0" indent="0">
              <a:buNone/>
            </a:pPr>
            <a:r>
              <a:rPr lang="ja-JP" altLang="en-US" sz="2800"/>
              <a:t>「</a:t>
            </a:r>
            <a:r>
              <a:rPr lang="ja-JP" altLang="en-US" sz="2800" dirty="0"/>
              <a:t>考える力」、「生きる力」を養い</a:t>
            </a:r>
            <a:br>
              <a:rPr lang="en-US" altLang="ja-JP" sz="2800" dirty="0"/>
            </a:br>
            <a:r>
              <a:rPr lang="ja-JP" altLang="en-US" sz="2800" dirty="0"/>
              <a:t>さまざまな体験や人との関わりを通じて学んでいくために、住教育は大きな力を持ちます。</a:t>
            </a:r>
          </a:p>
          <a:p>
            <a:pPr marL="0" indent="0">
              <a:buNone/>
            </a:pPr>
            <a:br>
              <a:rPr lang="en-US" altLang="ja-JP" sz="2800" dirty="0"/>
            </a:br>
            <a:r>
              <a:rPr lang="ja-JP" altLang="en-US" sz="2800" dirty="0"/>
              <a:t>わたしたち大人が率先して家を慈しむことで、</a:t>
            </a:r>
            <a:br>
              <a:rPr lang="en-US" altLang="ja-JP" sz="2800" dirty="0"/>
            </a:br>
            <a:r>
              <a:rPr lang="ja-JP" altLang="en-US" sz="2800" dirty="0"/>
              <a:t>その気持ちを子どもたちに引き継いでいかなくてはならないと思います。</a:t>
            </a:r>
            <a:endParaRPr lang="en-US" altLang="ja-JP" sz="2800" dirty="0"/>
          </a:p>
          <a:p>
            <a:pPr marL="0" indent="0">
              <a:buNone/>
            </a:pPr>
            <a:br>
              <a:rPr lang="en-US" altLang="ja-JP" sz="2800" dirty="0"/>
            </a:br>
            <a:endParaRPr kumimoji="1" lang="en-US" altLang="ja-JP" sz="2800" dirty="0">
              <a:solidFill>
                <a:srgbClr val="FF0000"/>
              </a:solidFill>
            </a:endParaRPr>
          </a:p>
        </p:txBody>
      </p:sp>
      <p:sp>
        <p:nvSpPr>
          <p:cNvPr id="4" name="タイトル 3">
            <a:extLst>
              <a:ext uri="{FF2B5EF4-FFF2-40B4-BE49-F238E27FC236}">
                <a16:creationId xmlns:a16="http://schemas.microsoft.com/office/drawing/2014/main" id="{2E92CCA0-D914-514A-AA77-0F776A2CF32E}"/>
              </a:ext>
            </a:extLst>
          </p:cNvPr>
          <p:cNvSpPr>
            <a:spLocks noGrp="1"/>
          </p:cNvSpPr>
          <p:nvPr>
            <p:ph type="title"/>
          </p:nvPr>
        </p:nvSpPr>
        <p:spPr/>
        <p:txBody>
          <a:bodyPr/>
          <a:lstStyle/>
          <a:p>
            <a:r>
              <a:rPr lang="ja-JP" altLang="en-US"/>
              <a:t>住教育のススメ</a:t>
            </a:r>
          </a:p>
        </p:txBody>
      </p:sp>
    </p:spTree>
    <p:extLst>
      <p:ext uri="{BB962C8B-B14F-4D97-AF65-F5344CB8AC3E}">
        <p14:creationId xmlns:p14="http://schemas.microsoft.com/office/powerpoint/2010/main" val="4240978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44070" y="1113692"/>
            <a:ext cx="8229600" cy="5373077"/>
          </a:xfrm>
        </p:spPr>
        <p:txBody>
          <a:bodyPr>
            <a:normAutofit/>
          </a:bodyPr>
          <a:lstStyle/>
          <a:p>
            <a:pPr marL="0" indent="0">
              <a:buNone/>
            </a:pPr>
            <a:r>
              <a:rPr lang="ja-JP" altLang="en-US" sz="2800" dirty="0"/>
              <a:t>「考える力」、「生きる力」を養い</a:t>
            </a:r>
            <a:br>
              <a:rPr lang="en-US" altLang="ja-JP" sz="2800" dirty="0"/>
            </a:br>
            <a:r>
              <a:rPr lang="ja-JP" altLang="en-US" sz="2800" dirty="0"/>
              <a:t>さまざまな体験や人との関わりを通じて学んでいくために、住教育は大きな力を持ちます。</a:t>
            </a:r>
          </a:p>
          <a:p>
            <a:pPr marL="0" indent="0">
              <a:buNone/>
            </a:pPr>
            <a:br>
              <a:rPr lang="en-US" altLang="ja-JP" sz="2800" dirty="0"/>
            </a:br>
            <a:r>
              <a:rPr lang="ja-JP" altLang="en-US" sz="2800" dirty="0"/>
              <a:t>わたしたち大人が率先して家を慈しむことで、</a:t>
            </a:r>
            <a:br>
              <a:rPr lang="en-US" altLang="ja-JP" sz="2800" dirty="0"/>
            </a:br>
            <a:r>
              <a:rPr lang="ja-JP" altLang="en-US" sz="2800" dirty="0"/>
              <a:t>その気持ちを子どもたちに引き継いでいかなくてはならないと思います。</a:t>
            </a:r>
            <a:endParaRPr lang="en-US" altLang="ja-JP" sz="2800" dirty="0"/>
          </a:p>
          <a:p>
            <a:pPr marL="0" indent="0">
              <a:buNone/>
            </a:pPr>
            <a:br>
              <a:rPr lang="en-US" altLang="ja-JP" sz="2800" dirty="0"/>
            </a:br>
            <a:r>
              <a:rPr lang="ja-JP" altLang="en-US" sz="2800" dirty="0">
                <a:solidFill>
                  <a:srgbClr val="FF0000"/>
                </a:solidFill>
              </a:rPr>
              <a:t>「住教育」を大人と子どもが学んでいくことが</a:t>
            </a:r>
            <a:endParaRPr lang="en-US" altLang="ja-JP" sz="2800" dirty="0">
              <a:solidFill>
                <a:srgbClr val="FF0000"/>
              </a:solidFill>
            </a:endParaRPr>
          </a:p>
          <a:p>
            <a:pPr marL="0" indent="0">
              <a:buNone/>
            </a:pPr>
            <a:r>
              <a:rPr lang="ja-JP" altLang="ja-JP" sz="2800" dirty="0">
                <a:solidFill>
                  <a:srgbClr val="FF0000"/>
                </a:solidFill>
              </a:rPr>
              <a:t>　</a:t>
            </a:r>
            <a:r>
              <a:rPr lang="ja-JP" altLang="en-US" sz="2800" dirty="0">
                <a:solidFill>
                  <a:srgbClr val="FF0000"/>
                </a:solidFill>
              </a:rPr>
              <a:t>　　　　　　　　　　　　大事だと</a:t>
            </a:r>
            <a:r>
              <a:rPr lang="ja-JP" altLang="en-US" sz="2800">
                <a:solidFill>
                  <a:srgbClr val="FF0000"/>
                </a:solidFill>
              </a:rPr>
              <a:t>考えます。</a:t>
            </a:r>
            <a:endParaRPr lang="en-US" altLang="ja-JP" sz="2800" dirty="0">
              <a:solidFill>
                <a:srgbClr val="FF0000"/>
              </a:solidFill>
            </a:endParaRPr>
          </a:p>
        </p:txBody>
      </p:sp>
      <p:sp>
        <p:nvSpPr>
          <p:cNvPr id="4" name="タイトル 3">
            <a:extLst>
              <a:ext uri="{FF2B5EF4-FFF2-40B4-BE49-F238E27FC236}">
                <a16:creationId xmlns:a16="http://schemas.microsoft.com/office/drawing/2014/main" id="{0702F399-A81B-0348-BBB2-61677A7C0ACE}"/>
              </a:ext>
            </a:extLst>
          </p:cNvPr>
          <p:cNvSpPr>
            <a:spLocks noGrp="1"/>
          </p:cNvSpPr>
          <p:nvPr>
            <p:ph type="title"/>
          </p:nvPr>
        </p:nvSpPr>
        <p:spPr/>
        <p:txBody>
          <a:bodyPr/>
          <a:lstStyle/>
          <a:p>
            <a:r>
              <a:rPr lang="ja-JP" altLang="en-US"/>
              <a:t>住教育のススメ</a:t>
            </a:r>
          </a:p>
        </p:txBody>
      </p:sp>
    </p:spTree>
    <p:extLst>
      <p:ext uri="{BB962C8B-B14F-4D97-AF65-F5344CB8AC3E}">
        <p14:creationId xmlns:p14="http://schemas.microsoft.com/office/powerpoint/2010/main" val="2697897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0196" y="0"/>
            <a:ext cx="8229600" cy="677810"/>
          </a:xfrm>
        </p:spPr>
        <p:txBody>
          <a:bodyPr>
            <a:normAutofit/>
          </a:bodyPr>
          <a:lstStyle/>
          <a:p>
            <a:r>
              <a:rPr lang="ja-JP" altLang="en-US" sz="2800" dirty="0"/>
              <a:t>住教育を活かしたまちづくりで活性化</a:t>
            </a:r>
            <a:endParaRPr kumimoji="1" lang="ja-JP" altLang="en-US" sz="2800" dirty="0"/>
          </a:p>
        </p:txBody>
      </p:sp>
      <p:sp>
        <p:nvSpPr>
          <p:cNvPr id="3" name="コンテンツ プレースホルダー 2"/>
          <p:cNvSpPr>
            <a:spLocks noGrp="1"/>
          </p:cNvSpPr>
          <p:nvPr>
            <p:ph idx="1"/>
          </p:nvPr>
        </p:nvSpPr>
        <p:spPr>
          <a:xfrm>
            <a:off x="457200" y="1300166"/>
            <a:ext cx="8229600" cy="5442558"/>
          </a:xfrm>
        </p:spPr>
        <p:txBody>
          <a:bodyPr>
            <a:normAutofit/>
          </a:bodyPr>
          <a:lstStyle/>
          <a:p>
            <a:pPr marL="0" indent="0">
              <a:buNone/>
            </a:pPr>
            <a:endParaRPr kumimoji="1" lang="en-US" altLang="ja-JP" sz="2800" dirty="0"/>
          </a:p>
          <a:p>
            <a:pPr marL="0" indent="0">
              <a:buNone/>
            </a:pPr>
            <a:r>
              <a:rPr kumimoji="1" lang="ja-JP" altLang="en-US" sz="2800"/>
              <a:t>どのような「</a:t>
            </a:r>
            <a:r>
              <a:rPr lang="ja-JP" altLang="en-US" sz="2800"/>
              <a:t>地域</a:t>
            </a:r>
            <a:r>
              <a:rPr kumimoji="1" lang="ja-JP" altLang="en-US" sz="2800"/>
              <a:t>」を</a:t>
            </a:r>
            <a:r>
              <a:rPr kumimoji="1" lang="ja-JP" altLang="en-US" sz="2800" dirty="0"/>
              <a:t>未来に残したいか？</a:t>
            </a:r>
            <a:endParaRPr kumimoji="1" lang="en-US" altLang="ja-JP" sz="2800" dirty="0"/>
          </a:p>
          <a:p>
            <a:pPr marL="0" indent="0">
              <a:buNone/>
            </a:pPr>
            <a:endParaRPr lang="en-US" altLang="ja-JP" sz="2800" dirty="0"/>
          </a:p>
          <a:p>
            <a:pPr marL="0" indent="0">
              <a:buNone/>
            </a:pPr>
            <a:r>
              <a:rPr lang="ja-JP" altLang="en-US" sz="2800" dirty="0"/>
              <a:t>それを６０歳前後の住民で話し合う</a:t>
            </a:r>
            <a:endParaRPr lang="en-US" altLang="ja-JP" sz="2800" dirty="0"/>
          </a:p>
          <a:p>
            <a:pPr marL="0" indent="0">
              <a:buNone/>
            </a:pPr>
            <a:r>
              <a:rPr kumimoji="1" lang="ja-JP" altLang="en-US" sz="2800"/>
              <a:t>　　　　　　それ</a:t>
            </a:r>
            <a:r>
              <a:rPr kumimoji="1" lang="ja-JP" altLang="en-US" sz="2800" dirty="0"/>
              <a:t>を若い世代</a:t>
            </a:r>
            <a:r>
              <a:rPr kumimoji="1" lang="ja-JP" altLang="en-US" sz="2800"/>
              <a:t>に伝いく</a:t>
            </a:r>
            <a:r>
              <a:rPr kumimoji="1" lang="ja-JP" altLang="en-US" sz="2800" dirty="0"/>
              <a:t>・・・・・</a:t>
            </a:r>
            <a:endParaRPr kumimoji="1" lang="en-US" altLang="ja-JP" sz="2800" dirty="0"/>
          </a:p>
          <a:p>
            <a:pPr marL="0" indent="0">
              <a:buNone/>
            </a:pPr>
            <a:endParaRPr lang="en-US" altLang="ja-JP" sz="2800" dirty="0"/>
          </a:p>
          <a:p>
            <a:pPr marL="0" indent="0">
              <a:buNone/>
            </a:pPr>
            <a:r>
              <a:rPr kumimoji="1" lang="ja-JP" altLang="en-US" sz="2800" dirty="0"/>
              <a:t>それが</a:t>
            </a:r>
            <a:r>
              <a:rPr kumimoji="1" lang="ja-JP" altLang="en-US" sz="2800" dirty="0">
                <a:solidFill>
                  <a:srgbClr val="FF0000"/>
                </a:solidFill>
              </a:rPr>
              <a:t>「住教育」</a:t>
            </a:r>
            <a:r>
              <a:rPr kumimoji="1" lang="ja-JP" altLang="en-US" sz="2800" dirty="0"/>
              <a:t>のスタート！！</a:t>
            </a:r>
            <a:endParaRPr kumimoji="1" lang="en-US" altLang="ja-JP" sz="2800" dirty="0"/>
          </a:p>
          <a:p>
            <a:pPr marL="0" indent="0">
              <a:buNone/>
            </a:pPr>
            <a:endParaRPr lang="en-US" altLang="ja-JP" sz="2800" dirty="0"/>
          </a:p>
          <a:p>
            <a:pPr marL="0" indent="0">
              <a:buNone/>
            </a:pPr>
            <a:endParaRPr kumimoji="1" lang="en-US" altLang="ja-JP" sz="2800" dirty="0">
              <a:solidFill>
                <a:srgbClr val="FF0000"/>
              </a:solidFill>
            </a:endParaRPr>
          </a:p>
          <a:p>
            <a:pPr marL="0" indent="0">
              <a:buNone/>
            </a:pPr>
            <a:endParaRPr kumimoji="1" lang="ja-JP" altLang="en-US" sz="2800" dirty="0"/>
          </a:p>
        </p:txBody>
      </p:sp>
    </p:spTree>
    <p:extLst>
      <p:ext uri="{BB962C8B-B14F-4D97-AF65-F5344CB8AC3E}">
        <p14:creationId xmlns:p14="http://schemas.microsoft.com/office/powerpoint/2010/main" val="2820702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0196" y="0"/>
            <a:ext cx="8229600" cy="677810"/>
          </a:xfrm>
        </p:spPr>
        <p:txBody>
          <a:bodyPr>
            <a:normAutofit/>
          </a:bodyPr>
          <a:lstStyle/>
          <a:p>
            <a:r>
              <a:rPr lang="ja-JP" altLang="en-US" sz="2800" dirty="0"/>
              <a:t>住教育を活かしたまちづくりで活性化</a:t>
            </a:r>
            <a:endParaRPr kumimoji="1" lang="ja-JP" altLang="en-US" sz="2800" dirty="0"/>
          </a:p>
        </p:txBody>
      </p:sp>
      <p:sp>
        <p:nvSpPr>
          <p:cNvPr id="3" name="コンテンツ プレースホルダー 2"/>
          <p:cNvSpPr>
            <a:spLocks noGrp="1"/>
          </p:cNvSpPr>
          <p:nvPr>
            <p:ph idx="1"/>
          </p:nvPr>
        </p:nvSpPr>
        <p:spPr>
          <a:xfrm>
            <a:off x="457200" y="1300166"/>
            <a:ext cx="8229600" cy="5442558"/>
          </a:xfrm>
        </p:spPr>
        <p:txBody>
          <a:bodyPr>
            <a:normAutofit/>
          </a:bodyPr>
          <a:lstStyle/>
          <a:p>
            <a:pPr marL="0" indent="0">
              <a:buNone/>
            </a:pPr>
            <a:endParaRPr kumimoji="1" lang="en-US" altLang="ja-JP" sz="2800" dirty="0"/>
          </a:p>
          <a:p>
            <a:pPr marL="0" indent="0">
              <a:buNone/>
            </a:pPr>
            <a:r>
              <a:rPr kumimoji="1" lang="ja-JP" altLang="en-US" sz="2800"/>
              <a:t>どのような「</a:t>
            </a:r>
            <a:r>
              <a:rPr lang="ja-JP" altLang="en-US" sz="2800"/>
              <a:t>地域</a:t>
            </a:r>
            <a:r>
              <a:rPr kumimoji="1" lang="ja-JP" altLang="en-US" sz="2800"/>
              <a:t>」を</a:t>
            </a:r>
            <a:r>
              <a:rPr kumimoji="1" lang="ja-JP" altLang="en-US" sz="2800" dirty="0"/>
              <a:t>未来に残したいか？</a:t>
            </a:r>
            <a:endParaRPr kumimoji="1" lang="en-US" altLang="ja-JP" sz="2800" dirty="0"/>
          </a:p>
          <a:p>
            <a:pPr marL="0" indent="0">
              <a:buNone/>
            </a:pPr>
            <a:endParaRPr lang="en-US" altLang="ja-JP" sz="2800" dirty="0"/>
          </a:p>
          <a:p>
            <a:pPr marL="0" indent="0">
              <a:buNone/>
            </a:pPr>
            <a:r>
              <a:rPr lang="ja-JP" altLang="en-US" sz="2800" dirty="0"/>
              <a:t>それを６０歳前後の住民で話し合う</a:t>
            </a:r>
            <a:endParaRPr lang="en-US" altLang="ja-JP" sz="2800" dirty="0"/>
          </a:p>
          <a:p>
            <a:pPr marL="0" indent="0">
              <a:buNone/>
            </a:pPr>
            <a:r>
              <a:rPr kumimoji="1" lang="ja-JP" altLang="en-US" sz="2800"/>
              <a:t>　　　　　　それ</a:t>
            </a:r>
            <a:r>
              <a:rPr kumimoji="1" lang="ja-JP" altLang="en-US" sz="2800" dirty="0"/>
              <a:t>を若い世代</a:t>
            </a:r>
            <a:r>
              <a:rPr kumimoji="1" lang="ja-JP" altLang="en-US" sz="2800"/>
              <a:t>に伝いく</a:t>
            </a:r>
            <a:r>
              <a:rPr kumimoji="1" lang="ja-JP" altLang="en-US" sz="2800" dirty="0"/>
              <a:t>・・・・・</a:t>
            </a:r>
            <a:endParaRPr kumimoji="1" lang="en-US" altLang="ja-JP" sz="2800" dirty="0"/>
          </a:p>
          <a:p>
            <a:pPr marL="0" indent="0">
              <a:buNone/>
            </a:pPr>
            <a:endParaRPr lang="en-US" altLang="ja-JP" sz="2800" dirty="0"/>
          </a:p>
          <a:p>
            <a:pPr marL="0" indent="0">
              <a:buNone/>
            </a:pPr>
            <a:r>
              <a:rPr kumimoji="1" lang="ja-JP" altLang="en-US" sz="2800" dirty="0"/>
              <a:t>それが「住教育」のスタート！！</a:t>
            </a:r>
            <a:endParaRPr kumimoji="1" lang="en-US" altLang="ja-JP" sz="2800" dirty="0"/>
          </a:p>
          <a:p>
            <a:pPr marL="0" indent="0">
              <a:buNone/>
            </a:pPr>
            <a:endParaRPr lang="en-US" altLang="ja-JP" dirty="0"/>
          </a:p>
          <a:p>
            <a:pPr marL="0" indent="0">
              <a:buNone/>
            </a:pPr>
            <a:r>
              <a:rPr lang="ja-JP" altLang="en-US" sz="2800"/>
              <a:t>　</a:t>
            </a:r>
            <a:r>
              <a:rPr lang="ja-JP" altLang="en-US" sz="2800">
                <a:solidFill>
                  <a:srgbClr val="FF0000"/>
                </a:solidFill>
              </a:rPr>
              <a:t>「空き家課題解決」「地域活性化」に繋がる</a:t>
            </a:r>
            <a:endParaRPr lang="en-US" altLang="ja-JP" sz="2800" dirty="0">
              <a:solidFill>
                <a:srgbClr val="FF0000"/>
              </a:solidFill>
            </a:endParaRPr>
          </a:p>
          <a:p>
            <a:pPr marL="0" indent="0">
              <a:buNone/>
            </a:pPr>
            <a:endParaRPr kumimoji="1" lang="en-US" altLang="ja-JP" sz="2800" dirty="0">
              <a:solidFill>
                <a:srgbClr val="FF0000"/>
              </a:solidFill>
            </a:endParaRPr>
          </a:p>
          <a:p>
            <a:pPr marL="0" indent="0">
              <a:buNone/>
            </a:pPr>
            <a:endParaRPr kumimoji="1" lang="ja-JP" altLang="en-US" sz="2800" dirty="0"/>
          </a:p>
        </p:txBody>
      </p:sp>
    </p:spTree>
    <p:extLst>
      <p:ext uri="{BB962C8B-B14F-4D97-AF65-F5344CB8AC3E}">
        <p14:creationId xmlns:p14="http://schemas.microsoft.com/office/powerpoint/2010/main" val="969076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EE0BC6-E8F4-D846-9D37-690F2FC4800A}"/>
              </a:ext>
            </a:extLst>
          </p:cNvPr>
          <p:cNvSpPr>
            <a:spLocks noGrp="1"/>
          </p:cNvSpPr>
          <p:nvPr>
            <p:ph type="title"/>
          </p:nvPr>
        </p:nvSpPr>
        <p:spPr>
          <a:xfrm>
            <a:off x="457200" y="152400"/>
            <a:ext cx="8229600" cy="355600"/>
          </a:xfrm>
        </p:spPr>
        <p:txBody>
          <a:bodyPr>
            <a:noAutofit/>
          </a:bodyPr>
          <a:lstStyle/>
          <a:p>
            <a:pPr algn="l"/>
            <a:r>
              <a:rPr kumimoji="1" lang="ja-JP" altLang="en-US" sz="2800"/>
              <a:t>まずは地域で伝えていく</a:t>
            </a:r>
          </a:p>
        </p:txBody>
      </p:sp>
      <p:pic>
        <p:nvPicPr>
          <p:cNvPr id="5" name="コンテンツ プレースホルダー 4" descr="スクリーンショットの画面&#10;&#10;自動的に生成された説明">
            <a:extLst>
              <a:ext uri="{FF2B5EF4-FFF2-40B4-BE49-F238E27FC236}">
                <a16:creationId xmlns:a16="http://schemas.microsoft.com/office/drawing/2014/main" id="{A4EE79E2-EFCA-5043-993E-FE6C97C6E63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66700" y="3274218"/>
            <a:ext cx="2705100" cy="3431382"/>
          </a:xfrm>
        </p:spPr>
      </p:pic>
      <p:pic>
        <p:nvPicPr>
          <p:cNvPr id="7" name="図 6" descr="人, 建物, 女性, 立つ が含まれている画像&#10;&#10;自動的に生成された説明">
            <a:extLst>
              <a:ext uri="{FF2B5EF4-FFF2-40B4-BE49-F238E27FC236}">
                <a16:creationId xmlns:a16="http://schemas.microsoft.com/office/drawing/2014/main" id="{7C99C113-45D3-4A41-9695-EE697A46F4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700" y="958054"/>
            <a:ext cx="2641602" cy="1868092"/>
          </a:xfrm>
          <a:prstGeom prst="rect">
            <a:avLst/>
          </a:prstGeom>
        </p:spPr>
      </p:pic>
      <p:pic>
        <p:nvPicPr>
          <p:cNvPr id="9" name="図 8">
            <a:extLst>
              <a:ext uri="{FF2B5EF4-FFF2-40B4-BE49-F238E27FC236}">
                <a16:creationId xmlns:a16="http://schemas.microsoft.com/office/drawing/2014/main" id="{3B4D49A5-69CE-654E-B8DA-3003A80D6E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3902" y="3274218"/>
            <a:ext cx="2705100" cy="3431382"/>
          </a:xfrm>
          <a:prstGeom prst="rect">
            <a:avLst/>
          </a:prstGeom>
        </p:spPr>
      </p:pic>
      <p:pic>
        <p:nvPicPr>
          <p:cNvPr id="11" name="図 10" descr="屋内, 人, テーブル, 民衆 が含まれている画像&#10;&#10;自動的に生成された説明">
            <a:extLst>
              <a:ext uri="{FF2B5EF4-FFF2-40B4-BE49-F238E27FC236}">
                <a16:creationId xmlns:a16="http://schemas.microsoft.com/office/drawing/2014/main" id="{4BBB2E29-9039-C94B-A1D8-4B359C9F51DA}"/>
              </a:ext>
            </a:extLst>
          </p:cNvPr>
          <p:cNvPicPr>
            <a:picLocks noChangeAspect="1"/>
          </p:cNvPicPr>
          <p:nvPr/>
        </p:nvPicPr>
        <p:blipFill>
          <a:blip r:embed="rId5"/>
          <a:stretch>
            <a:fillRect/>
          </a:stretch>
        </p:blipFill>
        <p:spPr>
          <a:xfrm>
            <a:off x="3282952" y="956072"/>
            <a:ext cx="2451100" cy="1870074"/>
          </a:xfrm>
          <a:prstGeom prst="rect">
            <a:avLst/>
          </a:prstGeom>
        </p:spPr>
      </p:pic>
      <p:pic>
        <p:nvPicPr>
          <p:cNvPr id="13" name="図 12" descr="テーブルを囲んでいる人たち&#10;&#10;自動的に生成された説明">
            <a:extLst>
              <a:ext uri="{FF2B5EF4-FFF2-40B4-BE49-F238E27FC236}">
                <a16:creationId xmlns:a16="http://schemas.microsoft.com/office/drawing/2014/main" id="{12FD8A55-0C3A-1C4F-93BB-8D327ADC46E5}"/>
              </a:ext>
            </a:extLst>
          </p:cNvPr>
          <p:cNvPicPr>
            <a:picLocks noChangeAspect="1"/>
          </p:cNvPicPr>
          <p:nvPr/>
        </p:nvPicPr>
        <p:blipFill>
          <a:blip r:embed="rId6"/>
          <a:stretch>
            <a:fillRect/>
          </a:stretch>
        </p:blipFill>
        <p:spPr>
          <a:xfrm>
            <a:off x="6108702" y="956072"/>
            <a:ext cx="2844800" cy="1870074"/>
          </a:xfrm>
          <a:prstGeom prst="rect">
            <a:avLst/>
          </a:prstGeom>
        </p:spPr>
      </p:pic>
      <p:pic>
        <p:nvPicPr>
          <p:cNvPr id="15" name="図 14">
            <a:extLst>
              <a:ext uri="{FF2B5EF4-FFF2-40B4-BE49-F238E27FC236}">
                <a16:creationId xmlns:a16="http://schemas.microsoft.com/office/drawing/2014/main" id="{7CC78401-D6A0-374A-B57C-D8B158629520}"/>
              </a:ext>
            </a:extLst>
          </p:cNvPr>
          <p:cNvPicPr>
            <a:picLocks noChangeAspect="1"/>
          </p:cNvPicPr>
          <p:nvPr/>
        </p:nvPicPr>
        <p:blipFill>
          <a:blip r:embed="rId7"/>
          <a:stretch>
            <a:fillRect/>
          </a:stretch>
        </p:blipFill>
        <p:spPr>
          <a:xfrm>
            <a:off x="6489700" y="3274218"/>
            <a:ext cx="2387600" cy="3431382"/>
          </a:xfrm>
          <a:prstGeom prst="rect">
            <a:avLst/>
          </a:prstGeom>
        </p:spPr>
      </p:pic>
    </p:spTree>
    <p:extLst>
      <p:ext uri="{BB962C8B-B14F-4D97-AF65-F5344CB8AC3E}">
        <p14:creationId xmlns:p14="http://schemas.microsoft.com/office/powerpoint/2010/main" val="2554413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FC86D4-E9D7-704C-8210-C9B008CEAEED}"/>
              </a:ext>
            </a:extLst>
          </p:cNvPr>
          <p:cNvSpPr>
            <a:spLocks noGrp="1"/>
          </p:cNvSpPr>
          <p:nvPr>
            <p:ph type="title"/>
          </p:nvPr>
        </p:nvSpPr>
        <p:spPr>
          <a:xfrm>
            <a:off x="457200" y="139700"/>
            <a:ext cx="8229600" cy="368300"/>
          </a:xfrm>
        </p:spPr>
        <p:txBody>
          <a:bodyPr>
            <a:noAutofit/>
          </a:bodyPr>
          <a:lstStyle/>
          <a:p>
            <a:pPr algn="l"/>
            <a:r>
              <a:rPr kumimoji="1" lang="ja-JP" altLang="en-US" sz="2800"/>
              <a:t>新しい取り組み</a:t>
            </a:r>
          </a:p>
        </p:txBody>
      </p:sp>
      <p:pic>
        <p:nvPicPr>
          <p:cNvPr id="5" name="コンテンツ プレースホルダー 4" descr="人, 男, ラケット, 選手 が含まれている画像&#10;&#10;自動的に生成された説明">
            <a:extLst>
              <a:ext uri="{FF2B5EF4-FFF2-40B4-BE49-F238E27FC236}">
                <a16:creationId xmlns:a16="http://schemas.microsoft.com/office/drawing/2014/main" id="{3DBB40CC-7CFB-8848-82AE-CC0E0B280A6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64091" y="727797"/>
            <a:ext cx="5735670" cy="2993302"/>
          </a:xfrm>
        </p:spPr>
      </p:pic>
      <p:sp>
        <p:nvSpPr>
          <p:cNvPr id="3" name="テキスト ボックス 2">
            <a:extLst>
              <a:ext uri="{FF2B5EF4-FFF2-40B4-BE49-F238E27FC236}">
                <a16:creationId xmlns:a16="http://schemas.microsoft.com/office/drawing/2014/main" id="{B122B7EA-D3FE-3641-B449-11FC329D60BE}"/>
              </a:ext>
            </a:extLst>
          </p:cNvPr>
          <p:cNvSpPr txBox="1"/>
          <p:nvPr/>
        </p:nvSpPr>
        <p:spPr>
          <a:xfrm>
            <a:off x="199696" y="4470058"/>
            <a:ext cx="6647974" cy="369332"/>
          </a:xfrm>
          <a:prstGeom prst="rect">
            <a:avLst/>
          </a:prstGeom>
          <a:noFill/>
        </p:spPr>
        <p:txBody>
          <a:bodyPr wrap="none" rtlCol="0">
            <a:spAutoFit/>
          </a:bodyPr>
          <a:lstStyle/>
          <a:p>
            <a:r>
              <a:rPr kumimoji="1" lang="en-US" altLang="ja-JP" dirty="0">
                <a:latin typeface="MS Gothic" panose="020B0609070205080204" pitchFamily="49" charset="-128"/>
                <a:ea typeface="MS Gothic" panose="020B0609070205080204" pitchFamily="49" charset="-128"/>
              </a:rPr>
              <a:t>https://</a:t>
            </a:r>
            <a:r>
              <a:rPr kumimoji="1" lang="en-US" altLang="ja-JP" dirty="0" err="1">
                <a:latin typeface="MS Gothic" panose="020B0609070205080204" pitchFamily="49" charset="-128"/>
                <a:ea typeface="MS Gothic" panose="020B0609070205080204" pitchFamily="49" charset="-128"/>
              </a:rPr>
              <a:t>www.youtube.com</a:t>
            </a:r>
            <a:r>
              <a:rPr kumimoji="1" lang="en-US" altLang="ja-JP" dirty="0">
                <a:latin typeface="MS Gothic" panose="020B0609070205080204" pitchFamily="49" charset="-128"/>
                <a:ea typeface="MS Gothic" panose="020B0609070205080204" pitchFamily="49" charset="-128"/>
              </a:rPr>
              <a:t>/channel/UCiA7L6_37Ok1U5dVq8YtE3A</a:t>
            </a:r>
            <a:endParaRPr kumimoji="1" lang="ja-JP" altLang="en-US">
              <a:latin typeface="MS Gothic" panose="020B0609070205080204" pitchFamily="49" charset="-128"/>
              <a:ea typeface="MS Gothic" panose="020B0609070205080204" pitchFamily="49" charset="-128"/>
            </a:endParaRPr>
          </a:p>
        </p:txBody>
      </p:sp>
      <p:pic>
        <p:nvPicPr>
          <p:cNvPr id="6" name="図 5" descr="QR コード&#10;&#10;自動的に生成された説明">
            <a:extLst>
              <a:ext uri="{FF2B5EF4-FFF2-40B4-BE49-F238E27FC236}">
                <a16:creationId xmlns:a16="http://schemas.microsoft.com/office/drawing/2014/main" id="{5FAF633A-7F80-7D48-B555-8707CA5941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9158" y="3707040"/>
            <a:ext cx="1168401" cy="1168401"/>
          </a:xfrm>
          <a:prstGeom prst="rect">
            <a:avLst/>
          </a:prstGeom>
        </p:spPr>
      </p:pic>
      <p:sp>
        <p:nvSpPr>
          <p:cNvPr id="7" name="テキスト ボックス 6">
            <a:extLst>
              <a:ext uri="{FF2B5EF4-FFF2-40B4-BE49-F238E27FC236}">
                <a16:creationId xmlns:a16="http://schemas.microsoft.com/office/drawing/2014/main" id="{B4C799AB-2470-4349-BD15-0AD4E00B1070}"/>
              </a:ext>
            </a:extLst>
          </p:cNvPr>
          <p:cNvSpPr txBox="1"/>
          <p:nvPr/>
        </p:nvSpPr>
        <p:spPr>
          <a:xfrm>
            <a:off x="199696" y="5945537"/>
            <a:ext cx="4632230" cy="369332"/>
          </a:xfrm>
          <a:prstGeom prst="rect">
            <a:avLst/>
          </a:prstGeom>
          <a:noFill/>
        </p:spPr>
        <p:txBody>
          <a:bodyPr wrap="none" rtlCol="0">
            <a:spAutoFit/>
          </a:bodyPr>
          <a:lstStyle/>
          <a:p>
            <a:r>
              <a:rPr kumimoji="1" lang="en-US" altLang="ja-JP" dirty="0"/>
              <a:t>https://</a:t>
            </a:r>
            <a:r>
              <a:rPr kumimoji="1" lang="en-US" altLang="ja-JP" dirty="0" err="1"/>
              <a:t>www.facebook.com</a:t>
            </a:r>
            <a:r>
              <a:rPr kumimoji="1" lang="en-US" altLang="ja-JP" dirty="0"/>
              <a:t>/groups/1019online</a:t>
            </a:r>
            <a:endParaRPr kumimoji="1" lang="ja-JP" altLang="en-US"/>
          </a:p>
        </p:txBody>
      </p:sp>
      <p:pic>
        <p:nvPicPr>
          <p:cNvPr id="9" name="図 8" descr="QR コード&#10;&#10;自動的に生成された説明">
            <a:extLst>
              <a:ext uri="{FF2B5EF4-FFF2-40B4-BE49-F238E27FC236}">
                <a16:creationId xmlns:a16="http://schemas.microsoft.com/office/drawing/2014/main" id="{ADDFB06E-946C-1D49-A920-55DBB4EB1F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19158" y="5244408"/>
            <a:ext cx="1168401" cy="1168401"/>
          </a:xfrm>
          <a:prstGeom prst="rect">
            <a:avLst/>
          </a:prstGeom>
        </p:spPr>
      </p:pic>
      <p:sp>
        <p:nvSpPr>
          <p:cNvPr id="10" name="テキスト ボックス 9">
            <a:extLst>
              <a:ext uri="{FF2B5EF4-FFF2-40B4-BE49-F238E27FC236}">
                <a16:creationId xmlns:a16="http://schemas.microsoft.com/office/drawing/2014/main" id="{E994A079-38FD-CE47-A558-3D15A995A2C7}"/>
              </a:ext>
            </a:extLst>
          </p:cNvPr>
          <p:cNvSpPr txBox="1"/>
          <p:nvPr/>
        </p:nvSpPr>
        <p:spPr>
          <a:xfrm>
            <a:off x="199696" y="4045683"/>
            <a:ext cx="2397195" cy="369332"/>
          </a:xfrm>
          <a:prstGeom prst="rect">
            <a:avLst/>
          </a:prstGeom>
          <a:noFill/>
        </p:spPr>
        <p:txBody>
          <a:bodyPr wrap="none" rtlCol="0">
            <a:spAutoFit/>
          </a:bodyPr>
          <a:lstStyle/>
          <a:p>
            <a:r>
              <a:rPr kumimoji="1" lang="ja-JP" altLang="en-US"/>
              <a:t>□</a:t>
            </a:r>
            <a:r>
              <a:rPr kumimoji="1" lang="en-US" altLang="ja-JP" dirty="0" err="1"/>
              <a:t>Youtube</a:t>
            </a:r>
            <a:r>
              <a:rPr kumimoji="1" lang="en-US" altLang="ja-JP" dirty="0"/>
              <a:t> </a:t>
            </a:r>
            <a:r>
              <a:rPr kumimoji="1" lang="ja-JP" altLang="en-US"/>
              <a:t>チャンネル</a:t>
            </a:r>
          </a:p>
        </p:txBody>
      </p:sp>
      <p:sp>
        <p:nvSpPr>
          <p:cNvPr id="11" name="テキスト ボックス 10">
            <a:extLst>
              <a:ext uri="{FF2B5EF4-FFF2-40B4-BE49-F238E27FC236}">
                <a16:creationId xmlns:a16="http://schemas.microsoft.com/office/drawing/2014/main" id="{998174A4-714E-2642-84B0-E294FA8C18FE}"/>
              </a:ext>
            </a:extLst>
          </p:cNvPr>
          <p:cNvSpPr txBox="1"/>
          <p:nvPr/>
        </p:nvSpPr>
        <p:spPr>
          <a:xfrm>
            <a:off x="199695" y="5478264"/>
            <a:ext cx="2231893" cy="369332"/>
          </a:xfrm>
          <a:prstGeom prst="rect">
            <a:avLst/>
          </a:prstGeom>
          <a:noFill/>
        </p:spPr>
        <p:txBody>
          <a:bodyPr wrap="none" rtlCol="0">
            <a:spAutoFit/>
          </a:bodyPr>
          <a:lstStyle/>
          <a:p>
            <a:r>
              <a:rPr kumimoji="1" lang="ja-JP" altLang="en-US"/>
              <a:t>□</a:t>
            </a:r>
            <a:r>
              <a:rPr kumimoji="1" lang="en-US" altLang="ja-JP" dirty="0"/>
              <a:t>Facebook</a:t>
            </a:r>
            <a:r>
              <a:rPr kumimoji="1" lang="ja-JP" altLang="en-US"/>
              <a:t>グループ</a:t>
            </a:r>
          </a:p>
        </p:txBody>
      </p:sp>
    </p:spTree>
    <p:extLst>
      <p:ext uri="{BB962C8B-B14F-4D97-AF65-F5344CB8AC3E}">
        <p14:creationId xmlns:p14="http://schemas.microsoft.com/office/powerpoint/2010/main" val="2549700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コンテンツ プレースホルダー 8">
            <a:extLst>
              <a:ext uri="{FF2B5EF4-FFF2-40B4-BE49-F238E27FC236}">
                <a16:creationId xmlns:a16="http://schemas.microsoft.com/office/drawing/2014/main" id="{9A4348A7-7E0A-334D-B41A-097EAC29842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721475" y="812800"/>
            <a:ext cx="2518576" cy="3347185"/>
          </a:xfrm>
        </p:spPr>
      </p:pic>
      <p:sp>
        <p:nvSpPr>
          <p:cNvPr id="10" name="タイトル 1">
            <a:extLst>
              <a:ext uri="{FF2B5EF4-FFF2-40B4-BE49-F238E27FC236}">
                <a16:creationId xmlns:a16="http://schemas.microsoft.com/office/drawing/2014/main" id="{76B9B9DD-58A4-5C42-8FAD-EF9E724DFA1C}"/>
              </a:ext>
            </a:extLst>
          </p:cNvPr>
          <p:cNvSpPr>
            <a:spLocks noGrp="1"/>
          </p:cNvSpPr>
          <p:nvPr>
            <p:ph type="title"/>
          </p:nvPr>
        </p:nvSpPr>
        <p:spPr>
          <a:xfrm>
            <a:off x="112014" y="101600"/>
            <a:ext cx="8130286" cy="617415"/>
          </a:xfrm>
        </p:spPr>
        <p:txBody>
          <a:bodyPr wrap="square" anchor="t">
            <a:normAutofit/>
          </a:bodyPr>
          <a:lstStyle/>
          <a:p>
            <a:r>
              <a:rPr lang="ja-JP" altLang="en-US" dirty="0"/>
              <a:t>発生抑制へ地域の人で空き家問題を話し合う住教育</a:t>
            </a:r>
          </a:p>
        </p:txBody>
      </p:sp>
      <p:pic>
        <p:nvPicPr>
          <p:cNvPr id="13" name="図 12" descr="テーブルの周りに集まっている人々&#10;&#10;中程度の精度で自動的に生成された説明">
            <a:extLst>
              <a:ext uri="{FF2B5EF4-FFF2-40B4-BE49-F238E27FC236}">
                <a16:creationId xmlns:a16="http://schemas.microsoft.com/office/drawing/2014/main" id="{2A996170-1A70-B946-97C9-B7DD9DD5C5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475" y="4253770"/>
            <a:ext cx="3376575" cy="2063506"/>
          </a:xfrm>
          <a:prstGeom prst="rect">
            <a:avLst/>
          </a:prstGeom>
        </p:spPr>
      </p:pic>
      <p:pic>
        <p:nvPicPr>
          <p:cNvPr id="17" name="図 16" descr="会議室に集まる人々&#10;&#10;自動的に生成された説明">
            <a:extLst>
              <a:ext uri="{FF2B5EF4-FFF2-40B4-BE49-F238E27FC236}">
                <a16:creationId xmlns:a16="http://schemas.microsoft.com/office/drawing/2014/main" id="{4B731DF0-4FFC-0346-BB35-EAB399CCDEE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85670" y="869672"/>
            <a:ext cx="4564982" cy="3041927"/>
          </a:xfrm>
          <a:prstGeom prst="rect">
            <a:avLst/>
          </a:prstGeom>
        </p:spPr>
      </p:pic>
      <p:pic>
        <p:nvPicPr>
          <p:cNvPr id="25" name="図 24" descr="テーブルに肘をついている子供たち&#10;&#10;低い精度で自動的に生成された説明">
            <a:extLst>
              <a:ext uri="{FF2B5EF4-FFF2-40B4-BE49-F238E27FC236}">
                <a16:creationId xmlns:a16="http://schemas.microsoft.com/office/drawing/2014/main" id="{442F175B-7719-DF4B-82E9-8F4A1BB6A81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85669" y="4005385"/>
            <a:ext cx="4564982" cy="2311891"/>
          </a:xfrm>
          <a:prstGeom prst="rect">
            <a:avLst/>
          </a:prstGeom>
        </p:spPr>
      </p:pic>
    </p:spTree>
    <p:extLst>
      <p:ext uri="{BB962C8B-B14F-4D97-AF65-F5344CB8AC3E}">
        <p14:creationId xmlns:p14="http://schemas.microsoft.com/office/powerpoint/2010/main" val="417982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A556D8-EF97-2C48-A6C7-6DBE05E61BD7}"/>
              </a:ext>
            </a:extLst>
          </p:cNvPr>
          <p:cNvSpPr>
            <a:spLocks noGrp="1"/>
          </p:cNvSpPr>
          <p:nvPr>
            <p:ph type="title"/>
          </p:nvPr>
        </p:nvSpPr>
        <p:spPr/>
        <p:txBody>
          <a:bodyPr/>
          <a:lstStyle/>
          <a:p>
            <a:r>
              <a:rPr kumimoji="1" lang="ja-JP" altLang="en-US"/>
              <a:t>住教育カードを活用</a:t>
            </a:r>
          </a:p>
        </p:txBody>
      </p:sp>
      <p:pic>
        <p:nvPicPr>
          <p:cNvPr id="4" name="図 3">
            <a:extLst>
              <a:ext uri="{FF2B5EF4-FFF2-40B4-BE49-F238E27FC236}">
                <a16:creationId xmlns:a16="http://schemas.microsoft.com/office/drawing/2014/main" id="{63FA50ED-9564-CC4F-8AE3-C0D531EE8D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9118" y="788758"/>
            <a:ext cx="2627247" cy="1815294"/>
          </a:xfrm>
          <a:prstGeom prst="rect">
            <a:avLst/>
          </a:prstGeom>
        </p:spPr>
      </p:pic>
      <p:pic>
        <p:nvPicPr>
          <p:cNvPr id="5" name="図 4">
            <a:extLst>
              <a:ext uri="{FF2B5EF4-FFF2-40B4-BE49-F238E27FC236}">
                <a16:creationId xmlns:a16="http://schemas.microsoft.com/office/drawing/2014/main" id="{56237BFB-4A14-9D4A-B4AE-3D6CE2EF30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58352" y="788758"/>
            <a:ext cx="2627247" cy="1815294"/>
          </a:xfrm>
          <a:prstGeom prst="rect">
            <a:avLst/>
          </a:prstGeom>
        </p:spPr>
      </p:pic>
      <p:pic>
        <p:nvPicPr>
          <p:cNvPr id="6" name="図 5">
            <a:extLst>
              <a:ext uri="{FF2B5EF4-FFF2-40B4-BE49-F238E27FC236}">
                <a16:creationId xmlns:a16="http://schemas.microsoft.com/office/drawing/2014/main" id="{012B0B37-3D20-324F-9F02-B587DA067F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9118" y="2679422"/>
            <a:ext cx="2627247" cy="1815294"/>
          </a:xfrm>
          <a:prstGeom prst="rect">
            <a:avLst/>
          </a:prstGeom>
        </p:spPr>
      </p:pic>
      <p:pic>
        <p:nvPicPr>
          <p:cNvPr id="7" name="図 6">
            <a:extLst>
              <a:ext uri="{FF2B5EF4-FFF2-40B4-BE49-F238E27FC236}">
                <a16:creationId xmlns:a16="http://schemas.microsoft.com/office/drawing/2014/main" id="{A6BEF7F4-6A58-2F4E-AABC-70C28A554A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58352" y="2679422"/>
            <a:ext cx="2627248" cy="1815295"/>
          </a:xfrm>
          <a:prstGeom prst="rect">
            <a:avLst/>
          </a:prstGeom>
        </p:spPr>
      </p:pic>
      <p:pic>
        <p:nvPicPr>
          <p:cNvPr id="8" name="図 7">
            <a:extLst>
              <a:ext uri="{FF2B5EF4-FFF2-40B4-BE49-F238E27FC236}">
                <a16:creationId xmlns:a16="http://schemas.microsoft.com/office/drawing/2014/main" id="{780AE8AE-7AEB-5143-B8FA-3666786689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9118" y="4570086"/>
            <a:ext cx="2627247" cy="1815294"/>
          </a:xfrm>
          <a:prstGeom prst="rect">
            <a:avLst/>
          </a:prstGeom>
        </p:spPr>
      </p:pic>
      <p:pic>
        <p:nvPicPr>
          <p:cNvPr id="9" name="図 8">
            <a:extLst>
              <a:ext uri="{FF2B5EF4-FFF2-40B4-BE49-F238E27FC236}">
                <a16:creationId xmlns:a16="http://schemas.microsoft.com/office/drawing/2014/main" id="{DB396D52-A4B9-664F-8A7C-48126E7837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58352" y="4570086"/>
            <a:ext cx="2627246" cy="1815294"/>
          </a:xfrm>
          <a:prstGeom prst="rect">
            <a:avLst/>
          </a:prstGeom>
        </p:spPr>
      </p:pic>
    </p:spTree>
    <p:extLst>
      <p:ext uri="{BB962C8B-B14F-4D97-AF65-F5344CB8AC3E}">
        <p14:creationId xmlns:p14="http://schemas.microsoft.com/office/powerpoint/2010/main" val="187699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64944B0-75ED-624C-9B88-BB4E21D6152F}"/>
              </a:ext>
            </a:extLst>
          </p:cNvPr>
          <p:cNvPicPr>
            <a:picLocks noChangeAspect="1"/>
          </p:cNvPicPr>
          <p:nvPr/>
        </p:nvPicPr>
        <p:blipFill>
          <a:blip r:embed="rId2"/>
          <a:stretch>
            <a:fillRect/>
          </a:stretch>
        </p:blipFill>
        <p:spPr>
          <a:xfrm>
            <a:off x="750818" y="1009649"/>
            <a:ext cx="7642363" cy="5280485"/>
          </a:xfrm>
          <a:prstGeom prst="rect">
            <a:avLst/>
          </a:prstGeom>
        </p:spPr>
      </p:pic>
    </p:spTree>
    <p:extLst>
      <p:ext uri="{BB962C8B-B14F-4D97-AF65-F5344CB8AC3E}">
        <p14:creationId xmlns:p14="http://schemas.microsoft.com/office/powerpoint/2010/main" val="1430684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115A9E3-E819-D043-B1C2-6DD98EFD7583}"/>
              </a:ext>
            </a:extLst>
          </p:cNvPr>
          <p:cNvPicPr>
            <a:picLocks noChangeAspect="1"/>
          </p:cNvPicPr>
          <p:nvPr/>
        </p:nvPicPr>
        <p:blipFill>
          <a:blip r:embed="rId2"/>
          <a:stretch>
            <a:fillRect/>
          </a:stretch>
        </p:blipFill>
        <p:spPr>
          <a:xfrm>
            <a:off x="750817" y="1009648"/>
            <a:ext cx="7642363" cy="5280485"/>
          </a:xfrm>
          <a:prstGeom prst="rect">
            <a:avLst/>
          </a:prstGeom>
        </p:spPr>
      </p:pic>
    </p:spTree>
    <p:extLst>
      <p:ext uri="{BB962C8B-B14F-4D97-AF65-F5344CB8AC3E}">
        <p14:creationId xmlns:p14="http://schemas.microsoft.com/office/powerpoint/2010/main" val="3877694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0ADFC9F-89A7-0948-B59C-9B1A82CB64AE}"/>
              </a:ext>
            </a:extLst>
          </p:cNvPr>
          <p:cNvPicPr>
            <a:picLocks noChangeAspect="1"/>
          </p:cNvPicPr>
          <p:nvPr/>
        </p:nvPicPr>
        <p:blipFill>
          <a:blip r:embed="rId2"/>
          <a:stretch>
            <a:fillRect/>
          </a:stretch>
        </p:blipFill>
        <p:spPr>
          <a:xfrm>
            <a:off x="750817" y="1009648"/>
            <a:ext cx="7642362" cy="5280484"/>
          </a:xfrm>
          <a:prstGeom prst="rect">
            <a:avLst/>
          </a:prstGeom>
        </p:spPr>
      </p:pic>
    </p:spTree>
    <p:extLst>
      <p:ext uri="{BB962C8B-B14F-4D97-AF65-F5344CB8AC3E}">
        <p14:creationId xmlns:p14="http://schemas.microsoft.com/office/powerpoint/2010/main" val="1629479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7E6BE59-3751-9248-90AD-97C014970EB3}"/>
              </a:ext>
            </a:extLst>
          </p:cNvPr>
          <p:cNvPicPr>
            <a:picLocks noChangeAspect="1"/>
          </p:cNvPicPr>
          <p:nvPr/>
        </p:nvPicPr>
        <p:blipFill>
          <a:blip r:embed="rId2"/>
          <a:stretch>
            <a:fillRect/>
          </a:stretch>
        </p:blipFill>
        <p:spPr>
          <a:xfrm>
            <a:off x="750816" y="1009647"/>
            <a:ext cx="7642361" cy="5280483"/>
          </a:xfrm>
          <a:prstGeom prst="rect">
            <a:avLst/>
          </a:prstGeom>
        </p:spPr>
      </p:pic>
    </p:spTree>
    <p:extLst>
      <p:ext uri="{BB962C8B-B14F-4D97-AF65-F5344CB8AC3E}">
        <p14:creationId xmlns:p14="http://schemas.microsoft.com/office/powerpoint/2010/main" val="3790976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37A2767-579A-D249-8F55-AB9A4C8AFA4A}"/>
              </a:ext>
            </a:extLst>
          </p:cNvPr>
          <p:cNvPicPr>
            <a:picLocks noChangeAspect="1"/>
          </p:cNvPicPr>
          <p:nvPr/>
        </p:nvPicPr>
        <p:blipFill>
          <a:blip r:embed="rId2"/>
          <a:stretch>
            <a:fillRect/>
          </a:stretch>
        </p:blipFill>
        <p:spPr>
          <a:xfrm>
            <a:off x="750816" y="1009646"/>
            <a:ext cx="7642360" cy="5280483"/>
          </a:xfrm>
          <a:prstGeom prst="rect">
            <a:avLst/>
          </a:prstGeom>
        </p:spPr>
      </p:pic>
    </p:spTree>
    <p:extLst>
      <p:ext uri="{BB962C8B-B14F-4D97-AF65-F5344CB8AC3E}">
        <p14:creationId xmlns:p14="http://schemas.microsoft.com/office/powerpoint/2010/main" val="1651267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3961BE9-CC81-7742-992B-838161C3DE79}"/>
              </a:ext>
            </a:extLst>
          </p:cNvPr>
          <p:cNvPicPr>
            <a:picLocks noChangeAspect="1"/>
          </p:cNvPicPr>
          <p:nvPr/>
        </p:nvPicPr>
        <p:blipFill>
          <a:blip r:embed="rId2"/>
          <a:stretch>
            <a:fillRect/>
          </a:stretch>
        </p:blipFill>
        <p:spPr>
          <a:xfrm>
            <a:off x="750816" y="1009645"/>
            <a:ext cx="7642360" cy="5280483"/>
          </a:xfrm>
          <a:prstGeom prst="rect">
            <a:avLst/>
          </a:prstGeom>
        </p:spPr>
      </p:pic>
    </p:spTree>
    <p:extLst>
      <p:ext uri="{BB962C8B-B14F-4D97-AF65-F5344CB8AC3E}">
        <p14:creationId xmlns:p14="http://schemas.microsoft.com/office/powerpoint/2010/main" val="2519633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E5C4ED-0E1D-6244-B40A-92C0BC26CE7D}"/>
              </a:ext>
            </a:extLst>
          </p:cNvPr>
          <p:cNvSpPr>
            <a:spLocks noGrp="1"/>
          </p:cNvSpPr>
          <p:nvPr>
            <p:ph type="title"/>
          </p:nvPr>
        </p:nvSpPr>
        <p:spPr/>
        <p:txBody>
          <a:bodyPr>
            <a:normAutofit/>
          </a:bodyPr>
          <a:lstStyle/>
          <a:p>
            <a:r>
              <a:rPr kumimoji="1" lang="ja-JP" altLang="en-US" sz="2000"/>
              <a:t>日本の国策としてインバウンドから二地域居住へ</a:t>
            </a:r>
          </a:p>
        </p:txBody>
      </p:sp>
      <p:pic>
        <p:nvPicPr>
          <p:cNvPr id="6" name="図 5">
            <a:extLst>
              <a:ext uri="{FF2B5EF4-FFF2-40B4-BE49-F238E27FC236}">
                <a16:creationId xmlns:a16="http://schemas.microsoft.com/office/drawing/2014/main" id="{1C81A499-8D34-E14B-85DE-18B86DBFE8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6103" y="794997"/>
            <a:ext cx="6551794" cy="5503884"/>
          </a:xfrm>
          <a:prstGeom prst="rect">
            <a:avLst/>
          </a:prstGeom>
        </p:spPr>
      </p:pic>
    </p:spTree>
    <p:extLst>
      <p:ext uri="{BB962C8B-B14F-4D97-AF65-F5344CB8AC3E}">
        <p14:creationId xmlns:p14="http://schemas.microsoft.com/office/powerpoint/2010/main" val="2308296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E5C4ED-0E1D-6244-B40A-92C0BC26CE7D}"/>
              </a:ext>
            </a:extLst>
          </p:cNvPr>
          <p:cNvSpPr>
            <a:spLocks noGrp="1"/>
          </p:cNvSpPr>
          <p:nvPr>
            <p:ph type="title"/>
          </p:nvPr>
        </p:nvSpPr>
        <p:spPr/>
        <p:txBody>
          <a:bodyPr>
            <a:normAutofit/>
          </a:bodyPr>
          <a:lstStyle/>
          <a:p>
            <a:r>
              <a:rPr kumimoji="1" lang="ja-JP" altLang="en-US" sz="2000"/>
              <a:t>日本の国策としてインバウンドから二地域居住</a:t>
            </a:r>
          </a:p>
        </p:txBody>
      </p:sp>
      <p:pic>
        <p:nvPicPr>
          <p:cNvPr id="5" name="コンテンツ プレースホルダー 4" descr="グラフィカル ユーザー インターフェイス, テキスト&#10;&#10;自動的に生成された説明">
            <a:extLst>
              <a:ext uri="{FF2B5EF4-FFF2-40B4-BE49-F238E27FC236}">
                <a16:creationId xmlns:a16="http://schemas.microsoft.com/office/drawing/2014/main" id="{710C665A-E54F-D141-843D-430BDA44A13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4800" y="825500"/>
            <a:ext cx="8610600" cy="5372099"/>
          </a:xfrm>
        </p:spPr>
      </p:pic>
    </p:spTree>
    <p:extLst>
      <p:ext uri="{BB962C8B-B14F-4D97-AF65-F5344CB8AC3E}">
        <p14:creationId xmlns:p14="http://schemas.microsoft.com/office/powerpoint/2010/main" val="1137186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E5C4ED-0E1D-6244-B40A-92C0BC26CE7D}"/>
              </a:ext>
            </a:extLst>
          </p:cNvPr>
          <p:cNvSpPr>
            <a:spLocks noGrp="1"/>
          </p:cNvSpPr>
          <p:nvPr>
            <p:ph type="title"/>
          </p:nvPr>
        </p:nvSpPr>
        <p:spPr/>
        <p:txBody>
          <a:bodyPr>
            <a:normAutofit/>
          </a:bodyPr>
          <a:lstStyle/>
          <a:p>
            <a:r>
              <a:rPr kumimoji="1" lang="ja-JP" altLang="en-US" sz="2000"/>
              <a:t>日本の国策としてインバウンドから二地域居住</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D9B9748A-332C-C94E-960F-A6FCCAEE673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0500" y="824020"/>
            <a:ext cx="8686800" cy="5373580"/>
          </a:xfrm>
        </p:spPr>
      </p:pic>
    </p:spTree>
    <p:extLst>
      <p:ext uri="{BB962C8B-B14F-4D97-AF65-F5344CB8AC3E}">
        <p14:creationId xmlns:p14="http://schemas.microsoft.com/office/powerpoint/2010/main" val="325532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F19772-7624-954F-8BFA-8CA6ED68AEDD}"/>
              </a:ext>
            </a:extLst>
          </p:cNvPr>
          <p:cNvSpPr>
            <a:spLocks noGrp="1"/>
          </p:cNvSpPr>
          <p:nvPr>
            <p:ph type="title"/>
          </p:nvPr>
        </p:nvSpPr>
        <p:spPr/>
        <p:txBody>
          <a:bodyPr/>
          <a:lstStyle/>
          <a:p>
            <a:r>
              <a:rPr kumimoji="1" lang="ja-JP" altLang="en-US"/>
              <a:t>二地域居住とは？何か？</a:t>
            </a:r>
          </a:p>
        </p:txBody>
      </p:sp>
      <p:sp>
        <p:nvSpPr>
          <p:cNvPr id="3" name="コンテンツ プレースホルダー 2">
            <a:extLst>
              <a:ext uri="{FF2B5EF4-FFF2-40B4-BE49-F238E27FC236}">
                <a16:creationId xmlns:a16="http://schemas.microsoft.com/office/drawing/2014/main" id="{9922697E-8DE4-4C4F-914D-68A343AFC51E}"/>
              </a:ext>
            </a:extLst>
          </p:cNvPr>
          <p:cNvSpPr>
            <a:spLocks noGrp="1"/>
          </p:cNvSpPr>
          <p:nvPr>
            <p:ph idx="1"/>
          </p:nvPr>
        </p:nvSpPr>
        <p:spPr/>
        <p:txBody>
          <a:bodyPr>
            <a:normAutofit/>
          </a:bodyPr>
          <a:lstStyle/>
          <a:p>
            <a:pPr marL="0" indent="0">
              <a:buNone/>
            </a:pPr>
            <a:endParaRPr kumimoji="1" lang="en-US" altLang="ja-JP" dirty="0"/>
          </a:p>
          <a:p>
            <a:pPr marL="0" indent="0">
              <a:buNone/>
            </a:pPr>
            <a:r>
              <a:rPr kumimoji="1" lang="ja-JP" altLang="en-US" sz="4400"/>
              <a:t>人口減少の中</a:t>
            </a:r>
            <a:endParaRPr kumimoji="1" lang="en-US" altLang="ja-JP" sz="4400" dirty="0"/>
          </a:p>
          <a:p>
            <a:pPr marL="0" indent="0">
              <a:buNone/>
            </a:pPr>
            <a:endParaRPr kumimoji="1" lang="en-US" altLang="ja-JP" sz="4400" dirty="0"/>
          </a:p>
          <a:p>
            <a:pPr marL="0" indent="0">
              <a:buNone/>
            </a:pPr>
            <a:r>
              <a:rPr kumimoji="1" lang="ja-JP" altLang="en-US" sz="4400"/>
              <a:t>　　　　　</a:t>
            </a:r>
            <a:r>
              <a:rPr kumimoji="1" lang="ja-JP" altLang="en-US" sz="4400">
                <a:solidFill>
                  <a:srgbClr val="FF0000"/>
                </a:solidFill>
              </a:rPr>
              <a:t>移住だけ</a:t>
            </a:r>
            <a:r>
              <a:rPr kumimoji="1" lang="ja-JP" altLang="en-US" sz="4400"/>
              <a:t>ではなく</a:t>
            </a:r>
            <a:endParaRPr kumimoji="1" lang="en-US" altLang="ja-JP" sz="4400" dirty="0"/>
          </a:p>
          <a:p>
            <a:pPr marL="0" indent="0">
              <a:buNone/>
            </a:pPr>
            <a:endParaRPr lang="en-US" altLang="ja-JP" sz="4400" dirty="0"/>
          </a:p>
        </p:txBody>
      </p:sp>
    </p:spTree>
    <p:extLst>
      <p:ext uri="{BB962C8B-B14F-4D97-AF65-F5344CB8AC3E}">
        <p14:creationId xmlns:p14="http://schemas.microsoft.com/office/powerpoint/2010/main" val="4012383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F19772-7624-954F-8BFA-8CA6ED68AEDD}"/>
              </a:ext>
            </a:extLst>
          </p:cNvPr>
          <p:cNvSpPr>
            <a:spLocks noGrp="1"/>
          </p:cNvSpPr>
          <p:nvPr>
            <p:ph type="title"/>
          </p:nvPr>
        </p:nvSpPr>
        <p:spPr/>
        <p:txBody>
          <a:bodyPr/>
          <a:lstStyle/>
          <a:p>
            <a:r>
              <a:rPr kumimoji="1" lang="ja-JP" altLang="en-US"/>
              <a:t>二地域居住とは？何か？</a:t>
            </a:r>
          </a:p>
        </p:txBody>
      </p:sp>
      <p:sp>
        <p:nvSpPr>
          <p:cNvPr id="3" name="コンテンツ プレースホルダー 2">
            <a:extLst>
              <a:ext uri="{FF2B5EF4-FFF2-40B4-BE49-F238E27FC236}">
                <a16:creationId xmlns:a16="http://schemas.microsoft.com/office/drawing/2014/main" id="{9922697E-8DE4-4C4F-914D-68A343AFC51E}"/>
              </a:ext>
            </a:extLst>
          </p:cNvPr>
          <p:cNvSpPr>
            <a:spLocks noGrp="1"/>
          </p:cNvSpPr>
          <p:nvPr>
            <p:ph idx="1"/>
          </p:nvPr>
        </p:nvSpPr>
        <p:spPr>
          <a:xfrm>
            <a:off x="628650" y="896255"/>
            <a:ext cx="7886700" cy="5187026"/>
          </a:xfrm>
        </p:spPr>
        <p:txBody>
          <a:bodyPr>
            <a:normAutofit lnSpcReduction="10000"/>
          </a:bodyPr>
          <a:lstStyle/>
          <a:p>
            <a:pPr marL="0" indent="0">
              <a:buNone/>
            </a:pPr>
            <a:endParaRPr kumimoji="1" lang="en-US" altLang="ja-JP" dirty="0"/>
          </a:p>
          <a:p>
            <a:pPr marL="0" indent="0">
              <a:buNone/>
            </a:pPr>
            <a:r>
              <a:rPr kumimoji="1" lang="ja-JP" altLang="en-US" sz="4400"/>
              <a:t>人口減少の中</a:t>
            </a:r>
            <a:endParaRPr kumimoji="1" lang="en-US" altLang="ja-JP" sz="4400" dirty="0"/>
          </a:p>
          <a:p>
            <a:pPr marL="0" indent="0">
              <a:buNone/>
            </a:pPr>
            <a:endParaRPr kumimoji="1" lang="en-US" altLang="ja-JP" sz="4400" dirty="0"/>
          </a:p>
          <a:p>
            <a:pPr marL="0" indent="0">
              <a:buNone/>
            </a:pPr>
            <a:r>
              <a:rPr kumimoji="1" lang="ja-JP" altLang="en-US" sz="4400"/>
              <a:t>　　　　　移住だけではなく</a:t>
            </a:r>
            <a:endParaRPr kumimoji="1" lang="en-US" altLang="ja-JP" sz="4400" dirty="0"/>
          </a:p>
          <a:p>
            <a:pPr marL="0" indent="0">
              <a:buNone/>
            </a:pPr>
            <a:endParaRPr lang="en-US" altLang="ja-JP" sz="4400" dirty="0"/>
          </a:p>
          <a:p>
            <a:pPr marL="0" indent="0">
              <a:buNone/>
            </a:pPr>
            <a:r>
              <a:rPr kumimoji="1" lang="ja-JP" altLang="en-US" sz="4400"/>
              <a:t>コロナ禍での</a:t>
            </a:r>
            <a:endParaRPr kumimoji="1" lang="en-US" altLang="ja-JP" sz="4400" dirty="0"/>
          </a:p>
          <a:p>
            <a:pPr marL="0" indent="0">
              <a:buNone/>
            </a:pPr>
            <a:endParaRPr lang="en-US" altLang="ja-JP" sz="4400" dirty="0"/>
          </a:p>
          <a:p>
            <a:pPr marL="0" indent="0">
              <a:buNone/>
            </a:pPr>
            <a:r>
              <a:rPr kumimoji="1" lang="ja-JP" altLang="en-US" sz="4400"/>
              <a:t>　　　　　　</a:t>
            </a:r>
            <a:r>
              <a:rPr kumimoji="1" lang="ja-JP" altLang="en-US" sz="4400">
                <a:solidFill>
                  <a:srgbClr val="FF0000"/>
                </a:solidFill>
              </a:rPr>
              <a:t>テレワーク</a:t>
            </a:r>
            <a:r>
              <a:rPr kumimoji="1" lang="ja-JP" altLang="en-US" sz="4400"/>
              <a:t>推進</a:t>
            </a:r>
          </a:p>
        </p:txBody>
      </p:sp>
    </p:spTree>
    <p:extLst>
      <p:ext uri="{BB962C8B-B14F-4D97-AF65-F5344CB8AC3E}">
        <p14:creationId xmlns:p14="http://schemas.microsoft.com/office/powerpoint/2010/main" val="3229260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662BE6-01AF-CC40-8150-F68C86D5F1C0}"/>
              </a:ext>
            </a:extLst>
          </p:cNvPr>
          <p:cNvSpPr>
            <a:spLocks noGrp="1"/>
          </p:cNvSpPr>
          <p:nvPr>
            <p:ph type="title"/>
          </p:nvPr>
        </p:nvSpPr>
        <p:spPr/>
        <p:txBody>
          <a:bodyPr/>
          <a:lstStyle/>
          <a:p>
            <a:r>
              <a:rPr kumimoji="1" lang="ja-JP" altLang="en-US"/>
              <a:t>コロナが時代を大きく進めた</a:t>
            </a:r>
          </a:p>
        </p:txBody>
      </p:sp>
      <p:pic>
        <p:nvPicPr>
          <p:cNvPr id="1026" name="Picture 2" descr="Society 5.0 - 科学技術政策 - 内閣府">
            <a:extLst>
              <a:ext uri="{FF2B5EF4-FFF2-40B4-BE49-F238E27FC236}">
                <a16:creationId xmlns:a16="http://schemas.microsoft.com/office/drawing/2014/main" id="{3ADC790D-8E74-9A48-879F-81BBA39C35F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0250" y="874892"/>
            <a:ext cx="7683500" cy="5318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281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84161C-B46F-D549-8F2F-B3693429BE3D}"/>
              </a:ext>
            </a:extLst>
          </p:cNvPr>
          <p:cNvSpPr>
            <a:spLocks noGrp="1"/>
          </p:cNvSpPr>
          <p:nvPr>
            <p:ph type="title"/>
          </p:nvPr>
        </p:nvSpPr>
        <p:spPr/>
        <p:txBody>
          <a:bodyPr/>
          <a:lstStyle/>
          <a:p>
            <a:r>
              <a:rPr kumimoji="1" lang="ja-JP" altLang="en-US"/>
              <a:t>これからの時代は</a:t>
            </a:r>
          </a:p>
        </p:txBody>
      </p:sp>
      <p:pic>
        <p:nvPicPr>
          <p:cNvPr id="5" name="コンテンツ プレースホルダー 4" descr="タイムライン&#10;&#10;中程度の精度で自動的に生成された説明">
            <a:extLst>
              <a:ext uri="{FF2B5EF4-FFF2-40B4-BE49-F238E27FC236}">
                <a16:creationId xmlns:a16="http://schemas.microsoft.com/office/drawing/2014/main" id="{4EE830EC-060E-604F-9A1F-939A050B8D8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57200" y="790574"/>
            <a:ext cx="8191500" cy="5381625"/>
          </a:xfrm>
        </p:spPr>
      </p:pic>
    </p:spTree>
    <p:extLst>
      <p:ext uri="{BB962C8B-B14F-4D97-AF65-F5344CB8AC3E}">
        <p14:creationId xmlns:p14="http://schemas.microsoft.com/office/powerpoint/2010/main" val="3039197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86AD92-E230-E145-BE87-558006E437FF}"/>
              </a:ext>
            </a:extLst>
          </p:cNvPr>
          <p:cNvSpPr>
            <a:spLocks noGrp="1"/>
          </p:cNvSpPr>
          <p:nvPr>
            <p:ph type="title"/>
          </p:nvPr>
        </p:nvSpPr>
        <p:spPr/>
        <p:txBody>
          <a:bodyPr/>
          <a:lstStyle/>
          <a:p>
            <a:r>
              <a:rPr kumimoji="1" lang="ja-JP" altLang="en-US"/>
              <a:t>国の交付金　１</a:t>
            </a:r>
          </a:p>
        </p:txBody>
      </p:sp>
      <p:pic>
        <p:nvPicPr>
          <p:cNvPr id="7" name="コンテンツ プレースホルダー 6" descr="テキスト&#10;&#10;自動的に生成された説明">
            <a:extLst>
              <a:ext uri="{FF2B5EF4-FFF2-40B4-BE49-F238E27FC236}">
                <a16:creationId xmlns:a16="http://schemas.microsoft.com/office/drawing/2014/main" id="{3E3D780A-6970-F144-B732-C3E22A17466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61709" y="790574"/>
            <a:ext cx="8337791" cy="5470525"/>
          </a:xfrm>
        </p:spPr>
      </p:pic>
    </p:spTree>
    <p:extLst>
      <p:ext uri="{BB962C8B-B14F-4D97-AF65-F5344CB8AC3E}">
        <p14:creationId xmlns:p14="http://schemas.microsoft.com/office/powerpoint/2010/main" val="3459580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86AD92-E230-E145-BE87-558006E437FF}"/>
              </a:ext>
            </a:extLst>
          </p:cNvPr>
          <p:cNvSpPr>
            <a:spLocks noGrp="1"/>
          </p:cNvSpPr>
          <p:nvPr>
            <p:ph type="title"/>
          </p:nvPr>
        </p:nvSpPr>
        <p:spPr/>
        <p:txBody>
          <a:bodyPr/>
          <a:lstStyle/>
          <a:p>
            <a:r>
              <a:rPr kumimoji="1" lang="ja-JP" altLang="en-US"/>
              <a:t>国の交付金　２</a:t>
            </a:r>
          </a:p>
        </p:txBody>
      </p:sp>
      <p:pic>
        <p:nvPicPr>
          <p:cNvPr id="9" name="コンテンツ プレースホルダー 8" descr="テキスト&#10;&#10;自動的に生成された説明">
            <a:extLst>
              <a:ext uri="{FF2B5EF4-FFF2-40B4-BE49-F238E27FC236}">
                <a16:creationId xmlns:a16="http://schemas.microsoft.com/office/drawing/2014/main" id="{1889DD68-5C7B-AD4D-A105-8B760CFAB6D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31800" y="790574"/>
            <a:ext cx="8318500" cy="5432425"/>
          </a:xfrm>
        </p:spPr>
      </p:pic>
    </p:spTree>
    <p:extLst>
      <p:ext uri="{BB962C8B-B14F-4D97-AF65-F5344CB8AC3E}">
        <p14:creationId xmlns:p14="http://schemas.microsoft.com/office/powerpoint/2010/main" val="4251325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86AD92-E230-E145-BE87-558006E437FF}"/>
              </a:ext>
            </a:extLst>
          </p:cNvPr>
          <p:cNvSpPr>
            <a:spLocks noGrp="1"/>
          </p:cNvSpPr>
          <p:nvPr>
            <p:ph type="title"/>
          </p:nvPr>
        </p:nvSpPr>
        <p:spPr/>
        <p:txBody>
          <a:bodyPr/>
          <a:lstStyle/>
          <a:p>
            <a:r>
              <a:rPr kumimoji="1" lang="ja-JP" altLang="en-US"/>
              <a:t>国の交付金　３</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4C48293F-F867-FA4C-AEDF-01C769FB79F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66700" y="790574"/>
            <a:ext cx="8559800" cy="5419725"/>
          </a:xfrm>
        </p:spPr>
      </p:pic>
    </p:spTree>
    <p:extLst>
      <p:ext uri="{BB962C8B-B14F-4D97-AF65-F5344CB8AC3E}">
        <p14:creationId xmlns:p14="http://schemas.microsoft.com/office/powerpoint/2010/main" val="3224167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latin typeface="+mn-ea"/>
                <a:ea typeface="+mn-ea"/>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mn-ea"/>
              </a:rPr>
              <a:t>ＤＩＹとは</a:t>
            </a:r>
            <a:r>
              <a:rPr lang="en-US" altLang="ja-JP" sz="1500" dirty="0">
                <a:latin typeface="+mn-ea"/>
              </a:rPr>
              <a:t>Do</a:t>
            </a:r>
            <a:r>
              <a:rPr lang="ja-JP" altLang="en-US" sz="1500">
                <a:latin typeface="+mn-ea"/>
              </a:rPr>
              <a:t>　</a:t>
            </a:r>
            <a:r>
              <a:rPr lang="en-US" altLang="ja-JP" sz="1500" dirty="0" err="1">
                <a:latin typeface="+mn-ea"/>
              </a:rPr>
              <a:t>i</a:t>
            </a:r>
            <a:r>
              <a:rPr lang="ja-JP" altLang="en-US" sz="1500">
                <a:latin typeface="+mn-ea"/>
              </a:rPr>
              <a:t>ｔ　</a:t>
            </a:r>
            <a:r>
              <a:rPr lang="en-US" altLang="ja-JP" sz="1500" dirty="0">
                <a:latin typeface="+mn-ea"/>
              </a:rPr>
              <a:t>yourself</a:t>
            </a:r>
          </a:p>
          <a:p>
            <a:pPr algn="ctr"/>
            <a:r>
              <a:rPr lang="ja-JP" altLang="en-US" sz="1500">
                <a:latin typeface="+mn-ea"/>
              </a:rPr>
              <a:t>の</a:t>
            </a:r>
            <a:r>
              <a:rPr lang="ja-JP" altLang="en-US" sz="1500" dirty="0">
                <a:latin typeface="+mn-ea"/>
              </a:rPr>
              <a:t>略語で自らの手で</a:t>
            </a:r>
            <a:endParaRPr lang="en-US" altLang="ja-JP" sz="1500" dirty="0">
              <a:latin typeface="+mn-ea"/>
            </a:endParaRPr>
          </a:p>
          <a:p>
            <a:pPr algn="ctr"/>
            <a:r>
              <a:rPr lang="ja-JP" altLang="en-US" sz="1500" dirty="0">
                <a:latin typeface="+mn-ea"/>
              </a:rPr>
              <a:t>日曜大工を行うこと。</a:t>
            </a:r>
            <a:endParaRPr lang="en-US" altLang="ja-JP" sz="1500" dirty="0">
              <a:latin typeface="+mn-ea"/>
            </a:endParaRPr>
          </a:p>
          <a:p>
            <a:pPr algn="ctr"/>
            <a:r>
              <a:rPr lang="ja-JP" altLang="en-US" sz="1500" dirty="0">
                <a:latin typeface="+mn-ea"/>
              </a:rPr>
              <a:t>ここでは専門業者に</a:t>
            </a:r>
            <a:r>
              <a:rPr lang="ja-JP" altLang="en-US" sz="1500">
                <a:latin typeface="+mn-ea"/>
              </a:rPr>
              <a:t>頼んで行う</a:t>
            </a:r>
            <a:endParaRPr lang="en-US" altLang="ja-JP" sz="1500" dirty="0">
              <a:latin typeface="+mn-ea"/>
            </a:endParaRPr>
          </a:p>
          <a:p>
            <a:pPr algn="ctr"/>
            <a:r>
              <a:rPr lang="ja-JP" altLang="en-US" sz="1500">
                <a:latin typeface="+mn-ea"/>
              </a:rPr>
              <a:t>工事</a:t>
            </a:r>
            <a:r>
              <a:rPr lang="ja-JP" altLang="en-US" sz="1500" dirty="0">
                <a:latin typeface="+mn-ea"/>
              </a:rPr>
              <a:t>も含む。</a:t>
            </a:r>
          </a:p>
        </p:txBody>
      </p:sp>
      <p:sp>
        <p:nvSpPr>
          <p:cNvPr id="21" name="正方形/長方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t>国土交通省ＨＰより</a:t>
            </a:r>
          </a:p>
        </p:txBody>
      </p:sp>
    </p:spTree>
    <p:extLst>
      <p:ext uri="{BB962C8B-B14F-4D97-AF65-F5344CB8AC3E}">
        <p14:creationId xmlns:p14="http://schemas.microsoft.com/office/powerpoint/2010/main" val="2372134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193964" y="794066"/>
            <a:ext cx="8264685" cy="5995172"/>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t>国土交通省ＨＰより</a:t>
            </a:r>
          </a:p>
        </p:txBody>
      </p:sp>
    </p:spTree>
    <p:extLst>
      <p:ext uri="{BB962C8B-B14F-4D97-AF65-F5344CB8AC3E}">
        <p14:creationId xmlns:p14="http://schemas.microsoft.com/office/powerpoint/2010/main" val="1004462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56967E-0C54-094B-B3BA-27A66C3293BF}"/>
              </a:ext>
            </a:extLst>
          </p:cNvPr>
          <p:cNvSpPr>
            <a:spLocks noGrp="1"/>
          </p:cNvSpPr>
          <p:nvPr>
            <p:ph type="title"/>
          </p:nvPr>
        </p:nvSpPr>
        <p:spPr/>
        <p:txBody>
          <a:bodyPr/>
          <a:lstStyle/>
          <a:p>
            <a:r>
              <a:rPr lang="en-US" altLang="ja-JP" dirty="0"/>
              <a:t>DIY</a:t>
            </a:r>
            <a:r>
              <a:rPr lang="ja-JP" altLang="en-US"/>
              <a:t>を行う際の注意点！</a:t>
            </a:r>
            <a:endParaRPr kumimoji="1" lang="ja-JP" altLang="en-US"/>
          </a:p>
        </p:txBody>
      </p:sp>
      <p:sp>
        <p:nvSpPr>
          <p:cNvPr id="3" name="コンテンツ プレースホルダー 2">
            <a:extLst>
              <a:ext uri="{FF2B5EF4-FFF2-40B4-BE49-F238E27FC236}">
                <a16:creationId xmlns:a16="http://schemas.microsoft.com/office/drawing/2014/main" id="{B41DC3A0-C961-9B44-ABD7-8C72E1858FCE}"/>
              </a:ext>
            </a:extLst>
          </p:cNvPr>
          <p:cNvSpPr>
            <a:spLocks noGrp="1"/>
          </p:cNvSpPr>
          <p:nvPr>
            <p:ph idx="1"/>
          </p:nvPr>
        </p:nvSpPr>
        <p:spPr>
          <a:xfrm>
            <a:off x="330200" y="791154"/>
            <a:ext cx="8661400" cy="5187026"/>
          </a:xfrm>
        </p:spPr>
        <p:txBody>
          <a:bodyPr/>
          <a:lstStyle/>
          <a:p>
            <a:pPr marL="0" indent="0">
              <a:buNone/>
            </a:pPr>
            <a:r>
              <a:rPr lang="ja-JP" altLang="en-US" sz="2400"/>
              <a:t>自分で行う範囲を明確に</a:t>
            </a:r>
            <a:endParaRPr lang="en-US" altLang="ja-JP" sz="2400" dirty="0"/>
          </a:p>
          <a:p>
            <a:pPr marL="0" indent="0">
              <a:buNone/>
            </a:pPr>
            <a:endParaRPr lang="en-US" altLang="ja-JP" sz="2400" dirty="0"/>
          </a:p>
          <a:p>
            <a:pPr marL="0" indent="0">
              <a:buNone/>
            </a:pPr>
            <a:endParaRPr kumimoji="1" lang="ja-JP" altLang="en-US"/>
          </a:p>
        </p:txBody>
      </p:sp>
    </p:spTree>
    <p:extLst>
      <p:ext uri="{BB962C8B-B14F-4D97-AF65-F5344CB8AC3E}">
        <p14:creationId xmlns:p14="http://schemas.microsoft.com/office/powerpoint/2010/main" val="321018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56967E-0C54-094B-B3BA-27A66C3293BF}"/>
              </a:ext>
            </a:extLst>
          </p:cNvPr>
          <p:cNvSpPr>
            <a:spLocks noGrp="1"/>
          </p:cNvSpPr>
          <p:nvPr>
            <p:ph type="title"/>
          </p:nvPr>
        </p:nvSpPr>
        <p:spPr/>
        <p:txBody>
          <a:bodyPr/>
          <a:lstStyle/>
          <a:p>
            <a:r>
              <a:rPr lang="en-US" altLang="ja-JP" dirty="0"/>
              <a:t>DIY</a:t>
            </a:r>
            <a:r>
              <a:rPr lang="ja-JP" altLang="en-US"/>
              <a:t>を行う際の注意点！</a:t>
            </a:r>
            <a:endParaRPr kumimoji="1" lang="ja-JP" altLang="en-US"/>
          </a:p>
        </p:txBody>
      </p:sp>
      <p:sp>
        <p:nvSpPr>
          <p:cNvPr id="3" name="コンテンツ プレースホルダー 2">
            <a:extLst>
              <a:ext uri="{FF2B5EF4-FFF2-40B4-BE49-F238E27FC236}">
                <a16:creationId xmlns:a16="http://schemas.microsoft.com/office/drawing/2014/main" id="{B41DC3A0-C961-9B44-ABD7-8C72E1858FCE}"/>
              </a:ext>
            </a:extLst>
          </p:cNvPr>
          <p:cNvSpPr>
            <a:spLocks noGrp="1"/>
          </p:cNvSpPr>
          <p:nvPr>
            <p:ph idx="1"/>
          </p:nvPr>
        </p:nvSpPr>
        <p:spPr>
          <a:xfrm>
            <a:off x="330200" y="791154"/>
            <a:ext cx="8661400" cy="5187026"/>
          </a:xfrm>
        </p:spPr>
        <p:txBody>
          <a:bodyPr/>
          <a:lstStyle/>
          <a:p>
            <a:pPr marL="0" indent="0">
              <a:buNone/>
            </a:pPr>
            <a:r>
              <a:rPr lang="ja-JP" altLang="en-US" sz="2400"/>
              <a:t>自分で行う範囲を明確に</a:t>
            </a:r>
            <a:endParaRPr lang="en-US" altLang="ja-JP" sz="2400" dirty="0"/>
          </a:p>
          <a:p>
            <a:pPr marL="0" indent="0">
              <a:buNone/>
            </a:pPr>
            <a:endParaRPr lang="en-US" altLang="ja-JP" sz="2400" dirty="0"/>
          </a:p>
          <a:p>
            <a:pPr marL="0" indent="0">
              <a:buNone/>
            </a:pPr>
            <a:r>
              <a:rPr lang="ja-JP" altLang="en-US" sz="2400"/>
              <a:t>壁紙や床・天井の張替えは恐らく、多くの方がご自身で可能</a:t>
            </a:r>
            <a:endParaRPr lang="en-US" altLang="ja-JP" sz="2400" dirty="0"/>
          </a:p>
          <a:p>
            <a:pPr marL="0" indent="0">
              <a:buNone/>
            </a:pPr>
            <a:endParaRPr lang="en-US" altLang="ja-JP" sz="2400" dirty="0"/>
          </a:p>
          <a:p>
            <a:pPr marL="0" indent="0">
              <a:buNone/>
            </a:pPr>
            <a:endParaRPr kumimoji="1" lang="ja-JP" altLang="en-US"/>
          </a:p>
        </p:txBody>
      </p:sp>
    </p:spTree>
    <p:extLst>
      <p:ext uri="{BB962C8B-B14F-4D97-AF65-F5344CB8AC3E}">
        <p14:creationId xmlns:p14="http://schemas.microsoft.com/office/powerpoint/2010/main" val="3548348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56967E-0C54-094B-B3BA-27A66C3293BF}"/>
              </a:ext>
            </a:extLst>
          </p:cNvPr>
          <p:cNvSpPr>
            <a:spLocks noGrp="1"/>
          </p:cNvSpPr>
          <p:nvPr>
            <p:ph type="title"/>
          </p:nvPr>
        </p:nvSpPr>
        <p:spPr/>
        <p:txBody>
          <a:bodyPr/>
          <a:lstStyle/>
          <a:p>
            <a:r>
              <a:rPr lang="en-US" altLang="ja-JP" dirty="0"/>
              <a:t>DIY</a:t>
            </a:r>
            <a:r>
              <a:rPr lang="ja-JP" altLang="en-US"/>
              <a:t>を行う際の注意点！</a:t>
            </a:r>
            <a:endParaRPr kumimoji="1" lang="ja-JP" altLang="en-US"/>
          </a:p>
        </p:txBody>
      </p:sp>
      <p:sp>
        <p:nvSpPr>
          <p:cNvPr id="3" name="コンテンツ プレースホルダー 2">
            <a:extLst>
              <a:ext uri="{FF2B5EF4-FFF2-40B4-BE49-F238E27FC236}">
                <a16:creationId xmlns:a16="http://schemas.microsoft.com/office/drawing/2014/main" id="{B41DC3A0-C961-9B44-ABD7-8C72E1858FCE}"/>
              </a:ext>
            </a:extLst>
          </p:cNvPr>
          <p:cNvSpPr>
            <a:spLocks noGrp="1"/>
          </p:cNvSpPr>
          <p:nvPr>
            <p:ph idx="1"/>
          </p:nvPr>
        </p:nvSpPr>
        <p:spPr>
          <a:xfrm>
            <a:off x="330200" y="791154"/>
            <a:ext cx="8661400" cy="5187026"/>
          </a:xfrm>
        </p:spPr>
        <p:txBody>
          <a:bodyPr/>
          <a:lstStyle/>
          <a:p>
            <a:pPr marL="0" indent="0">
              <a:buNone/>
            </a:pPr>
            <a:r>
              <a:rPr lang="ja-JP" altLang="en-US" sz="2400"/>
              <a:t>自分で行う範囲を明確に</a:t>
            </a:r>
            <a:endParaRPr lang="en-US" altLang="ja-JP" sz="2400" dirty="0"/>
          </a:p>
          <a:p>
            <a:pPr marL="0" indent="0">
              <a:buNone/>
            </a:pPr>
            <a:endParaRPr lang="en-US" altLang="ja-JP" sz="2400" dirty="0"/>
          </a:p>
          <a:p>
            <a:pPr marL="0" indent="0">
              <a:buNone/>
            </a:pPr>
            <a:r>
              <a:rPr lang="ja-JP" altLang="en-US" sz="2400"/>
              <a:t>壁紙や床・天井の張替えは恐らく、多くの方がご自身で可能</a:t>
            </a:r>
            <a:endParaRPr lang="en-US" altLang="ja-JP" sz="2400" dirty="0"/>
          </a:p>
          <a:p>
            <a:pPr marL="0" indent="0">
              <a:buNone/>
            </a:pPr>
            <a:endParaRPr lang="en-US" altLang="ja-JP" sz="2400" dirty="0"/>
          </a:p>
          <a:p>
            <a:pPr marL="0" indent="0">
              <a:buNone/>
            </a:pPr>
            <a:r>
              <a:rPr lang="ja-JP" altLang="en-US" sz="2400"/>
              <a:t>しかし</a:t>
            </a:r>
            <a:endParaRPr lang="en-US" altLang="ja-JP" sz="2400" dirty="0"/>
          </a:p>
          <a:p>
            <a:pPr marL="0" indent="0">
              <a:buNone/>
            </a:pPr>
            <a:r>
              <a:rPr lang="ja-JP" altLang="en-US" sz="2400"/>
              <a:t>「この柱をどけたいな」「ここの段差をなくしたいな」</a:t>
            </a:r>
            <a:endParaRPr lang="en-US" altLang="ja-JP" sz="2400" dirty="0"/>
          </a:p>
          <a:p>
            <a:pPr marL="0" indent="0">
              <a:buNone/>
            </a:pPr>
            <a:r>
              <a:rPr lang="ja-JP" altLang="en-US" sz="2400"/>
              <a:t>　→ </a:t>
            </a:r>
            <a:r>
              <a:rPr lang="ja-JP" altLang="en-US" sz="3600">
                <a:solidFill>
                  <a:srgbClr val="FF0000"/>
                </a:solidFill>
              </a:rPr>
              <a:t>危険</a:t>
            </a:r>
            <a:endParaRPr lang="en-US" altLang="ja-JP" sz="2400" dirty="0"/>
          </a:p>
          <a:p>
            <a:pPr marL="0" indent="0">
              <a:buNone/>
            </a:pPr>
            <a:r>
              <a:rPr lang="ja-JP" altLang="en-US" sz="2400"/>
              <a:t>　</a:t>
            </a:r>
            <a:endParaRPr kumimoji="1" lang="ja-JP" altLang="en-US"/>
          </a:p>
        </p:txBody>
      </p:sp>
    </p:spTree>
    <p:extLst>
      <p:ext uri="{BB962C8B-B14F-4D97-AF65-F5344CB8AC3E}">
        <p14:creationId xmlns:p14="http://schemas.microsoft.com/office/powerpoint/2010/main" val="1890633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56967E-0C54-094B-B3BA-27A66C3293BF}"/>
              </a:ext>
            </a:extLst>
          </p:cNvPr>
          <p:cNvSpPr>
            <a:spLocks noGrp="1"/>
          </p:cNvSpPr>
          <p:nvPr>
            <p:ph type="title"/>
          </p:nvPr>
        </p:nvSpPr>
        <p:spPr/>
        <p:txBody>
          <a:bodyPr/>
          <a:lstStyle/>
          <a:p>
            <a:r>
              <a:rPr lang="en-US" altLang="ja-JP" dirty="0"/>
              <a:t>DIY</a:t>
            </a:r>
            <a:r>
              <a:rPr lang="ja-JP" altLang="en-US"/>
              <a:t>を行う際の注意点！</a:t>
            </a:r>
            <a:endParaRPr kumimoji="1" lang="ja-JP" altLang="en-US"/>
          </a:p>
        </p:txBody>
      </p:sp>
      <p:sp>
        <p:nvSpPr>
          <p:cNvPr id="3" name="コンテンツ プレースホルダー 2">
            <a:extLst>
              <a:ext uri="{FF2B5EF4-FFF2-40B4-BE49-F238E27FC236}">
                <a16:creationId xmlns:a16="http://schemas.microsoft.com/office/drawing/2014/main" id="{B41DC3A0-C961-9B44-ABD7-8C72E1858FCE}"/>
              </a:ext>
            </a:extLst>
          </p:cNvPr>
          <p:cNvSpPr>
            <a:spLocks noGrp="1"/>
          </p:cNvSpPr>
          <p:nvPr>
            <p:ph idx="1"/>
          </p:nvPr>
        </p:nvSpPr>
        <p:spPr>
          <a:xfrm>
            <a:off x="330200" y="791154"/>
            <a:ext cx="8661400" cy="5187026"/>
          </a:xfrm>
        </p:spPr>
        <p:txBody>
          <a:bodyPr/>
          <a:lstStyle/>
          <a:p>
            <a:pPr marL="0" indent="0">
              <a:buNone/>
            </a:pPr>
            <a:r>
              <a:rPr lang="ja-JP" altLang="en-US" sz="2400"/>
              <a:t>自分で行う範囲を明確に</a:t>
            </a:r>
            <a:endParaRPr lang="en-US" altLang="ja-JP" sz="2400" dirty="0"/>
          </a:p>
          <a:p>
            <a:pPr marL="0" indent="0">
              <a:buNone/>
            </a:pPr>
            <a:endParaRPr lang="en-US" altLang="ja-JP" sz="2400" dirty="0"/>
          </a:p>
          <a:p>
            <a:pPr marL="0" indent="0">
              <a:buNone/>
            </a:pPr>
            <a:r>
              <a:rPr lang="ja-JP" altLang="en-US" sz="2400"/>
              <a:t>壁紙や床・天井の張替えは恐らく、多くの方がご自身で可能</a:t>
            </a:r>
            <a:endParaRPr lang="en-US" altLang="ja-JP" sz="2400" dirty="0"/>
          </a:p>
          <a:p>
            <a:pPr marL="0" indent="0">
              <a:buNone/>
            </a:pPr>
            <a:endParaRPr lang="en-US" altLang="ja-JP" sz="2400" dirty="0"/>
          </a:p>
          <a:p>
            <a:pPr marL="0" indent="0">
              <a:buNone/>
            </a:pPr>
            <a:r>
              <a:rPr lang="ja-JP" altLang="en-US" sz="2400"/>
              <a:t>しかし</a:t>
            </a:r>
            <a:endParaRPr lang="en-US" altLang="ja-JP" sz="2400" dirty="0"/>
          </a:p>
          <a:p>
            <a:pPr marL="0" indent="0">
              <a:buNone/>
            </a:pPr>
            <a:r>
              <a:rPr lang="ja-JP" altLang="en-US" sz="2400"/>
              <a:t>「この柱をどけたいな」「ここの段差をなくしたいな」</a:t>
            </a:r>
            <a:endParaRPr lang="en-US" altLang="ja-JP" sz="2400" dirty="0"/>
          </a:p>
          <a:p>
            <a:pPr marL="0" indent="0">
              <a:buNone/>
            </a:pPr>
            <a:r>
              <a:rPr lang="ja-JP" altLang="en-US" sz="2400"/>
              <a:t>　→ 危険。</a:t>
            </a:r>
            <a:endParaRPr lang="en-US" altLang="ja-JP" sz="2400" dirty="0"/>
          </a:p>
          <a:p>
            <a:pPr marL="0" indent="0">
              <a:buNone/>
            </a:pPr>
            <a:r>
              <a:rPr lang="ja-JP" altLang="en-US" sz="2400"/>
              <a:t>　基礎・構造に関するところは絶対に触らない。</a:t>
            </a:r>
            <a:r>
              <a:rPr lang="ja-JP" altLang="en-US" sz="2400">
                <a:solidFill>
                  <a:srgbClr val="FF0000"/>
                </a:solidFill>
              </a:rPr>
              <a:t>耐震性・</a:t>
            </a:r>
            <a:endParaRPr lang="en-US" altLang="ja-JP" sz="2400" dirty="0">
              <a:solidFill>
                <a:srgbClr val="FF0000"/>
              </a:solidFill>
            </a:endParaRPr>
          </a:p>
          <a:p>
            <a:pPr marL="0" indent="0">
              <a:buNone/>
            </a:pPr>
            <a:r>
              <a:rPr lang="ja-JP" altLang="en-US" sz="2400">
                <a:solidFill>
                  <a:srgbClr val="FF0000"/>
                </a:solidFill>
              </a:rPr>
              <a:t>　耐久性など</a:t>
            </a:r>
            <a:r>
              <a:rPr lang="ja-JP" altLang="en-US" sz="2400"/>
              <a:t>自分で触る部分・プロに任す部分はしっかり</a:t>
            </a:r>
            <a:endParaRPr lang="en-US" altLang="ja-JP" sz="2400" dirty="0"/>
          </a:p>
          <a:p>
            <a:pPr marL="0" indent="0">
              <a:buNone/>
            </a:pPr>
            <a:r>
              <a:rPr lang="ja-JP" altLang="en-US" sz="2400"/>
              <a:t>　と分けることで、安心・安全を確保する</a:t>
            </a:r>
            <a:endParaRPr lang="en-US" altLang="ja-JP" sz="2400" dirty="0"/>
          </a:p>
          <a:p>
            <a:pPr marL="0" indent="0">
              <a:buNone/>
            </a:pPr>
            <a:endParaRPr kumimoji="1" lang="ja-JP" altLang="en-US"/>
          </a:p>
        </p:txBody>
      </p:sp>
    </p:spTree>
    <p:extLst>
      <p:ext uri="{BB962C8B-B14F-4D97-AF65-F5344CB8AC3E}">
        <p14:creationId xmlns:p14="http://schemas.microsoft.com/office/powerpoint/2010/main" val="4264272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10;&#10;自動的に生成された説明">
            <a:extLst>
              <a:ext uri="{FF2B5EF4-FFF2-40B4-BE49-F238E27FC236}">
                <a16:creationId xmlns:a16="http://schemas.microsoft.com/office/drawing/2014/main" id="{9B69C269-69E0-2540-84F5-4B403F44616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66255" y="694481"/>
            <a:ext cx="8769401" cy="6152588"/>
          </a:xfrm>
        </p:spPr>
      </p:pic>
      <p:sp>
        <p:nvSpPr>
          <p:cNvPr id="3" name="タイトル 2">
            <a:extLst>
              <a:ext uri="{FF2B5EF4-FFF2-40B4-BE49-F238E27FC236}">
                <a16:creationId xmlns:a16="http://schemas.microsoft.com/office/drawing/2014/main" id="{68D1472F-592E-984C-9A3F-9D7A62C188D7}"/>
              </a:ext>
            </a:extLst>
          </p:cNvPr>
          <p:cNvSpPr>
            <a:spLocks noGrp="1"/>
          </p:cNvSpPr>
          <p:nvPr>
            <p:ph type="title"/>
          </p:nvPr>
        </p:nvSpPr>
        <p:spPr/>
        <p:txBody>
          <a:bodyPr/>
          <a:lstStyle/>
          <a:p>
            <a:r>
              <a:rPr kumimoji="1" lang="en-US" altLang="ja-JP" dirty="0"/>
              <a:t>DIY</a:t>
            </a:r>
            <a:r>
              <a:rPr kumimoji="1" lang="ja-JP" altLang="en-US"/>
              <a:t>事業も増えています</a:t>
            </a:r>
          </a:p>
        </p:txBody>
      </p:sp>
    </p:spTree>
    <p:extLst>
      <p:ext uri="{BB962C8B-B14F-4D97-AF65-F5344CB8AC3E}">
        <p14:creationId xmlns:p14="http://schemas.microsoft.com/office/powerpoint/2010/main" val="3504623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
        <p:nvSpPr>
          <p:cNvPr id="5" name="正方形/長方形 4">
            <a:extLst>
              <a:ext uri="{FF2B5EF4-FFF2-40B4-BE49-F238E27FC236}">
                <a16:creationId xmlns:a16="http://schemas.microsoft.com/office/drawing/2014/main" id="{017428FC-A81A-4A68-A067-35EC6013B616}"/>
              </a:ext>
            </a:extLst>
          </p:cNvPr>
          <p:cNvSpPr/>
          <p:nvPr/>
        </p:nvSpPr>
        <p:spPr>
          <a:xfrm>
            <a:off x="4238625" y="5743681"/>
            <a:ext cx="4811588" cy="646331"/>
          </a:xfrm>
          <a:prstGeom prst="rect">
            <a:avLst/>
          </a:prstGeom>
        </p:spPr>
        <p:txBody>
          <a:bodyPr wrap="square">
            <a:spAutoFit/>
          </a:bodyPr>
          <a:lstStyle/>
          <a:p>
            <a:pPr algn="dist"/>
            <a:r>
              <a:rPr lang="ja-JP" altLang="en-US" dirty="0">
                <a:latin typeface="ＭＳ ゴシック" panose="020B0609070205080204" pitchFamily="49" charset="-128"/>
                <a:ea typeface="ＭＳ ゴシック" panose="020B0609070205080204" pitchFamily="49" charset="-128"/>
              </a:rPr>
              <a:t>一般社団法人全国空き家アドバイザー協議会</a:t>
            </a:r>
            <a:endParaRPr lang="en-US" altLang="ja-JP" dirty="0">
              <a:latin typeface="ＭＳ ゴシック" panose="020B0609070205080204" pitchFamily="49" charset="-128"/>
              <a:ea typeface="ＭＳ ゴシック" panose="020B0609070205080204" pitchFamily="49" charset="-128"/>
            </a:endParaRPr>
          </a:p>
          <a:p>
            <a:pPr algn="dist"/>
            <a:r>
              <a:rPr lang="ja-JP" altLang="en-US">
                <a:latin typeface="ＭＳ ゴシック" panose="020B0609070205080204" pitchFamily="49" charset="-128"/>
                <a:ea typeface="ＭＳ ゴシック" panose="020B0609070205080204" pitchFamily="49" charset="-128"/>
              </a:rPr>
              <a:t>　　　　　　　　　　理事長　</a:t>
            </a:r>
            <a:r>
              <a:rPr lang="ja-JP" altLang="en-US" dirty="0">
                <a:latin typeface="ＭＳ ゴシック" panose="020B0609070205080204" pitchFamily="49" charset="-128"/>
                <a:ea typeface="ＭＳ ゴシック" panose="020B0609070205080204" pitchFamily="49" charset="-128"/>
              </a:rPr>
              <a:t>園田　正文</a:t>
            </a:r>
            <a:endParaRPr lang="en-US" altLang="ja-JP"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TotalTime>
  <Words>1818</Words>
  <Application>Microsoft Macintosh PowerPoint</Application>
  <PresentationFormat>画面に合わせる (4:3)</PresentationFormat>
  <Paragraphs>218</Paragraphs>
  <Slides>45</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45</vt:i4>
      </vt:variant>
    </vt:vector>
  </HeadingPairs>
  <TitlesOfParts>
    <vt:vector size="52" baseType="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令和３年５月度例会 （過去の例会資料も参考にしてください）</vt:lpstr>
      <vt:lpstr>人口減少から地域は衰退する</vt:lpstr>
      <vt:lpstr>人口が増えている自治体もある</vt:lpstr>
      <vt:lpstr>地域活性化へのステップ</vt:lpstr>
      <vt:lpstr>令和３年度　空き家対策支援方針（国土交通省）</vt:lpstr>
      <vt:lpstr>自治体が集客</vt:lpstr>
      <vt:lpstr>自治体が集客</vt:lpstr>
      <vt:lpstr>地域課題解決 新ビジネスモデル</vt:lpstr>
      <vt:lpstr>地域活性化へ</vt:lpstr>
      <vt:lpstr>地域活性化へ</vt:lpstr>
      <vt:lpstr>地域活性化へ</vt:lpstr>
      <vt:lpstr>地域活性化へ</vt:lpstr>
      <vt:lpstr>住教育のススメ</vt:lpstr>
      <vt:lpstr>住教育のススメ</vt:lpstr>
      <vt:lpstr>住教育のススメ</vt:lpstr>
      <vt:lpstr>住教育を活かしたまちづくりで活性化</vt:lpstr>
      <vt:lpstr>住教育を活かしたまちづくりで活性化</vt:lpstr>
      <vt:lpstr>まずは地域で伝えていく</vt:lpstr>
      <vt:lpstr>新しい取り組み</vt:lpstr>
      <vt:lpstr>発生抑制へ地域の人で空き家問題を話し合う住教育</vt:lpstr>
      <vt:lpstr>住教育カードを活用</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日本の国策としてインバウンドから二地域居住へ</vt:lpstr>
      <vt:lpstr>日本の国策としてインバウンドから二地域居住</vt:lpstr>
      <vt:lpstr>日本の国策としてインバウンドから二地域居住</vt:lpstr>
      <vt:lpstr>二地域居住とは？何か？</vt:lpstr>
      <vt:lpstr>二地域居住とは？何か？</vt:lpstr>
      <vt:lpstr>コロナが時代を大きく進めた</vt:lpstr>
      <vt:lpstr>これからの時代は</vt:lpstr>
      <vt:lpstr>国の交付金　１</vt:lpstr>
      <vt:lpstr>国の交付金　２</vt:lpstr>
      <vt:lpstr>国の交付金　３</vt:lpstr>
      <vt:lpstr>ＤＩＹ型賃貸借</vt:lpstr>
      <vt:lpstr>PowerPoint プレゼンテーション</vt:lpstr>
      <vt:lpstr>DIYを行う際の注意点！</vt:lpstr>
      <vt:lpstr>DIYを行う際の注意点！</vt:lpstr>
      <vt:lpstr>DIYを行う際の注意点！</vt:lpstr>
      <vt:lpstr>DIYを行う際の注意点！</vt:lpstr>
      <vt:lpstr>DIY事業も増えています</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5</cp:revision>
  <dcterms:created xsi:type="dcterms:W3CDTF">2021-02-04T05:15:42Z</dcterms:created>
  <dcterms:modified xsi:type="dcterms:W3CDTF">2021-05-03T21:54:59Z</dcterms:modified>
</cp:coreProperties>
</file>