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97"/>
  </p:notesMasterIdLst>
  <p:sldIdLst>
    <p:sldId id="1874" r:id="rId2"/>
    <p:sldId id="2019" r:id="rId3"/>
    <p:sldId id="2020" r:id="rId4"/>
    <p:sldId id="2026" r:id="rId5"/>
    <p:sldId id="2025" r:id="rId6"/>
    <p:sldId id="2024" r:id="rId7"/>
    <p:sldId id="2023" r:id="rId8"/>
    <p:sldId id="2031" r:id="rId9"/>
    <p:sldId id="1875" r:id="rId10"/>
    <p:sldId id="1881" r:id="rId11"/>
    <p:sldId id="1880" r:id="rId12"/>
    <p:sldId id="1882" r:id="rId13"/>
    <p:sldId id="2030" r:id="rId14"/>
    <p:sldId id="2029" r:id="rId15"/>
    <p:sldId id="2077" r:id="rId16"/>
    <p:sldId id="2057" r:id="rId17"/>
    <p:sldId id="257" r:id="rId18"/>
    <p:sldId id="258" r:id="rId19"/>
    <p:sldId id="2098" r:id="rId20"/>
    <p:sldId id="923" r:id="rId21"/>
    <p:sldId id="2055" r:id="rId22"/>
    <p:sldId id="2078" r:id="rId23"/>
    <p:sldId id="2028" r:id="rId24"/>
    <p:sldId id="2035" r:id="rId25"/>
    <p:sldId id="2034" r:id="rId26"/>
    <p:sldId id="1962" r:id="rId27"/>
    <p:sldId id="1729" r:id="rId28"/>
    <p:sldId id="2033" r:id="rId29"/>
    <p:sldId id="2102" r:id="rId30"/>
    <p:sldId id="2101" r:id="rId31"/>
    <p:sldId id="1884" r:id="rId32"/>
    <p:sldId id="1940" r:id="rId33"/>
    <p:sldId id="1937" r:id="rId34"/>
    <p:sldId id="1942" r:id="rId35"/>
    <p:sldId id="1943" r:id="rId36"/>
    <p:sldId id="1944" r:id="rId37"/>
    <p:sldId id="1945" r:id="rId38"/>
    <p:sldId id="1946" r:id="rId39"/>
    <p:sldId id="1885" r:id="rId40"/>
    <p:sldId id="1991" r:id="rId41"/>
    <p:sldId id="1873" r:id="rId42"/>
    <p:sldId id="1936" r:id="rId43"/>
    <p:sldId id="1934" r:id="rId44"/>
    <p:sldId id="2002" r:id="rId45"/>
    <p:sldId id="1992" r:id="rId46"/>
    <p:sldId id="1994" r:id="rId47"/>
    <p:sldId id="2124" r:id="rId48"/>
    <p:sldId id="2110" r:id="rId49"/>
    <p:sldId id="2111" r:id="rId50"/>
    <p:sldId id="2112" r:id="rId51"/>
    <p:sldId id="2123" r:id="rId52"/>
    <p:sldId id="2081" r:id="rId53"/>
    <p:sldId id="2082" r:id="rId54"/>
    <p:sldId id="2084" r:id="rId55"/>
    <p:sldId id="2085" r:id="rId56"/>
    <p:sldId id="2086" r:id="rId57"/>
    <p:sldId id="2087" r:id="rId58"/>
    <p:sldId id="2089" r:id="rId59"/>
    <p:sldId id="2090" r:id="rId60"/>
    <p:sldId id="2091" r:id="rId61"/>
    <p:sldId id="2092" r:id="rId62"/>
    <p:sldId id="2093" r:id="rId63"/>
    <p:sldId id="2125" r:id="rId64"/>
    <p:sldId id="2099" r:id="rId65"/>
    <p:sldId id="2051" r:id="rId66"/>
    <p:sldId id="2108" r:id="rId67"/>
    <p:sldId id="2107" r:id="rId68"/>
    <p:sldId id="2100" r:id="rId69"/>
    <p:sldId id="2070" r:id="rId70"/>
    <p:sldId id="2065" r:id="rId71"/>
    <p:sldId id="2064" r:id="rId72"/>
    <p:sldId id="2066" r:id="rId73"/>
    <p:sldId id="2062" r:id="rId74"/>
    <p:sldId id="2068" r:id="rId75"/>
    <p:sldId id="2095" r:id="rId76"/>
    <p:sldId id="2128" r:id="rId77"/>
    <p:sldId id="1254" r:id="rId78"/>
    <p:sldId id="1932" r:id="rId79"/>
    <p:sldId id="1933" r:id="rId80"/>
    <p:sldId id="2130" r:id="rId81"/>
    <p:sldId id="310" r:id="rId82"/>
    <p:sldId id="491" r:id="rId83"/>
    <p:sldId id="493" r:id="rId84"/>
    <p:sldId id="495" r:id="rId85"/>
    <p:sldId id="1986" r:id="rId86"/>
    <p:sldId id="2132" r:id="rId87"/>
    <p:sldId id="2133" r:id="rId88"/>
    <p:sldId id="2134" r:id="rId89"/>
    <p:sldId id="2129" r:id="rId90"/>
    <p:sldId id="1624" r:id="rId91"/>
    <p:sldId id="1625" r:id="rId92"/>
    <p:sldId id="266" r:id="rId93"/>
    <p:sldId id="2127" r:id="rId94"/>
    <p:sldId id="2126" r:id="rId95"/>
    <p:sldId id="2109" r:id="rId9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474"/>
    <p:restoredTop sz="96327"/>
  </p:normalViewPr>
  <p:slideViewPr>
    <p:cSldViewPr snapToGrid="0" snapToObjects="1">
      <p:cViewPr varScale="1">
        <p:scale>
          <a:sx n="108" d="100"/>
          <a:sy n="108" d="100"/>
        </p:scale>
        <p:origin x="194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svg"/><Relationship Id="rId1" Type="http://schemas.openxmlformats.org/officeDocument/2006/relationships/image" Target="../media/image44.png"/><Relationship Id="rId4" Type="http://schemas.openxmlformats.org/officeDocument/2006/relationships/image" Target="../media/image4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svg"/><Relationship Id="rId1" Type="http://schemas.openxmlformats.org/officeDocument/2006/relationships/image" Target="../media/image44.png"/><Relationship Id="rId4" Type="http://schemas.openxmlformats.org/officeDocument/2006/relationships/image" Target="../media/image47.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F32C58-6C15-4964-B80D-AB4A9DF658C7}" type="doc">
      <dgm:prSet loTypeId="urn:microsoft.com/office/officeart/2018/2/layout/IconLabelList" loCatId="icon" qsTypeId="urn:microsoft.com/office/officeart/2005/8/quickstyle/simple1" qsCatId="simple" csTypeId="urn:microsoft.com/office/officeart/2018/5/colors/Iconchunking_neutralbg_colorful5" csCatId="colorful" phldr="1"/>
      <dgm:spPr/>
      <dgm:t>
        <a:bodyPr/>
        <a:lstStyle/>
        <a:p>
          <a:endParaRPr lang="en-US"/>
        </a:p>
      </dgm:t>
    </dgm:pt>
    <dgm:pt modelId="{171626A7-79F5-4323-9F5A-0583AE2EAC1E}">
      <dgm:prSet/>
      <dgm:spPr/>
      <dgm:t>
        <a:bodyPr/>
        <a:lstStyle/>
        <a:p>
          <a:pPr>
            <a:lnSpc>
              <a:spcPct val="100000"/>
            </a:lnSpc>
          </a:pPr>
          <a:r>
            <a:rPr kumimoji="1" lang="ja-JP"/>
            <a:t>空き家課題解決には</a:t>
          </a:r>
          <a:endParaRPr lang="en-US"/>
        </a:p>
      </dgm:t>
    </dgm:pt>
    <dgm:pt modelId="{CAC81F6D-9F4A-4DD2-B3C2-9482AB6C4DD3}" type="parTrans" cxnId="{76E1859C-4136-484E-A5CD-322BFB3743C0}">
      <dgm:prSet/>
      <dgm:spPr/>
      <dgm:t>
        <a:bodyPr/>
        <a:lstStyle/>
        <a:p>
          <a:endParaRPr lang="en-US"/>
        </a:p>
      </dgm:t>
    </dgm:pt>
    <dgm:pt modelId="{41666C57-97B7-4784-99AB-D9BF6F1B0CC0}" type="sibTrans" cxnId="{76E1859C-4136-484E-A5CD-322BFB3743C0}">
      <dgm:prSet/>
      <dgm:spPr/>
      <dgm:t>
        <a:bodyPr/>
        <a:lstStyle/>
        <a:p>
          <a:endParaRPr lang="en-US"/>
        </a:p>
      </dgm:t>
    </dgm:pt>
    <dgm:pt modelId="{88989A11-A940-4961-BD8D-44425CC2758B}">
      <dgm:prSet/>
      <dgm:spPr/>
      <dgm:t>
        <a:bodyPr/>
        <a:lstStyle/>
        <a:p>
          <a:pPr>
            <a:lnSpc>
              <a:spcPct val="100000"/>
            </a:lnSpc>
          </a:pPr>
          <a:r>
            <a:rPr kumimoji="1" lang="ja-JP"/>
            <a:t>資金</a:t>
          </a:r>
          <a:r>
            <a:rPr kumimoji="1" lang="ja-JP" altLang="en-US"/>
            <a:t>が</a:t>
          </a:r>
          <a:r>
            <a:rPr kumimoji="1" lang="ja-JP"/>
            <a:t>重要</a:t>
          </a:r>
          <a:endParaRPr lang="en-US" dirty="0"/>
        </a:p>
      </dgm:t>
    </dgm:pt>
    <dgm:pt modelId="{1E8A4BFA-6453-43E1-A8A3-C74BA6306E30}" type="parTrans" cxnId="{2EF7CA5C-78A9-4798-A6BB-47B35ECF8383}">
      <dgm:prSet/>
      <dgm:spPr/>
      <dgm:t>
        <a:bodyPr/>
        <a:lstStyle/>
        <a:p>
          <a:endParaRPr lang="en-US"/>
        </a:p>
      </dgm:t>
    </dgm:pt>
    <dgm:pt modelId="{46F6CBBA-B6D2-421E-9091-4C3C5FD980A3}" type="sibTrans" cxnId="{2EF7CA5C-78A9-4798-A6BB-47B35ECF8383}">
      <dgm:prSet/>
      <dgm:spPr/>
      <dgm:t>
        <a:bodyPr/>
        <a:lstStyle/>
        <a:p>
          <a:endParaRPr lang="en-US"/>
        </a:p>
      </dgm:t>
    </dgm:pt>
    <dgm:pt modelId="{A2D8D0D9-927F-4745-888B-A53893E064FE}" type="pres">
      <dgm:prSet presAssocID="{74F32C58-6C15-4964-B80D-AB4A9DF658C7}" presName="root" presStyleCnt="0">
        <dgm:presLayoutVars>
          <dgm:dir/>
          <dgm:resizeHandles val="exact"/>
        </dgm:presLayoutVars>
      </dgm:prSet>
      <dgm:spPr/>
    </dgm:pt>
    <dgm:pt modelId="{98253020-0B89-4D40-BD39-97DAE5656C80}" type="pres">
      <dgm:prSet presAssocID="{171626A7-79F5-4323-9F5A-0583AE2EAC1E}" presName="compNode" presStyleCnt="0"/>
      <dgm:spPr/>
    </dgm:pt>
    <dgm:pt modelId="{4E683A34-F965-476C-B221-FD02A01C25A6}" type="pres">
      <dgm:prSet presAssocID="{171626A7-79F5-4323-9F5A-0583AE2EAC1E}"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警告"/>
        </a:ext>
      </dgm:extLst>
    </dgm:pt>
    <dgm:pt modelId="{401E94B4-ABB4-4DAB-854B-C53B7C09A6DB}" type="pres">
      <dgm:prSet presAssocID="{171626A7-79F5-4323-9F5A-0583AE2EAC1E}" presName="spaceRect" presStyleCnt="0"/>
      <dgm:spPr/>
    </dgm:pt>
    <dgm:pt modelId="{8405BD4C-240D-47A8-8415-4AD34F039A70}" type="pres">
      <dgm:prSet presAssocID="{171626A7-79F5-4323-9F5A-0583AE2EAC1E}" presName="textRect" presStyleLbl="revTx" presStyleIdx="0" presStyleCnt="2">
        <dgm:presLayoutVars>
          <dgm:chMax val="1"/>
          <dgm:chPref val="1"/>
        </dgm:presLayoutVars>
      </dgm:prSet>
      <dgm:spPr/>
    </dgm:pt>
    <dgm:pt modelId="{545BB0D0-6164-41C8-BCDD-FEEA91409566}" type="pres">
      <dgm:prSet presAssocID="{41666C57-97B7-4784-99AB-D9BF6F1B0CC0}" presName="sibTrans" presStyleCnt="0"/>
      <dgm:spPr/>
    </dgm:pt>
    <dgm:pt modelId="{22FE86A1-8BFC-4A44-BE48-A3FD78DED5A9}" type="pres">
      <dgm:prSet presAssocID="{88989A11-A940-4961-BD8D-44425CC2758B}" presName="compNode" presStyleCnt="0"/>
      <dgm:spPr/>
    </dgm:pt>
    <dgm:pt modelId="{B32B51EA-D6B0-4101-8070-3CBE41ADFCF4}" type="pres">
      <dgm:prSet presAssocID="{88989A11-A940-4961-BD8D-44425CC2758B}"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お金"/>
        </a:ext>
      </dgm:extLst>
    </dgm:pt>
    <dgm:pt modelId="{F4B1A6C8-5E00-40E1-A556-6146179FF896}" type="pres">
      <dgm:prSet presAssocID="{88989A11-A940-4961-BD8D-44425CC2758B}" presName="spaceRect" presStyleCnt="0"/>
      <dgm:spPr/>
    </dgm:pt>
    <dgm:pt modelId="{ABB04E37-EB02-4AF1-BA2B-66F17466AD81}" type="pres">
      <dgm:prSet presAssocID="{88989A11-A940-4961-BD8D-44425CC2758B}" presName="textRect" presStyleLbl="revTx" presStyleIdx="1" presStyleCnt="2">
        <dgm:presLayoutVars>
          <dgm:chMax val="1"/>
          <dgm:chPref val="1"/>
        </dgm:presLayoutVars>
      </dgm:prSet>
      <dgm:spPr/>
    </dgm:pt>
  </dgm:ptLst>
  <dgm:cxnLst>
    <dgm:cxn modelId="{91D46E01-7458-2E43-B956-6DADF13B905A}" type="presOf" srcId="{74F32C58-6C15-4964-B80D-AB4A9DF658C7}" destId="{A2D8D0D9-927F-4745-888B-A53893E064FE}" srcOrd="0" destOrd="0" presId="urn:microsoft.com/office/officeart/2018/2/layout/IconLabelList"/>
    <dgm:cxn modelId="{2EF7CA5C-78A9-4798-A6BB-47B35ECF8383}" srcId="{74F32C58-6C15-4964-B80D-AB4A9DF658C7}" destId="{88989A11-A940-4961-BD8D-44425CC2758B}" srcOrd="1" destOrd="0" parTransId="{1E8A4BFA-6453-43E1-A8A3-C74BA6306E30}" sibTransId="{46F6CBBA-B6D2-421E-9091-4C3C5FD980A3}"/>
    <dgm:cxn modelId="{76E1859C-4136-484E-A5CD-322BFB3743C0}" srcId="{74F32C58-6C15-4964-B80D-AB4A9DF658C7}" destId="{171626A7-79F5-4323-9F5A-0583AE2EAC1E}" srcOrd="0" destOrd="0" parTransId="{CAC81F6D-9F4A-4DD2-B3C2-9482AB6C4DD3}" sibTransId="{41666C57-97B7-4784-99AB-D9BF6F1B0CC0}"/>
    <dgm:cxn modelId="{E102D9A9-D11C-744C-B57C-94024F1CC37A}" type="presOf" srcId="{88989A11-A940-4961-BD8D-44425CC2758B}" destId="{ABB04E37-EB02-4AF1-BA2B-66F17466AD81}" srcOrd="0" destOrd="0" presId="urn:microsoft.com/office/officeart/2018/2/layout/IconLabelList"/>
    <dgm:cxn modelId="{39DEA9E9-EA8A-3449-8CA2-1D68EA77BA61}" type="presOf" srcId="{171626A7-79F5-4323-9F5A-0583AE2EAC1E}" destId="{8405BD4C-240D-47A8-8415-4AD34F039A70}" srcOrd="0" destOrd="0" presId="urn:microsoft.com/office/officeart/2018/2/layout/IconLabelList"/>
    <dgm:cxn modelId="{FC295C26-5797-1249-9746-D827710EDF99}" type="presParOf" srcId="{A2D8D0D9-927F-4745-888B-A53893E064FE}" destId="{98253020-0B89-4D40-BD39-97DAE5656C80}" srcOrd="0" destOrd="0" presId="urn:microsoft.com/office/officeart/2018/2/layout/IconLabelList"/>
    <dgm:cxn modelId="{4FA6E66A-C6AF-6848-9192-B233881B33E2}" type="presParOf" srcId="{98253020-0B89-4D40-BD39-97DAE5656C80}" destId="{4E683A34-F965-476C-B221-FD02A01C25A6}" srcOrd="0" destOrd="0" presId="urn:microsoft.com/office/officeart/2018/2/layout/IconLabelList"/>
    <dgm:cxn modelId="{9D42A724-E31D-304D-B421-5D083B54EC48}" type="presParOf" srcId="{98253020-0B89-4D40-BD39-97DAE5656C80}" destId="{401E94B4-ABB4-4DAB-854B-C53B7C09A6DB}" srcOrd="1" destOrd="0" presId="urn:microsoft.com/office/officeart/2018/2/layout/IconLabelList"/>
    <dgm:cxn modelId="{5818B6B6-C94D-8343-A3AE-ED6BEF4928E3}" type="presParOf" srcId="{98253020-0B89-4D40-BD39-97DAE5656C80}" destId="{8405BD4C-240D-47A8-8415-4AD34F039A70}" srcOrd="2" destOrd="0" presId="urn:microsoft.com/office/officeart/2018/2/layout/IconLabelList"/>
    <dgm:cxn modelId="{53F42E59-D6B8-044F-952D-B411631D1057}" type="presParOf" srcId="{A2D8D0D9-927F-4745-888B-A53893E064FE}" destId="{545BB0D0-6164-41C8-BCDD-FEEA91409566}" srcOrd="1" destOrd="0" presId="urn:microsoft.com/office/officeart/2018/2/layout/IconLabelList"/>
    <dgm:cxn modelId="{F14045ED-EFAE-3644-8CF8-31B60D05DF9A}" type="presParOf" srcId="{A2D8D0D9-927F-4745-888B-A53893E064FE}" destId="{22FE86A1-8BFC-4A44-BE48-A3FD78DED5A9}" srcOrd="2" destOrd="0" presId="urn:microsoft.com/office/officeart/2018/2/layout/IconLabelList"/>
    <dgm:cxn modelId="{2BB34122-AE61-7848-A659-8878E16AED72}" type="presParOf" srcId="{22FE86A1-8BFC-4A44-BE48-A3FD78DED5A9}" destId="{B32B51EA-D6B0-4101-8070-3CBE41ADFCF4}" srcOrd="0" destOrd="0" presId="urn:microsoft.com/office/officeart/2018/2/layout/IconLabelList"/>
    <dgm:cxn modelId="{41191E7E-E208-E349-B5AA-9B0234151A33}" type="presParOf" srcId="{22FE86A1-8BFC-4A44-BE48-A3FD78DED5A9}" destId="{F4B1A6C8-5E00-40E1-A556-6146179FF896}" srcOrd="1" destOrd="0" presId="urn:microsoft.com/office/officeart/2018/2/layout/IconLabelList"/>
    <dgm:cxn modelId="{CB5DC7CB-4429-FA4C-95A7-46AF6B468AA2}" type="presParOf" srcId="{22FE86A1-8BFC-4A44-BE48-A3FD78DED5A9}" destId="{ABB04E37-EB02-4AF1-BA2B-66F17466AD81}"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683A34-F965-476C-B221-FD02A01C25A6}">
      <dsp:nvSpPr>
        <dsp:cNvPr id="0" name=""/>
        <dsp:cNvSpPr/>
      </dsp:nvSpPr>
      <dsp:spPr>
        <a:xfrm>
          <a:off x="1099810" y="696102"/>
          <a:ext cx="1660500" cy="1660500"/>
        </a:xfrm>
        <a:prstGeom prst="rect">
          <a:avLst/>
        </a:prstGeom>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405BD4C-240D-47A8-8415-4AD34F039A70}">
      <dsp:nvSpPr>
        <dsp:cNvPr id="0" name=""/>
        <dsp:cNvSpPr/>
      </dsp:nvSpPr>
      <dsp:spPr>
        <a:xfrm>
          <a:off x="85060" y="2776702"/>
          <a:ext cx="369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22400">
            <a:lnSpc>
              <a:spcPct val="100000"/>
            </a:lnSpc>
            <a:spcBef>
              <a:spcPct val="0"/>
            </a:spcBef>
            <a:spcAft>
              <a:spcPct val="35000"/>
            </a:spcAft>
            <a:buNone/>
          </a:pPr>
          <a:r>
            <a:rPr kumimoji="1" lang="ja-JP" sz="3200" kern="1200"/>
            <a:t>空き家課題解決には</a:t>
          </a:r>
          <a:endParaRPr lang="en-US" sz="3200" kern="1200"/>
        </a:p>
      </dsp:txBody>
      <dsp:txXfrm>
        <a:off x="85060" y="2776702"/>
        <a:ext cx="3690000" cy="720000"/>
      </dsp:txXfrm>
    </dsp:sp>
    <dsp:sp modelId="{B32B51EA-D6B0-4101-8070-3CBE41ADFCF4}">
      <dsp:nvSpPr>
        <dsp:cNvPr id="0" name=""/>
        <dsp:cNvSpPr/>
      </dsp:nvSpPr>
      <dsp:spPr>
        <a:xfrm>
          <a:off x="5435560" y="696102"/>
          <a:ext cx="1660500" cy="1660500"/>
        </a:xfrm>
        <a:prstGeom prst="rect">
          <a:avLst/>
        </a:prstGeom>
        <a:blipFill>
          <a:blip xmlns:r="http://schemas.openxmlformats.org/officeDocument/2006/relationships"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B04E37-EB02-4AF1-BA2B-66F17466AD81}">
      <dsp:nvSpPr>
        <dsp:cNvPr id="0" name=""/>
        <dsp:cNvSpPr/>
      </dsp:nvSpPr>
      <dsp:spPr>
        <a:xfrm>
          <a:off x="4420810" y="2776702"/>
          <a:ext cx="369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22400">
            <a:lnSpc>
              <a:spcPct val="100000"/>
            </a:lnSpc>
            <a:spcBef>
              <a:spcPct val="0"/>
            </a:spcBef>
            <a:spcAft>
              <a:spcPct val="35000"/>
            </a:spcAft>
            <a:buNone/>
          </a:pPr>
          <a:r>
            <a:rPr kumimoji="1" lang="ja-JP" sz="3200" kern="1200"/>
            <a:t>資金</a:t>
          </a:r>
          <a:r>
            <a:rPr kumimoji="1" lang="ja-JP" altLang="en-US" sz="3200" kern="1200"/>
            <a:t>が</a:t>
          </a:r>
          <a:r>
            <a:rPr kumimoji="1" lang="ja-JP" sz="3200" kern="1200"/>
            <a:t>重要</a:t>
          </a:r>
          <a:endParaRPr lang="en-US" sz="3200" kern="1200" dirty="0"/>
        </a:p>
      </dsp:txBody>
      <dsp:txXfrm>
        <a:off x="4420810" y="2776702"/>
        <a:ext cx="3690000"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34BC21-A645-DE47-A19E-F9678A61445A}" type="datetimeFigureOut">
              <a:rPr kumimoji="1" lang="ja-JP" altLang="en-US" smtClean="0"/>
              <a:t>2021/6/10</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F2CD92-37DA-D741-AD6B-CD7EA379EBD6}" type="slidenum">
              <a:rPr kumimoji="1" lang="ja-JP" altLang="en-US" smtClean="0"/>
              <a:t>‹#›</a:t>
            </a:fld>
            <a:endParaRPr kumimoji="1" lang="ja-JP" altLang="en-US"/>
          </a:p>
        </p:txBody>
      </p:sp>
    </p:spTree>
    <p:extLst>
      <p:ext uri="{BB962C8B-B14F-4D97-AF65-F5344CB8AC3E}">
        <p14:creationId xmlns:p14="http://schemas.microsoft.com/office/powerpoint/2010/main" val="287854539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AB5AE569-1091-C94A-8122-D6E5215EFFD6}" type="slidenum">
              <a:rPr kumimoji="1" lang="ja-JP" altLang="en-US" smtClean="0"/>
              <a:t>77</a:t>
            </a:fld>
            <a:endParaRPr kumimoji="1" lang="ja-JP" altLang="en-US"/>
          </a:p>
        </p:txBody>
      </p:sp>
    </p:spTree>
    <p:extLst>
      <p:ext uri="{BB962C8B-B14F-4D97-AF65-F5344CB8AC3E}">
        <p14:creationId xmlns:p14="http://schemas.microsoft.com/office/powerpoint/2010/main" val="11608539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スライド イメージ プレースホルダ 1">
            <a:extLst>
              <a:ext uri="{FF2B5EF4-FFF2-40B4-BE49-F238E27FC236}">
                <a16:creationId xmlns:a16="http://schemas.microsoft.com/office/drawing/2014/main" id="{411B924B-2CF9-DB4A-AE06-4E8C495CABA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ノート プレースホルダ 2">
            <a:extLst>
              <a:ext uri="{FF2B5EF4-FFF2-40B4-BE49-F238E27FC236}">
                <a16:creationId xmlns:a16="http://schemas.microsoft.com/office/drawing/2014/main" id="{69EA624A-9C77-F347-82D6-AD9AC4CB21B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ja-JP" altLang="en-US"/>
              <a:t>議会用</a:t>
            </a:r>
          </a:p>
        </p:txBody>
      </p:sp>
      <p:sp>
        <p:nvSpPr>
          <p:cNvPr id="4100" name="スライド番号プレースホルダ 3">
            <a:extLst>
              <a:ext uri="{FF2B5EF4-FFF2-40B4-BE49-F238E27FC236}">
                <a16:creationId xmlns:a16="http://schemas.microsoft.com/office/drawing/2014/main" id="{0C194474-7800-F742-9FFF-D2057462B6B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34" charset="-128"/>
              </a:defRPr>
            </a:lvl1pPr>
            <a:lvl2pPr marL="741363" indent="-284163">
              <a:spcBef>
                <a:spcPct val="30000"/>
              </a:spcBef>
              <a:defRPr kumimoji="1" sz="1200">
                <a:solidFill>
                  <a:schemeClr val="tx1"/>
                </a:solidFill>
                <a:latin typeface="Calibri" panose="020F0502020204030204" pitchFamily="34" charset="0"/>
                <a:ea typeface="ＭＳ Ｐゴシック" panose="020B0600070205080204" pitchFamily="34" charset="-128"/>
              </a:defRPr>
            </a:lvl2pPr>
            <a:lvl3pPr marL="1141413" indent="-227013">
              <a:spcBef>
                <a:spcPct val="30000"/>
              </a:spcBef>
              <a:defRPr kumimoji="1" sz="1200">
                <a:solidFill>
                  <a:schemeClr val="tx1"/>
                </a:solidFill>
                <a:latin typeface="Calibri" panose="020F0502020204030204" pitchFamily="34" charset="0"/>
                <a:ea typeface="ＭＳ Ｐゴシック" panose="020B0600070205080204" pitchFamily="34" charset="-128"/>
              </a:defRPr>
            </a:lvl3pPr>
            <a:lvl4pPr marL="1598613" indent="-227013">
              <a:spcBef>
                <a:spcPct val="30000"/>
              </a:spcBef>
              <a:defRPr kumimoji="1" sz="1200">
                <a:solidFill>
                  <a:schemeClr val="tx1"/>
                </a:solidFill>
                <a:latin typeface="Calibri" panose="020F0502020204030204" pitchFamily="34" charset="0"/>
                <a:ea typeface="ＭＳ Ｐゴシック" panose="020B0600070205080204" pitchFamily="34" charset="-128"/>
              </a:defRPr>
            </a:lvl4pPr>
            <a:lvl5pPr marL="2055813" indent="-227013">
              <a:spcBef>
                <a:spcPct val="30000"/>
              </a:spcBef>
              <a:defRPr kumimoji="1" sz="1200">
                <a:solidFill>
                  <a:schemeClr val="tx1"/>
                </a:solidFill>
                <a:latin typeface="Calibri" panose="020F0502020204030204" pitchFamily="34" charset="0"/>
                <a:ea typeface="ＭＳ Ｐゴシック" panose="020B0600070205080204" pitchFamily="34" charset="-128"/>
              </a:defRPr>
            </a:lvl5pPr>
            <a:lvl6pPr marL="2513013" indent="-227013"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34" charset="-128"/>
              </a:defRPr>
            </a:lvl6pPr>
            <a:lvl7pPr marL="2970213" indent="-227013"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34" charset="-128"/>
              </a:defRPr>
            </a:lvl7pPr>
            <a:lvl8pPr marL="3427413" indent="-227013"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34" charset="-128"/>
              </a:defRPr>
            </a:lvl8pPr>
            <a:lvl9pPr marL="3884613" indent="-227013"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BCCDF038-F7C4-F44B-8F33-DC4055AC0292}" type="slidenum">
              <a:rPr lang="ja-JP" altLang="en-US">
                <a:latin typeface="Arial" panose="020B0604020202020204" pitchFamily="34" charset="0"/>
              </a:rPr>
              <a:pPr>
                <a:spcBef>
                  <a:spcPct val="0"/>
                </a:spcBef>
              </a:pPr>
              <a:t>81</a:t>
            </a:fld>
            <a:endParaRPr lang="ja-JP" altLang="en-US">
              <a:latin typeface="Arial" panose="020B0604020202020204" pitchFamily="34" charset="0"/>
            </a:endParaRPr>
          </a:p>
        </p:txBody>
      </p:sp>
    </p:spTree>
    <p:extLst>
      <p:ext uri="{BB962C8B-B14F-4D97-AF65-F5344CB8AC3E}">
        <p14:creationId xmlns:p14="http://schemas.microsoft.com/office/powerpoint/2010/main" val="4220135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F5D186F-AB7A-094B-AEDC-1B7DC4FD80C8}" type="slidenum">
              <a:rPr kumimoji="1" lang="ja-JP" altLang="en-US" smtClean="0"/>
              <a:t>90</a:t>
            </a:fld>
            <a:endParaRPr kumimoji="1" lang="ja-JP" altLang="en-US"/>
          </a:p>
        </p:txBody>
      </p:sp>
    </p:spTree>
    <p:extLst>
      <p:ext uri="{BB962C8B-B14F-4D97-AF65-F5344CB8AC3E}">
        <p14:creationId xmlns:p14="http://schemas.microsoft.com/office/powerpoint/2010/main" val="3743498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2021/6/10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2021/6/10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2021/6/10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2021/6/10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2021/6/10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2021/6/10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2021/6/10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2021/6/10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2021/6/10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タイトルとコンテンツ">
    <p:spTree>
      <p:nvGrpSpPr>
        <p:cNvPr id="1" name=""/>
        <p:cNvGrpSpPr/>
        <p:nvPr/>
      </p:nvGrpSpPr>
      <p:grpSpPr>
        <a:xfrm>
          <a:off x="0" y="0"/>
          <a:ext cx="0" cy="0"/>
          <a:chOff x="0" y="0"/>
          <a:chExt cx="0" cy="0"/>
        </a:xfrm>
      </p:grpSpPr>
      <p:sp>
        <p:nvSpPr>
          <p:cNvPr id="5" name="正方形/長方形 4">
            <a:extLst>
              <a:ext uri="{FF2B5EF4-FFF2-40B4-BE49-F238E27FC236}">
                <a16:creationId xmlns:a16="http://schemas.microsoft.com/office/drawing/2014/main" id="{D4ED4897-232E-C24A-86FB-AD60E3257419}"/>
              </a:ext>
            </a:extLst>
          </p:cNvPr>
          <p:cNvSpPr/>
          <p:nvPr userDrawn="1"/>
        </p:nvSpPr>
        <p:spPr>
          <a:xfrm>
            <a:off x="0" y="420315"/>
            <a:ext cx="9144000" cy="45719"/>
          </a:xfrm>
          <a:prstGeom prst="rect">
            <a:avLst/>
          </a:prstGeom>
          <a:ln w="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570863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17.tiff"/><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7" Type="http://schemas.openxmlformats.org/officeDocument/2006/relationships/image" Target="../media/image24.jpg"/><Relationship Id="rId2" Type="http://schemas.openxmlformats.org/officeDocument/2006/relationships/image" Target="../media/image19.jpg"/><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4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0.em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3.em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4.em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g"/><Relationship Id="rId1" Type="http://schemas.openxmlformats.org/officeDocument/2006/relationships/slideLayout" Target="../slideLayouts/slideLayout2.xml"/><Relationship Id="rId4" Type="http://schemas.openxmlformats.org/officeDocument/2006/relationships/image" Target="../media/image71.jpg"/></Relationships>
</file>

<file path=ppt/slides/_rels/slide7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80.sv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81.em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4.jpg"/><Relationship Id="rId5" Type="http://schemas.openxmlformats.org/officeDocument/2006/relationships/image" Target="../media/image83.JPG"/><Relationship Id="rId4" Type="http://schemas.openxmlformats.org/officeDocument/2006/relationships/image" Target="../media/image82.jpeg"/></Relationships>
</file>

<file path=ppt/slides/_rels/slide7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 Id="rId6" Type="http://schemas.openxmlformats.org/officeDocument/2006/relationships/image" Target="../media/image89.tiff"/><Relationship Id="rId5" Type="http://schemas.openxmlformats.org/officeDocument/2006/relationships/image" Target="../media/image88.tiff"/><Relationship Id="rId4" Type="http://schemas.openxmlformats.org/officeDocument/2006/relationships/image" Target="../media/image87.png"/></Relationships>
</file>

<file path=ppt/slides/_rels/slide79.xml.rels><?xml version="1.0" encoding="UTF-8" standalone="yes"?>
<Relationships xmlns="http://schemas.openxmlformats.org/package/2006/relationships"><Relationship Id="rId3" Type="http://schemas.openxmlformats.org/officeDocument/2006/relationships/image" Target="../media/image91.gif"/><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8" Type="http://schemas.openxmlformats.org/officeDocument/2006/relationships/image" Target="../media/image98.jpeg"/><Relationship Id="rId3" Type="http://schemas.openxmlformats.org/officeDocument/2006/relationships/image" Target="../media/image93.jpeg"/><Relationship Id="rId7" Type="http://schemas.openxmlformats.org/officeDocument/2006/relationships/image" Target="../media/image9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6.png"/><Relationship Id="rId5" Type="http://schemas.openxmlformats.org/officeDocument/2006/relationships/image" Target="../media/image95.jpeg"/><Relationship Id="rId4" Type="http://schemas.openxmlformats.org/officeDocument/2006/relationships/image" Target="../media/image94.jpeg"/></Relationships>
</file>

<file path=ppt/slides/_rels/slide82.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100.png"/><Relationship Id="rId7" Type="http://schemas.openxmlformats.org/officeDocument/2006/relationships/image" Target="../media/image104.jpeg"/><Relationship Id="rId2" Type="http://schemas.openxmlformats.org/officeDocument/2006/relationships/image" Target="../media/image99.png"/><Relationship Id="rId1" Type="http://schemas.openxmlformats.org/officeDocument/2006/relationships/slideLayout" Target="../slideLayouts/slideLayout1.xml"/><Relationship Id="rId6" Type="http://schemas.openxmlformats.org/officeDocument/2006/relationships/image" Target="../media/image103.jpeg"/><Relationship Id="rId5" Type="http://schemas.openxmlformats.org/officeDocument/2006/relationships/image" Target="../media/image102.png"/><Relationship Id="rId4" Type="http://schemas.openxmlformats.org/officeDocument/2006/relationships/image" Target="../media/image101.jpeg"/></Relationships>
</file>

<file path=ppt/slides/_rels/slide83.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2.xml"/><Relationship Id="rId4" Type="http://schemas.openxmlformats.org/officeDocument/2006/relationships/image" Target="../media/image112.png"/></Relationships>
</file>

<file path=ppt/slides/_rels/slide88.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7.jpg"/><Relationship Id="rId5" Type="http://schemas.openxmlformats.org/officeDocument/2006/relationships/image" Target="../media/image116.jpg"/><Relationship Id="rId4" Type="http://schemas.openxmlformats.org/officeDocument/2006/relationships/image" Target="../media/image115.jpg"/></Relationships>
</file>

<file path=ppt/slides/_rels/slide91.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image" Target="../media/image118.jpg"/><Relationship Id="rId1" Type="http://schemas.openxmlformats.org/officeDocument/2006/relationships/slideLayout" Target="../slideLayouts/slideLayout2.xml"/><Relationship Id="rId4" Type="http://schemas.openxmlformats.org/officeDocument/2006/relationships/image" Target="../media/image120.jpg"/></Relationships>
</file>

<file path=ppt/slides/_rels/slide92.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22.emf"/><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50"/>
            <a:ext cx="8672616" cy="2754828"/>
          </a:xfrm>
        </p:spPr>
        <p:txBody>
          <a:bodyPr anchor="ctr">
            <a:normAutofit/>
          </a:bodyPr>
          <a:lstStyle/>
          <a:p>
            <a:pPr algn="ctr"/>
            <a:br>
              <a:rPr kumimoji="1" lang="en-US" altLang="ja-JP" dirty="0"/>
            </a:br>
            <a:br>
              <a:rPr kumimoji="1" lang="en-US" altLang="ja-JP" dirty="0"/>
            </a:br>
            <a:r>
              <a:rPr kumimoji="1" lang="ja-JP" altLang="en-US" sz="1800"/>
              <a:t>一般社団法人全国</a:t>
            </a:r>
            <a:r>
              <a:rPr kumimoji="1" lang="ja-JP" altLang="en-US" sz="1800" dirty="0"/>
              <a:t>空き家アドバイザー</a:t>
            </a:r>
            <a:r>
              <a:rPr kumimoji="1" lang="ja-JP" altLang="en-US" sz="1800"/>
              <a:t>協議会　　</a:t>
            </a:r>
            <a:br>
              <a:rPr kumimoji="1" lang="en-US" altLang="ja-JP" dirty="0"/>
            </a:br>
            <a:r>
              <a:rPr kumimoji="1" lang="ja-JP" altLang="en-US" sz="2800"/>
              <a:t>令和３年６月度例会</a:t>
            </a:r>
            <a:r>
              <a:rPr kumimoji="1" lang="en-US" altLang="ja-JP" sz="2800" dirty="0"/>
              <a:t>&amp;</a:t>
            </a:r>
            <a:r>
              <a:rPr kumimoji="1" lang="ja-JP" altLang="en-US" sz="2800"/>
              <a:t>全国会議</a:t>
            </a:r>
            <a:br>
              <a:rPr kumimoji="1" lang="en-US" altLang="ja-JP" sz="2800" dirty="0"/>
            </a:br>
            <a:r>
              <a:rPr lang="ja-JP" altLang="en-US" sz="1600"/>
              <a:t>（例会は過去の例会資料も参考にしてください）</a:t>
            </a:r>
            <a:br>
              <a:rPr lang="en-US" altLang="ja-JP" sz="1600" dirty="0"/>
            </a:br>
            <a:br>
              <a:rPr lang="en-US" altLang="ja-JP" sz="1600" dirty="0"/>
            </a:br>
            <a:r>
              <a:rPr lang="ja-JP" altLang="en-US" sz="4400">
                <a:solidFill>
                  <a:srgbClr val="FF0000"/>
                </a:solidFill>
                <a:latin typeface="HGSoeiKakugothicUB" panose="020B0909000000000000" pitchFamily="49" charset="-128"/>
                <a:ea typeface="HGSoeiKakugothicUB" panose="020B0909000000000000" pitchFamily="49" charset="-128"/>
              </a:rPr>
              <a:t>私たちの使命</a:t>
            </a:r>
            <a:br>
              <a:rPr kumimoji="1" lang="en-US" altLang="ja-JP" sz="4000" dirty="0"/>
            </a:br>
            <a:endParaRPr kumimoji="1" lang="ja-JP" altLang="en-US" sz="20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0" y="670956"/>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5" name="コンテンツ プレースホルダー 4">
            <a:extLst>
              <a:ext uri="{FF2B5EF4-FFF2-40B4-BE49-F238E27FC236}">
                <a16:creationId xmlns:a16="http://schemas.microsoft.com/office/drawing/2014/main" id="{566BE0B0-EA42-114A-BCF6-4F2ED0747C2D}"/>
              </a:ext>
            </a:extLst>
          </p:cNvPr>
          <p:cNvSpPr>
            <a:spLocks noGrp="1"/>
          </p:cNvSpPr>
          <p:nvPr>
            <p:ph idx="1"/>
          </p:nvPr>
        </p:nvSpPr>
        <p:spPr>
          <a:xfrm>
            <a:off x="628650" y="791154"/>
            <a:ext cx="7886700" cy="2754828"/>
          </a:xfrm>
        </p:spPr>
        <p:txBody>
          <a:bodyPr/>
          <a:lstStyle/>
          <a:p>
            <a:endParaRPr lang="en-US" altLang="ja-JP" dirty="0"/>
          </a:p>
          <a:p>
            <a:endParaRPr lang="en-US" altLang="ja-JP" dirty="0"/>
          </a:p>
          <a:p>
            <a:endParaRPr lang="ja-JP" altLang="en-US"/>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870A1295-61BC-4214-AA3E-D39667302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764D3B13-9B26-EC48-85E8-67E7474AE5AE}"/>
              </a:ext>
            </a:extLst>
          </p:cNvPr>
          <p:cNvSpPr>
            <a:spLocks noGrp="1"/>
          </p:cNvSpPr>
          <p:nvPr>
            <p:ph type="title"/>
          </p:nvPr>
        </p:nvSpPr>
        <p:spPr>
          <a:xfrm>
            <a:off x="598791" y="5610772"/>
            <a:ext cx="7944130" cy="1000655"/>
          </a:xfrm>
        </p:spPr>
        <p:txBody>
          <a:bodyPr vert="horz" lIns="91440" tIns="45720" rIns="91440" bIns="45720" rtlCol="0" anchor="t">
            <a:normAutofit/>
          </a:bodyPr>
          <a:lstStyle/>
          <a:p>
            <a:r>
              <a:rPr kumimoji="1" lang="ja-JP" altLang="en-US" sz="3500">
                <a:solidFill>
                  <a:schemeClr val="tx2"/>
                </a:solidFill>
                <a:latin typeface="HGSoeiKakugothicUB" panose="020B0909000000000000" pitchFamily="49" charset="-128"/>
                <a:ea typeface="HGSoeiKakugothicUB" panose="020B0909000000000000" pitchFamily="49" charset="-128"/>
              </a:rPr>
              <a:t>私たちの使命</a:t>
            </a:r>
          </a:p>
        </p:txBody>
      </p:sp>
      <p:pic>
        <p:nvPicPr>
          <p:cNvPr id="5" name="図 4" descr="グラフィカル ユーザー インターフェイス, アプリケーション&#10;&#10;自動的に生成された説明">
            <a:extLst>
              <a:ext uri="{FF2B5EF4-FFF2-40B4-BE49-F238E27FC236}">
                <a16:creationId xmlns:a16="http://schemas.microsoft.com/office/drawing/2014/main" id="{7866A457-5245-974F-9880-C2059B910E3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5908" r="-3" b="5907"/>
          <a:stretch/>
        </p:blipFill>
        <p:spPr>
          <a:xfrm>
            <a:off x="20" y="10"/>
            <a:ext cx="9143980" cy="4201449"/>
          </a:xfrm>
          <a:prstGeom prst="rect">
            <a:avLst/>
          </a:prstGeom>
        </p:spPr>
      </p:pic>
      <p:grpSp>
        <p:nvGrpSpPr>
          <p:cNvPr id="21" name="Group 20">
            <a:extLst>
              <a:ext uri="{FF2B5EF4-FFF2-40B4-BE49-F238E27FC236}">
                <a16:creationId xmlns:a16="http://schemas.microsoft.com/office/drawing/2014/main" id="{0B139475-2B26-4CA9-9413-DE741E49F7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41813"/>
            <a:ext cx="9141713" cy="1828800"/>
            <a:chOff x="-305" y="3144820"/>
            <a:chExt cx="9182100" cy="1551136"/>
          </a:xfrm>
        </p:grpSpPr>
        <p:sp useBgFill="1">
          <p:nvSpPr>
            <p:cNvPr id="22" name="Freeform: Shape 21">
              <a:extLst>
                <a:ext uri="{FF2B5EF4-FFF2-40B4-BE49-F238E27FC236}">
                  <a16:creationId xmlns:a16="http://schemas.microsoft.com/office/drawing/2014/main" id="{16C6BF63-6277-4C39-BE5D-3C341662C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sp>
          <p:nvSpPr>
            <p:cNvPr id="23" name="Freeform: Shape 22">
              <a:extLst>
                <a:ext uri="{FF2B5EF4-FFF2-40B4-BE49-F238E27FC236}">
                  <a16:creationId xmlns:a16="http://schemas.microsoft.com/office/drawing/2014/main" id="{6EA3BAD9-C130-4A9C-9086-20D132A6CF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2587D38B-9E07-4A8B-B285-5FEBF6A60D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5EF4DD4B-217B-4346-A2B8-432793639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grpSp>
      <p:sp>
        <p:nvSpPr>
          <p:cNvPr id="3" name="コンテンツ プレースホルダー 2">
            <a:extLst>
              <a:ext uri="{FF2B5EF4-FFF2-40B4-BE49-F238E27FC236}">
                <a16:creationId xmlns:a16="http://schemas.microsoft.com/office/drawing/2014/main" id="{35363DB3-0BCB-CC4C-93BB-6FB456BC88BF}"/>
              </a:ext>
            </a:extLst>
          </p:cNvPr>
          <p:cNvSpPr>
            <a:spLocks noGrp="1"/>
          </p:cNvSpPr>
          <p:nvPr>
            <p:ph type="body" idx="1"/>
          </p:nvPr>
        </p:nvSpPr>
        <p:spPr>
          <a:xfrm>
            <a:off x="172790" y="4230618"/>
            <a:ext cx="8796131" cy="1201528"/>
          </a:xfrm>
        </p:spPr>
        <p:txBody>
          <a:bodyPr vert="horz" lIns="91440" tIns="45720" rIns="91440" bIns="45720" rtlCol="0" anchor="ctr">
            <a:normAutofit/>
          </a:bodyPr>
          <a:lstStyle/>
          <a:p>
            <a:r>
              <a:rPr lang="ja-JP" altLang="en-US" sz="1100" b="1">
                <a:solidFill>
                  <a:schemeClr val="tx2"/>
                </a:solidFill>
              </a:rPr>
              <a:t>環境問題が重要な社会課題として、企業は環境負荷の低減だけでなく、さらに課題解決への積極的な貢献が期待されています。</a:t>
            </a:r>
            <a:endParaRPr lang="en-US" altLang="ja-JP" sz="1100" b="1" dirty="0">
              <a:solidFill>
                <a:schemeClr val="tx2"/>
              </a:solidFill>
            </a:endParaRPr>
          </a:p>
          <a:p>
            <a:r>
              <a:rPr lang="ja-JP" altLang="en-US" sz="1100" b="1">
                <a:solidFill>
                  <a:schemeClr val="tx2"/>
                </a:solidFill>
              </a:rPr>
              <a:t>空き家課題解決取り組む私たちの存在は、持続可能な循環型モデルとして。</a:t>
            </a:r>
            <a:endParaRPr lang="en-US" altLang="ja-JP" sz="1100" b="1" dirty="0">
              <a:solidFill>
                <a:schemeClr val="tx2"/>
              </a:solidFill>
            </a:endParaRPr>
          </a:p>
          <a:p>
            <a:r>
              <a:rPr lang="ja-JP" altLang="en-US" sz="1100" b="1">
                <a:solidFill>
                  <a:schemeClr val="tx2"/>
                </a:solidFill>
              </a:rPr>
              <a:t>行政から民間から改めてクローズアップされています。この環境問題をはじめとする社会課題への取り組みが新たな事業機会となります。</a:t>
            </a:r>
            <a:endParaRPr kumimoji="1" lang="en-US" altLang="ja-JP" sz="1100" b="1" dirty="0">
              <a:solidFill>
                <a:schemeClr val="tx2"/>
              </a:solidFill>
            </a:endParaRPr>
          </a:p>
        </p:txBody>
      </p:sp>
    </p:spTree>
    <p:extLst>
      <p:ext uri="{BB962C8B-B14F-4D97-AF65-F5344CB8AC3E}">
        <p14:creationId xmlns:p14="http://schemas.microsoft.com/office/powerpoint/2010/main" val="335398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E93A0253-50FD-AE40-AF74-4508660096C1}"/>
              </a:ext>
            </a:extLst>
          </p:cNvPr>
          <p:cNvSpPr>
            <a:spLocks noGrp="1"/>
          </p:cNvSpPr>
          <p:nvPr>
            <p:ph idx="1"/>
          </p:nvPr>
        </p:nvSpPr>
        <p:spPr/>
        <p:txBody>
          <a:bodyPr/>
          <a:lstStyle/>
          <a:p>
            <a:pPr marL="0" indent="0">
              <a:buNone/>
            </a:pPr>
            <a:r>
              <a:rPr kumimoji="1" lang="ja-JP" altLang="en-US"/>
              <a:t>新しく建てるだけでなく</a:t>
            </a:r>
            <a:endParaRPr kumimoji="1" lang="en-US" altLang="ja-JP" dirty="0"/>
          </a:p>
          <a:p>
            <a:pPr marL="0" indent="0">
              <a:buNone/>
            </a:pPr>
            <a:r>
              <a:rPr kumimoji="1" lang="ja-JP" altLang="en-US"/>
              <a:t>　</a:t>
            </a:r>
            <a:r>
              <a:rPr kumimoji="1" lang="ja-JP" altLang="en-US">
                <a:solidFill>
                  <a:srgbClr val="FF0000"/>
                </a:solidFill>
              </a:rPr>
              <a:t>持続可能な循環型社会</a:t>
            </a:r>
            <a:r>
              <a:rPr kumimoji="1" lang="ja-JP" altLang="en-US"/>
              <a:t>に取り組む必要がある</a:t>
            </a:r>
            <a:endParaRPr kumimoji="1" lang="en-US" altLang="ja-JP" dirty="0"/>
          </a:p>
          <a:p>
            <a:pPr marL="0" indent="0">
              <a:buNone/>
            </a:pPr>
            <a:r>
              <a:rPr lang="ja-JP" altLang="en-US"/>
              <a:t>　　　　　　　　</a:t>
            </a:r>
            <a:endParaRPr lang="en-US" altLang="ja-JP" dirty="0"/>
          </a:p>
        </p:txBody>
      </p:sp>
    </p:spTree>
    <p:extLst>
      <p:ext uri="{BB962C8B-B14F-4D97-AF65-F5344CB8AC3E}">
        <p14:creationId xmlns:p14="http://schemas.microsoft.com/office/powerpoint/2010/main" val="23672551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E93A0253-50FD-AE40-AF74-4508660096C1}"/>
              </a:ext>
            </a:extLst>
          </p:cNvPr>
          <p:cNvSpPr>
            <a:spLocks noGrp="1"/>
          </p:cNvSpPr>
          <p:nvPr>
            <p:ph idx="1"/>
          </p:nvPr>
        </p:nvSpPr>
        <p:spPr/>
        <p:txBody>
          <a:bodyPr/>
          <a:lstStyle/>
          <a:p>
            <a:pPr marL="0" indent="0">
              <a:buNone/>
            </a:pPr>
            <a:r>
              <a:rPr kumimoji="1" lang="ja-JP" altLang="en-US"/>
              <a:t>新しく建てるだけでなく</a:t>
            </a:r>
            <a:endParaRPr kumimoji="1" lang="en-US" altLang="ja-JP" dirty="0"/>
          </a:p>
          <a:p>
            <a:pPr marL="0" indent="0">
              <a:buNone/>
            </a:pPr>
            <a:r>
              <a:rPr kumimoji="1" lang="ja-JP" altLang="en-US"/>
              <a:t>　持続可能な循環型社会に取り組む必要がある</a:t>
            </a:r>
            <a:endParaRPr kumimoji="1" lang="en-US" altLang="ja-JP" dirty="0"/>
          </a:p>
          <a:p>
            <a:pPr marL="0" indent="0">
              <a:buNone/>
            </a:pPr>
            <a:r>
              <a:rPr lang="ja-JP" altLang="en-US"/>
              <a:t>　　　　　　　　　　⇩</a:t>
            </a:r>
            <a:endParaRPr lang="en-US" altLang="ja-JP" dirty="0"/>
          </a:p>
          <a:p>
            <a:pPr marL="0" indent="0">
              <a:buNone/>
            </a:pPr>
            <a:r>
              <a:rPr lang="ja-JP" altLang="en-US"/>
              <a:t>　</a:t>
            </a:r>
            <a:r>
              <a:rPr lang="ja-JP" altLang="en-US">
                <a:solidFill>
                  <a:srgbClr val="FF0000"/>
                </a:solidFill>
              </a:rPr>
              <a:t>空き家課題解決</a:t>
            </a:r>
            <a:r>
              <a:rPr lang="ja-JP" altLang="en-US"/>
              <a:t>に取り組むのは自然な流れ</a:t>
            </a:r>
            <a:endParaRPr lang="en-US" altLang="ja-JP" dirty="0"/>
          </a:p>
          <a:p>
            <a:pPr marL="0" indent="0">
              <a:buNone/>
            </a:pPr>
            <a:r>
              <a:rPr lang="ja-JP" altLang="en-US"/>
              <a:t>　　　　　　　　　</a:t>
            </a:r>
            <a:endParaRPr lang="en-US" altLang="ja-JP" dirty="0"/>
          </a:p>
        </p:txBody>
      </p:sp>
    </p:spTree>
    <p:extLst>
      <p:ext uri="{BB962C8B-B14F-4D97-AF65-F5344CB8AC3E}">
        <p14:creationId xmlns:p14="http://schemas.microsoft.com/office/powerpoint/2010/main" val="957123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E93A0253-50FD-AE40-AF74-4508660096C1}"/>
              </a:ext>
            </a:extLst>
          </p:cNvPr>
          <p:cNvSpPr>
            <a:spLocks noGrp="1"/>
          </p:cNvSpPr>
          <p:nvPr>
            <p:ph idx="1"/>
          </p:nvPr>
        </p:nvSpPr>
        <p:spPr/>
        <p:txBody>
          <a:bodyPr/>
          <a:lstStyle/>
          <a:p>
            <a:pPr marL="0" indent="0">
              <a:buNone/>
            </a:pPr>
            <a:r>
              <a:rPr kumimoji="1" lang="ja-JP" altLang="en-US"/>
              <a:t>新しく建てるだけでなく</a:t>
            </a:r>
            <a:endParaRPr kumimoji="1" lang="en-US" altLang="ja-JP" dirty="0"/>
          </a:p>
          <a:p>
            <a:pPr marL="0" indent="0">
              <a:buNone/>
            </a:pPr>
            <a:r>
              <a:rPr kumimoji="1" lang="ja-JP" altLang="en-US"/>
              <a:t>　持続可能な循環型社会に取り組む必要がある</a:t>
            </a:r>
            <a:endParaRPr kumimoji="1" lang="en-US" altLang="ja-JP" dirty="0"/>
          </a:p>
          <a:p>
            <a:pPr marL="0" indent="0">
              <a:buNone/>
            </a:pPr>
            <a:r>
              <a:rPr lang="ja-JP" altLang="en-US"/>
              <a:t>　　　　　　　　　　⇩</a:t>
            </a:r>
            <a:endParaRPr lang="en-US" altLang="ja-JP" dirty="0"/>
          </a:p>
          <a:p>
            <a:pPr marL="0" indent="0">
              <a:buNone/>
            </a:pPr>
            <a:r>
              <a:rPr lang="ja-JP" altLang="en-US"/>
              <a:t>　空き家課題解決に取り組むのは自然な流れ</a:t>
            </a:r>
            <a:endParaRPr lang="en-US" altLang="ja-JP" dirty="0"/>
          </a:p>
          <a:p>
            <a:pPr marL="0" indent="0">
              <a:buNone/>
            </a:pPr>
            <a:r>
              <a:rPr lang="ja-JP" altLang="en-US"/>
              <a:t>　　　　　　　　　　⇩</a:t>
            </a:r>
            <a:endParaRPr lang="en-US" altLang="ja-JP" dirty="0"/>
          </a:p>
          <a:p>
            <a:pPr marL="0" indent="0">
              <a:buNone/>
            </a:pPr>
            <a:r>
              <a:rPr lang="ja-JP" altLang="en-US"/>
              <a:t>　</a:t>
            </a:r>
            <a:r>
              <a:rPr lang="ja-JP" altLang="en-US">
                <a:solidFill>
                  <a:srgbClr val="FF0000"/>
                </a:solidFill>
              </a:rPr>
              <a:t>自治体と連携</a:t>
            </a:r>
            <a:r>
              <a:rPr lang="ja-JP" altLang="en-US"/>
              <a:t>しなくてはその実現は難しい</a:t>
            </a:r>
            <a:endParaRPr lang="en-US" altLang="ja-JP" dirty="0"/>
          </a:p>
          <a:p>
            <a:pPr marL="0" indent="0">
              <a:buNone/>
            </a:pPr>
            <a:r>
              <a:rPr lang="ja-JP" altLang="en-US"/>
              <a:t>　　　　　　　　</a:t>
            </a:r>
            <a:endParaRPr lang="en-US" altLang="ja-JP" dirty="0"/>
          </a:p>
        </p:txBody>
      </p:sp>
    </p:spTree>
    <p:extLst>
      <p:ext uri="{BB962C8B-B14F-4D97-AF65-F5344CB8AC3E}">
        <p14:creationId xmlns:p14="http://schemas.microsoft.com/office/powerpoint/2010/main" val="36729916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E93A0253-50FD-AE40-AF74-4508660096C1}"/>
              </a:ext>
            </a:extLst>
          </p:cNvPr>
          <p:cNvSpPr>
            <a:spLocks noGrp="1"/>
          </p:cNvSpPr>
          <p:nvPr>
            <p:ph idx="1"/>
          </p:nvPr>
        </p:nvSpPr>
        <p:spPr/>
        <p:txBody>
          <a:bodyPr/>
          <a:lstStyle/>
          <a:p>
            <a:pPr marL="0" indent="0">
              <a:buNone/>
            </a:pPr>
            <a:r>
              <a:rPr kumimoji="1" lang="ja-JP" altLang="en-US"/>
              <a:t>新しく建てるだけでなく</a:t>
            </a:r>
            <a:endParaRPr kumimoji="1" lang="en-US" altLang="ja-JP" dirty="0"/>
          </a:p>
          <a:p>
            <a:pPr marL="0" indent="0">
              <a:buNone/>
            </a:pPr>
            <a:r>
              <a:rPr kumimoji="1" lang="ja-JP" altLang="en-US"/>
              <a:t>　持続可能な循環型社会に取り組む必要がある</a:t>
            </a:r>
            <a:endParaRPr kumimoji="1" lang="en-US" altLang="ja-JP" dirty="0"/>
          </a:p>
          <a:p>
            <a:pPr marL="0" indent="0">
              <a:buNone/>
            </a:pPr>
            <a:r>
              <a:rPr lang="ja-JP" altLang="en-US"/>
              <a:t>　　　　　　　　　　⇩</a:t>
            </a:r>
            <a:endParaRPr lang="en-US" altLang="ja-JP" dirty="0"/>
          </a:p>
          <a:p>
            <a:pPr marL="0" indent="0">
              <a:buNone/>
            </a:pPr>
            <a:r>
              <a:rPr lang="ja-JP" altLang="en-US"/>
              <a:t>　空き家課題解決に取り組むのは自然な流れ</a:t>
            </a:r>
            <a:endParaRPr lang="en-US" altLang="ja-JP" dirty="0"/>
          </a:p>
          <a:p>
            <a:pPr marL="0" indent="0">
              <a:buNone/>
            </a:pPr>
            <a:r>
              <a:rPr lang="ja-JP" altLang="en-US"/>
              <a:t>　　　　　　　　　　⇩</a:t>
            </a:r>
            <a:endParaRPr lang="en-US" altLang="ja-JP" dirty="0"/>
          </a:p>
          <a:p>
            <a:pPr marL="0" indent="0">
              <a:buNone/>
            </a:pPr>
            <a:r>
              <a:rPr lang="ja-JP" altLang="en-US"/>
              <a:t>　自治体と連携しなくてはその実現は難しい</a:t>
            </a:r>
            <a:endParaRPr lang="en-US" altLang="ja-JP" dirty="0"/>
          </a:p>
          <a:p>
            <a:pPr marL="0" indent="0">
              <a:buNone/>
            </a:pPr>
            <a:r>
              <a:rPr lang="ja-JP" altLang="en-US"/>
              <a:t>　　　　　　　　　　⇩</a:t>
            </a:r>
            <a:endParaRPr lang="en-US" altLang="ja-JP" dirty="0"/>
          </a:p>
          <a:p>
            <a:pPr marL="0" indent="0">
              <a:buNone/>
            </a:pPr>
            <a:r>
              <a:rPr lang="ja-JP" altLang="en-US"/>
              <a:t>　自治体には</a:t>
            </a:r>
            <a:r>
              <a:rPr lang="ja-JP" altLang="en-US">
                <a:solidFill>
                  <a:srgbClr val="FF0000"/>
                </a:solidFill>
              </a:rPr>
              <a:t>資金はなく人手も</a:t>
            </a:r>
            <a:r>
              <a:rPr lang="ja-JP" altLang="en-US"/>
              <a:t>足りていない</a:t>
            </a:r>
            <a:endParaRPr lang="en-US" altLang="ja-JP" dirty="0"/>
          </a:p>
          <a:p>
            <a:pPr marL="0" indent="0">
              <a:buNone/>
            </a:pPr>
            <a:r>
              <a:rPr lang="ja-JP" altLang="en-US"/>
              <a:t>　　　　　　　　</a:t>
            </a:r>
            <a:endParaRPr lang="en-US" altLang="ja-JP" dirty="0"/>
          </a:p>
        </p:txBody>
      </p:sp>
    </p:spTree>
    <p:extLst>
      <p:ext uri="{BB962C8B-B14F-4D97-AF65-F5344CB8AC3E}">
        <p14:creationId xmlns:p14="http://schemas.microsoft.com/office/powerpoint/2010/main" val="22925954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E93A0253-50FD-AE40-AF74-4508660096C1}"/>
              </a:ext>
            </a:extLst>
          </p:cNvPr>
          <p:cNvSpPr>
            <a:spLocks noGrp="1"/>
          </p:cNvSpPr>
          <p:nvPr>
            <p:ph idx="1"/>
          </p:nvPr>
        </p:nvSpPr>
        <p:spPr/>
        <p:txBody>
          <a:bodyPr/>
          <a:lstStyle/>
          <a:p>
            <a:pPr marL="0" indent="0">
              <a:buNone/>
            </a:pPr>
            <a:r>
              <a:rPr kumimoji="1" lang="ja-JP" altLang="en-US"/>
              <a:t>新しく建てるだけでなく</a:t>
            </a:r>
            <a:endParaRPr kumimoji="1" lang="en-US" altLang="ja-JP" dirty="0"/>
          </a:p>
          <a:p>
            <a:pPr marL="0" indent="0">
              <a:buNone/>
            </a:pPr>
            <a:r>
              <a:rPr kumimoji="1" lang="ja-JP" altLang="en-US"/>
              <a:t>　持続可能な循環型社会に取り組む必要がある</a:t>
            </a:r>
            <a:endParaRPr kumimoji="1" lang="en-US" altLang="ja-JP" dirty="0"/>
          </a:p>
          <a:p>
            <a:pPr marL="0" indent="0">
              <a:buNone/>
            </a:pPr>
            <a:r>
              <a:rPr lang="ja-JP" altLang="en-US"/>
              <a:t>　　　　　　　　　　⇩</a:t>
            </a:r>
            <a:endParaRPr lang="en-US" altLang="ja-JP" dirty="0"/>
          </a:p>
          <a:p>
            <a:pPr marL="0" indent="0">
              <a:buNone/>
            </a:pPr>
            <a:r>
              <a:rPr lang="ja-JP" altLang="en-US"/>
              <a:t>　空き家課題解決に取り組むのは自然な流れ</a:t>
            </a:r>
            <a:endParaRPr lang="en-US" altLang="ja-JP" dirty="0"/>
          </a:p>
          <a:p>
            <a:pPr marL="0" indent="0">
              <a:buNone/>
            </a:pPr>
            <a:r>
              <a:rPr lang="ja-JP" altLang="en-US"/>
              <a:t>　　　　　　　　　　⇩</a:t>
            </a:r>
            <a:endParaRPr lang="en-US" altLang="ja-JP" dirty="0"/>
          </a:p>
          <a:p>
            <a:pPr marL="0" indent="0">
              <a:buNone/>
            </a:pPr>
            <a:r>
              <a:rPr lang="ja-JP" altLang="en-US"/>
              <a:t>　自治体と連携しなくてはその実現は難しい</a:t>
            </a:r>
            <a:endParaRPr lang="en-US" altLang="ja-JP" dirty="0"/>
          </a:p>
          <a:p>
            <a:pPr marL="0" indent="0">
              <a:buNone/>
            </a:pPr>
            <a:r>
              <a:rPr lang="ja-JP" altLang="en-US"/>
              <a:t>　　　　　　　　　　⇩</a:t>
            </a:r>
            <a:endParaRPr lang="en-US" altLang="ja-JP" dirty="0"/>
          </a:p>
          <a:p>
            <a:pPr marL="0" indent="0">
              <a:buNone/>
            </a:pPr>
            <a:r>
              <a:rPr lang="ja-JP" altLang="en-US"/>
              <a:t>　自治体には資金はなく人手も足りていない</a:t>
            </a:r>
            <a:endParaRPr lang="en-US" altLang="ja-JP" dirty="0"/>
          </a:p>
          <a:p>
            <a:pPr marL="0" indent="0">
              <a:buNone/>
            </a:pPr>
            <a:r>
              <a:rPr lang="ja-JP" altLang="en-US"/>
              <a:t>　　　　　　　　　　⇩</a:t>
            </a:r>
            <a:endParaRPr lang="en-US" altLang="ja-JP" dirty="0"/>
          </a:p>
          <a:p>
            <a:pPr marL="0" indent="0">
              <a:buNone/>
            </a:pPr>
            <a:r>
              <a:rPr lang="ja-JP" altLang="en-US"/>
              <a:t>　　　　</a:t>
            </a:r>
            <a:r>
              <a:rPr lang="ja-JP" altLang="en-US">
                <a:solidFill>
                  <a:srgbClr val="FF0000"/>
                </a:solidFill>
              </a:rPr>
              <a:t>空き家バンク</a:t>
            </a:r>
            <a:r>
              <a:rPr lang="ja-JP" altLang="en-US"/>
              <a:t>にはその力はない</a:t>
            </a:r>
            <a:endParaRPr lang="en-US" altLang="ja-JP" dirty="0"/>
          </a:p>
        </p:txBody>
      </p:sp>
    </p:spTree>
    <p:extLst>
      <p:ext uri="{BB962C8B-B14F-4D97-AF65-F5344CB8AC3E}">
        <p14:creationId xmlns:p14="http://schemas.microsoft.com/office/powerpoint/2010/main" val="13924559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E93A0253-50FD-AE40-AF74-4508660096C1}"/>
              </a:ext>
            </a:extLst>
          </p:cNvPr>
          <p:cNvSpPr>
            <a:spLocks noGrp="1"/>
          </p:cNvSpPr>
          <p:nvPr>
            <p:ph idx="1"/>
          </p:nvPr>
        </p:nvSpPr>
        <p:spPr/>
        <p:txBody>
          <a:bodyPr/>
          <a:lstStyle/>
          <a:p>
            <a:pPr marL="0" indent="0">
              <a:buNone/>
            </a:pPr>
            <a:r>
              <a:rPr lang="ja-JP" altLang="en-US"/>
              <a:t>　　　　空き家バンクにはその力はない</a:t>
            </a:r>
            <a:endParaRPr lang="en-US" altLang="ja-JP" dirty="0"/>
          </a:p>
          <a:p>
            <a:pPr marL="0" indent="0">
              <a:buNone/>
            </a:pPr>
            <a:r>
              <a:rPr lang="ja-JP" altLang="en-US"/>
              <a:t>　　　　　　　　　　⇩</a:t>
            </a:r>
            <a:endParaRPr lang="en-US" altLang="ja-JP" dirty="0"/>
          </a:p>
          <a:p>
            <a:pPr marL="0" indent="0">
              <a:buNone/>
            </a:pPr>
            <a:r>
              <a:rPr lang="ja-JP" altLang="en-US"/>
              <a:t>　　　　空き家バンクと</a:t>
            </a:r>
            <a:r>
              <a:rPr lang="ja-JP" altLang="en-US">
                <a:solidFill>
                  <a:srgbClr val="FF0000"/>
                </a:solidFill>
              </a:rPr>
              <a:t>連携</a:t>
            </a:r>
            <a:r>
              <a:rPr lang="ja-JP" altLang="en-US"/>
              <a:t>すればいい</a:t>
            </a:r>
            <a:endParaRPr lang="en-US" altLang="ja-JP" dirty="0"/>
          </a:p>
          <a:p>
            <a:pPr marL="0" indent="0">
              <a:buNone/>
            </a:pPr>
            <a:r>
              <a:rPr lang="ja-JP" altLang="en-US"/>
              <a:t>　　　　　　　　　　⇩</a:t>
            </a:r>
            <a:endParaRPr lang="en-US" altLang="ja-JP" dirty="0"/>
          </a:p>
          <a:p>
            <a:pPr marL="0" indent="0">
              <a:buNone/>
            </a:pPr>
            <a:r>
              <a:rPr lang="ja-JP" altLang="en-US"/>
              <a:t>　　　</a:t>
            </a:r>
            <a:endParaRPr lang="en-US" altLang="ja-JP" dirty="0"/>
          </a:p>
        </p:txBody>
      </p:sp>
    </p:spTree>
    <p:extLst>
      <p:ext uri="{BB962C8B-B14F-4D97-AF65-F5344CB8AC3E}">
        <p14:creationId xmlns:p14="http://schemas.microsoft.com/office/powerpoint/2010/main" val="4134808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03582E5-C41D-424C-AF2D-6FC6FBB2D715}"/>
              </a:ext>
            </a:extLst>
          </p:cNvPr>
          <p:cNvSpPr>
            <a:spLocks noGrp="1"/>
          </p:cNvSpPr>
          <p:nvPr>
            <p:ph type="title"/>
          </p:nvPr>
        </p:nvSpPr>
        <p:spPr/>
        <p:txBody>
          <a:bodyPr/>
          <a:lstStyle/>
          <a:p>
            <a:r>
              <a:rPr kumimoji="1" lang="ja-JP" altLang="en-US" dirty="0"/>
              <a:t>全国空き家アドバイザー協議会設立の意義</a:t>
            </a:r>
          </a:p>
        </p:txBody>
      </p:sp>
      <p:sp>
        <p:nvSpPr>
          <p:cNvPr id="3" name="コンテンツ プレースホルダー 2">
            <a:extLst>
              <a:ext uri="{FF2B5EF4-FFF2-40B4-BE49-F238E27FC236}">
                <a16:creationId xmlns:a16="http://schemas.microsoft.com/office/drawing/2014/main" id="{2010EB65-3273-5F4F-A26F-F3B0373872A1}"/>
              </a:ext>
            </a:extLst>
          </p:cNvPr>
          <p:cNvSpPr>
            <a:spLocks noGrp="1"/>
          </p:cNvSpPr>
          <p:nvPr>
            <p:ph idx="1"/>
          </p:nvPr>
        </p:nvSpPr>
        <p:spPr>
          <a:xfrm>
            <a:off x="228600" y="1090902"/>
            <a:ext cx="8801099" cy="4676196"/>
          </a:xfrm>
        </p:spPr>
        <p:txBody>
          <a:bodyPr anchor="t">
            <a:normAutofit/>
          </a:bodyPr>
          <a:lstStyle/>
          <a:p>
            <a:pPr marL="0" indent="0">
              <a:lnSpc>
                <a:spcPct val="300000"/>
              </a:lnSpc>
              <a:buNone/>
            </a:pPr>
            <a:r>
              <a:rPr kumimoji="1" lang="ja-JP" altLang="en-US" dirty="0"/>
              <a:t>・「空き家バンク」で空き家課題解決は難しい理由</a:t>
            </a:r>
            <a:endParaRPr lang="en-US" altLang="ja-JP" dirty="0"/>
          </a:p>
          <a:p>
            <a:pPr marL="0" indent="0">
              <a:lnSpc>
                <a:spcPct val="300000"/>
              </a:lnSpc>
              <a:buNone/>
            </a:pPr>
            <a:r>
              <a:rPr kumimoji="1" lang="ja-JP" altLang="en-US" dirty="0"/>
              <a:t>・「空き家問題」を自治体では難しい理由</a:t>
            </a:r>
            <a:endParaRPr lang="en-US" altLang="ja-JP" dirty="0"/>
          </a:p>
          <a:p>
            <a:pPr marL="0" indent="0">
              <a:lnSpc>
                <a:spcPct val="300000"/>
              </a:lnSpc>
              <a:buNone/>
            </a:pPr>
            <a:r>
              <a:rPr kumimoji="1" lang="ja-JP" altLang="en-US" dirty="0"/>
              <a:t>・国の施策と国が官民連携を求める理由</a:t>
            </a:r>
            <a:endParaRPr lang="en-US" altLang="ja-JP" dirty="0"/>
          </a:p>
        </p:txBody>
      </p:sp>
    </p:spTree>
    <p:extLst>
      <p:ext uri="{BB962C8B-B14F-4D97-AF65-F5344CB8AC3E}">
        <p14:creationId xmlns:p14="http://schemas.microsoft.com/office/powerpoint/2010/main" val="2355043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DBF163F-7E8F-2541-84EE-668D2D295290}"/>
              </a:ext>
            </a:extLst>
          </p:cNvPr>
          <p:cNvSpPr>
            <a:spLocks noGrp="1"/>
          </p:cNvSpPr>
          <p:nvPr>
            <p:ph type="title"/>
          </p:nvPr>
        </p:nvSpPr>
        <p:spPr>
          <a:xfrm>
            <a:off x="179614" y="5159829"/>
            <a:ext cx="8964386" cy="1208314"/>
          </a:xfrm>
        </p:spPr>
        <p:txBody>
          <a:bodyPr anchor="ctr">
            <a:normAutofit/>
          </a:bodyPr>
          <a:lstStyle/>
          <a:p>
            <a:pPr algn="ctr"/>
            <a:r>
              <a:rPr kumimoji="1" lang="ja-JP" altLang="en-US" dirty="0"/>
              <a:t>空き家に手を加えるコトなくそのまま流通が基本</a:t>
            </a:r>
          </a:p>
        </p:txBody>
      </p:sp>
      <p:pic>
        <p:nvPicPr>
          <p:cNvPr id="1028" name="Picture 4">
            <a:extLst>
              <a:ext uri="{FF2B5EF4-FFF2-40B4-BE49-F238E27FC236}">
                <a16:creationId xmlns:a16="http://schemas.microsoft.com/office/drawing/2014/main" id="{A4A46827-6982-415E-9B64-702890A2EB8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38912" y="1569110"/>
            <a:ext cx="8266176" cy="3719779"/>
          </a:xfrm>
          <a:prstGeom prst="rect">
            <a:avLst/>
          </a:prstGeom>
          <a:noFill/>
          <a:extLst>
            <a:ext uri="{909E8E84-426E-40DD-AFC4-6F175D3DCCD1}">
              <a14:hiddenFill xmlns:a14="http://schemas.microsoft.com/office/drawing/2010/main">
                <a:solidFill>
                  <a:srgbClr val="FFFFFF"/>
                </a:solidFill>
              </a14:hiddenFill>
            </a:ext>
          </a:extLst>
        </p:spPr>
      </p:pic>
      <p:sp>
        <p:nvSpPr>
          <p:cNvPr id="8" name="タイトル 1">
            <a:extLst>
              <a:ext uri="{FF2B5EF4-FFF2-40B4-BE49-F238E27FC236}">
                <a16:creationId xmlns:a16="http://schemas.microsoft.com/office/drawing/2014/main" id="{48B924AE-0601-4499-84D1-E464128E7C38}"/>
              </a:ext>
            </a:extLst>
          </p:cNvPr>
          <p:cNvSpPr txBox="1">
            <a:spLocks/>
          </p:cNvSpPr>
          <p:nvPr/>
        </p:nvSpPr>
        <p:spPr>
          <a:xfrm>
            <a:off x="0" y="30161"/>
            <a:ext cx="7886700" cy="5591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2400" kern="1200">
                <a:solidFill>
                  <a:schemeClr val="tx1"/>
                </a:solidFill>
                <a:latin typeface="ＭＳ ゴシック" panose="020B0609070205080204" pitchFamily="49" charset="-128"/>
                <a:ea typeface="ＭＳ ゴシック" panose="020B0609070205080204" pitchFamily="49" charset="-128"/>
                <a:cs typeface="+mj-cs"/>
              </a:defRPr>
            </a:lvl1pPr>
          </a:lstStyle>
          <a:p>
            <a:pPr fontAlgn="base"/>
            <a:r>
              <a:rPr lang="ja-JP" altLang="en-US" b="1" dirty="0"/>
              <a:t>空き家バンク制度の仕組み</a:t>
            </a:r>
          </a:p>
        </p:txBody>
      </p:sp>
    </p:spTree>
    <p:extLst>
      <p:ext uri="{BB962C8B-B14F-4D97-AF65-F5344CB8AC3E}">
        <p14:creationId xmlns:p14="http://schemas.microsoft.com/office/powerpoint/2010/main" val="13070237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865159E-8E5C-A345-AAC4-3BFF435360EF}"/>
              </a:ext>
            </a:extLst>
          </p:cNvPr>
          <p:cNvSpPr>
            <a:spLocks noGrp="1"/>
          </p:cNvSpPr>
          <p:nvPr>
            <p:ph type="title"/>
          </p:nvPr>
        </p:nvSpPr>
        <p:spPr/>
        <p:txBody>
          <a:bodyPr/>
          <a:lstStyle/>
          <a:p>
            <a:r>
              <a:rPr lang="ja-JP" altLang="en-US" dirty="0"/>
              <a:t>空き家バンクでは出来ないコト</a:t>
            </a:r>
            <a:endParaRPr kumimoji="1" lang="ja-JP" altLang="en-US" dirty="0"/>
          </a:p>
        </p:txBody>
      </p:sp>
      <p:pic>
        <p:nvPicPr>
          <p:cNvPr id="4" name="図 3">
            <a:extLst>
              <a:ext uri="{FF2B5EF4-FFF2-40B4-BE49-F238E27FC236}">
                <a16:creationId xmlns:a16="http://schemas.microsoft.com/office/drawing/2014/main" id="{D53852AF-B6B7-5440-96C2-4593E3BD5E6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9900" y="841445"/>
            <a:ext cx="8204200" cy="5478427"/>
          </a:xfrm>
          <a:prstGeom prst="rect">
            <a:avLst/>
          </a:prstGeom>
        </p:spPr>
      </p:pic>
    </p:spTree>
    <p:extLst>
      <p:ext uri="{BB962C8B-B14F-4D97-AF65-F5344CB8AC3E}">
        <p14:creationId xmlns:p14="http://schemas.microsoft.com/office/powerpoint/2010/main" val="2028852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3D6E21-C154-4942-BF6E-CF404890EF2C}"/>
              </a:ext>
            </a:extLst>
          </p:cNvPr>
          <p:cNvSpPr>
            <a:spLocks noGrp="1"/>
          </p:cNvSpPr>
          <p:nvPr>
            <p:ph type="title"/>
          </p:nvPr>
        </p:nvSpPr>
        <p:spPr/>
        <p:txBody>
          <a:bodyPr>
            <a:normAutofit fontScale="90000"/>
          </a:bodyPr>
          <a:lstStyle/>
          <a:p>
            <a:br>
              <a:rPr kumimoji="1" lang="en-US" altLang="ja-JP" dirty="0"/>
            </a:br>
            <a:endParaRPr kumimoji="1" lang="ja-JP" altLang="en-US"/>
          </a:p>
        </p:txBody>
      </p:sp>
      <p:sp>
        <p:nvSpPr>
          <p:cNvPr id="3" name="コンテンツ プレースホルダー 2">
            <a:extLst>
              <a:ext uri="{FF2B5EF4-FFF2-40B4-BE49-F238E27FC236}">
                <a16:creationId xmlns:a16="http://schemas.microsoft.com/office/drawing/2014/main" id="{80DD61A0-6594-C647-8C2D-7062D36EED23}"/>
              </a:ext>
            </a:extLst>
          </p:cNvPr>
          <p:cNvSpPr>
            <a:spLocks noGrp="1"/>
          </p:cNvSpPr>
          <p:nvPr>
            <p:ph idx="1"/>
          </p:nvPr>
        </p:nvSpPr>
        <p:spPr>
          <a:xfrm>
            <a:off x="213756" y="996952"/>
            <a:ext cx="8930244" cy="5359399"/>
          </a:xfrm>
        </p:spPr>
        <p:txBody>
          <a:bodyPr>
            <a:noAutofit/>
          </a:bodyPr>
          <a:lstStyle/>
          <a:p>
            <a:pPr marL="0" indent="0">
              <a:buNone/>
            </a:pPr>
            <a:r>
              <a:rPr kumimoji="1" lang="en-US" altLang="ja-JP" dirty="0"/>
              <a:t>       </a:t>
            </a:r>
            <a:r>
              <a:rPr kumimoji="1" lang="ja-JP" altLang="en-US"/>
              <a:t>　自治体</a:t>
            </a:r>
            <a:r>
              <a:rPr kumimoji="1" lang="ja-JP" altLang="en-US" dirty="0"/>
              <a:t>の出来ないこと民間が行う</a:t>
            </a:r>
            <a:endParaRPr kumimoji="1" lang="en-US" altLang="ja-JP" dirty="0"/>
          </a:p>
          <a:p>
            <a:pPr marL="0" indent="0">
              <a:buNone/>
            </a:pPr>
            <a:r>
              <a:rPr lang="ja-JP" altLang="en-US" dirty="0"/>
              <a:t>　</a:t>
            </a:r>
            <a:br>
              <a:rPr lang="en-US" altLang="ja-JP" dirty="0"/>
            </a:br>
            <a:r>
              <a:rPr lang="en-US" altLang="ja-JP" dirty="0"/>
              <a:t>                   </a:t>
            </a:r>
            <a:r>
              <a:rPr lang="en-US" altLang="ja-JP" sz="4800" dirty="0"/>
              <a:t>  </a:t>
            </a:r>
            <a:r>
              <a:rPr lang="ja-JP" altLang="en-US" sz="4800"/>
              <a:t>⇩</a:t>
            </a:r>
            <a:endParaRPr kumimoji="1" lang="en-US" altLang="ja-JP" sz="4800" dirty="0"/>
          </a:p>
          <a:p>
            <a:pPr marL="0" indent="0" algn="ctr">
              <a:buNone/>
            </a:pPr>
            <a:endParaRPr kumimoji="1" lang="en-US" altLang="ja-JP" dirty="0"/>
          </a:p>
          <a:p>
            <a:pPr marL="0" indent="0" algn="ctr">
              <a:buNone/>
            </a:pPr>
            <a:r>
              <a:rPr kumimoji="1" lang="en-US" altLang="ja-JP" dirty="0"/>
              <a:t> </a:t>
            </a:r>
            <a:r>
              <a:rPr kumimoji="1" lang="ja-JP" altLang="en-US" dirty="0"/>
              <a:t>自治体と情報共有し自治体と共に「空き家課題解決」</a:t>
            </a:r>
            <a:endParaRPr kumimoji="1" lang="en-US" altLang="ja-JP" dirty="0"/>
          </a:p>
          <a:p>
            <a:pPr marL="0" indent="0">
              <a:buNone/>
            </a:pPr>
            <a:r>
              <a:rPr kumimoji="1" lang="en-US" altLang="ja-JP" dirty="0"/>
              <a:t>      </a:t>
            </a:r>
            <a:r>
              <a:rPr kumimoji="1" lang="ja-JP" altLang="en-US" dirty="0"/>
              <a:t>（空き家バンク</a:t>
            </a:r>
            <a:r>
              <a:rPr kumimoji="1" lang="ja-JP" altLang="en-US"/>
              <a:t>）　</a:t>
            </a:r>
            <a:endParaRPr kumimoji="1" lang="en-US" altLang="ja-JP" dirty="0"/>
          </a:p>
          <a:p>
            <a:pPr marL="0" indent="0">
              <a:buNone/>
            </a:pPr>
            <a:r>
              <a:rPr lang="ja-JP" altLang="en-US"/>
              <a:t>　　　　　　　</a:t>
            </a:r>
            <a:r>
              <a:rPr lang="en-US" altLang="ja-JP" dirty="0"/>
              <a:t> </a:t>
            </a:r>
            <a:r>
              <a:rPr lang="ja-JP" altLang="en-US"/>
              <a:t>　　　</a:t>
            </a:r>
            <a:r>
              <a:rPr kumimoji="1" lang="en-US" altLang="ja-JP" sz="4800" dirty="0"/>
              <a:t> </a:t>
            </a:r>
            <a:r>
              <a:rPr kumimoji="1" lang="ja-JP" altLang="en-US" sz="4800"/>
              <a:t>⇩</a:t>
            </a:r>
            <a:r>
              <a:rPr kumimoji="1" lang="ja-JP" altLang="en-US"/>
              <a:t>　</a:t>
            </a:r>
            <a:endParaRPr kumimoji="1" lang="en-US" altLang="ja-JP" dirty="0"/>
          </a:p>
          <a:p>
            <a:pPr marL="0" indent="0">
              <a:buNone/>
            </a:pPr>
            <a:r>
              <a:rPr kumimoji="1" lang="ja-JP" altLang="en-US" dirty="0"/>
              <a:t>　　　　　　　　</a:t>
            </a:r>
            <a:endParaRPr kumimoji="1" lang="en-US" altLang="ja-JP" dirty="0"/>
          </a:p>
          <a:p>
            <a:pPr marL="0" indent="0">
              <a:buNone/>
            </a:pPr>
            <a:r>
              <a:rPr kumimoji="1" lang="en-US" altLang="ja-JP" dirty="0"/>
              <a:t>  </a:t>
            </a:r>
            <a:r>
              <a:rPr kumimoji="1" lang="ja-JP" altLang="en-US"/>
              <a:t>自治体</a:t>
            </a:r>
            <a:r>
              <a:rPr kumimoji="1" lang="ja-JP" altLang="en-US" dirty="0"/>
              <a:t>情報管理発信</a:t>
            </a:r>
            <a:r>
              <a:rPr kumimoji="1" lang="en-US" altLang="ja-JP" dirty="0"/>
              <a:t> </a:t>
            </a:r>
            <a:r>
              <a:rPr kumimoji="1" lang="ja-JP" altLang="en-US" dirty="0"/>
              <a:t>⇦</a:t>
            </a:r>
            <a:r>
              <a:rPr kumimoji="1" lang="ja-JP" altLang="en-US" dirty="0">
                <a:solidFill>
                  <a:srgbClr val="FF0000"/>
                </a:solidFill>
              </a:rPr>
              <a:t>連携</a:t>
            </a:r>
            <a:r>
              <a:rPr kumimoji="1" lang="ja-JP" altLang="en-US" dirty="0"/>
              <a:t>⇨</a:t>
            </a:r>
            <a:r>
              <a:rPr kumimoji="1" lang="en-US" altLang="ja-JP" dirty="0"/>
              <a:t> </a:t>
            </a:r>
            <a:r>
              <a:rPr kumimoji="1" lang="ja-JP" altLang="en-US" dirty="0"/>
              <a:t>民間で実務運営</a:t>
            </a:r>
            <a:endParaRPr kumimoji="1" lang="en-US" altLang="ja-JP" dirty="0"/>
          </a:p>
          <a:p>
            <a:pPr marL="0" indent="0">
              <a:buNone/>
            </a:pPr>
            <a:r>
              <a:rPr kumimoji="1" lang="ja-JP" altLang="en-US"/>
              <a:t>　　　　　　　　</a:t>
            </a:r>
            <a:r>
              <a:rPr kumimoji="1" lang="en-US" altLang="ja-JP" dirty="0"/>
              <a:t>      </a:t>
            </a:r>
            <a:r>
              <a:rPr kumimoji="1" lang="ja-JP" altLang="en-US"/>
              <a:t>　</a:t>
            </a:r>
            <a:r>
              <a:rPr kumimoji="1" lang="en-US" altLang="ja-JP" dirty="0"/>
              <a:t> </a:t>
            </a:r>
            <a:r>
              <a:rPr kumimoji="1" lang="ja-JP" altLang="en-US"/>
              <a:t>　　　　　　　　　　</a:t>
            </a:r>
            <a:r>
              <a:rPr kumimoji="1" lang="ja-JP" altLang="en-US" sz="2400"/>
              <a:t>　　</a:t>
            </a:r>
            <a:endParaRPr kumimoji="1" lang="en-US" altLang="ja-JP" sz="2400" dirty="0"/>
          </a:p>
          <a:p>
            <a:pPr marL="0" indent="0">
              <a:buNone/>
            </a:pPr>
            <a:r>
              <a:rPr kumimoji="1" lang="ja-JP" altLang="en-US" sz="2400" dirty="0"/>
              <a:t>　　　　　　　　　　</a:t>
            </a:r>
            <a:endParaRPr kumimoji="1" lang="en-US" altLang="ja-JP" sz="2400" dirty="0"/>
          </a:p>
          <a:p>
            <a:pPr marL="0" indent="0">
              <a:buNone/>
            </a:pPr>
            <a:r>
              <a:rPr kumimoji="1" lang="ja-JP" altLang="en-US" sz="2400" dirty="0"/>
              <a:t>　　　　　　　　</a:t>
            </a:r>
            <a:endParaRPr kumimoji="1" lang="en-US" altLang="ja-JP" sz="2400" dirty="0"/>
          </a:p>
        </p:txBody>
      </p:sp>
    </p:spTree>
    <p:extLst>
      <p:ext uri="{BB962C8B-B14F-4D97-AF65-F5344CB8AC3E}">
        <p14:creationId xmlns:p14="http://schemas.microsoft.com/office/powerpoint/2010/main" val="42815335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184068E-CCAA-224B-9D3F-D8C6C0772230}"/>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E93A0253-50FD-AE40-AF74-4508660096C1}"/>
              </a:ext>
            </a:extLst>
          </p:cNvPr>
          <p:cNvSpPr>
            <a:spLocks noGrp="1"/>
          </p:cNvSpPr>
          <p:nvPr>
            <p:ph idx="1"/>
          </p:nvPr>
        </p:nvSpPr>
        <p:spPr/>
        <p:txBody>
          <a:bodyPr>
            <a:normAutofit/>
          </a:bodyPr>
          <a:lstStyle/>
          <a:p>
            <a:pPr marL="0" indent="0">
              <a:buNone/>
            </a:pPr>
            <a:r>
              <a:rPr lang="ja-JP" altLang="en-US"/>
              <a:t>　　　　空き家バンクにはその力はない</a:t>
            </a:r>
            <a:endParaRPr lang="en-US" altLang="ja-JP" dirty="0"/>
          </a:p>
          <a:p>
            <a:pPr marL="0" indent="0">
              <a:buNone/>
            </a:pPr>
            <a:r>
              <a:rPr lang="ja-JP" altLang="en-US"/>
              <a:t>　　　　　　　　　　⇩</a:t>
            </a:r>
            <a:endParaRPr lang="en-US" altLang="ja-JP" dirty="0"/>
          </a:p>
          <a:p>
            <a:pPr marL="0" indent="0">
              <a:buNone/>
            </a:pPr>
            <a:r>
              <a:rPr lang="ja-JP" altLang="en-US"/>
              <a:t>　　　　空き家バンクと連携すればいい</a:t>
            </a:r>
            <a:endParaRPr lang="en-US" altLang="ja-JP" dirty="0"/>
          </a:p>
          <a:p>
            <a:pPr marL="0" indent="0">
              <a:buNone/>
            </a:pPr>
            <a:r>
              <a:rPr lang="ja-JP" altLang="en-US"/>
              <a:t>　　　　　　　　　　⇩</a:t>
            </a:r>
            <a:endParaRPr lang="en-US" altLang="ja-JP" dirty="0"/>
          </a:p>
          <a:p>
            <a:pPr marL="0" indent="0">
              <a:buNone/>
            </a:pPr>
            <a:r>
              <a:rPr lang="ja-JP" altLang="en-US"/>
              <a:t>　　　　空き家バンクは・移住　を</a:t>
            </a:r>
            <a:endParaRPr lang="en-US" altLang="ja-JP" dirty="0"/>
          </a:p>
          <a:p>
            <a:pPr marL="0" indent="0">
              <a:buNone/>
            </a:pPr>
            <a:r>
              <a:rPr lang="ja-JP" altLang="en-US"/>
              <a:t>　　　　私たちは　　　・</a:t>
            </a:r>
            <a:r>
              <a:rPr lang="ja-JP" altLang="en-US">
                <a:solidFill>
                  <a:srgbClr val="FF0000"/>
                </a:solidFill>
              </a:rPr>
              <a:t>発生抑制</a:t>
            </a:r>
            <a:endParaRPr lang="en-US" altLang="ja-JP" dirty="0">
              <a:solidFill>
                <a:srgbClr val="FF0000"/>
              </a:solidFill>
            </a:endParaRPr>
          </a:p>
          <a:p>
            <a:pPr marL="0" indent="0">
              <a:buNone/>
            </a:pPr>
            <a:r>
              <a:rPr lang="ja-JP" altLang="en-US"/>
              <a:t>　　　　　　　　　　　・</a:t>
            </a:r>
            <a:r>
              <a:rPr lang="ja-JP" altLang="en-US">
                <a:solidFill>
                  <a:srgbClr val="FF0000"/>
                </a:solidFill>
              </a:rPr>
              <a:t>利活用</a:t>
            </a:r>
            <a:endParaRPr lang="en-US" altLang="ja-JP" dirty="0">
              <a:solidFill>
                <a:srgbClr val="FF0000"/>
              </a:solidFill>
            </a:endParaRPr>
          </a:p>
          <a:p>
            <a:pPr marL="0" indent="0">
              <a:buNone/>
            </a:pPr>
            <a:r>
              <a:rPr lang="ja-JP" altLang="en-US"/>
              <a:t>　　　　　　　　　　　・</a:t>
            </a:r>
            <a:r>
              <a:rPr lang="ja-JP" altLang="en-US">
                <a:solidFill>
                  <a:srgbClr val="FF0000"/>
                </a:solidFill>
              </a:rPr>
              <a:t>解体促進</a:t>
            </a:r>
            <a:r>
              <a:rPr lang="ja-JP" altLang="en-US"/>
              <a:t>　を</a:t>
            </a:r>
            <a:endParaRPr lang="en-US" altLang="ja-JP" dirty="0"/>
          </a:p>
          <a:p>
            <a:pPr marL="0" indent="0">
              <a:buNone/>
            </a:pPr>
            <a:r>
              <a:rPr lang="ja-JP" altLang="en-US"/>
              <a:t>　　　　　　</a:t>
            </a:r>
            <a:r>
              <a:rPr lang="ja-JP" altLang="en-US" sz="1800"/>
              <a:t>（この内容は明日詳しくやります）</a:t>
            </a:r>
            <a:endParaRPr lang="en-US" altLang="ja-JP" sz="1800" dirty="0"/>
          </a:p>
          <a:p>
            <a:pPr marL="0" indent="0">
              <a:buNone/>
            </a:pPr>
            <a:r>
              <a:rPr lang="ja-JP" altLang="en-US"/>
              <a:t>　　　　　</a:t>
            </a:r>
            <a:endParaRPr lang="en-US" altLang="ja-JP" dirty="0"/>
          </a:p>
        </p:txBody>
      </p:sp>
    </p:spTree>
    <p:extLst>
      <p:ext uri="{BB962C8B-B14F-4D97-AF65-F5344CB8AC3E}">
        <p14:creationId xmlns:p14="http://schemas.microsoft.com/office/powerpoint/2010/main" val="15799815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E93A0253-50FD-AE40-AF74-4508660096C1}"/>
              </a:ext>
            </a:extLst>
          </p:cNvPr>
          <p:cNvSpPr>
            <a:spLocks noGrp="1"/>
          </p:cNvSpPr>
          <p:nvPr>
            <p:ph idx="1"/>
          </p:nvPr>
        </p:nvSpPr>
        <p:spPr/>
        <p:txBody>
          <a:bodyPr/>
          <a:lstStyle/>
          <a:p>
            <a:pPr marL="0" indent="0">
              <a:buNone/>
            </a:pPr>
            <a:r>
              <a:rPr lang="ja-JP" altLang="en-US"/>
              <a:t>　　　　空き家バンクにはその力はない</a:t>
            </a:r>
            <a:endParaRPr lang="en-US" altLang="ja-JP" dirty="0"/>
          </a:p>
          <a:p>
            <a:pPr marL="0" indent="0">
              <a:buNone/>
            </a:pPr>
            <a:r>
              <a:rPr lang="ja-JP" altLang="en-US"/>
              <a:t>　　　　　　　　　　⇩</a:t>
            </a:r>
            <a:endParaRPr lang="en-US" altLang="ja-JP" dirty="0"/>
          </a:p>
          <a:p>
            <a:pPr marL="0" indent="0">
              <a:buNone/>
            </a:pPr>
            <a:r>
              <a:rPr lang="ja-JP" altLang="en-US"/>
              <a:t>　　　　空き家バンクと連携すればいい</a:t>
            </a:r>
            <a:endParaRPr lang="en-US" altLang="ja-JP" dirty="0"/>
          </a:p>
          <a:p>
            <a:pPr marL="0" indent="0">
              <a:buNone/>
            </a:pPr>
            <a:r>
              <a:rPr lang="ja-JP" altLang="en-US"/>
              <a:t>　　　　　　　　　　⇩</a:t>
            </a:r>
            <a:endParaRPr lang="en-US" altLang="ja-JP" dirty="0"/>
          </a:p>
          <a:p>
            <a:pPr marL="0" indent="0">
              <a:buNone/>
            </a:pPr>
            <a:r>
              <a:rPr lang="ja-JP" altLang="en-US"/>
              <a:t>　　　　空き家バンクは・移住　を</a:t>
            </a:r>
            <a:endParaRPr lang="en-US" altLang="ja-JP" dirty="0"/>
          </a:p>
          <a:p>
            <a:pPr marL="0" indent="0">
              <a:buNone/>
            </a:pPr>
            <a:r>
              <a:rPr lang="ja-JP" altLang="en-US"/>
              <a:t>　　　　私たちは　　　・発生抑制</a:t>
            </a:r>
            <a:endParaRPr lang="en-US" altLang="ja-JP" dirty="0"/>
          </a:p>
          <a:p>
            <a:pPr marL="0" indent="0">
              <a:buNone/>
            </a:pPr>
            <a:r>
              <a:rPr lang="ja-JP" altLang="en-US"/>
              <a:t>　　　　　　　　　　　・利活用</a:t>
            </a:r>
            <a:endParaRPr lang="en-US" altLang="ja-JP" dirty="0"/>
          </a:p>
          <a:p>
            <a:pPr marL="0" indent="0">
              <a:buNone/>
            </a:pPr>
            <a:r>
              <a:rPr lang="ja-JP" altLang="en-US"/>
              <a:t>　　　　　　　　　　　・解体促進　を</a:t>
            </a:r>
            <a:endParaRPr lang="en-US" altLang="ja-JP" dirty="0"/>
          </a:p>
          <a:p>
            <a:pPr marL="0" indent="0">
              <a:buNone/>
            </a:pPr>
            <a:r>
              <a:rPr lang="ja-JP" altLang="en-US"/>
              <a:t>　　　　　　　　　　⇩</a:t>
            </a:r>
            <a:endParaRPr lang="en-US" altLang="ja-JP" dirty="0"/>
          </a:p>
          <a:p>
            <a:pPr marL="0" indent="0">
              <a:buNone/>
            </a:pPr>
            <a:r>
              <a:rPr lang="ja-JP" altLang="en-US"/>
              <a:t>　　　　　</a:t>
            </a:r>
            <a:r>
              <a:rPr lang="ja-JP" altLang="en-US">
                <a:solidFill>
                  <a:srgbClr val="FF0000"/>
                </a:solidFill>
              </a:rPr>
              <a:t>自治体連携は必須</a:t>
            </a:r>
            <a:r>
              <a:rPr lang="ja-JP" altLang="en-US"/>
              <a:t>になる</a:t>
            </a:r>
            <a:endParaRPr lang="en-US" altLang="ja-JP" dirty="0"/>
          </a:p>
        </p:txBody>
      </p:sp>
    </p:spTree>
    <p:extLst>
      <p:ext uri="{BB962C8B-B14F-4D97-AF65-F5344CB8AC3E}">
        <p14:creationId xmlns:p14="http://schemas.microsoft.com/office/powerpoint/2010/main" val="13879404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図 6" descr="人, 屋内, グループ, 立つ が含まれている画像&#10;&#10;自動的に生成された説明">
            <a:extLst>
              <a:ext uri="{FF2B5EF4-FFF2-40B4-BE49-F238E27FC236}">
                <a16:creationId xmlns:a16="http://schemas.microsoft.com/office/drawing/2014/main" id="{A988FCA1-AC9C-604A-8F42-0B42B5A0F47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0" y="10"/>
            <a:ext cx="9143980" cy="6857989"/>
          </a:xfrm>
          <a:prstGeom prst="rect">
            <a:avLst/>
          </a:prstGeom>
        </p:spPr>
      </p:pic>
      <p:sp>
        <p:nvSpPr>
          <p:cNvPr id="17" name="Freeform: Shape 16">
            <a:extLst>
              <a:ext uri="{FF2B5EF4-FFF2-40B4-BE49-F238E27FC236}">
                <a16:creationId xmlns:a16="http://schemas.microsoft.com/office/drawing/2014/main" id="{569BBA9B-8F4E-4D2B-BEFA-41A4754433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87577" y="3359"/>
            <a:ext cx="1409491" cy="1407490"/>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851012D1-8033-40B1-9EC0-91390FFC74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65267" y="1343485"/>
            <a:ext cx="485578" cy="364184"/>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526406" y="6114337"/>
            <a:ext cx="645368" cy="48402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Isosceles Triangle 22">
            <a:extLst>
              <a:ext uri="{FF2B5EF4-FFF2-40B4-BE49-F238E27FC236}">
                <a16:creationId xmlns:a16="http://schemas.microsoft.com/office/drawing/2014/main" id="{D291F021-C45C-4D44-A2B8-A789E386CC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2583" y="5721108"/>
            <a:ext cx="1696473"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コンテンツ プレースホルダー 2">
            <a:extLst>
              <a:ext uri="{FF2B5EF4-FFF2-40B4-BE49-F238E27FC236}">
                <a16:creationId xmlns:a16="http://schemas.microsoft.com/office/drawing/2014/main" id="{48DB7741-FA6B-134B-8021-F14477B5D112}"/>
              </a:ext>
            </a:extLst>
          </p:cNvPr>
          <p:cNvSpPr>
            <a:spLocks noGrp="1"/>
          </p:cNvSpPr>
          <p:nvPr>
            <p:ph idx="4294967295"/>
          </p:nvPr>
        </p:nvSpPr>
        <p:spPr>
          <a:xfrm>
            <a:off x="205484" y="2575034"/>
            <a:ext cx="4561726" cy="3462228"/>
          </a:xfrm>
        </p:spPr>
        <p:txBody>
          <a:bodyPr vert="horz" lIns="91440" tIns="45720" rIns="91440" bIns="45720" rtlCol="0">
            <a:normAutofit/>
          </a:bodyPr>
          <a:lstStyle/>
          <a:p>
            <a:pPr marL="0" indent="0">
              <a:buNone/>
            </a:pPr>
            <a:r>
              <a:rPr kumimoji="1" lang="ja-JP" altLang="en-US" sz="3200">
                <a:solidFill>
                  <a:schemeClr val="bg1"/>
                </a:solidFill>
                <a:latin typeface="HGSoeiKakugothicUB" panose="020B0909000000000000" pitchFamily="49" charset="-128"/>
                <a:ea typeface="HGSoeiKakugothicUB" panose="020B0909000000000000" pitchFamily="49" charset="-128"/>
              </a:rPr>
              <a:t>自治体と連携して</a:t>
            </a:r>
            <a:endParaRPr kumimoji="1" lang="en-US" altLang="ja-JP" sz="3200" dirty="0">
              <a:solidFill>
                <a:schemeClr val="bg1"/>
              </a:solidFill>
              <a:latin typeface="HGSoeiKakugothicUB" panose="020B0909000000000000" pitchFamily="49" charset="-128"/>
              <a:ea typeface="HGSoeiKakugothicUB" panose="020B0909000000000000" pitchFamily="49" charset="-128"/>
            </a:endParaRPr>
          </a:p>
          <a:p>
            <a:pPr marL="0" indent="0">
              <a:buNone/>
            </a:pPr>
            <a:r>
              <a:rPr kumimoji="1" lang="ja-JP" altLang="en-US" sz="3200">
                <a:solidFill>
                  <a:schemeClr val="bg1"/>
                </a:solidFill>
                <a:latin typeface="HGSoeiKakugothicUB" panose="020B0909000000000000" pitchFamily="49" charset="-128"/>
                <a:ea typeface="HGSoeiKakugothicUB" panose="020B0909000000000000" pitchFamily="49" charset="-128"/>
              </a:rPr>
              <a:t>国の仕組みを活用し</a:t>
            </a:r>
            <a:endParaRPr lang="en-US" altLang="ja-JP" sz="3200" dirty="0">
              <a:solidFill>
                <a:schemeClr val="bg1"/>
              </a:solidFill>
              <a:latin typeface="HGSoeiKakugothicUB" panose="020B0909000000000000" pitchFamily="49" charset="-128"/>
              <a:ea typeface="HGSoeiKakugothicUB" panose="020B0909000000000000" pitchFamily="49" charset="-128"/>
            </a:endParaRPr>
          </a:p>
          <a:p>
            <a:pPr marL="0" indent="0">
              <a:buNone/>
            </a:pPr>
            <a:r>
              <a:rPr kumimoji="1" lang="ja-JP" altLang="en-US" sz="3200">
                <a:solidFill>
                  <a:schemeClr val="bg1"/>
                </a:solidFill>
                <a:latin typeface="HGSoeiKakugothicUB" panose="020B0909000000000000" pitchFamily="49" charset="-128"/>
                <a:ea typeface="HGSoeiKakugothicUB" panose="020B0909000000000000" pitchFamily="49" charset="-128"/>
              </a:rPr>
              <a:t>空き家課題解決を通し</a:t>
            </a:r>
            <a:endParaRPr kumimoji="1" lang="en-US" altLang="ja-JP" sz="3200" dirty="0">
              <a:solidFill>
                <a:schemeClr val="bg1"/>
              </a:solidFill>
              <a:latin typeface="HGSoeiKakugothicUB" panose="020B0909000000000000" pitchFamily="49" charset="-128"/>
              <a:ea typeface="HGSoeiKakugothicUB" panose="020B0909000000000000" pitchFamily="49" charset="-128"/>
            </a:endParaRPr>
          </a:p>
          <a:p>
            <a:pPr marL="0" indent="0">
              <a:buNone/>
            </a:pPr>
            <a:r>
              <a:rPr kumimoji="1" lang="ja-JP" altLang="en-US" sz="3200">
                <a:solidFill>
                  <a:schemeClr val="bg1"/>
                </a:solidFill>
                <a:latin typeface="HGSoeiKakugothicUB" panose="020B0909000000000000" pitchFamily="49" charset="-128"/>
                <a:ea typeface="HGSoeiKakugothicUB" panose="020B0909000000000000" pitchFamily="49" charset="-128"/>
              </a:rPr>
              <a:t>て関係人口を増やし</a:t>
            </a:r>
            <a:endParaRPr kumimoji="1" lang="en-US" altLang="ja-JP" sz="3200" dirty="0">
              <a:solidFill>
                <a:schemeClr val="bg1"/>
              </a:solidFill>
              <a:latin typeface="HGSoeiKakugothicUB" panose="020B0909000000000000" pitchFamily="49" charset="-128"/>
              <a:ea typeface="HGSoeiKakugothicUB" panose="020B0909000000000000" pitchFamily="49" charset="-128"/>
            </a:endParaRPr>
          </a:p>
          <a:p>
            <a:pPr marL="0" indent="0">
              <a:buNone/>
            </a:pPr>
            <a:r>
              <a:rPr kumimoji="1" lang="ja-JP" altLang="en-US" sz="3200">
                <a:solidFill>
                  <a:schemeClr val="bg1"/>
                </a:solidFill>
                <a:latin typeface="HGSoeiKakugothicUB" panose="020B0909000000000000" pitchFamily="49" charset="-128"/>
                <a:ea typeface="HGSoeiKakugothicUB" panose="020B0909000000000000" pitchFamily="49" charset="-128"/>
              </a:rPr>
              <a:t>協定地域を</a:t>
            </a:r>
            <a:endParaRPr kumimoji="1" lang="en-US" altLang="ja-JP" sz="3200" dirty="0">
              <a:solidFill>
                <a:schemeClr val="bg1"/>
              </a:solidFill>
              <a:latin typeface="HGSoeiKakugothicUB" panose="020B0909000000000000" pitchFamily="49" charset="-128"/>
              <a:ea typeface="HGSoeiKakugothicUB" panose="020B0909000000000000" pitchFamily="49" charset="-128"/>
            </a:endParaRPr>
          </a:p>
          <a:p>
            <a:pPr marL="0" indent="0">
              <a:buNone/>
            </a:pPr>
            <a:r>
              <a:rPr kumimoji="1" lang="ja-JP" altLang="en-US" sz="3200">
                <a:solidFill>
                  <a:schemeClr val="bg1"/>
                </a:solidFill>
                <a:latin typeface="HGSoeiKakugothicUB" panose="020B0909000000000000" pitchFamily="49" charset="-128"/>
                <a:ea typeface="HGSoeiKakugothicUB" panose="020B0909000000000000" pitchFamily="49" charset="-128"/>
              </a:rPr>
              <a:t>元気にして</a:t>
            </a:r>
            <a:r>
              <a:rPr lang="ja-JP" altLang="en-US" sz="3200">
                <a:solidFill>
                  <a:schemeClr val="bg1"/>
                </a:solidFill>
                <a:latin typeface="HGSoeiKakugothicUB" panose="020B0909000000000000" pitchFamily="49" charset="-128"/>
                <a:ea typeface="HGSoeiKakugothicUB" panose="020B0909000000000000" pitchFamily="49" charset="-128"/>
              </a:rPr>
              <a:t>います。</a:t>
            </a:r>
            <a:endParaRPr kumimoji="1" lang="en-US" altLang="ja-JP" sz="3200" dirty="0">
              <a:solidFill>
                <a:schemeClr val="bg1"/>
              </a:solidFill>
              <a:latin typeface="HGSoeiKakugothicUB" panose="020B0909000000000000" pitchFamily="49" charset="-128"/>
              <a:ea typeface="HGSoeiKakugothicUB" panose="020B0909000000000000" pitchFamily="49" charset="-128"/>
            </a:endParaRPr>
          </a:p>
        </p:txBody>
      </p:sp>
    </p:spTree>
    <p:extLst>
      <p:ext uri="{BB962C8B-B14F-4D97-AF65-F5344CB8AC3E}">
        <p14:creationId xmlns:p14="http://schemas.microsoft.com/office/powerpoint/2010/main" val="439971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256C9C-AA23-F848-AD33-8E40F79B9E37}"/>
              </a:ext>
            </a:extLst>
          </p:cNvPr>
          <p:cNvSpPr>
            <a:spLocks noGrp="1"/>
          </p:cNvSpPr>
          <p:nvPr>
            <p:ph type="title"/>
          </p:nvPr>
        </p:nvSpPr>
        <p:spPr>
          <a:xfrm>
            <a:off x="632079" y="739739"/>
            <a:ext cx="7879842" cy="2198969"/>
          </a:xfrm>
        </p:spPr>
        <p:txBody>
          <a:bodyPr vert="horz" lIns="91440" tIns="45720" rIns="91440" bIns="45720" rtlCol="0" anchor="b">
            <a:noAutofit/>
          </a:bodyPr>
          <a:lstStyle/>
          <a:p>
            <a:r>
              <a:rPr lang="ja-JP" altLang="en-US">
                <a:solidFill>
                  <a:schemeClr val="bg1"/>
                </a:solidFill>
                <a:latin typeface="MS Gothic" panose="020B0609070205080204" pitchFamily="49" charset="-128"/>
                <a:ea typeface="MS Gothic" panose="020B0609070205080204" pitchFamily="49" charset="-128"/>
              </a:rPr>
              <a:t>　　　　　　　　　</a:t>
            </a:r>
            <a:r>
              <a:rPr lang="ja-JP" altLang="en-US">
                <a:latin typeface="MS Gothic" panose="020B0609070205080204" pitchFamily="49" charset="-128"/>
                <a:ea typeface="MS Gothic" panose="020B0609070205080204" pitchFamily="49" charset="-128"/>
              </a:rPr>
              <a:t>郡山市で連携協定</a:t>
            </a:r>
            <a:br>
              <a:rPr lang="en-US" altLang="ja-JP" dirty="0">
                <a:latin typeface="MS Gothic" panose="020B0609070205080204" pitchFamily="49" charset="-128"/>
                <a:ea typeface="MS Gothic" panose="020B0609070205080204" pitchFamily="49" charset="-128"/>
              </a:rPr>
            </a:br>
            <a:br>
              <a:rPr lang="en-US" altLang="ja-JP" dirty="0">
                <a:latin typeface="MS Gothic" panose="020B0609070205080204" pitchFamily="49" charset="-128"/>
                <a:ea typeface="MS Gothic" panose="020B0609070205080204" pitchFamily="49" charset="-128"/>
              </a:rPr>
            </a:br>
            <a:r>
              <a:rPr lang="en-US" altLang="ja-JP" dirty="0">
                <a:latin typeface="MS Gothic" panose="020B0609070205080204" pitchFamily="49" charset="-128"/>
                <a:ea typeface="MS Gothic" panose="020B0609070205080204" pitchFamily="49" charset="-128"/>
              </a:rPr>
              <a:t>FUKUSIMA</a:t>
            </a:r>
            <a:r>
              <a:rPr lang="ja-JP" altLang="en-US">
                <a:latin typeface="MS Gothic" panose="020B0609070205080204" pitchFamily="49" charset="-128"/>
                <a:ea typeface="MS Gothic" panose="020B0609070205080204" pitchFamily="49" charset="-128"/>
              </a:rPr>
              <a:t>の復興へ</a:t>
            </a:r>
            <a:br>
              <a:rPr lang="en-US" altLang="ja-JP" dirty="0">
                <a:latin typeface="MS Gothic" panose="020B0609070205080204" pitchFamily="49" charset="-128"/>
                <a:ea typeface="MS Gothic" panose="020B0609070205080204" pitchFamily="49" charset="-128"/>
              </a:rPr>
            </a:br>
            <a:r>
              <a:rPr lang="ja-JP" altLang="en-US">
                <a:latin typeface="MS Gothic" panose="020B0609070205080204" pitchFamily="49" charset="-128"/>
                <a:ea typeface="MS Gothic" panose="020B0609070205080204" pitchFamily="49" charset="-128"/>
              </a:rPr>
              <a:t>空き家の発生抑制と利活用をしていく</a:t>
            </a:r>
            <a:br>
              <a:rPr lang="en-US" altLang="ja-JP" dirty="0">
                <a:latin typeface="MS Gothic" panose="020B0609070205080204" pitchFamily="49" charset="-128"/>
                <a:ea typeface="MS Gothic" panose="020B0609070205080204" pitchFamily="49" charset="-128"/>
              </a:rPr>
            </a:br>
            <a:r>
              <a:rPr lang="ja-JP" altLang="en-US">
                <a:latin typeface="MS Gothic" panose="020B0609070205080204" pitchFamily="49" charset="-128"/>
                <a:ea typeface="MS Gothic" panose="020B0609070205080204" pitchFamily="49" charset="-128"/>
              </a:rPr>
              <a:t>郡山市</a:t>
            </a:r>
            <a:r>
              <a:rPr kumimoji="1" lang="ja-JP" altLang="en-US">
                <a:latin typeface="MS Gothic" panose="020B0609070205080204" pitchFamily="49" charset="-128"/>
                <a:ea typeface="MS Gothic" panose="020B0609070205080204" pitchFamily="49" charset="-128"/>
              </a:rPr>
              <a:t>で連携協定</a:t>
            </a:r>
            <a:r>
              <a:rPr kumimoji="1" lang="en-US" altLang="ja-JP" dirty="0">
                <a:latin typeface="MS Gothic" panose="020B0609070205080204" pitchFamily="49" charset="-128"/>
                <a:ea typeface="MS Gothic" panose="020B0609070205080204" pitchFamily="49" charset="-128"/>
              </a:rPr>
              <a:t>FUKUSIMA</a:t>
            </a:r>
            <a:r>
              <a:rPr kumimoji="1" lang="ja-JP" altLang="en-US">
                <a:latin typeface="MS Gothic" panose="020B0609070205080204" pitchFamily="49" charset="-128"/>
                <a:ea typeface="MS Gothic" panose="020B0609070205080204" pitchFamily="49" charset="-128"/>
              </a:rPr>
              <a:t>の復興へ</a:t>
            </a:r>
            <a:br>
              <a:rPr kumimoji="1" lang="en-US" altLang="ja-JP" dirty="0">
                <a:solidFill>
                  <a:schemeClr val="bg1"/>
                </a:solidFill>
                <a:latin typeface="MS Gothic" panose="020B0609070205080204" pitchFamily="49" charset="-128"/>
                <a:ea typeface="MS Gothic" panose="020B0609070205080204" pitchFamily="49" charset="-128"/>
              </a:rPr>
            </a:br>
            <a:r>
              <a:rPr lang="ja-JP" altLang="en-US">
                <a:solidFill>
                  <a:schemeClr val="bg1"/>
                </a:solidFill>
                <a:latin typeface="MS Gothic" panose="020B0609070205080204" pitchFamily="49" charset="-128"/>
                <a:ea typeface="MS Gothic" panose="020B0609070205080204" pitchFamily="49" charset="-128"/>
              </a:rPr>
              <a:t>空き家の発生抑制と利活用をしていく</a:t>
            </a:r>
            <a:endParaRPr kumimoji="1" lang="en-US" altLang="ja-JP" dirty="0">
              <a:solidFill>
                <a:schemeClr val="bg1"/>
              </a:solidFill>
              <a:latin typeface="MS Gothic" panose="020B0609070205080204" pitchFamily="49" charset="-128"/>
              <a:ea typeface="MS Gothic" panose="020B0609070205080204" pitchFamily="49" charset="-128"/>
            </a:endParaRPr>
          </a:p>
        </p:txBody>
      </p:sp>
      <p:pic>
        <p:nvPicPr>
          <p:cNvPr id="8" name="図 7" descr="グラフィカル ユーザー インターフェイス, テキスト, アプリケーション, メール&#10;&#10;自動的に生成された説明">
            <a:extLst>
              <a:ext uri="{FF2B5EF4-FFF2-40B4-BE49-F238E27FC236}">
                <a16:creationId xmlns:a16="http://schemas.microsoft.com/office/drawing/2014/main" id="{281F867F-A7CA-AA4E-896A-24E10BC8BD0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61665" y="3148494"/>
            <a:ext cx="4098872" cy="2787232"/>
          </a:xfrm>
          <a:prstGeom prst="rect">
            <a:avLst/>
          </a:prstGeom>
        </p:spPr>
      </p:pic>
      <p:pic>
        <p:nvPicPr>
          <p:cNvPr id="6" name="図 5" descr="新聞 が含まれている画像&#10;&#10;自動的に生成された説明">
            <a:extLst>
              <a:ext uri="{FF2B5EF4-FFF2-40B4-BE49-F238E27FC236}">
                <a16:creationId xmlns:a16="http://schemas.microsoft.com/office/drawing/2014/main" id="{BA0FDEC6-58D5-904C-8067-94C7CFA1F99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683463" y="3379055"/>
            <a:ext cx="4098871" cy="2326109"/>
          </a:xfrm>
          <a:prstGeom prst="rect">
            <a:avLst/>
          </a:prstGeom>
        </p:spPr>
      </p:pic>
      <p:sp>
        <p:nvSpPr>
          <p:cNvPr id="5" name="テキスト ボックス 4">
            <a:extLst>
              <a:ext uri="{FF2B5EF4-FFF2-40B4-BE49-F238E27FC236}">
                <a16:creationId xmlns:a16="http://schemas.microsoft.com/office/drawing/2014/main" id="{5FA53571-FF91-FF4F-BA1F-5C78A7E3BF20}"/>
              </a:ext>
            </a:extLst>
          </p:cNvPr>
          <p:cNvSpPr txBox="1"/>
          <p:nvPr/>
        </p:nvSpPr>
        <p:spPr>
          <a:xfrm>
            <a:off x="180304" y="110448"/>
            <a:ext cx="2540785" cy="461665"/>
          </a:xfrm>
          <a:prstGeom prst="rect">
            <a:avLst/>
          </a:prstGeom>
          <a:noFill/>
        </p:spPr>
        <p:txBody>
          <a:bodyPr wrap="square" rtlCol="0">
            <a:spAutoFit/>
          </a:bodyPr>
          <a:lstStyle/>
          <a:p>
            <a:r>
              <a:rPr kumimoji="1" lang="ja-JP" altLang="en-US" sz="2400"/>
              <a:t>　</a:t>
            </a:r>
            <a:r>
              <a:rPr kumimoji="1" lang="ja-JP" altLang="en-US" sz="2400">
                <a:latin typeface="MS Gothic" panose="020B0609070205080204" pitchFamily="49" charset="-128"/>
                <a:ea typeface="MS Gothic" panose="020B0609070205080204" pitchFamily="49" charset="-128"/>
              </a:rPr>
              <a:t>事例　１</a:t>
            </a:r>
          </a:p>
        </p:txBody>
      </p:sp>
    </p:spTree>
    <p:extLst>
      <p:ext uri="{BB962C8B-B14F-4D97-AF65-F5344CB8AC3E}">
        <p14:creationId xmlns:p14="http://schemas.microsoft.com/office/powerpoint/2010/main" val="34796243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コンテンツ プレースホルダー 10" descr="天井, 屋内, 人, コンピュータ が含まれている画像&#10;&#10;自動的に生成された説明">
            <a:extLst>
              <a:ext uri="{FF2B5EF4-FFF2-40B4-BE49-F238E27FC236}">
                <a16:creationId xmlns:a16="http://schemas.microsoft.com/office/drawing/2014/main" id="{DFE4BF81-130C-D145-9FFA-9C0CBD3E372B}"/>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3776663" y="924069"/>
            <a:ext cx="1690688" cy="1254125"/>
          </a:xfrm>
        </p:spPr>
      </p:pic>
      <p:pic>
        <p:nvPicPr>
          <p:cNvPr id="9" name="図 8" descr="テキスト, 新聞 が含まれている画像&#10;&#10;自動的に生成された説明">
            <a:extLst>
              <a:ext uri="{FF2B5EF4-FFF2-40B4-BE49-F238E27FC236}">
                <a16:creationId xmlns:a16="http://schemas.microsoft.com/office/drawing/2014/main" id="{5FE29FD3-D5CF-8E4E-9B5D-752A49F0226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776663" y="2193131"/>
            <a:ext cx="1690688" cy="1565275"/>
          </a:xfrm>
          <a:prstGeom prst="rect">
            <a:avLst/>
          </a:prstGeom>
        </p:spPr>
      </p:pic>
      <p:pic>
        <p:nvPicPr>
          <p:cNvPr id="5" name="コンテンツ プレースホルダー 4" descr="屋内, テーブル, 事務所, 男 が含まれている画像&#10;&#10;自動的に生成された説明">
            <a:extLst>
              <a:ext uri="{FF2B5EF4-FFF2-40B4-BE49-F238E27FC236}">
                <a16:creationId xmlns:a16="http://schemas.microsoft.com/office/drawing/2014/main" id="{24A6452A-FC27-2748-A41A-F30548ED05C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529263" y="937418"/>
            <a:ext cx="3074988" cy="2820988"/>
          </a:xfrm>
          <a:prstGeom prst="rect">
            <a:avLst/>
          </a:prstGeom>
        </p:spPr>
      </p:pic>
      <p:pic>
        <p:nvPicPr>
          <p:cNvPr id="7" name="図 6" descr="テキスト, 新聞 が含まれている画像&#10;&#10;自動的に生成された説明">
            <a:extLst>
              <a:ext uri="{FF2B5EF4-FFF2-40B4-BE49-F238E27FC236}">
                <a16:creationId xmlns:a16="http://schemas.microsoft.com/office/drawing/2014/main" id="{69C3171C-DE4D-894B-A87C-A1219595CB4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2" b="-2"/>
          <a:stretch/>
        </p:blipFill>
        <p:spPr>
          <a:xfrm>
            <a:off x="3776663" y="3949700"/>
            <a:ext cx="4827588" cy="2162175"/>
          </a:xfrm>
          <a:prstGeom prst="rect">
            <a:avLst/>
          </a:prstGeom>
        </p:spPr>
      </p:pic>
      <p:sp>
        <p:nvSpPr>
          <p:cNvPr id="2" name="タイトル 1">
            <a:extLst>
              <a:ext uri="{FF2B5EF4-FFF2-40B4-BE49-F238E27FC236}">
                <a16:creationId xmlns:a16="http://schemas.microsoft.com/office/drawing/2014/main" id="{D151E162-65E0-DD46-8A49-5B3266528936}"/>
              </a:ext>
            </a:extLst>
          </p:cNvPr>
          <p:cNvSpPr>
            <a:spLocks noGrp="1"/>
          </p:cNvSpPr>
          <p:nvPr>
            <p:ph type="title"/>
          </p:nvPr>
        </p:nvSpPr>
        <p:spPr>
          <a:xfrm>
            <a:off x="180304" y="685800"/>
            <a:ext cx="3074987" cy="5105400"/>
          </a:xfrm>
        </p:spPr>
        <p:txBody>
          <a:bodyPr>
            <a:normAutofit/>
          </a:bodyPr>
          <a:lstStyle/>
          <a:p>
            <a:pPr>
              <a:lnSpc>
                <a:spcPct val="100000"/>
              </a:lnSpc>
            </a:pPr>
            <a:r>
              <a:rPr lang="ja-JP" altLang="en-US"/>
              <a:t>空き家連携協定</a:t>
            </a:r>
            <a:br>
              <a:rPr lang="en-US" altLang="ja-JP" dirty="0"/>
            </a:br>
            <a:r>
              <a:rPr lang="ja-JP" altLang="en-US"/>
              <a:t>地域４自治体と共</a:t>
            </a:r>
            <a:br>
              <a:rPr lang="en-US" altLang="ja-JP" dirty="0"/>
            </a:br>
            <a:r>
              <a:rPr lang="ja-JP" altLang="en-US"/>
              <a:t>に連携し空き家活用</a:t>
            </a:r>
            <a:br>
              <a:rPr lang="en-US" altLang="ja-JP" dirty="0"/>
            </a:br>
            <a:br>
              <a:rPr lang="en-US" altLang="ja-JP" dirty="0"/>
            </a:br>
            <a:r>
              <a:rPr lang="ja-JP" altLang="en-US"/>
              <a:t>・新城市</a:t>
            </a:r>
            <a:br>
              <a:rPr lang="en-US" altLang="ja-JP" dirty="0"/>
            </a:br>
            <a:r>
              <a:rPr lang="ja-JP" altLang="en-US"/>
              <a:t>・設楽町</a:t>
            </a:r>
            <a:br>
              <a:rPr lang="en-US" altLang="ja-JP" dirty="0"/>
            </a:br>
            <a:r>
              <a:rPr lang="ja-JP" altLang="en-US"/>
              <a:t>・東栄町</a:t>
            </a:r>
            <a:br>
              <a:rPr lang="en-US" altLang="ja-JP" dirty="0"/>
            </a:br>
            <a:r>
              <a:rPr lang="ja-JP" altLang="en-US"/>
              <a:t>・豊根村</a:t>
            </a:r>
          </a:p>
        </p:txBody>
      </p:sp>
      <p:sp>
        <p:nvSpPr>
          <p:cNvPr id="3" name="テキスト ボックス 2">
            <a:extLst>
              <a:ext uri="{FF2B5EF4-FFF2-40B4-BE49-F238E27FC236}">
                <a16:creationId xmlns:a16="http://schemas.microsoft.com/office/drawing/2014/main" id="{7A7D5B99-295B-D243-B397-E6E41FE5D67A}"/>
              </a:ext>
            </a:extLst>
          </p:cNvPr>
          <p:cNvSpPr txBox="1"/>
          <p:nvPr/>
        </p:nvSpPr>
        <p:spPr>
          <a:xfrm>
            <a:off x="180304" y="110448"/>
            <a:ext cx="2540785" cy="461665"/>
          </a:xfrm>
          <a:prstGeom prst="rect">
            <a:avLst/>
          </a:prstGeom>
          <a:noFill/>
        </p:spPr>
        <p:txBody>
          <a:bodyPr wrap="square" rtlCol="0">
            <a:spAutoFit/>
          </a:bodyPr>
          <a:lstStyle/>
          <a:p>
            <a:r>
              <a:rPr kumimoji="1" lang="ja-JP" altLang="en-US" sz="2400"/>
              <a:t>　</a:t>
            </a:r>
            <a:r>
              <a:rPr kumimoji="1" lang="ja-JP" altLang="en-US" sz="2400">
                <a:latin typeface="MS Gothic" panose="020B0609070205080204" pitchFamily="49" charset="-128"/>
                <a:ea typeface="MS Gothic" panose="020B0609070205080204" pitchFamily="49" charset="-128"/>
              </a:rPr>
              <a:t>事例　２</a:t>
            </a:r>
          </a:p>
        </p:txBody>
      </p:sp>
    </p:spTree>
    <p:extLst>
      <p:ext uri="{BB962C8B-B14F-4D97-AF65-F5344CB8AC3E}">
        <p14:creationId xmlns:p14="http://schemas.microsoft.com/office/powerpoint/2010/main" val="13250211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コンテンツ プレースホルダー 12" descr="空港にいる人たち&#10;&#10;自動的に生成された説明">
            <a:extLst>
              <a:ext uri="{FF2B5EF4-FFF2-40B4-BE49-F238E27FC236}">
                <a16:creationId xmlns:a16="http://schemas.microsoft.com/office/drawing/2014/main" id="{BE0669C9-A257-9D44-A0E4-473CF49DF199}"/>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4334494" y="844860"/>
            <a:ext cx="4085111" cy="2126117"/>
          </a:xfrm>
        </p:spPr>
      </p:pic>
      <p:pic>
        <p:nvPicPr>
          <p:cNvPr id="5" name="コンテンツ プレースホルダー 4" descr="屋内, テーブル, 男, 読書 が含まれている画像&#10;&#10;自動的に生成された説明">
            <a:extLst>
              <a:ext uri="{FF2B5EF4-FFF2-40B4-BE49-F238E27FC236}">
                <a16:creationId xmlns:a16="http://schemas.microsoft.com/office/drawing/2014/main" id="{5FD91C26-EF60-9543-BEBE-06F10BFD7A6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334494" y="3085029"/>
            <a:ext cx="2248869" cy="1339850"/>
          </a:xfrm>
          <a:prstGeom prst="rect">
            <a:avLst/>
          </a:prstGeom>
        </p:spPr>
      </p:pic>
      <p:pic>
        <p:nvPicPr>
          <p:cNvPr id="7" name="図 6" descr="人, 立つ, 屋内, 男 が含まれている画像&#10;&#10;自動的に生成された説明">
            <a:extLst>
              <a:ext uri="{FF2B5EF4-FFF2-40B4-BE49-F238E27FC236}">
                <a16:creationId xmlns:a16="http://schemas.microsoft.com/office/drawing/2014/main" id="{E116DE81-007E-A84E-881A-755889E90E5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651625" y="3062134"/>
            <a:ext cx="1767980" cy="1339850"/>
          </a:xfrm>
          <a:prstGeom prst="rect">
            <a:avLst/>
          </a:prstGeom>
        </p:spPr>
      </p:pic>
      <p:pic>
        <p:nvPicPr>
          <p:cNvPr id="3" name="図 2">
            <a:extLst>
              <a:ext uri="{FF2B5EF4-FFF2-40B4-BE49-F238E27FC236}">
                <a16:creationId xmlns:a16="http://schemas.microsoft.com/office/drawing/2014/main" id="{25A03775-6543-824E-9E4E-0DF9746BFE6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334494" y="4516036"/>
            <a:ext cx="4111996" cy="2126117"/>
          </a:xfrm>
          <a:prstGeom prst="rect">
            <a:avLst/>
          </a:prstGeom>
        </p:spPr>
      </p:pic>
      <p:sp>
        <p:nvSpPr>
          <p:cNvPr id="2" name="タイトル 1">
            <a:extLst>
              <a:ext uri="{FF2B5EF4-FFF2-40B4-BE49-F238E27FC236}">
                <a16:creationId xmlns:a16="http://schemas.microsoft.com/office/drawing/2014/main" id="{7ED56AF2-004B-D745-80AE-8706B51EFDDD}"/>
              </a:ext>
            </a:extLst>
          </p:cNvPr>
          <p:cNvSpPr>
            <a:spLocks noGrp="1"/>
          </p:cNvSpPr>
          <p:nvPr>
            <p:ph type="title"/>
          </p:nvPr>
        </p:nvSpPr>
        <p:spPr>
          <a:xfrm>
            <a:off x="466221" y="640080"/>
            <a:ext cx="3168968" cy="5578816"/>
          </a:xfrm>
        </p:spPr>
        <p:txBody>
          <a:bodyPr vert="horz" lIns="91440" tIns="45720" rIns="91440" bIns="45720" rtlCol="0" anchor="ctr">
            <a:normAutofit/>
          </a:bodyPr>
          <a:lstStyle/>
          <a:p>
            <a:pPr>
              <a:lnSpc>
                <a:spcPct val="100000"/>
              </a:lnSpc>
            </a:pPr>
            <a:r>
              <a:rPr lang="ja-JP" altLang="en-US" kern="1200">
                <a:latin typeface="MS Gothic" panose="020B0609070205080204" pitchFamily="49" charset="-128"/>
                <a:ea typeface="MS Gothic" panose="020B0609070205080204" pitchFamily="49" charset="-128"/>
              </a:rPr>
              <a:t>射水市</a:t>
            </a:r>
            <a:br>
              <a:rPr lang="en-US" altLang="ja-JP" kern="1200" dirty="0">
                <a:latin typeface="MS Gothic" panose="020B0609070205080204" pitchFamily="49" charset="-128"/>
                <a:ea typeface="MS Gothic" panose="020B0609070205080204" pitchFamily="49" charset="-128"/>
              </a:rPr>
            </a:br>
            <a:r>
              <a:rPr lang="ja-JP" altLang="en-US" kern="1200">
                <a:latin typeface="MS Gothic" panose="020B0609070205080204" pitchFamily="49" charset="-128"/>
                <a:ea typeface="MS Gothic" panose="020B0609070205080204" pitchFamily="49" charset="-128"/>
              </a:rPr>
              <a:t>空き家連携協定</a:t>
            </a:r>
            <a:br>
              <a:rPr lang="en-US" altLang="ja-JP" kern="1200" dirty="0">
                <a:latin typeface="MS Gothic" panose="020B0609070205080204" pitchFamily="49" charset="-128"/>
                <a:ea typeface="MS Gothic" panose="020B0609070205080204" pitchFamily="49" charset="-128"/>
              </a:rPr>
            </a:br>
            <a:br>
              <a:rPr lang="en-US" altLang="ja-JP" kern="1200" dirty="0">
                <a:latin typeface="MS Gothic" panose="020B0609070205080204" pitchFamily="49" charset="-128"/>
                <a:ea typeface="MS Gothic" panose="020B0609070205080204" pitchFamily="49" charset="-128"/>
              </a:rPr>
            </a:br>
            <a:r>
              <a:rPr lang="ja-JP" altLang="en-US" kern="1200">
                <a:latin typeface="MS Gothic" panose="020B0609070205080204" pitchFamily="49" charset="-128"/>
                <a:ea typeface="MS Gothic" panose="020B0609070205080204" pitchFamily="49" charset="-128"/>
              </a:rPr>
              <a:t>空き家バンクは移住</a:t>
            </a:r>
            <a:br>
              <a:rPr lang="en-US" altLang="ja-JP" kern="1200" dirty="0">
                <a:latin typeface="MS Gothic" panose="020B0609070205080204" pitchFamily="49" charset="-128"/>
                <a:ea typeface="MS Gothic" panose="020B0609070205080204" pitchFamily="49" charset="-128"/>
              </a:rPr>
            </a:br>
            <a:r>
              <a:rPr lang="ja-JP" altLang="en-US" kern="1200">
                <a:latin typeface="MS Gothic" panose="020B0609070205080204" pitchFamily="49" charset="-128"/>
                <a:ea typeface="MS Gothic" panose="020B0609070205080204" pitchFamily="49" charset="-128"/>
              </a:rPr>
              <a:t>古民家再生協会</a:t>
            </a:r>
            <a:r>
              <a:rPr lang="ja-JP" altLang="en-US">
                <a:latin typeface="MS Gothic" panose="020B0609070205080204" pitchFamily="49" charset="-128"/>
                <a:ea typeface="MS Gothic" panose="020B0609070205080204" pitchFamily="49" charset="-128"/>
              </a:rPr>
              <a:t>は</a:t>
            </a:r>
            <a:br>
              <a:rPr lang="en-US" altLang="ja-JP" dirty="0">
                <a:latin typeface="MS Gothic" panose="020B0609070205080204" pitchFamily="49" charset="-128"/>
                <a:ea typeface="MS Gothic" panose="020B0609070205080204" pitchFamily="49" charset="-128"/>
              </a:rPr>
            </a:br>
            <a:br>
              <a:rPr lang="en-US" altLang="ja-JP" dirty="0">
                <a:latin typeface="MS Gothic" panose="020B0609070205080204" pitchFamily="49" charset="-128"/>
                <a:ea typeface="MS Gothic" panose="020B0609070205080204" pitchFamily="49" charset="-128"/>
              </a:rPr>
            </a:br>
            <a:r>
              <a:rPr lang="ja-JP" altLang="en-US">
                <a:latin typeface="MS Gothic" panose="020B0609070205080204" pitchFamily="49" charset="-128"/>
                <a:ea typeface="MS Gothic" panose="020B0609070205080204" pitchFamily="49" charset="-128"/>
              </a:rPr>
              <a:t>・解体促進</a:t>
            </a:r>
            <a:br>
              <a:rPr lang="en-US" altLang="ja-JP" dirty="0">
                <a:latin typeface="MS Gothic" panose="020B0609070205080204" pitchFamily="49" charset="-128"/>
                <a:ea typeface="MS Gothic" panose="020B0609070205080204" pitchFamily="49" charset="-128"/>
              </a:rPr>
            </a:br>
            <a:r>
              <a:rPr lang="ja-JP" altLang="en-US">
                <a:latin typeface="MS Gothic" panose="020B0609070205080204" pitchFamily="49" charset="-128"/>
                <a:ea typeface="MS Gothic" panose="020B0609070205080204" pitchFamily="49" charset="-128"/>
              </a:rPr>
              <a:t>・発生抑制</a:t>
            </a:r>
            <a:br>
              <a:rPr lang="en-US" altLang="ja-JP" dirty="0">
                <a:latin typeface="MS Gothic" panose="020B0609070205080204" pitchFamily="49" charset="-128"/>
                <a:ea typeface="MS Gothic" panose="020B0609070205080204" pitchFamily="49" charset="-128"/>
              </a:rPr>
            </a:br>
            <a:r>
              <a:rPr lang="ja-JP" altLang="en-US">
                <a:latin typeface="MS Gothic" panose="020B0609070205080204" pitchFamily="49" charset="-128"/>
                <a:ea typeface="MS Gothic" panose="020B0609070205080204" pitchFamily="49" charset="-128"/>
              </a:rPr>
              <a:t>・利活用</a:t>
            </a:r>
            <a:br>
              <a:rPr lang="en-US" altLang="ja-JP" dirty="0">
                <a:latin typeface="MS Gothic" panose="020B0609070205080204" pitchFamily="49" charset="-128"/>
                <a:ea typeface="MS Gothic" panose="020B0609070205080204" pitchFamily="49" charset="-128"/>
              </a:rPr>
            </a:br>
            <a:r>
              <a:rPr lang="ja-JP" altLang="en-US">
                <a:latin typeface="MS Gothic" panose="020B0609070205080204" pitchFamily="49" charset="-128"/>
                <a:ea typeface="MS Gothic" panose="020B0609070205080204" pitchFamily="49" charset="-128"/>
              </a:rPr>
              <a:t>と役割分担</a:t>
            </a:r>
            <a:endParaRPr lang="ja-JP" altLang="en-US" kern="1200">
              <a:latin typeface="MS Gothic" panose="020B0609070205080204" pitchFamily="49" charset="-128"/>
              <a:ea typeface="MS Gothic" panose="020B0609070205080204" pitchFamily="49" charset="-128"/>
            </a:endParaRPr>
          </a:p>
        </p:txBody>
      </p:sp>
      <p:sp>
        <p:nvSpPr>
          <p:cNvPr id="8" name="テキスト ボックス 7">
            <a:extLst>
              <a:ext uri="{FF2B5EF4-FFF2-40B4-BE49-F238E27FC236}">
                <a16:creationId xmlns:a16="http://schemas.microsoft.com/office/drawing/2014/main" id="{109C98CB-9BBF-F248-9D47-492A170CA30A}"/>
              </a:ext>
            </a:extLst>
          </p:cNvPr>
          <p:cNvSpPr txBox="1"/>
          <p:nvPr/>
        </p:nvSpPr>
        <p:spPr>
          <a:xfrm>
            <a:off x="180304" y="110448"/>
            <a:ext cx="2540785" cy="461665"/>
          </a:xfrm>
          <a:prstGeom prst="rect">
            <a:avLst/>
          </a:prstGeom>
          <a:noFill/>
        </p:spPr>
        <p:txBody>
          <a:bodyPr wrap="square" rtlCol="0">
            <a:spAutoFit/>
          </a:bodyPr>
          <a:lstStyle/>
          <a:p>
            <a:r>
              <a:rPr kumimoji="1" lang="ja-JP" altLang="en-US" sz="2400"/>
              <a:t>　</a:t>
            </a:r>
            <a:r>
              <a:rPr kumimoji="1" lang="ja-JP" altLang="en-US" sz="2400">
                <a:latin typeface="MS Gothic" panose="020B0609070205080204" pitchFamily="49" charset="-128"/>
                <a:ea typeface="MS Gothic" panose="020B0609070205080204" pitchFamily="49" charset="-128"/>
              </a:rPr>
              <a:t>事例　３</a:t>
            </a:r>
          </a:p>
        </p:txBody>
      </p:sp>
    </p:spTree>
    <p:extLst>
      <p:ext uri="{BB962C8B-B14F-4D97-AF65-F5344CB8AC3E}">
        <p14:creationId xmlns:p14="http://schemas.microsoft.com/office/powerpoint/2010/main" val="7295485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252708F-A8E8-F648-86A8-E10F2038F7A0}"/>
              </a:ext>
            </a:extLst>
          </p:cNvPr>
          <p:cNvSpPr>
            <a:spLocks noGrp="1"/>
          </p:cNvSpPr>
          <p:nvPr>
            <p:ph type="title"/>
          </p:nvPr>
        </p:nvSpPr>
        <p:spPr>
          <a:xfrm>
            <a:off x="628650" y="681038"/>
            <a:ext cx="7886700" cy="980337"/>
          </a:xfrm>
        </p:spPr>
        <p:txBody>
          <a:bodyPr>
            <a:normAutofit/>
          </a:bodyPr>
          <a:lstStyle/>
          <a:p>
            <a:r>
              <a:rPr kumimoji="1" lang="ja-JP" altLang="en-US">
                <a:solidFill>
                  <a:schemeClr val="bg1"/>
                </a:solidFill>
              </a:rPr>
              <a:t>事例　５　亀岡市</a:t>
            </a:r>
          </a:p>
        </p:txBody>
      </p:sp>
      <p:pic>
        <p:nvPicPr>
          <p:cNvPr id="5122" name="Picture 2" descr="8人、立っている人、室内の画像のようです">
            <a:extLst>
              <a:ext uri="{FF2B5EF4-FFF2-40B4-BE49-F238E27FC236}">
                <a16:creationId xmlns:a16="http://schemas.microsoft.com/office/drawing/2014/main" id="{FDFAAA88-7AD9-3D47-B1C5-43B70EDCAE04}"/>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852809" y="3531107"/>
            <a:ext cx="4875555" cy="3257142"/>
          </a:xfrm>
          <a:prstGeom prst="rect">
            <a:avLst/>
          </a:prstGeom>
          <a:noFill/>
          <a:extLst>
            <a:ext uri="{909E8E84-426E-40DD-AFC4-6F175D3DCCD1}">
              <a14:hiddenFill xmlns:a14="http://schemas.microsoft.com/office/drawing/2010/main">
                <a:solidFill>
                  <a:srgbClr val="FFFFFF"/>
                </a:solidFill>
              </a14:hiddenFill>
            </a:ext>
          </a:extLst>
        </p:spPr>
      </p:pic>
      <p:sp>
        <p:nvSpPr>
          <p:cNvPr id="5" name="テキスト ボックス 4">
            <a:extLst>
              <a:ext uri="{FF2B5EF4-FFF2-40B4-BE49-F238E27FC236}">
                <a16:creationId xmlns:a16="http://schemas.microsoft.com/office/drawing/2014/main" id="{DC9DAD8E-1A29-FD45-96C4-FBE0F89B427C}"/>
              </a:ext>
            </a:extLst>
          </p:cNvPr>
          <p:cNvSpPr txBox="1"/>
          <p:nvPr/>
        </p:nvSpPr>
        <p:spPr>
          <a:xfrm>
            <a:off x="415636" y="807523"/>
            <a:ext cx="8312728" cy="2954655"/>
          </a:xfrm>
          <a:prstGeom prst="rect">
            <a:avLst/>
          </a:prstGeom>
          <a:noFill/>
        </p:spPr>
        <p:txBody>
          <a:bodyPr wrap="square" rtlCol="0">
            <a:spAutoFit/>
          </a:bodyPr>
          <a:lstStyle/>
          <a:p>
            <a:r>
              <a:rPr lang="ja-JP" altLang="en-US" sz="2400">
                <a:latin typeface="MS Gothic" panose="020B0609070205080204" pitchFamily="49" charset="-128"/>
                <a:ea typeface="MS Gothic" panose="020B0609070205080204" pitchFamily="49" charset="-128"/>
              </a:rPr>
              <a:t>亀岡市では運用を円滑に行うため</a:t>
            </a:r>
            <a:endParaRPr lang="en-US" altLang="ja-JP" sz="2400" dirty="0">
              <a:latin typeface="MS Gothic" panose="020B0609070205080204" pitchFamily="49" charset="-128"/>
              <a:ea typeface="MS Gothic" panose="020B0609070205080204" pitchFamily="49" charset="-128"/>
            </a:endParaRPr>
          </a:p>
          <a:p>
            <a:r>
              <a:rPr lang="ja-JP" altLang="en-US" sz="2400">
                <a:latin typeface="MS Gothic" panose="020B0609070205080204" pitchFamily="49" charset="-128"/>
                <a:ea typeface="MS Gothic" panose="020B0609070205080204" pitchFamily="49" charset="-128"/>
              </a:rPr>
              <a:t>専門的な知識や資格豊富な経験を持つ５団体</a:t>
            </a:r>
            <a:endParaRPr lang="en-US" altLang="ja-JP" sz="2400" dirty="0">
              <a:latin typeface="MS Gothic" panose="020B0609070205080204" pitchFamily="49" charset="-128"/>
              <a:ea typeface="MS Gothic" panose="020B0609070205080204" pitchFamily="49" charset="-128"/>
            </a:endParaRPr>
          </a:p>
          <a:p>
            <a:r>
              <a:rPr lang="ja-JP" altLang="en-US" sz="2400">
                <a:latin typeface="MS Gothic" panose="020B0609070205080204" pitchFamily="49" charset="-128"/>
                <a:ea typeface="MS Gothic" panose="020B0609070205080204" pitchFamily="49" charset="-128"/>
              </a:rPr>
              <a:t>・</a:t>
            </a:r>
            <a:r>
              <a:rPr lang="en-US" altLang="ja-JP" sz="2400" dirty="0">
                <a:latin typeface="MS Gothic" panose="020B0609070205080204" pitchFamily="49" charset="-128"/>
                <a:ea typeface="MS Gothic" panose="020B0609070205080204" pitchFamily="49" charset="-128"/>
              </a:rPr>
              <a:t>(</a:t>
            </a:r>
            <a:r>
              <a:rPr lang="ja-JP" altLang="en-US" sz="2400">
                <a:latin typeface="MS Gothic" panose="020B0609070205080204" pitchFamily="49" charset="-128"/>
                <a:ea typeface="MS Gothic" panose="020B0609070205080204" pitchFamily="49" charset="-128"/>
              </a:rPr>
              <a:t>公社</a:t>
            </a:r>
            <a:r>
              <a:rPr lang="en-US" altLang="ja-JP" sz="2400" dirty="0">
                <a:latin typeface="MS Gothic" panose="020B0609070205080204" pitchFamily="49" charset="-128"/>
                <a:ea typeface="MS Gothic" panose="020B0609070205080204" pitchFamily="49" charset="-128"/>
              </a:rPr>
              <a:t>)</a:t>
            </a:r>
            <a:r>
              <a:rPr lang="ja-JP" altLang="en-US" sz="2400">
                <a:latin typeface="MS Gothic" panose="020B0609070205080204" pitchFamily="49" charset="-128"/>
                <a:ea typeface="MS Gothic" panose="020B0609070205080204" pitchFamily="49" charset="-128"/>
              </a:rPr>
              <a:t>京都府宅地建物取引業協会</a:t>
            </a:r>
            <a:endParaRPr lang="en-US" altLang="ja-JP" sz="2400" dirty="0">
              <a:latin typeface="MS Gothic" panose="020B0609070205080204" pitchFamily="49" charset="-128"/>
              <a:ea typeface="MS Gothic" panose="020B0609070205080204" pitchFamily="49" charset="-128"/>
            </a:endParaRPr>
          </a:p>
          <a:p>
            <a:r>
              <a:rPr lang="ja-JP" altLang="en-US" sz="2400">
                <a:latin typeface="MS Gothic" panose="020B0609070205080204" pitchFamily="49" charset="-128"/>
                <a:ea typeface="MS Gothic" panose="020B0609070205080204" pitchFamily="49" charset="-128"/>
              </a:rPr>
              <a:t>・</a:t>
            </a:r>
            <a:r>
              <a:rPr lang="en-US" altLang="ja-JP" sz="2400" dirty="0">
                <a:latin typeface="MS Gothic" panose="020B0609070205080204" pitchFamily="49" charset="-128"/>
                <a:ea typeface="MS Gothic" panose="020B0609070205080204" pitchFamily="49" charset="-128"/>
              </a:rPr>
              <a:t>(</a:t>
            </a:r>
            <a:r>
              <a:rPr lang="ja-JP" altLang="en-US" sz="2400">
                <a:latin typeface="MS Gothic" panose="020B0609070205080204" pitchFamily="49" charset="-128"/>
                <a:ea typeface="MS Gothic" panose="020B0609070205080204" pitchFamily="49" charset="-128"/>
              </a:rPr>
              <a:t>公社</a:t>
            </a:r>
            <a:r>
              <a:rPr lang="en-US" altLang="ja-JP" sz="2400" dirty="0">
                <a:latin typeface="MS Gothic" panose="020B0609070205080204" pitchFamily="49" charset="-128"/>
                <a:ea typeface="MS Gothic" panose="020B0609070205080204" pitchFamily="49" charset="-128"/>
              </a:rPr>
              <a:t>)</a:t>
            </a:r>
            <a:r>
              <a:rPr lang="ja-JP" altLang="en-US" sz="2400">
                <a:latin typeface="MS Gothic" panose="020B0609070205080204" pitchFamily="49" charset="-128"/>
                <a:ea typeface="MS Gothic" panose="020B0609070205080204" pitchFamily="49" charset="-128"/>
              </a:rPr>
              <a:t>全日本不動産協会京都府本部</a:t>
            </a:r>
            <a:endParaRPr lang="en-US" altLang="ja-JP" sz="2400" dirty="0">
              <a:latin typeface="MS Gothic" panose="020B0609070205080204" pitchFamily="49" charset="-128"/>
              <a:ea typeface="MS Gothic" panose="020B0609070205080204" pitchFamily="49" charset="-128"/>
            </a:endParaRPr>
          </a:p>
          <a:p>
            <a:r>
              <a:rPr lang="ja-JP" altLang="en-US" sz="2400">
                <a:latin typeface="MS Gothic" panose="020B0609070205080204" pitchFamily="49" charset="-128"/>
                <a:ea typeface="MS Gothic" panose="020B0609070205080204" pitchFamily="49" charset="-128"/>
              </a:rPr>
              <a:t>・京都司法書士会</a:t>
            </a:r>
            <a:endParaRPr lang="en-US" altLang="ja-JP" sz="2400" dirty="0">
              <a:latin typeface="MS Gothic" panose="020B0609070205080204" pitchFamily="49" charset="-128"/>
              <a:ea typeface="MS Gothic" panose="020B0609070205080204" pitchFamily="49" charset="-128"/>
            </a:endParaRPr>
          </a:p>
          <a:p>
            <a:r>
              <a:rPr lang="ja-JP" altLang="en-US" sz="2400">
                <a:latin typeface="MS Gothic" panose="020B0609070205080204" pitchFamily="49" charset="-128"/>
                <a:ea typeface="MS Gothic" panose="020B0609070205080204" pitchFamily="49" charset="-128"/>
              </a:rPr>
              <a:t>・京都土地家屋調査士会</a:t>
            </a:r>
            <a:endParaRPr lang="en-US" altLang="ja-JP" sz="2400" dirty="0">
              <a:latin typeface="MS Gothic" panose="020B0609070205080204" pitchFamily="49" charset="-128"/>
              <a:ea typeface="MS Gothic" panose="020B0609070205080204" pitchFamily="49" charset="-128"/>
            </a:endParaRPr>
          </a:p>
          <a:p>
            <a:r>
              <a:rPr lang="ja-JP" altLang="en-US" sz="2400">
                <a:latin typeface="MS Gothic" panose="020B0609070205080204" pitchFamily="49" charset="-128"/>
                <a:ea typeface="MS Gothic" panose="020B0609070205080204" pitchFamily="49" charset="-128"/>
              </a:rPr>
              <a:t>・</a:t>
            </a:r>
            <a:r>
              <a:rPr lang="en-US" altLang="ja-JP" sz="2400" dirty="0">
                <a:latin typeface="MS Gothic" panose="020B0609070205080204" pitchFamily="49" charset="-128"/>
                <a:ea typeface="MS Gothic" panose="020B0609070205080204" pitchFamily="49" charset="-128"/>
              </a:rPr>
              <a:t>(</a:t>
            </a:r>
            <a:r>
              <a:rPr lang="ja-JP" altLang="en-US" sz="2400">
                <a:latin typeface="MS Gothic" panose="020B0609070205080204" pitchFamily="49" charset="-128"/>
                <a:ea typeface="MS Gothic" panose="020B0609070205080204" pitchFamily="49" charset="-128"/>
              </a:rPr>
              <a:t>一社</a:t>
            </a:r>
            <a:r>
              <a:rPr lang="en-US" altLang="ja-JP" sz="2400" dirty="0">
                <a:latin typeface="MS Gothic" panose="020B0609070205080204" pitchFamily="49" charset="-128"/>
                <a:ea typeface="MS Gothic" panose="020B0609070205080204" pitchFamily="49" charset="-128"/>
              </a:rPr>
              <a:t>)</a:t>
            </a:r>
            <a:r>
              <a:rPr lang="ja-JP" altLang="en-US" sz="2400">
                <a:latin typeface="MS Gothic" panose="020B0609070205080204" pitchFamily="49" charset="-128"/>
                <a:ea typeface="MS Gothic" panose="020B0609070205080204" pitchFamily="49" charset="-128"/>
              </a:rPr>
              <a:t>全国古民家再生協会京都府連合会　と協定を締結</a:t>
            </a:r>
            <a:endParaRPr kumimoji="1" lang="ja-JP" altLang="en-US" sz="2400">
              <a:latin typeface="MS Gothic" panose="020B0609070205080204" pitchFamily="49" charset="-128"/>
              <a:ea typeface="MS Gothic" panose="020B0609070205080204" pitchFamily="49" charset="-128"/>
            </a:endParaRPr>
          </a:p>
          <a:p>
            <a:endParaRPr kumimoji="1" lang="ja-JP" altLang="en-US"/>
          </a:p>
        </p:txBody>
      </p:sp>
      <p:sp>
        <p:nvSpPr>
          <p:cNvPr id="6" name="テキスト ボックス 5">
            <a:extLst>
              <a:ext uri="{FF2B5EF4-FFF2-40B4-BE49-F238E27FC236}">
                <a16:creationId xmlns:a16="http://schemas.microsoft.com/office/drawing/2014/main" id="{946545AF-9B6D-DD4A-B5F8-D5FD3595AA32}"/>
              </a:ext>
            </a:extLst>
          </p:cNvPr>
          <p:cNvSpPr txBox="1"/>
          <p:nvPr/>
        </p:nvSpPr>
        <p:spPr>
          <a:xfrm>
            <a:off x="180304" y="110448"/>
            <a:ext cx="2540785" cy="461665"/>
          </a:xfrm>
          <a:prstGeom prst="rect">
            <a:avLst/>
          </a:prstGeom>
          <a:noFill/>
        </p:spPr>
        <p:txBody>
          <a:bodyPr wrap="square" rtlCol="0">
            <a:spAutoFit/>
          </a:bodyPr>
          <a:lstStyle/>
          <a:p>
            <a:r>
              <a:rPr kumimoji="1" lang="ja-JP" altLang="en-US" sz="2400"/>
              <a:t>　</a:t>
            </a:r>
            <a:r>
              <a:rPr kumimoji="1" lang="ja-JP" altLang="en-US" sz="2400">
                <a:latin typeface="MS Gothic" panose="020B0609070205080204" pitchFamily="49" charset="-128"/>
                <a:ea typeface="MS Gothic" panose="020B0609070205080204" pitchFamily="49" charset="-128"/>
              </a:rPr>
              <a:t>事例　４</a:t>
            </a:r>
          </a:p>
        </p:txBody>
      </p:sp>
    </p:spTree>
    <p:extLst>
      <p:ext uri="{BB962C8B-B14F-4D97-AF65-F5344CB8AC3E}">
        <p14:creationId xmlns:p14="http://schemas.microsoft.com/office/powerpoint/2010/main" val="13173709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31FEE2A-0806-DC48-9BE9-3C58850A85F5}"/>
              </a:ext>
            </a:extLst>
          </p:cNvPr>
          <p:cNvSpPr>
            <a:spLocks noGrp="1"/>
          </p:cNvSpPr>
          <p:nvPr>
            <p:ph type="title"/>
          </p:nvPr>
        </p:nvSpPr>
        <p:spPr>
          <a:xfrm>
            <a:off x="0" y="0"/>
            <a:ext cx="7861300" cy="652585"/>
          </a:xfrm>
        </p:spPr>
        <p:txBody>
          <a:bodyPr>
            <a:normAutofit/>
          </a:bodyPr>
          <a:lstStyle/>
          <a:p>
            <a:r>
              <a:rPr lang="ja-JP" altLang="en-US" sz="2800"/>
              <a:t>私たちは全国各地で自治体と連携協定</a:t>
            </a:r>
            <a:endParaRPr lang="ja-JP" altLang="en-US" sz="2100"/>
          </a:p>
        </p:txBody>
      </p:sp>
      <p:pic>
        <p:nvPicPr>
          <p:cNvPr id="7" name="図 6" descr="記号, 草, 仕事, 立つ が含まれている画像&#10;&#10;自動的に生成された説明">
            <a:extLst>
              <a:ext uri="{FF2B5EF4-FFF2-40B4-BE49-F238E27FC236}">
                <a16:creationId xmlns:a16="http://schemas.microsoft.com/office/drawing/2014/main" id="{80B18879-B38E-7447-9265-0D2A03340408}"/>
              </a:ext>
            </a:extLst>
          </p:cNvPr>
          <p:cNvPicPr>
            <a:picLocks noChangeAspect="1"/>
          </p:cNvPicPr>
          <p:nvPr/>
        </p:nvPicPr>
        <p:blipFill>
          <a:blip r:embed="rId2"/>
          <a:stretch>
            <a:fillRect/>
          </a:stretch>
        </p:blipFill>
        <p:spPr>
          <a:xfrm>
            <a:off x="273729" y="1160806"/>
            <a:ext cx="2728353" cy="2054658"/>
          </a:xfrm>
          <a:prstGeom prst="rect">
            <a:avLst/>
          </a:prstGeom>
        </p:spPr>
      </p:pic>
      <p:pic>
        <p:nvPicPr>
          <p:cNvPr id="9" name="図 8" descr="立つ, 記号, テーブル, スーツ が含まれている画像&#10;&#10;自動的に生成された説明">
            <a:extLst>
              <a:ext uri="{FF2B5EF4-FFF2-40B4-BE49-F238E27FC236}">
                <a16:creationId xmlns:a16="http://schemas.microsoft.com/office/drawing/2014/main" id="{8AAE6148-0E41-8848-BD05-7A48C1EECB63}"/>
              </a:ext>
            </a:extLst>
          </p:cNvPr>
          <p:cNvPicPr>
            <a:picLocks noChangeAspect="1"/>
          </p:cNvPicPr>
          <p:nvPr/>
        </p:nvPicPr>
        <p:blipFill>
          <a:blip r:embed="rId3"/>
          <a:stretch>
            <a:fillRect/>
          </a:stretch>
        </p:blipFill>
        <p:spPr>
          <a:xfrm>
            <a:off x="3175152" y="3730979"/>
            <a:ext cx="2783397" cy="1919608"/>
          </a:xfrm>
          <a:prstGeom prst="rect">
            <a:avLst/>
          </a:prstGeom>
        </p:spPr>
      </p:pic>
      <p:pic>
        <p:nvPicPr>
          <p:cNvPr id="11" name="図 10" descr="男, 記号 が含まれている画像&#10;&#10;自動的に生成された説明">
            <a:extLst>
              <a:ext uri="{FF2B5EF4-FFF2-40B4-BE49-F238E27FC236}">
                <a16:creationId xmlns:a16="http://schemas.microsoft.com/office/drawing/2014/main" id="{454E6BFB-255E-3D46-AF3F-E64409B6AF41}"/>
              </a:ext>
            </a:extLst>
          </p:cNvPr>
          <p:cNvPicPr>
            <a:picLocks noChangeAspect="1"/>
          </p:cNvPicPr>
          <p:nvPr/>
        </p:nvPicPr>
        <p:blipFill>
          <a:blip r:embed="rId4"/>
          <a:stretch>
            <a:fillRect/>
          </a:stretch>
        </p:blipFill>
        <p:spPr>
          <a:xfrm>
            <a:off x="3124199" y="1168100"/>
            <a:ext cx="2834349" cy="2047364"/>
          </a:xfrm>
          <a:prstGeom prst="rect">
            <a:avLst/>
          </a:prstGeom>
        </p:spPr>
      </p:pic>
      <p:pic>
        <p:nvPicPr>
          <p:cNvPr id="13" name="図 12" descr="テーブル が含まれている画像&#10;&#10;自動的に生成された説明">
            <a:extLst>
              <a:ext uri="{FF2B5EF4-FFF2-40B4-BE49-F238E27FC236}">
                <a16:creationId xmlns:a16="http://schemas.microsoft.com/office/drawing/2014/main" id="{7707A540-A76D-E444-84A1-40EF35013B39}"/>
              </a:ext>
            </a:extLst>
          </p:cNvPr>
          <p:cNvPicPr>
            <a:picLocks noChangeAspect="1"/>
          </p:cNvPicPr>
          <p:nvPr/>
        </p:nvPicPr>
        <p:blipFill>
          <a:blip r:embed="rId5"/>
          <a:stretch>
            <a:fillRect/>
          </a:stretch>
        </p:blipFill>
        <p:spPr>
          <a:xfrm>
            <a:off x="266328" y="3730978"/>
            <a:ext cx="2729971" cy="1919607"/>
          </a:xfrm>
          <a:prstGeom prst="rect">
            <a:avLst/>
          </a:prstGeom>
        </p:spPr>
      </p:pic>
      <p:pic>
        <p:nvPicPr>
          <p:cNvPr id="15" name="図 14" descr="人, 屋内, 天井, 男 が含まれている画像&#10;&#10;自動的に生成された説明">
            <a:extLst>
              <a:ext uri="{FF2B5EF4-FFF2-40B4-BE49-F238E27FC236}">
                <a16:creationId xmlns:a16="http://schemas.microsoft.com/office/drawing/2014/main" id="{578E41CE-7C09-0C48-ADAE-B952F54F443F}"/>
              </a:ext>
            </a:extLst>
          </p:cNvPr>
          <p:cNvPicPr>
            <a:picLocks noChangeAspect="1"/>
          </p:cNvPicPr>
          <p:nvPr/>
        </p:nvPicPr>
        <p:blipFill>
          <a:blip r:embed="rId6"/>
          <a:stretch>
            <a:fillRect/>
          </a:stretch>
        </p:blipFill>
        <p:spPr>
          <a:xfrm>
            <a:off x="6179643" y="1168100"/>
            <a:ext cx="2789119" cy="2047365"/>
          </a:xfrm>
          <a:prstGeom prst="rect">
            <a:avLst/>
          </a:prstGeom>
        </p:spPr>
      </p:pic>
      <p:pic>
        <p:nvPicPr>
          <p:cNvPr id="17" name="図 16" descr="屋内, 天井, テーブル, 部屋 が含まれている画像&#10;&#10;自動的に生成された説明">
            <a:extLst>
              <a:ext uri="{FF2B5EF4-FFF2-40B4-BE49-F238E27FC236}">
                <a16:creationId xmlns:a16="http://schemas.microsoft.com/office/drawing/2014/main" id="{57E457E1-E08D-7F48-802F-5A3CC85458C8}"/>
              </a:ext>
            </a:extLst>
          </p:cNvPr>
          <p:cNvPicPr>
            <a:picLocks noChangeAspect="1"/>
          </p:cNvPicPr>
          <p:nvPr/>
        </p:nvPicPr>
        <p:blipFill>
          <a:blip r:embed="rId7"/>
          <a:stretch>
            <a:fillRect/>
          </a:stretch>
        </p:blipFill>
        <p:spPr>
          <a:xfrm>
            <a:off x="6179643" y="3730980"/>
            <a:ext cx="2728251" cy="1919608"/>
          </a:xfrm>
          <a:prstGeom prst="rect">
            <a:avLst/>
          </a:prstGeom>
        </p:spPr>
      </p:pic>
    </p:spTree>
    <p:extLst>
      <p:ext uri="{BB962C8B-B14F-4D97-AF65-F5344CB8AC3E}">
        <p14:creationId xmlns:p14="http://schemas.microsoft.com/office/powerpoint/2010/main" val="2173014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F7CDDA-5898-F24D-A903-99DE709BCED3}"/>
              </a:ext>
            </a:extLst>
          </p:cNvPr>
          <p:cNvSpPr>
            <a:spLocks noGrp="1"/>
          </p:cNvSpPr>
          <p:nvPr>
            <p:ph type="title"/>
          </p:nvPr>
        </p:nvSpPr>
        <p:spPr/>
        <p:txBody>
          <a:bodyPr/>
          <a:lstStyle/>
          <a:p>
            <a:r>
              <a:rPr kumimoji="1" lang="ja-JP" altLang="en-US"/>
              <a:t>連携協定自治体</a:t>
            </a:r>
          </a:p>
        </p:txBody>
      </p:sp>
      <p:sp>
        <p:nvSpPr>
          <p:cNvPr id="3" name="コンテンツ プレースホルダー 2">
            <a:extLst>
              <a:ext uri="{FF2B5EF4-FFF2-40B4-BE49-F238E27FC236}">
                <a16:creationId xmlns:a16="http://schemas.microsoft.com/office/drawing/2014/main" id="{A5D622F9-84A8-2F4F-A280-91986C71D555}"/>
              </a:ext>
            </a:extLst>
          </p:cNvPr>
          <p:cNvSpPr>
            <a:spLocks noGrp="1"/>
          </p:cNvSpPr>
          <p:nvPr>
            <p:ph idx="1"/>
          </p:nvPr>
        </p:nvSpPr>
        <p:spPr>
          <a:xfrm>
            <a:off x="628650" y="791154"/>
            <a:ext cx="7886700" cy="5463872"/>
          </a:xfrm>
        </p:spPr>
        <p:txBody>
          <a:bodyPr>
            <a:normAutofit fontScale="25000" lnSpcReduction="20000"/>
          </a:bodyPr>
          <a:lstStyle/>
          <a:p>
            <a:pPr marL="0" indent="0">
              <a:buNone/>
            </a:pPr>
            <a:endParaRPr kumimoji="1" lang="en-US" altLang="ja-JP" sz="11200" dirty="0">
              <a:solidFill>
                <a:schemeClr val="accent1"/>
              </a:solidFill>
            </a:endParaRPr>
          </a:p>
          <a:p>
            <a:pPr marL="0" indent="0">
              <a:buNone/>
            </a:pPr>
            <a:r>
              <a:rPr kumimoji="1" lang="ja-JP" altLang="en-US" sz="11200">
                <a:solidFill>
                  <a:schemeClr val="accent1"/>
                </a:solidFill>
              </a:rPr>
              <a:t>地域再生推進法人認定</a:t>
            </a:r>
            <a:endParaRPr kumimoji="1" lang="en-US" altLang="ja-JP" sz="11200" dirty="0">
              <a:solidFill>
                <a:schemeClr val="accent1"/>
              </a:solidFill>
            </a:endParaRPr>
          </a:p>
          <a:p>
            <a:pPr marL="0" indent="0">
              <a:buNone/>
            </a:pPr>
            <a:endParaRPr lang="en-US" altLang="ja-JP" sz="8000" dirty="0"/>
          </a:p>
          <a:p>
            <a:pPr marL="0" indent="0">
              <a:buNone/>
            </a:pPr>
            <a:r>
              <a:rPr lang="ja-JP" altLang="en-US" sz="8000"/>
              <a:t>宮城県・福島県・富山県・茨城県・静岡県</a:t>
            </a:r>
          </a:p>
          <a:p>
            <a:pPr marL="0" indent="0">
              <a:buNone/>
            </a:pPr>
            <a:endParaRPr lang="en-US" altLang="ja-JP" sz="5100" dirty="0"/>
          </a:p>
          <a:p>
            <a:pPr marL="0" indent="0">
              <a:buNone/>
            </a:pPr>
            <a:endParaRPr kumimoji="1" lang="en-US" altLang="ja-JP" sz="3800" dirty="0"/>
          </a:p>
          <a:p>
            <a:pPr marL="0" indent="0">
              <a:buNone/>
            </a:pPr>
            <a:r>
              <a:rPr kumimoji="1" lang="ja-JP" altLang="en-US" sz="11200">
                <a:solidFill>
                  <a:schemeClr val="accent1"/>
                </a:solidFill>
              </a:rPr>
              <a:t>空き家課題連携協定</a:t>
            </a:r>
            <a:endParaRPr kumimoji="1" lang="en-US" altLang="ja-JP" sz="11200" dirty="0">
              <a:solidFill>
                <a:schemeClr val="accent1"/>
              </a:solidFill>
            </a:endParaRPr>
          </a:p>
          <a:p>
            <a:pPr marL="0" indent="0">
              <a:buNone/>
            </a:pPr>
            <a:endParaRPr kumimoji="1" lang="en-US" altLang="ja-JP" sz="6000" dirty="0"/>
          </a:p>
          <a:p>
            <a:pPr marL="0" indent="0">
              <a:buNone/>
            </a:pPr>
            <a:r>
              <a:rPr kumimoji="1" lang="ja-JP" altLang="en-US" sz="8000"/>
              <a:t>石狩市・大郷町・鮭川村・尾花沢市・米沢市・郡山市・古河市</a:t>
            </a:r>
            <a:endParaRPr kumimoji="1" lang="en-US" altLang="ja-JP" sz="8000" dirty="0"/>
          </a:p>
          <a:p>
            <a:pPr marL="0" indent="0">
              <a:buNone/>
            </a:pPr>
            <a:r>
              <a:rPr kumimoji="1" lang="ja-JP" altLang="en-US" sz="8000"/>
              <a:t>下妻市</a:t>
            </a:r>
            <a:r>
              <a:rPr lang="ja-JP" altLang="en-US" sz="8000"/>
              <a:t>・</a:t>
            </a:r>
            <a:r>
              <a:rPr kumimoji="1" lang="ja-JP" altLang="en-US" sz="8000"/>
              <a:t>筑西市・酒々井町・南牧村・長野原町・横瀬町・小田原市</a:t>
            </a:r>
            <a:endParaRPr kumimoji="1" lang="en-US" altLang="ja-JP" sz="8000" dirty="0"/>
          </a:p>
          <a:p>
            <a:pPr marL="0" indent="0">
              <a:buNone/>
            </a:pPr>
            <a:r>
              <a:rPr kumimoji="1" lang="ja-JP" altLang="en-US" sz="8000"/>
              <a:t>射水市・新城市・設楽町・東栄町・豊根村・養老町・いなべ市</a:t>
            </a:r>
            <a:endParaRPr kumimoji="1" lang="en-US" altLang="ja-JP" sz="8000" dirty="0"/>
          </a:p>
          <a:p>
            <a:pPr marL="0" indent="0">
              <a:buNone/>
            </a:pPr>
            <a:r>
              <a:rPr kumimoji="1" lang="ja-JP" altLang="en-US" sz="8000"/>
              <a:t>大台町</a:t>
            </a:r>
            <a:r>
              <a:rPr lang="ja-JP" altLang="en-US" sz="8000"/>
              <a:t>・</a:t>
            </a:r>
            <a:r>
              <a:rPr kumimoji="1" lang="ja-JP" altLang="en-US" sz="8000"/>
              <a:t>米原市</a:t>
            </a:r>
            <a:r>
              <a:rPr lang="ja-JP" altLang="en-US" sz="8000"/>
              <a:t>・長浜市・亀岡市・吉野町・宇陀市・丸亀市</a:t>
            </a:r>
            <a:endParaRPr lang="en-US" altLang="ja-JP" sz="8000" dirty="0"/>
          </a:p>
          <a:p>
            <a:pPr marL="0" indent="0">
              <a:buNone/>
            </a:pPr>
            <a:r>
              <a:rPr lang="ja-JP" altLang="en-US" sz="8000"/>
              <a:t>出雲市・八女市・うきは市・みやま市・嘉麻市・小城市・平戸市</a:t>
            </a:r>
            <a:endParaRPr lang="en-US" altLang="ja-JP" sz="8000" dirty="0"/>
          </a:p>
          <a:p>
            <a:pPr marL="0" indent="0">
              <a:buNone/>
            </a:pPr>
            <a:r>
              <a:rPr lang="ja-JP" altLang="en-US" sz="8000"/>
              <a:t>中津市・日向市・新富町・美里町・上天草</a:t>
            </a:r>
            <a:endParaRPr lang="en-US" altLang="ja-JP" sz="8000" dirty="0"/>
          </a:p>
          <a:p>
            <a:pPr marL="0" indent="0">
              <a:buNone/>
            </a:pPr>
            <a:br>
              <a:rPr lang="ja-JP" altLang="en-US" sz="7200"/>
            </a:br>
            <a:r>
              <a:rPr lang="ja-JP" altLang="en-US" sz="7200"/>
              <a:t>　　　　　　　　　　　　　　　　　　　（令和３年５月３１日　現在）</a:t>
            </a:r>
          </a:p>
          <a:p>
            <a:pPr marL="0" indent="0">
              <a:buNone/>
            </a:pPr>
            <a:br>
              <a:rPr lang="ja-JP" altLang="en-US" sz="1800"/>
            </a:br>
            <a:endParaRPr kumimoji="1" lang="ja-JP" altLang="en-US" sz="1800"/>
          </a:p>
        </p:txBody>
      </p:sp>
    </p:spTree>
    <p:extLst>
      <p:ext uri="{BB962C8B-B14F-4D97-AF65-F5344CB8AC3E}">
        <p14:creationId xmlns:p14="http://schemas.microsoft.com/office/powerpoint/2010/main" val="22031925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E6DA094-FE9E-7B47-B72C-627812691A6E}"/>
              </a:ext>
            </a:extLst>
          </p:cNvPr>
          <p:cNvSpPr>
            <a:spLocks noGrp="1"/>
          </p:cNvSpPr>
          <p:nvPr>
            <p:ph type="title"/>
          </p:nvPr>
        </p:nvSpPr>
        <p:spPr>
          <a:xfrm>
            <a:off x="141668" y="4435052"/>
            <a:ext cx="3902298" cy="1645920"/>
          </a:xfrm>
        </p:spPr>
        <p:txBody>
          <a:bodyPr>
            <a:normAutofit/>
          </a:bodyPr>
          <a:lstStyle/>
          <a:p>
            <a:r>
              <a:rPr lang="ja-JP" altLang="en-US" sz="2300"/>
              <a:t>提携した自治体と</a:t>
            </a:r>
            <a:br>
              <a:rPr lang="en-US" altLang="ja-JP" sz="2300" dirty="0"/>
            </a:br>
            <a:br>
              <a:rPr lang="en-US" altLang="ja-JP" sz="2300" dirty="0"/>
            </a:br>
            <a:r>
              <a:rPr lang="ja-JP" altLang="en-US" sz="2300"/>
              <a:t>地域を元気にしていく</a:t>
            </a:r>
            <a:endParaRPr kumimoji="1" lang="ja-JP" altLang="en-US" sz="2300"/>
          </a:p>
        </p:txBody>
      </p:sp>
      <p:pic>
        <p:nvPicPr>
          <p:cNvPr id="9" name="図 8" descr="テーブルの周りに集まっている人々&#10;&#10;中程度の精度で自動的に生成された説明">
            <a:extLst>
              <a:ext uri="{FF2B5EF4-FFF2-40B4-BE49-F238E27FC236}">
                <a16:creationId xmlns:a16="http://schemas.microsoft.com/office/drawing/2014/main" id="{CE2405C6-754D-954E-A8B4-ED75489FC9F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2"/>
          <a:stretch/>
        </p:blipFill>
        <p:spPr>
          <a:xfrm>
            <a:off x="20" y="-6"/>
            <a:ext cx="2948920" cy="4005072"/>
          </a:xfrm>
          <a:prstGeom prst="rect">
            <a:avLst/>
          </a:prstGeom>
        </p:spPr>
      </p:pic>
      <p:pic>
        <p:nvPicPr>
          <p:cNvPr id="7" name="図 6" descr="講堂に座っている男性&#10;&#10;中程度の精度で自動的に生成された説明">
            <a:extLst>
              <a:ext uri="{FF2B5EF4-FFF2-40B4-BE49-F238E27FC236}">
                <a16:creationId xmlns:a16="http://schemas.microsoft.com/office/drawing/2014/main" id="{64080204-0418-824E-8E46-7FA25160D82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097530" y="6"/>
            <a:ext cx="2948940" cy="4005071"/>
          </a:xfrm>
          <a:prstGeom prst="rect">
            <a:avLst/>
          </a:prstGeom>
        </p:spPr>
      </p:pic>
      <p:pic>
        <p:nvPicPr>
          <p:cNvPr id="5" name="図 4" descr="テーブルの周りに集まっている人々&#10;&#10;低い精度で自動的に生成された説明">
            <a:extLst>
              <a:ext uri="{FF2B5EF4-FFF2-40B4-BE49-F238E27FC236}">
                <a16:creationId xmlns:a16="http://schemas.microsoft.com/office/drawing/2014/main" id="{DCE3F406-4D10-CF4E-92F2-FD029DEB3D8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195060" y="-1"/>
            <a:ext cx="2948940" cy="4005072"/>
          </a:xfrm>
          <a:prstGeom prst="rect">
            <a:avLst/>
          </a:prstGeom>
        </p:spPr>
      </p:pic>
      <p:sp>
        <p:nvSpPr>
          <p:cNvPr id="3" name="コンテンツ プレースホルダー 2">
            <a:extLst>
              <a:ext uri="{FF2B5EF4-FFF2-40B4-BE49-F238E27FC236}">
                <a16:creationId xmlns:a16="http://schemas.microsoft.com/office/drawing/2014/main" id="{D7946BAA-C609-9A44-8C31-E6E7E44384A1}"/>
              </a:ext>
            </a:extLst>
          </p:cNvPr>
          <p:cNvSpPr>
            <a:spLocks noGrp="1"/>
          </p:cNvSpPr>
          <p:nvPr>
            <p:ph idx="1"/>
          </p:nvPr>
        </p:nvSpPr>
        <p:spPr>
          <a:xfrm>
            <a:off x="3709115" y="4435051"/>
            <a:ext cx="4904225" cy="2300599"/>
          </a:xfrm>
        </p:spPr>
        <p:txBody>
          <a:bodyPr anchor="ctr">
            <a:normAutofit/>
          </a:bodyPr>
          <a:lstStyle/>
          <a:p>
            <a:pPr marL="0" indent="0">
              <a:buNone/>
            </a:pPr>
            <a:r>
              <a:rPr lang="ja-JP" altLang="en-US"/>
              <a:t>国の施策と連携して</a:t>
            </a:r>
            <a:endParaRPr lang="en-US" altLang="ja-JP" dirty="0"/>
          </a:p>
          <a:p>
            <a:pPr marL="0" indent="0">
              <a:buNone/>
            </a:pPr>
            <a:r>
              <a:rPr lang="ja-JP" altLang="en-US"/>
              <a:t>民間企業ノウハウを活かして</a:t>
            </a:r>
            <a:endParaRPr lang="en-US" altLang="ja-JP" dirty="0"/>
          </a:p>
          <a:p>
            <a:pPr marL="0" indent="0">
              <a:buNone/>
            </a:pPr>
            <a:r>
              <a:rPr lang="ja-JP" altLang="en-US"/>
              <a:t>地域住民に活躍頂きます</a:t>
            </a:r>
            <a:r>
              <a:rPr lang="ja-JP" altLang="en-US" sz="2000"/>
              <a:t>。</a:t>
            </a:r>
            <a:endParaRPr kumimoji="1" lang="ja-JP" altLang="en-US" sz="2000"/>
          </a:p>
        </p:txBody>
      </p:sp>
    </p:spTree>
    <p:extLst>
      <p:ext uri="{BB962C8B-B14F-4D97-AF65-F5344CB8AC3E}">
        <p14:creationId xmlns:p14="http://schemas.microsoft.com/office/powerpoint/2010/main" val="40119687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E93A0253-50FD-AE40-AF74-4508660096C1}"/>
              </a:ext>
            </a:extLst>
          </p:cNvPr>
          <p:cNvSpPr>
            <a:spLocks noGrp="1"/>
          </p:cNvSpPr>
          <p:nvPr>
            <p:ph idx="1"/>
          </p:nvPr>
        </p:nvSpPr>
        <p:spPr>
          <a:xfrm>
            <a:off x="356260" y="791154"/>
            <a:ext cx="8340479" cy="5187026"/>
          </a:xfrm>
        </p:spPr>
        <p:txBody>
          <a:bodyPr/>
          <a:lstStyle/>
          <a:p>
            <a:pPr marL="0" indent="0" algn="ctr">
              <a:buNone/>
            </a:pPr>
            <a:r>
              <a:rPr lang="ja-JP" altLang="en-US"/>
              <a:t>自治体連携は必須になる</a:t>
            </a:r>
            <a:endParaRPr lang="en-US" altLang="ja-JP" dirty="0"/>
          </a:p>
          <a:p>
            <a:pPr marL="0" indent="0" algn="ctr">
              <a:buNone/>
            </a:pPr>
            <a:r>
              <a:rPr lang="ja-JP" altLang="en-US"/>
              <a:t>⇩</a:t>
            </a:r>
            <a:endParaRPr lang="en-US" altLang="ja-JP" dirty="0"/>
          </a:p>
          <a:p>
            <a:pPr marL="0" indent="0" algn="ctr">
              <a:buNone/>
            </a:pPr>
            <a:r>
              <a:rPr lang="ja-JP" altLang="en-US"/>
              <a:t>一民間企業の</a:t>
            </a:r>
            <a:r>
              <a:rPr lang="ja-JP" altLang="en-US">
                <a:solidFill>
                  <a:srgbClr val="FF0000"/>
                </a:solidFill>
              </a:rPr>
              <a:t>連携協定は難しい</a:t>
            </a:r>
            <a:endParaRPr lang="en-US" altLang="ja-JP" dirty="0">
              <a:solidFill>
                <a:srgbClr val="FF0000"/>
              </a:solidFill>
            </a:endParaRPr>
          </a:p>
          <a:p>
            <a:pPr marL="0" indent="0" algn="ctr">
              <a:buNone/>
            </a:pPr>
            <a:r>
              <a:rPr lang="ja-JP" altLang="en-US"/>
              <a:t>　　　　　　　　　　　　　　</a:t>
            </a:r>
            <a:endParaRPr lang="en-US" altLang="ja-JP" dirty="0"/>
          </a:p>
        </p:txBody>
      </p:sp>
    </p:spTree>
    <p:extLst>
      <p:ext uri="{BB962C8B-B14F-4D97-AF65-F5344CB8AC3E}">
        <p14:creationId xmlns:p14="http://schemas.microsoft.com/office/powerpoint/2010/main" val="22671552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コンテンツ プレースホルダー 2">
            <a:extLst>
              <a:ext uri="{FF2B5EF4-FFF2-40B4-BE49-F238E27FC236}">
                <a16:creationId xmlns:a16="http://schemas.microsoft.com/office/drawing/2014/main" id="{4ACCA6B4-C3B9-724E-B592-EF5C34250639}"/>
              </a:ext>
            </a:extLst>
          </p:cNvPr>
          <p:cNvSpPr>
            <a:spLocks noGrp="1"/>
          </p:cNvSpPr>
          <p:nvPr>
            <p:ph idx="1"/>
          </p:nvPr>
        </p:nvSpPr>
        <p:spPr>
          <a:xfrm>
            <a:off x="356260" y="791154"/>
            <a:ext cx="8340479" cy="5187026"/>
          </a:xfrm>
        </p:spPr>
        <p:txBody>
          <a:bodyPr/>
          <a:lstStyle/>
          <a:p>
            <a:pPr marL="0" indent="0" algn="ctr">
              <a:buNone/>
            </a:pPr>
            <a:r>
              <a:rPr lang="ja-JP" altLang="en-US"/>
              <a:t>自治体連携は必須になる</a:t>
            </a:r>
            <a:endParaRPr lang="en-US" altLang="ja-JP" dirty="0"/>
          </a:p>
          <a:p>
            <a:pPr marL="0" indent="0" algn="ctr">
              <a:buNone/>
            </a:pPr>
            <a:r>
              <a:rPr lang="ja-JP" altLang="en-US"/>
              <a:t>⇩</a:t>
            </a:r>
            <a:endParaRPr lang="en-US" altLang="ja-JP" dirty="0"/>
          </a:p>
          <a:p>
            <a:pPr marL="0" indent="0" algn="ctr">
              <a:buNone/>
            </a:pPr>
            <a:r>
              <a:rPr lang="ja-JP" altLang="en-US"/>
              <a:t>一民間企業の連携協定は難しい</a:t>
            </a:r>
            <a:endParaRPr lang="en-US" altLang="ja-JP" dirty="0"/>
          </a:p>
          <a:p>
            <a:pPr marL="0" indent="0" algn="ctr">
              <a:buNone/>
            </a:pPr>
            <a:r>
              <a:rPr lang="ja-JP" altLang="en-US"/>
              <a:t>⇩</a:t>
            </a:r>
            <a:endParaRPr lang="en-US" altLang="ja-JP" dirty="0"/>
          </a:p>
          <a:p>
            <a:pPr marL="0" indent="0" algn="ctr">
              <a:buNone/>
            </a:pPr>
            <a:r>
              <a:rPr lang="ja-JP" altLang="en-US"/>
              <a:t>国土交通省登録で</a:t>
            </a:r>
            <a:endParaRPr lang="en-US" altLang="ja-JP" dirty="0"/>
          </a:p>
          <a:p>
            <a:pPr marL="0" indent="0" algn="ctr">
              <a:buNone/>
            </a:pPr>
            <a:r>
              <a:rPr lang="ja-JP" altLang="en-US"/>
              <a:t>実績のある</a:t>
            </a:r>
            <a:r>
              <a:rPr lang="ja-JP" altLang="en-US">
                <a:solidFill>
                  <a:srgbClr val="FF0000"/>
                </a:solidFill>
              </a:rPr>
              <a:t>古民家再生協会</a:t>
            </a:r>
            <a:r>
              <a:rPr lang="ja-JP" altLang="en-US"/>
              <a:t>ならできる</a:t>
            </a:r>
            <a:endParaRPr lang="en-US" altLang="ja-JP" dirty="0"/>
          </a:p>
          <a:p>
            <a:pPr marL="0" indent="0" algn="ctr">
              <a:buNone/>
            </a:pPr>
            <a:r>
              <a:rPr lang="ja-JP" altLang="en-US"/>
              <a:t>　　　　　　　　　　　　　　</a:t>
            </a:r>
            <a:endParaRPr lang="en-US" altLang="ja-JP" dirty="0"/>
          </a:p>
        </p:txBody>
      </p:sp>
    </p:spTree>
    <p:extLst>
      <p:ext uri="{BB962C8B-B14F-4D97-AF65-F5344CB8AC3E}">
        <p14:creationId xmlns:p14="http://schemas.microsoft.com/office/powerpoint/2010/main" val="33504813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コンテンツ プレースホルダー 2">
            <a:extLst>
              <a:ext uri="{FF2B5EF4-FFF2-40B4-BE49-F238E27FC236}">
                <a16:creationId xmlns:a16="http://schemas.microsoft.com/office/drawing/2014/main" id="{DD40E052-EB60-584A-B865-773A49F3EA5F}"/>
              </a:ext>
            </a:extLst>
          </p:cNvPr>
          <p:cNvSpPr txBox="1">
            <a:spLocks/>
          </p:cNvSpPr>
          <p:nvPr/>
        </p:nvSpPr>
        <p:spPr>
          <a:xfrm>
            <a:off x="356260" y="791153"/>
            <a:ext cx="8340479" cy="56891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ＭＳ ゴシック" panose="020B0609070205080204" pitchFamily="49" charset="-128"/>
                <a:ea typeface="ＭＳ ゴシック" panose="020B0609070205080204" pitchFamily="49"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ＭＳ ゴシック" panose="020B0609070205080204" pitchFamily="49" charset="-128"/>
                <a:ea typeface="ＭＳ ゴシック" panose="020B0609070205080204" pitchFamily="49"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ＭＳ ゴシック" panose="020B0609070205080204" pitchFamily="49" charset="-128"/>
                <a:ea typeface="ＭＳ ゴシック" panose="020B0609070205080204" pitchFamily="49"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ＭＳ ゴシック" panose="020B0609070205080204" pitchFamily="49" charset="-128"/>
                <a:ea typeface="ＭＳ ゴシック" panose="020B0609070205080204" pitchFamily="49"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ＭＳ ゴシック" panose="020B0609070205080204" pitchFamily="49" charset="-128"/>
                <a:ea typeface="ＭＳ ゴシック" panose="020B0609070205080204" pitchFamily="49"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Font typeface="Arial" panose="020B0604020202020204" pitchFamily="34" charset="0"/>
              <a:buNone/>
            </a:pPr>
            <a:r>
              <a:rPr lang="ja-JP" altLang="en-US"/>
              <a:t>自治体連携は必須になる</a:t>
            </a:r>
            <a:endParaRPr lang="en-US" altLang="ja-JP" dirty="0"/>
          </a:p>
          <a:p>
            <a:pPr marL="0" indent="0" algn="ctr">
              <a:buFont typeface="Arial" panose="020B0604020202020204" pitchFamily="34" charset="0"/>
              <a:buNone/>
            </a:pPr>
            <a:r>
              <a:rPr lang="ja-JP" altLang="en-US"/>
              <a:t>⇩</a:t>
            </a:r>
            <a:endParaRPr lang="en-US" altLang="ja-JP" dirty="0"/>
          </a:p>
          <a:p>
            <a:pPr marL="0" indent="0" algn="ctr">
              <a:buFont typeface="Arial" panose="020B0604020202020204" pitchFamily="34" charset="0"/>
              <a:buNone/>
            </a:pPr>
            <a:r>
              <a:rPr lang="ja-JP" altLang="en-US"/>
              <a:t>一民間企業の連携協定は難しい</a:t>
            </a:r>
            <a:endParaRPr lang="en-US" altLang="ja-JP" dirty="0"/>
          </a:p>
          <a:p>
            <a:pPr marL="0" indent="0" algn="ctr">
              <a:buFont typeface="Arial" panose="020B0604020202020204" pitchFamily="34" charset="0"/>
              <a:buNone/>
            </a:pPr>
            <a:r>
              <a:rPr lang="ja-JP" altLang="en-US"/>
              <a:t>⇩</a:t>
            </a:r>
            <a:endParaRPr lang="en-US" altLang="ja-JP" dirty="0"/>
          </a:p>
          <a:p>
            <a:pPr marL="0" indent="0" algn="ctr">
              <a:buFont typeface="Arial" panose="020B0604020202020204" pitchFamily="34" charset="0"/>
              <a:buNone/>
            </a:pPr>
            <a:r>
              <a:rPr lang="ja-JP" altLang="en-US"/>
              <a:t>国土交通省登録で</a:t>
            </a:r>
            <a:endParaRPr lang="en-US" altLang="ja-JP" dirty="0"/>
          </a:p>
          <a:p>
            <a:pPr marL="0" indent="0" algn="ctr">
              <a:buFont typeface="Arial" panose="020B0604020202020204" pitchFamily="34" charset="0"/>
              <a:buNone/>
            </a:pPr>
            <a:r>
              <a:rPr lang="ja-JP" altLang="en-US"/>
              <a:t>実績のある古民家再生協会ならできる</a:t>
            </a:r>
            <a:endParaRPr lang="en-US" altLang="ja-JP" dirty="0"/>
          </a:p>
          <a:p>
            <a:pPr marL="0" indent="0" algn="ctr">
              <a:buFont typeface="Arial" panose="020B0604020202020204" pitchFamily="34" charset="0"/>
              <a:buNone/>
            </a:pPr>
            <a:r>
              <a:rPr lang="ja-JP" altLang="en-US"/>
              <a:t>⇩</a:t>
            </a:r>
            <a:endParaRPr lang="en-US" altLang="ja-JP" dirty="0"/>
          </a:p>
          <a:p>
            <a:pPr marL="0" indent="0" algn="ctr">
              <a:buNone/>
            </a:pPr>
            <a:r>
              <a:rPr lang="ja-JP" altLang="en-US"/>
              <a:t>古民家再生協会で自治体と連携協定</a:t>
            </a:r>
            <a:endParaRPr lang="en-US" altLang="ja-JP" dirty="0"/>
          </a:p>
          <a:p>
            <a:pPr marL="0" indent="0" algn="ctr">
              <a:buNone/>
            </a:pPr>
            <a:r>
              <a:rPr lang="ja-JP" altLang="en-US"/>
              <a:t>　</a:t>
            </a:r>
            <a:r>
              <a:rPr lang="ja-JP" altLang="en-US">
                <a:solidFill>
                  <a:srgbClr val="FF0000"/>
                </a:solidFill>
              </a:rPr>
              <a:t>自治体毎に</a:t>
            </a:r>
            <a:endParaRPr lang="en-US" altLang="ja-JP" dirty="0">
              <a:solidFill>
                <a:srgbClr val="FF0000"/>
              </a:solidFill>
            </a:endParaRPr>
          </a:p>
          <a:p>
            <a:pPr marL="0" indent="0" algn="ctr">
              <a:buNone/>
            </a:pPr>
            <a:r>
              <a:rPr lang="ja-JP" altLang="en-US">
                <a:solidFill>
                  <a:srgbClr val="FF0000"/>
                </a:solidFill>
              </a:rPr>
              <a:t>全国空き家アドバイザー協議会支部</a:t>
            </a:r>
            <a:r>
              <a:rPr lang="ja-JP" altLang="en-US"/>
              <a:t>を立ち上げ</a:t>
            </a:r>
            <a:endParaRPr lang="en-US" altLang="ja-JP" dirty="0"/>
          </a:p>
          <a:p>
            <a:pPr marL="0" indent="0" algn="ctr">
              <a:buFont typeface="Arial" panose="020B0604020202020204" pitchFamily="34" charset="0"/>
              <a:buNone/>
            </a:pPr>
            <a:r>
              <a:rPr lang="ja-JP" altLang="en-US"/>
              <a:t>　　　　　　　　　　　　　　</a:t>
            </a:r>
            <a:endParaRPr lang="en-US" altLang="ja-JP" dirty="0"/>
          </a:p>
        </p:txBody>
      </p:sp>
    </p:spTree>
    <p:extLst>
      <p:ext uri="{BB962C8B-B14F-4D97-AF65-F5344CB8AC3E}">
        <p14:creationId xmlns:p14="http://schemas.microsoft.com/office/powerpoint/2010/main" val="22123474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FDB3486-E901-7A4E-A3A1-D6B04790285E}"/>
              </a:ext>
            </a:extLst>
          </p:cNvPr>
          <p:cNvSpPr>
            <a:spLocks noGrp="1"/>
          </p:cNvSpPr>
          <p:nvPr>
            <p:ph type="title"/>
          </p:nvPr>
        </p:nvSpPr>
        <p:spPr>
          <a:xfrm>
            <a:off x="457200" y="4385066"/>
            <a:ext cx="8192729" cy="2093002"/>
          </a:xfrm>
        </p:spPr>
        <p:txBody>
          <a:bodyPr vert="horz" lIns="91440" tIns="45720" rIns="91440" bIns="45720" rtlCol="0" anchor="b">
            <a:normAutofit/>
          </a:bodyPr>
          <a:lstStyle/>
          <a:p>
            <a:pPr algn="ctr"/>
            <a:br>
              <a:rPr lang="en-US" altLang="ja-JP" kern="1200" dirty="0">
                <a:solidFill>
                  <a:schemeClr val="tx1"/>
                </a:solidFill>
                <a:latin typeface="MS Gothic" panose="020B0609070205080204" pitchFamily="49" charset="-128"/>
                <a:ea typeface="MS Gothic" panose="020B0609070205080204" pitchFamily="49" charset="-128"/>
              </a:rPr>
            </a:br>
            <a:br>
              <a:rPr lang="en-US" altLang="ja-JP" kern="1200" dirty="0">
                <a:solidFill>
                  <a:schemeClr val="tx1"/>
                </a:solidFill>
                <a:latin typeface="MS Gothic" panose="020B0609070205080204" pitchFamily="49" charset="-128"/>
                <a:ea typeface="MS Gothic" panose="020B0609070205080204" pitchFamily="49" charset="-128"/>
              </a:rPr>
            </a:br>
            <a:r>
              <a:rPr lang="ja-JP" altLang="en-US" sz="2800" kern="1200">
                <a:solidFill>
                  <a:schemeClr val="tx1"/>
                </a:solidFill>
                <a:latin typeface="MS Gothic" panose="020B0609070205080204" pitchFamily="49" charset="-128"/>
                <a:ea typeface="MS Gothic" panose="020B0609070205080204" pitchFamily="49" charset="-128"/>
              </a:rPr>
              <a:t>小田原市で連携協定</a:t>
            </a:r>
            <a:br>
              <a:rPr lang="en-US" altLang="ja-JP" sz="2800" kern="1200" dirty="0">
                <a:solidFill>
                  <a:schemeClr val="tx1"/>
                </a:solidFill>
                <a:latin typeface="MS Gothic" panose="020B0609070205080204" pitchFamily="49" charset="-128"/>
                <a:ea typeface="MS Gothic" panose="020B0609070205080204" pitchFamily="49" charset="-128"/>
              </a:rPr>
            </a:br>
            <a:r>
              <a:rPr lang="ja-JP" altLang="en-US" sz="2800" kern="1200">
                <a:solidFill>
                  <a:schemeClr val="tx1"/>
                </a:solidFill>
                <a:latin typeface="MS Gothic" panose="020B0609070205080204" pitchFamily="49" charset="-128"/>
                <a:ea typeface="MS Gothic" panose="020B0609070205080204" pitchFamily="49" charset="-128"/>
              </a:rPr>
              <a:t>古民家再生協会のノウハウで</a:t>
            </a:r>
            <a:br>
              <a:rPr lang="en-US" altLang="ja-JP" sz="2800" kern="1200" dirty="0">
                <a:solidFill>
                  <a:schemeClr val="tx1"/>
                </a:solidFill>
                <a:latin typeface="MS Gothic" panose="020B0609070205080204" pitchFamily="49" charset="-128"/>
                <a:ea typeface="MS Gothic" panose="020B0609070205080204" pitchFamily="49" charset="-128"/>
              </a:rPr>
            </a:br>
            <a:r>
              <a:rPr lang="ja-JP" altLang="en-US" sz="2800" kern="1200">
                <a:solidFill>
                  <a:schemeClr val="tx1"/>
                </a:solidFill>
                <a:latin typeface="MS Gothic" panose="020B0609070205080204" pitchFamily="49" charset="-128"/>
                <a:ea typeface="MS Gothic" panose="020B0609070205080204" pitchFamily="49" charset="-128"/>
              </a:rPr>
              <a:t>空き家を活かすチームを地域で設立</a:t>
            </a:r>
            <a:endParaRPr kumimoji="1" lang="en-US" altLang="ja-JP" sz="2800" kern="1200" dirty="0">
              <a:solidFill>
                <a:schemeClr val="tx1"/>
              </a:solidFill>
              <a:latin typeface="MS Gothic" panose="020B0609070205080204" pitchFamily="49" charset="-128"/>
              <a:ea typeface="MS Gothic" panose="020B0609070205080204" pitchFamily="49" charset="-128"/>
            </a:endParaRPr>
          </a:p>
        </p:txBody>
      </p:sp>
      <p:pic>
        <p:nvPicPr>
          <p:cNvPr id="5" name="図 4" descr="新聞記事の一部&#10;&#10;中程度の精度で自動的に生成された説明">
            <a:extLst>
              <a:ext uri="{FF2B5EF4-FFF2-40B4-BE49-F238E27FC236}">
                <a16:creationId xmlns:a16="http://schemas.microsoft.com/office/drawing/2014/main" id="{D3A8BED3-6453-814C-81C9-C953950991D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8411" y="784475"/>
            <a:ext cx="4571975" cy="4252522"/>
          </a:xfrm>
          <a:prstGeom prst="rect">
            <a:avLst/>
          </a:prstGeom>
        </p:spPr>
      </p:pic>
      <p:pic>
        <p:nvPicPr>
          <p:cNvPr id="4" name="図 3" descr="机の上に立つスーツを着た男性たち&#10;&#10;中程度の精度で自動的に生成された説明">
            <a:extLst>
              <a:ext uri="{FF2B5EF4-FFF2-40B4-BE49-F238E27FC236}">
                <a16:creationId xmlns:a16="http://schemas.microsoft.com/office/drawing/2014/main" id="{054EEA38-74BD-6D45-B84C-BAC93C1CB02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4" b="-3"/>
          <a:stretch/>
        </p:blipFill>
        <p:spPr>
          <a:xfrm>
            <a:off x="4553539" y="784475"/>
            <a:ext cx="4572001" cy="4253215"/>
          </a:xfrm>
          <a:prstGeom prst="rect">
            <a:avLst/>
          </a:prstGeom>
        </p:spPr>
      </p:pic>
      <p:sp>
        <p:nvSpPr>
          <p:cNvPr id="6" name="テキスト ボックス 5">
            <a:extLst>
              <a:ext uri="{FF2B5EF4-FFF2-40B4-BE49-F238E27FC236}">
                <a16:creationId xmlns:a16="http://schemas.microsoft.com/office/drawing/2014/main" id="{157EE783-784E-9542-858A-88365E196C29}"/>
              </a:ext>
            </a:extLst>
          </p:cNvPr>
          <p:cNvSpPr txBox="1"/>
          <p:nvPr/>
        </p:nvSpPr>
        <p:spPr>
          <a:xfrm>
            <a:off x="180304" y="110448"/>
            <a:ext cx="2540785" cy="461665"/>
          </a:xfrm>
          <a:prstGeom prst="rect">
            <a:avLst/>
          </a:prstGeom>
          <a:noFill/>
        </p:spPr>
        <p:txBody>
          <a:bodyPr wrap="square" rtlCol="0">
            <a:spAutoFit/>
          </a:bodyPr>
          <a:lstStyle/>
          <a:p>
            <a:r>
              <a:rPr kumimoji="1" lang="ja-JP" altLang="en-US" sz="2400"/>
              <a:t>　</a:t>
            </a:r>
            <a:r>
              <a:rPr kumimoji="1" lang="ja-JP" altLang="en-US" sz="2400">
                <a:latin typeface="MS Gothic" panose="020B0609070205080204" pitchFamily="49" charset="-128"/>
                <a:ea typeface="MS Gothic" panose="020B0609070205080204" pitchFamily="49" charset="-128"/>
              </a:rPr>
              <a:t>事例　５</a:t>
            </a:r>
          </a:p>
        </p:txBody>
      </p:sp>
    </p:spTree>
    <p:extLst>
      <p:ext uri="{BB962C8B-B14F-4D97-AF65-F5344CB8AC3E}">
        <p14:creationId xmlns:p14="http://schemas.microsoft.com/office/powerpoint/2010/main" val="27579269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7FA4134-41C0-5843-AC20-CCB1E4C08648}"/>
              </a:ext>
            </a:extLst>
          </p:cNvPr>
          <p:cNvSpPr>
            <a:spLocks noGrp="1"/>
          </p:cNvSpPr>
          <p:nvPr>
            <p:ph type="title"/>
          </p:nvPr>
        </p:nvSpPr>
        <p:spPr/>
        <p:txBody>
          <a:bodyPr/>
          <a:lstStyle/>
          <a:p>
            <a:r>
              <a:rPr lang="ja-JP" altLang="en-US" dirty="0"/>
              <a:t>全国</a:t>
            </a:r>
            <a:r>
              <a:rPr kumimoji="1" lang="ja-JP" altLang="en-US" dirty="0"/>
              <a:t>各地で設立されています</a:t>
            </a:r>
          </a:p>
        </p:txBody>
      </p:sp>
      <p:pic>
        <p:nvPicPr>
          <p:cNvPr id="5" name="コンテンツ プレースホルダー 4" descr="新聞記事の一部&#10;&#10;中程度の精度で自動的に生成された説明">
            <a:extLst>
              <a:ext uri="{FF2B5EF4-FFF2-40B4-BE49-F238E27FC236}">
                <a16:creationId xmlns:a16="http://schemas.microsoft.com/office/drawing/2014/main" id="{0CF10F38-3991-4641-9239-7A9E9860B66D}"/>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389381" y="778256"/>
            <a:ext cx="8365237" cy="5504167"/>
          </a:xfrm>
        </p:spPr>
      </p:pic>
    </p:spTree>
    <p:extLst>
      <p:ext uri="{BB962C8B-B14F-4D97-AF65-F5344CB8AC3E}">
        <p14:creationId xmlns:p14="http://schemas.microsoft.com/office/powerpoint/2010/main" val="36838652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コンテンツ プレースホルダー 2">
            <a:extLst>
              <a:ext uri="{FF2B5EF4-FFF2-40B4-BE49-F238E27FC236}">
                <a16:creationId xmlns:a16="http://schemas.microsoft.com/office/drawing/2014/main" id="{82157E59-16E0-1844-BFDC-C5220F735A8C}"/>
              </a:ext>
            </a:extLst>
          </p:cNvPr>
          <p:cNvSpPr>
            <a:spLocks noGrp="1"/>
          </p:cNvSpPr>
          <p:nvPr>
            <p:ph idx="1"/>
          </p:nvPr>
        </p:nvSpPr>
        <p:spPr>
          <a:xfrm>
            <a:off x="356260" y="791154"/>
            <a:ext cx="8680862" cy="5187026"/>
          </a:xfrm>
        </p:spPr>
        <p:txBody>
          <a:bodyPr/>
          <a:lstStyle/>
          <a:p>
            <a:pPr marL="0" indent="0" algn="ctr">
              <a:buNone/>
            </a:pPr>
            <a:r>
              <a:rPr lang="ja-JP" altLang="en-US"/>
              <a:t>古民家再生協会で自治体連携協定</a:t>
            </a:r>
            <a:endParaRPr lang="en-US" altLang="ja-JP" dirty="0"/>
          </a:p>
          <a:p>
            <a:pPr marL="0" indent="0" algn="ctr">
              <a:buNone/>
            </a:pPr>
            <a:r>
              <a:rPr lang="ja-JP" altLang="en-US"/>
              <a:t>自治体毎に</a:t>
            </a:r>
            <a:endParaRPr lang="en-US" altLang="ja-JP" dirty="0"/>
          </a:p>
          <a:p>
            <a:pPr marL="0" indent="0" algn="ctr">
              <a:buNone/>
            </a:pPr>
            <a:r>
              <a:rPr lang="ja-JP" altLang="en-US"/>
              <a:t>全国空き家アドバイザー協議会を立ち上げ</a:t>
            </a:r>
            <a:endParaRPr lang="en-US" altLang="ja-JP" dirty="0"/>
          </a:p>
          <a:p>
            <a:pPr marL="0" indent="0" algn="ctr">
              <a:buNone/>
            </a:pPr>
            <a:r>
              <a:rPr lang="ja-JP" altLang="en-US"/>
              <a:t>⇩　</a:t>
            </a:r>
            <a:endParaRPr lang="en-US" altLang="ja-JP" dirty="0"/>
          </a:p>
          <a:p>
            <a:pPr marL="0" indent="0" algn="ctr">
              <a:buNone/>
            </a:pPr>
            <a:r>
              <a:rPr lang="ja-JP" altLang="en-US">
                <a:solidFill>
                  <a:srgbClr val="FF0000"/>
                </a:solidFill>
              </a:rPr>
              <a:t>そのノウハウを持つ古民家再生協会</a:t>
            </a:r>
            <a:r>
              <a:rPr lang="ja-JP" altLang="en-US"/>
              <a:t>が事務局</a:t>
            </a:r>
            <a:r>
              <a:rPr lang="ja-JP" altLang="en-US" sz="2000"/>
              <a:t>　　　</a:t>
            </a:r>
            <a:endParaRPr lang="en-US" altLang="ja-JP" sz="2000" dirty="0"/>
          </a:p>
        </p:txBody>
      </p:sp>
    </p:spTree>
    <p:extLst>
      <p:ext uri="{BB962C8B-B14F-4D97-AF65-F5344CB8AC3E}">
        <p14:creationId xmlns:p14="http://schemas.microsoft.com/office/powerpoint/2010/main" val="1410256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コンテンツ プレースホルダー 2">
            <a:extLst>
              <a:ext uri="{FF2B5EF4-FFF2-40B4-BE49-F238E27FC236}">
                <a16:creationId xmlns:a16="http://schemas.microsoft.com/office/drawing/2014/main" id="{1486FD8A-62A8-A249-9E06-16657EF1D562}"/>
              </a:ext>
            </a:extLst>
          </p:cNvPr>
          <p:cNvSpPr>
            <a:spLocks noGrp="1"/>
          </p:cNvSpPr>
          <p:nvPr>
            <p:ph idx="1"/>
          </p:nvPr>
        </p:nvSpPr>
        <p:spPr>
          <a:xfrm>
            <a:off x="356260" y="791154"/>
            <a:ext cx="8680862" cy="5187026"/>
          </a:xfrm>
        </p:spPr>
        <p:txBody>
          <a:bodyPr/>
          <a:lstStyle/>
          <a:p>
            <a:pPr marL="0" indent="0" algn="ctr">
              <a:buNone/>
            </a:pPr>
            <a:r>
              <a:rPr lang="ja-JP" altLang="en-US"/>
              <a:t>全国古民家再生協会で自治体連携協定</a:t>
            </a:r>
            <a:endParaRPr lang="en-US" altLang="ja-JP" dirty="0"/>
          </a:p>
          <a:p>
            <a:pPr marL="0" indent="0" algn="ctr">
              <a:buNone/>
            </a:pPr>
            <a:r>
              <a:rPr lang="ja-JP" altLang="en-US"/>
              <a:t>自治体毎に</a:t>
            </a:r>
            <a:endParaRPr lang="en-US" altLang="ja-JP" dirty="0"/>
          </a:p>
          <a:p>
            <a:pPr marL="0" indent="0" algn="ctr">
              <a:buNone/>
            </a:pPr>
            <a:r>
              <a:rPr lang="ja-JP" altLang="en-US"/>
              <a:t>全国空き家アドバイザー協議会を立ち上げ</a:t>
            </a:r>
            <a:endParaRPr lang="en-US" altLang="ja-JP" dirty="0"/>
          </a:p>
          <a:p>
            <a:pPr marL="0" indent="0" algn="ctr">
              <a:buNone/>
            </a:pPr>
            <a:r>
              <a:rPr lang="ja-JP" altLang="en-US"/>
              <a:t>⇩　</a:t>
            </a:r>
            <a:endParaRPr lang="en-US" altLang="ja-JP" dirty="0"/>
          </a:p>
          <a:p>
            <a:pPr marL="0" indent="0" algn="ctr">
              <a:buNone/>
            </a:pPr>
            <a:r>
              <a:rPr lang="ja-JP" altLang="en-US"/>
              <a:t>そのノウハウを持つ古民家再生協会が事務局</a:t>
            </a:r>
            <a:endParaRPr lang="en-US" altLang="ja-JP" dirty="0"/>
          </a:p>
          <a:p>
            <a:pPr marL="0" indent="0" algn="ctr">
              <a:buNone/>
            </a:pPr>
            <a:r>
              <a:rPr lang="ja-JP" altLang="en-US"/>
              <a:t>⇩</a:t>
            </a:r>
            <a:endParaRPr lang="en-US" altLang="ja-JP" dirty="0"/>
          </a:p>
          <a:p>
            <a:pPr marL="0" indent="0" algn="ctr">
              <a:buNone/>
            </a:pPr>
            <a:r>
              <a:rPr lang="ja-JP" altLang="en-US">
                <a:solidFill>
                  <a:srgbClr val="FF0000"/>
                </a:solidFill>
              </a:rPr>
              <a:t>会長は自治体の中心</a:t>
            </a:r>
            <a:r>
              <a:rPr lang="ja-JP" altLang="en-US"/>
              <a:t>としてふさわしい人にお願い</a:t>
            </a:r>
            <a:endParaRPr lang="en-US" altLang="ja-JP" dirty="0"/>
          </a:p>
        </p:txBody>
      </p:sp>
    </p:spTree>
    <p:extLst>
      <p:ext uri="{BB962C8B-B14F-4D97-AF65-F5344CB8AC3E}">
        <p14:creationId xmlns:p14="http://schemas.microsoft.com/office/powerpoint/2010/main" val="1622426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E93A0253-50FD-AE40-AF74-4508660096C1}"/>
              </a:ext>
            </a:extLst>
          </p:cNvPr>
          <p:cNvSpPr>
            <a:spLocks noGrp="1"/>
          </p:cNvSpPr>
          <p:nvPr>
            <p:ph idx="1"/>
          </p:nvPr>
        </p:nvSpPr>
        <p:spPr>
          <a:xfrm>
            <a:off x="356260" y="791154"/>
            <a:ext cx="8680862" cy="5187026"/>
          </a:xfrm>
        </p:spPr>
        <p:txBody>
          <a:bodyPr/>
          <a:lstStyle/>
          <a:p>
            <a:pPr marL="0" indent="0" algn="ctr">
              <a:buNone/>
            </a:pPr>
            <a:r>
              <a:rPr lang="ja-JP" altLang="en-US"/>
              <a:t>全国古民家再生協会で自治体連携協定</a:t>
            </a:r>
            <a:endParaRPr lang="en-US" altLang="ja-JP" dirty="0"/>
          </a:p>
          <a:p>
            <a:pPr marL="0" indent="0" algn="ctr">
              <a:buNone/>
            </a:pPr>
            <a:r>
              <a:rPr lang="ja-JP" altLang="en-US"/>
              <a:t>自治体毎に</a:t>
            </a:r>
            <a:endParaRPr lang="en-US" altLang="ja-JP" dirty="0"/>
          </a:p>
          <a:p>
            <a:pPr marL="0" indent="0" algn="ctr">
              <a:buNone/>
            </a:pPr>
            <a:r>
              <a:rPr lang="ja-JP" altLang="en-US"/>
              <a:t>全国空き家アドバイザー協議会を立ち上げ</a:t>
            </a:r>
            <a:endParaRPr lang="en-US" altLang="ja-JP" dirty="0"/>
          </a:p>
          <a:p>
            <a:pPr marL="0" indent="0" algn="ctr">
              <a:buNone/>
            </a:pPr>
            <a:r>
              <a:rPr lang="ja-JP" altLang="en-US"/>
              <a:t>⇩　</a:t>
            </a:r>
            <a:endParaRPr lang="en-US" altLang="ja-JP" dirty="0"/>
          </a:p>
          <a:p>
            <a:pPr marL="0" indent="0" algn="ctr">
              <a:buNone/>
            </a:pPr>
            <a:r>
              <a:rPr lang="ja-JP" altLang="en-US"/>
              <a:t>そのノウハウを持つ古民家再生協会が事務局</a:t>
            </a:r>
            <a:endParaRPr lang="en-US" altLang="ja-JP" dirty="0"/>
          </a:p>
          <a:p>
            <a:pPr marL="0" indent="0" algn="ctr">
              <a:buNone/>
            </a:pPr>
            <a:r>
              <a:rPr lang="ja-JP" altLang="en-US"/>
              <a:t>⇩</a:t>
            </a:r>
            <a:endParaRPr lang="en-US" altLang="ja-JP" dirty="0"/>
          </a:p>
          <a:p>
            <a:pPr marL="0" indent="0" algn="ctr">
              <a:buNone/>
            </a:pPr>
            <a:r>
              <a:rPr lang="ja-JP" altLang="en-US"/>
              <a:t>会長は自治体の中心としてふさわしい人にお願い</a:t>
            </a:r>
            <a:endParaRPr lang="en-US" altLang="ja-JP" dirty="0"/>
          </a:p>
          <a:p>
            <a:pPr marL="0" indent="0" algn="ctr">
              <a:buNone/>
            </a:pPr>
            <a:r>
              <a:rPr lang="ja-JP" altLang="en-US"/>
              <a:t>⇩</a:t>
            </a:r>
            <a:endParaRPr lang="en-US" altLang="ja-JP" dirty="0"/>
          </a:p>
          <a:p>
            <a:pPr marL="0" indent="0" algn="ctr">
              <a:buNone/>
            </a:pPr>
            <a:r>
              <a:rPr lang="ja-JP" altLang="en-US">
                <a:solidFill>
                  <a:srgbClr val="FF0000"/>
                </a:solidFill>
              </a:rPr>
              <a:t>会員さんは地域の関連事業者さん</a:t>
            </a:r>
            <a:r>
              <a:rPr lang="ja-JP" altLang="en-US"/>
              <a:t>で構成</a:t>
            </a:r>
            <a:endParaRPr lang="en-US" altLang="ja-JP" dirty="0"/>
          </a:p>
          <a:p>
            <a:pPr marL="0" indent="0" algn="ctr">
              <a:buNone/>
            </a:pPr>
            <a:r>
              <a:rPr lang="ja-JP" altLang="en-US" sz="2000"/>
              <a:t>（建築・不動産・行政書士・材木など）　　　　</a:t>
            </a:r>
            <a:endParaRPr lang="en-US" altLang="ja-JP" sz="2000" dirty="0"/>
          </a:p>
        </p:txBody>
      </p:sp>
    </p:spTree>
    <p:extLst>
      <p:ext uri="{BB962C8B-B14F-4D97-AF65-F5344CB8AC3E}">
        <p14:creationId xmlns:p14="http://schemas.microsoft.com/office/powerpoint/2010/main" val="33222332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130326C0-AE66-4842-859E-BEAA5022083B}"/>
              </a:ext>
            </a:extLst>
          </p:cNvPr>
          <p:cNvSpPr txBox="1"/>
          <p:nvPr/>
        </p:nvSpPr>
        <p:spPr>
          <a:xfrm>
            <a:off x="3166988" y="3014990"/>
            <a:ext cx="2635991" cy="261610"/>
          </a:xfrm>
          <a:prstGeom prst="rect">
            <a:avLst/>
          </a:prstGeom>
          <a:solidFill>
            <a:schemeClr val="accent1"/>
          </a:solidFill>
          <a:ln>
            <a:solidFill>
              <a:schemeClr val="accent1"/>
            </a:solidFill>
          </a:ln>
        </p:spPr>
        <p:txBody>
          <a:bodyPr wrap="square" rtlCol="0">
            <a:spAutoFit/>
          </a:bodyPr>
          <a:lstStyle/>
          <a:p>
            <a:pPr algn="ctr"/>
            <a:r>
              <a:rPr kumimoji="1" lang="ja-JP" altLang="en-US" sz="1100">
                <a:solidFill>
                  <a:schemeClr val="bg1"/>
                </a:solidFill>
                <a:latin typeface="ＭＳ ゴシック" panose="020B0609070205080204" pitchFamily="49" charset="-128"/>
                <a:ea typeface="ＭＳ ゴシック" panose="020B0609070205080204" pitchFamily="49" charset="-128"/>
              </a:rPr>
              <a:t>全国空き家アドバイザー協議会　支部</a:t>
            </a:r>
          </a:p>
        </p:txBody>
      </p:sp>
      <p:sp>
        <p:nvSpPr>
          <p:cNvPr id="6" name="角丸四角形 5">
            <a:extLst>
              <a:ext uri="{FF2B5EF4-FFF2-40B4-BE49-F238E27FC236}">
                <a16:creationId xmlns:a16="http://schemas.microsoft.com/office/drawing/2014/main" id="{B46E8A68-A510-FB40-A553-9D3EB150D852}"/>
              </a:ext>
            </a:extLst>
          </p:cNvPr>
          <p:cNvSpPr/>
          <p:nvPr/>
        </p:nvSpPr>
        <p:spPr>
          <a:xfrm>
            <a:off x="152066" y="5959440"/>
            <a:ext cx="8895994" cy="405126"/>
          </a:xfrm>
          <a:prstGeom prst="roundRect">
            <a:avLst/>
          </a:prstGeom>
          <a:solidFill>
            <a:schemeClr val="accent6">
              <a:lumMod val="40000"/>
              <a:lumOff val="6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C8395222-5E7D-FF4D-9C36-33DD7397BDBF}"/>
              </a:ext>
            </a:extLst>
          </p:cNvPr>
          <p:cNvSpPr txBox="1"/>
          <p:nvPr/>
        </p:nvSpPr>
        <p:spPr>
          <a:xfrm>
            <a:off x="207271" y="6031198"/>
            <a:ext cx="441248" cy="261610"/>
          </a:xfrm>
          <a:prstGeom prst="rect">
            <a:avLst/>
          </a:prstGeom>
          <a:solidFill>
            <a:schemeClr val="bg1"/>
          </a:solidFill>
          <a:ln>
            <a:solidFill>
              <a:schemeClr val="accent1"/>
            </a:solidFill>
          </a:ln>
        </p:spPr>
        <p:txBody>
          <a:bodyPr wrap="square" rtlCol="0">
            <a:spAutoFit/>
          </a:bodyPr>
          <a:lstStyle/>
          <a:p>
            <a:pPr algn="ctr"/>
            <a:r>
              <a:rPr kumimoji="1" lang="en-US" altLang="ja-JP" sz="1050" dirty="0">
                <a:latin typeface="ＭＳ ゴシック" panose="020B0609070205080204" pitchFamily="49" charset="-128"/>
                <a:ea typeface="ＭＳ ゴシック" panose="020B0609070205080204" pitchFamily="49" charset="-128"/>
              </a:rPr>
              <a:t>DIY</a:t>
            </a:r>
            <a:endParaRPr kumimoji="1" lang="ja-JP" altLang="en-US" sz="1050" dirty="0">
              <a:latin typeface="ＭＳ ゴシック" panose="020B0609070205080204" pitchFamily="49" charset="-128"/>
              <a:ea typeface="ＭＳ ゴシック" panose="020B0609070205080204" pitchFamily="49" charset="-128"/>
            </a:endParaRPr>
          </a:p>
        </p:txBody>
      </p:sp>
      <p:sp>
        <p:nvSpPr>
          <p:cNvPr id="8" name="テキスト ボックス 7">
            <a:extLst>
              <a:ext uri="{FF2B5EF4-FFF2-40B4-BE49-F238E27FC236}">
                <a16:creationId xmlns:a16="http://schemas.microsoft.com/office/drawing/2014/main" id="{E682AF39-03A8-104C-9B55-F36F995BA581}"/>
              </a:ext>
            </a:extLst>
          </p:cNvPr>
          <p:cNvSpPr txBox="1"/>
          <p:nvPr/>
        </p:nvSpPr>
        <p:spPr>
          <a:xfrm>
            <a:off x="834877" y="6031198"/>
            <a:ext cx="1057931" cy="261610"/>
          </a:xfrm>
          <a:prstGeom prst="rect">
            <a:avLst/>
          </a:prstGeom>
          <a:solidFill>
            <a:schemeClr val="bg1"/>
          </a:solidFill>
          <a:ln>
            <a:solidFill>
              <a:schemeClr val="accent1"/>
            </a:solidFill>
          </a:ln>
        </p:spPr>
        <p:txBody>
          <a:bodyPr wrap="square" rtlCol="0">
            <a:spAutoFit/>
          </a:bodyPr>
          <a:lstStyle/>
          <a:p>
            <a:pPr algn="ctr"/>
            <a:r>
              <a:rPr kumimoji="1" lang="ja-JP" altLang="en-US" sz="1050" dirty="0">
                <a:latin typeface="ＭＳ ゴシック" panose="020B0609070205080204" pitchFamily="49" charset="-128"/>
                <a:ea typeface="ＭＳ ゴシック" panose="020B0609070205080204" pitchFamily="49" charset="-128"/>
              </a:rPr>
              <a:t>あんしん解体</a:t>
            </a:r>
          </a:p>
        </p:txBody>
      </p:sp>
      <p:sp>
        <p:nvSpPr>
          <p:cNvPr id="9" name="テキスト ボックス 8">
            <a:extLst>
              <a:ext uri="{FF2B5EF4-FFF2-40B4-BE49-F238E27FC236}">
                <a16:creationId xmlns:a16="http://schemas.microsoft.com/office/drawing/2014/main" id="{C86FC40D-BA01-5048-8F9C-788213270A20}"/>
              </a:ext>
            </a:extLst>
          </p:cNvPr>
          <p:cNvSpPr txBox="1"/>
          <p:nvPr/>
        </p:nvSpPr>
        <p:spPr>
          <a:xfrm>
            <a:off x="3885540" y="6031198"/>
            <a:ext cx="689817" cy="261610"/>
          </a:xfrm>
          <a:prstGeom prst="rect">
            <a:avLst/>
          </a:prstGeom>
          <a:solidFill>
            <a:schemeClr val="bg1"/>
          </a:solidFill>
          <a:ln>
            <a:solidFill>
              <a:schemeClr val="accent1"/>
            </a:solidFill>
          </a:ln>
        </p:spPr>
        <p:txBody>
          <a:bodyPr wrap="square" rtlCol="0">
            <a:spAutoFit/>
          </a:bodyPr>
          <a:lstStyle/>
          <a:p>
            <a:pPr algn="ctr"/>
            <a:r>
              <a:rPr kumimoji="1" lang="en-US" altLang="ja-JP" sz="1050" dirty="0">
                <a:latin typeface="ＭＳ ゴシック" panose="020B0609070205080204" pitchFamily="49" charset="-128"/>
                <a:ea typeface="ＭＳ ゴシック" panose="020B0609070205080204" pitchFamily="49" charset="-128"/>
              </a:rPr>
              <a:t>COSOJI</a:t>
            </a:r>
            <a:endParaRPr kumimoji="1" lang="ja-JP" altLang="en-US" sz="1050" dirty="0">
              <a:latin typeface="ＭＳ ゴシック" panose="020B0609070205080204" pitchFamily="49" charset="-128"/>
              <a:ea typeface="ＭＳ ゴシック" panose="020B0609070205080204" pitchFamily="49" charset="-128"/>
            </a:endParaRPr>
          </a:p>
        </p:txBody>
      </p:sp>
      <p:sp>
        <p:nvSpPr>
          <p:cNvPr id="10" name="テキスト ボックス 9">
            <a:extLst>
              <a:ext uri="{FF2B5EF4-FFF2-40B4-BE49-F238E27FC236}">
                <a16:creationId xmlns:a16="http://schemas.microsoft.com/office/drawing/2014/main" id="{1635EC3F-108B-6144-86B0-A5A2A303E267}"/>
              </a:ext>
            </a:extLst>
          </p:cNvPr>
          <p:cNvSpPr txBox="1"/>
          <p:nvPr/>
        </p:nvSpPr>
        <p:spPr>
          <a:xfrm>
            <a:off x="6006005" y="6035045"/>
            <a:ext cx="516552" cy="261610"/>
          </a:xfrm>
          <a:prstGeom prst="rect">
            <a:avLst/>
          </a:prstGeom>
          <a:solidFill>
            <a:schemeClr val="bg1"/>
          </a:solidFill>
          <a:ln>
            <a:solidFill>
              <a:schemeClr val="accent1"/>
            </a:solidFill>
          </a:ln>
        </p:spPr>
        <p:txBody>
          <a:bodyPr wrap="square" rtlCol="0">
            <a:spAutoFit/>
          </a:bodyPr>
          <a:lstStyle/>
          <a:p>
            <a:pPr algn="ctr"/>
            <a:r>
              <a:rPr kumimoji="1" lang="ja-JP" altLang="en-US" sz="1050" dirty="0">
                <a:latin typeface="ＭＳ ゴシック" panose="020B0609070205080204" pitchFamily="49" charset="-128"/>
                <a:ea typeface="ＭＳ ゴシック" panose="020B0609070205080204" pitchFamily="49" charset="-128"/>
              </a:rPr>
              <a:t>家史</a:t>
            </a:r>
          </a:p>
        </p:txBody>
      </p:sp>
      <p:sp>
        <p:nvSpPr>
          <p:cNvPr id="11" name="テキスト ボックス 10">
            <a:extLst>
              <a:ext uri="{FF2B5EF4-FFF2-40B4-BE49-F238E27FC236}">
                <a16:creationId xmlns:a16="http://schemas.microsoft.com/office/drawing/2014/main" id="{7C12E118-D2D5-6344-BDE8-939A7F9923C2}"/>
              </a:ext>
            </a:extLst>
          </p:cNvPr>
          <p:cNvSpPr txBox="1"/>
          <p:nvPr/>
        </p:nvSpPr>
        <p:spPr>
          <a:xfrm>
            <a:off x="4761715" y="6035045"/>
            <a:ext cx="1057932" cy="261610"/>
          </a:xfrm>
          <a:prstGeom prst="rect">
            <a:avLst/>
          </a:prstGeom>
          <a:solidFill>
            <a:schemeClr val="bg1"/>
          </a:solidFill>
          <a:ln>
            <a:solidFill>
              <a:schemeClr val="accent1"/>
            </a:solidFill>
          </a:ln>
        </p:spPr>
        <p:txBody>
          <a:bodyPr wrap="square" rtlCol="0">
            <a:spAutoFit/>
          </a:bodyPr>
          <a:lstStyle/>
          <a:p>
            <a:pPr algn="ctr"/>
            <a:r>
              <a:rPr kumimoji="1" lang="ja-JP" altLang="en-US" sz="1050" dirty="0">
                <a:latin typeface="ＭＳ ゴシック" panose="020B0609070205080204" pitchFamily="49" charset="-128"/>
                <a:ea typeface="ＭＳ ゴシック" panose="020B0609070205080204" pitchFamily="49" charset="-128"/>
              </a:rPr>
              <a:t>シルバー人材</a:t>
            </a:r>
          </a:p>
        </p:txBody>
      </p:sp>
      <p:sp>
        <p:nvSpPr>
          <p:cNvPr id="12" name="テキスト ボックス 11">
            <a:extLst>
              <a:ext uri="{FF2B5EF4-FFF2-40B4-BE49-F238E27FC236}">
                <a16:creationId xmlns:a16="http://schemas.microsoft.com/office/drawing/2014/main" id="{420941AE-212B-9F44-A461-270EFE6315A1}"/>
              </a:ext>
            </a:extLst>
          </p:cNvPr>
          <p:cNvSpPr txBox="1"/>
          <p:nvPr/>
        </p:nvSpPr>
        <p:spPr>
          <a:xfrm>
            <a:off x="6708915" y="6035045"/>
            <a:ext cx="597137" cy="253916"/>
          </a:xfrm>
          <a:prstGeom prst="rect">
            <a:avLst/>
          </a:prstGeom>
          <a:solidFill>
            <a:schemeClr val="bg1"/>
          </a:solidFill>
          <a:ln>
            <a:solidFill>
              <a:schemeClr val="accent1"/>
            </a:solidFill>
          </a:ln>
        </p:spPr>
        <p:txBody>
          <a:bodyPr wrap="square" rtlCol="0">
            <a:spAutoFit/>
          </a:bodyPr>
          <a:lstStyle/>
          <a:p>
            <a:pPr algn="ctr"/>
            <a:r>
              <a:rPr kumimoji="1" lang="ja-JP" altLang="en-US" sz="1050" dirty="0">
                <a:latin typeface="ＭＳ ゴシック" panose="020B0609070205080204" pitchFamily="49" charset="-128"/>
                <a:ea typeface="ＭＳ ゴシック" panose="020B0609070205080204" pitchFamily="49" charset="-128"/>
              </a:rPr>
              <a:t>住教育</a:t>
            </a:r>
          </a:p>
        </p:txBody>
      </p:sp>
      <p:sp>
        <p:nvSpPr>
          <p:cNvPr id="13" name="テキスト ボックス 12">
            <a:extLst>
              <a:ext uri="{FF2B5EF4-FFF2-40B4-BE49-F238E27FC236}">
                <a16:creationId xmlns:a16="http://schemas.microsoft.com/office/drawing/2014/main" id="{F3108FBB-90CF-5E4C-B647-E4721DA13E0F}"/>
              </a:ext>
            </a:extLst>
          </p:cNvPr>
          <p:cNvSpPr txBox="1"/>
          <p:nvPr/>
        </p:nvSpPr>
        <p:spPr>
          <a:xfrm>
            <a:off x="7492408" y="6035045"/>
            <a:ext cx="1458490" cy="261610"/>
          </a:xfrm>
          <a:prstGeom prst="rect">
            <a:avLst/>
          </a:prstGeom>
          <a:solidFill>
            <a:schemeClr val="bg1"/>
          </a:solidFill>
          <a:ln>
            <a:solidFill>
              <a:schemeClr val="accent1"/>
            </a:solidFill>
          </a:ln>
        </p:spPr>
        <p:txBody>
          <a:bodyPr wrap="square" rtlCol="0">
            <a:spAutoFit/>
          </a:bodyPr>
          <a:lstStyle/>
          <a:p>
            <a:pPr algn="ctr"/>
            <a:r>
              <a:rPr kumimoji="1" lang="ja-JP" altLang="en-US" sz="1050" dirty="0">
                <a:latin typeface="ＭＳ ゴシック" panose="020B0609070205080204" pitchFamily="49" charset="-128"/>
                <a:ea typeface="ＭＳ ゴシック" panose="020B0609070205080204" pitchFamily="49" charset="-128"/>
              </a:rPr>
              <a:t>全日本不動産協会</a:t>
            </a:r>
          </a:p>
        </p:txBody>
      </p:sp>
      <p:cxnSp>
        <p:nvCxnSpPr>
          <p:cNvPr id="14" name="直線コネクタ 13">
            <a:extLst>
              <a:ext uri="{FF2B5EF4-FFF2-40B4-BE49-F238E27FC236}">
                <a16:creationId xmlns:a16="http://schemas.microsoft.com/office/drawing/2014/main" id="{E932C87B-8A98-B440-9822-027D2F4EF7FE}"/>
              </a:ext>
            </a:extLst>
          </p:cNvPr>
          <p:cNvCxnSpPr>
            <a:cxnSpLocks/>
            <a:stCxn id="35" idx="0"/>
            <a:endCxn id="5" idx="2"/>
          </p:cNvCxnSpPr>
          <p:nvPr/>
        </p:nvCxnSpPr>
        <p:spPr>
          <a:xfrm flipV="1">
            <a:off x="4484984" y="3276600"/>
            <a:ext cx="0" cy="304801"/>
          </a:xfrm>
          <a:prstGeom prst="line">
            <a:avLst/>
          </a:prstGeom>
          <a:ln w="34925">
            <a:prstDash val="sysDot"/>
            <a:headEnd type="triangle"/>
            <a:tailEnd type="none"/>
          </a:ln>
        </p:spPr>
        <p:style>
          <a:lnRef idx="1">
            <a:schemeClr val="accent1"/>
          </a:lnRef>
          <a:fillRef idx="0">
            <a:schemeClr val="accent1"/>
          </a:fillRef>
          <a:effectRef idx="0">
            <a:schemeClr val="accent1"/>
          </a:effectRef>
          <a:fontRef idx="minor">
            <a:schemeClr val="tx1"/>
          </a:fontRef>
        </p:style>
      </p:cxnSp>
      <p:sp>
        <p:nvSpPr>
          <p:cNvPr id="17" name="テキスト ボックス 16">
            <a:extLst>
              <a:ext uri="{FF2B5EF4-FFF2-40B4-BE49-F238E27FC236}">
                <a16:creationId xmlns:a16="http://schemas.microsoft.com/office/drawing/2014/main" id="{A09F08F6-D5E8-4340-A92A-07F424822B97}"/>
              </a:ext>
            </a:extLst>
          </p:cNvPr>
          <p:cNvSpPr txBox="1"/>
          <p:nvPr/>
        </p:nvSpPr>
        <p:spPr>
          <a:xfrm>
            <a:off x="4580948" y="3322766"/>
            <a:ext cx="902811" cy="215444"/>
          </a:xfrm>
          <a:prstGeom prst="rect">
            <a:avLst/>
          </a:prstGeom>
          <a:solidFill>
            <a:schemeClr val="bg1"/>
          </a:solid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会員組織を構築</a:t>
            </a:r>
          </a:p>
        </p:txBody>
      </p:sp>
      <p:sp>
        <p:nvSpPr>
          <p:cNvPr id="18" name="テキスト ボックス 17">
            <a:extLst>
              <a:ext uri="{FF2B5EF4-FFF2-40B4-BE49-F238E27FC236}">
                <a16:creationId xmlns:a16="http://schemas.microsoft.com/office/drawing/2014/main" id="{F3B9EF4B-BCB6-FE4D-803B-3C8E40D1D7F2}"/>
              </a:ext>
            </a:extLst>
          </p:cNvPr>
          <p:cNvSpPr txBox="1"/>
          <p:nvPr/>
        </p:nvSpPr>
        <p:spPr>
          <a:xfrm>
            <a:off x="152066" y="2088260"/>
            <a:ext cx="2405830" cy="261610"/>
          </a:xfrm>
          <a:prstGeom prst="rect">
            <a:avLst/>
          </a:prstGeom>
          <a:noFill/>
          <a:ln>
            <a:solidFill>
              <a:schemeClr val="accent1"/>
            </a:solidFill>
          </a:ln>
        </p:spPr>
        <p:txBody>
          <a:bodyPr wrap="square" rtlCol="0">
            <a:spAutoFit/>
          </a:bodyPr>
          <a:lstStyle/>
          <a:p>
            <a:pPr algn="dist"/>
            <a:r>
              <a:rPr kumimoji="1" lang="ja-JP" altLang="en-US" sz="1100">
                <a:latin typeface="ＭＳ ゴシック" panose="020B0609070205080204" pitchFamily="49" charset="-128"/>
                <a:ea typeface="ＭＳ ゴシック" panose="020B0609070205080204" pitchFamily="49" charset="-128"/>
              </a:rPr>
              <a:t>全国古民家再生協会</a:t>
            </a:r>
          </a:p>
        </p:txBody>
      </p:sp>
      <p:sp>
        <p:nvSpPr>
          <p:cNvPr id="19" name="テキスト ボックス 18">
            <a:extLst>
              <a:ext uri="{FF2B5EF4-FFF2-40B4-BE49-F238E27FC236}">
                <a16:creationId xmlns:a16="http://schemas.microsoft.com/office/drawing/2014/main" id="{11DE041B-89C4-EB46-BBBE-D222A96D8054}"/>
              </a:ext>
            </a:extLst>
          </p:cNvPr>
          <p:cNvSpPr txBox="1"/>
          <p:nvPr/>
        </p:nvSpPr>
        <p:spPr>
          <a:xfrm>
            <a:off x="3166988" y="2088260"/>
            <a:ext cx="2635990" cy="261610"/>
          </a:xfrm>
          <a:prstGeom prst="rect">
            <a:avLst/>
          </a:prstGeom>
          <a:noFill/>
          <a:ln>
            <a:solidFill>
              <a:schemeClr val="accent1"/>
            </a:solidFill>
          </a:ln>
        </p:spPr>
        <p:txBody>
          <a:bodyPr wrap="square" rtlCol="0">
            <a:spAutoFit/>
          </a:bodyPr>
          <a:lstStyle/>
          <a:p>
            <a:pPr algn="dist"/>
            <a:r>
              <a:rPr kumimoji="1" lang="ja-JP" altLang="en-US" sz="1100" dirty="0">
                <a:latin typeface="ＭＳ ゴシック" panose="020B0609070205080204" pitchFamily="49" charset="-128"/>
                <a:ea typeface="ＭＳ ゴシック" panose="020B0609070205080204" pitchFamily="49" charset="-128"/>
              </a:rPr>
              <a:t>自治体</a:t>
            </a:r>
          </a:p>
        </p:txBody>
      </p:sp>
      <p:sp>
        <p:nvSpPr>
          <p:cNvPr id="20" name="テキスト ボックス 19">
            <a:extLst>
              <a:ext uri="{FF2B5EF4-FFF2-40B4-BE49-F238E27FC236}">
                <a16:creationId xmlns:a16="http://schemas.microsoft.com/office/drawing/2014/main" id="{4BE0485B-E612-6B4A-A588-AD44264B15EE}"/>
              </a:ext>
            </a:extLst>
          </p:cNvPr>
          <p:cNvSpPr txBox="1"/>
          <p:nvPr/>
        </p:nvSpPr>
        <p:spPr>
          <a:xfrm rot="5400000">
            <a:off x="2731637" y="2080566"/>
            <a:ext cx="261610" cy="276999"/>
          </a:xfrm>
          <a:prstGeom prst="rect">
            <a:avLst/>
          </a:prstGeom>
          <a:noFill/>
          <a:ln>
            <a:noFill/>
          </a:ln>
        </p:spPr>
        <p:txBody>
          <a:bodyPr wrap="none" rtlCol="0">
            <a:spAutoFit/>
          </a:bodyPr>
          <a:lstStyle/>
          <a:p>
            <a:r>
              <a:rPr kumimoji="1" lang="ja-JP" altLang="en-US" sz="1200">
                <a:latin typeface="ＭＳ ゴシック" panose="020B0609070205080204" pitchFamily="49" charset="-128"/>
                <a:ea typeface="ＭＳ ゴシック" panose="020B0609070205080204" pitchFamily="49" charset="-128"/>
              </a:rPr>
              <a:t>⇅</a:t>
            </a:r>
          </a:p>
        </p:txBody>
      </p:sp>
      <p:sp>
        <p:nvSpPr>
          <p:cNvPr id="21" name="テキスト ボックス 20">
            <a:extLst>
              <a:ext uri="{FF2B5EF4-FFF2-40B4-BE49-F238E27FC236}">
                <a16:creationId xmlns:a16="http://schemas.microsoft.com/office/drawing/2014/main" id="{B2E05D3C-1558-1D40-BC9D-74D68DC726F2}"/>
              </a:ext>
            </a:extLst>
          </p:cNvPr>
          <p:cNvSpPr txBox="1"/>
          <p:nvPr/>
        </p:nvSpPr>
        <p:spPr>
          <a:xfrm>
            <a:off x="2564924" y="2349870"/>
            <a:ext cx="595035" cy="215444"/>
          </a:xfrm>
          <a:prstGeom prst="rect">
            <a:avLst/>
          </a:prstGeom>
          <a:no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連携協定</a:t>
            </a:r>
          </a:p>
        </p:txBody>
      </p:sp>
      <p:sp>
        <p:nvSpPr>
          <p:cNvPr id="22" name="テキスト ボックス 21">
            <a:extLst>
              <a:ext uri="{FF2B5EF4-FFF2-40B4-BE49-F238E27FC236}">
                <a16:creationId xmlns:a16="http://schemas.microsoft.com/office/drawing/2014/main" id="{7B84B35B-196D-074D-AD84-29653B419FDB}"/>
              </a:ext>
            </a:extLst>
          </p:cNvPr>
          <p:cNvSpPr txBox="1"/>
          <p:nvPr/>
        </p:nvSpPr>
        <p:spPr>
          <a:xfrm>
            <a:off x="6412071" y="2088260"/>
            <a:ext cx="2635990" cy="261610"/>
          </a:xfrm>
          <a:prstGeom prst="rect">
            <a:avLst/>
          </a:prstGeom>
          <a:noFill/>
          <a:ln>
            <a:solidFill>
              <a:schemeClr val="accent1"/>
            </a:solidFill>
            <a:prstDash val="dash"/>
          </a:ln>
        </p:spPr>
        <p:txBody>
          <a:bodyPr wrap="square" rtlCol="0">
            <a:spAutoFit/>
          </a:bodyPr>
          <a:lstStyle/>
          <a:p>
            <a:pPr algn="dist"/>
            <a:r>
              <a:rPr kumimoji="1" lang="ja-JP" altLang="en-US" sz="1100">
                <a:latin typeface="ＭＳ ゴシック" panose="020B0609070205080204" pitchFamily="49" charset="-128"/>
                <a:ea typeface="ＭＳ ゴシック" panose="020B0609070205080204" pitchFamily="49" charset="-128"/>
              </a:rPr>
              <a:t>空き家バンク（移住中心になる）</a:t>
            </a:r>
          </a:p>
        </p:txBody>
      </p:sp>
      <p:sp>
        <p:nvSpPr>
          <p:cNvPr id="23" name="テキスト ボックス 22">
            <a:extLst>
              <a:ext uri="{FF2B5EF4-FFF2-40B4-BE49-F238E27FC236}">
                <a16:creationId xmlns:a16="http://schemas.microsoft.com/office/drawing/2014/main" id="{6FCE5800-5BCF-A046-AE8D-ED33DCD6F34B}"/>
              </a:ext>
            </a:extLst>
          </p:cNvPr>
          <p:cNvSpPr txBox="1"/>
          <p:nvPr/>
        </p:nvSpPr>
        <p:spPr>
          <a:xfrm>
            <a:off x="721753" y="3014990"/>
            <a:ext cx="1836143" cy="261610"/>
          </a:xfrm>
          <a:prstGeom prst="rect">
            <a:avLst/>
          </a:prstGeom>
          <a:noFill/>
          <a:ln>
            <a:solidFill>
              <a:schemeClr val="accent1"/>
            </a:solidFill>
          </a:ln>
        </p:spPr>
        <p:txBody>
          <a:bodyPr wrap="square" rtlCol="0" anchor="ctr">
            <a:noAutofit/>
          </a:bodyPr>
          <a:lstStyle/>
          <a:p>
            <a:pPr algn="ctr"/>
            <a:r>
              <a:rPr kumimoji="1" lang="ja-JP" altLang="en-US" sz="1000">
                <a:latin typeface="ＭＳ ゴシック" panose="020B0609070205080204" pitchFamily="49" charset="-128"/>
                <a:ea typeface="ＭＳ ゴシック" panose="020B0609070205080204" pitchFamily="49" charset="-128"/>
              </a:rPr>
              <a:t>協議会事務局</a:t>
            </a:r>
            <a:endParaRPr kumimoji="1" lang="ja-JP" altLang="en-US" sz="800">
              <a:latin typeface="ＭＳ ゴシック" panose="020B0609070205080204" pitchFamily="49" charset="-128"/>
              <a:ea typeface="ＭＳ ゴシック" panose="020B0609070205080204" pitchFamily="49" charset="-128"/>
            </a:endParaRPr>
          </a:p>
        </p:txBody>
      </p:sp>
      <p:cxnSp>
        <p:nvCxnSpPr>
          <p:cNvPr id="24" name="直線コネクタ 23">
            <a:extLst>
              <a:ext uri="{FF2B5EF4-FFF2-40B4-BE49-F238E27FC236}">
                <a16:creationId xmlns:a16="http://schemas.microsoft.com/office/drawing/2014/main" id="{BF344077-1BDC-534E-84D4-C9C5E349CD45}"/>
              </a:ext>
            </a:extLst>
          </p:cNvPr>
          <p:cNvCxnSpPr>
            <a:cxnSpLocks/>
          </p:cNvCxnSpPr>
          <p:nvPr/>
        </p:nvCxnSpPr>
        <p:spPr>
          <a:xfrm>
            <a:off x="1918901" y="2388343"/>
            <a:ext cx="0" cy="626647"/>
          </a:xfrm>
          <a:prstGeom prst="line">
            <a:avLst/>
          </a:prstGeom>
          <a:ln w="34925">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B016C2CD-AE69-FE48-879C-F2715DDFD539}"/>
              </a:ext>
            </a:extLst>
          </p:cNvPr>
          <p:cNvCxnSpPr>
            <a:cxnSpLocks/>
            <a:stCxn id="23" idx="3"/>
            <a:endCxn id="5" idx="1"/>
          </p:cNvCxnSpPr>
          <p:nvPr/>
        </p:nvCxnSpPr>
        <p:spPr>
          <a:xfrm>
            <a:off x="2557896" y="3145795"/>
            <a:ext cx="609092" cy="0"/>
          </a:xfrm>
          <a:prstGeom prst="line">
            <a:avLst/>
          </a:prstGeom>
          <a:ln w="34925">
            <a:headEnd type="none"/>
            <a:tailEnd type="triangle"/>
          </a:ln>
        </p:spPr>
        <p:style>
          <a:lnRef idx="1">
            <a:schemeClr val="accent1"/>
          </a:lnRef>
          <a:fillRef idx="0">
            <a:schemeClr val="accent1"/>
          </a:fillRef>
          <a:effectRef idx="0">
            <a:schemeClr val="accent1"/>
          </a:effectRef>
          <a:fontRef idx="minor">
            <a:schemeClr val="tx1"/>
          </a:fontRef>
        </p:style>
      </p:cxnSp>
      <p:sp>
        <p:nvSpPr>
          <p:cNvPr id="30" name="テキスト ボックス 29">
            <a:extLst>
              <a:ext uri="{FF2B5EF4-FFF2-40B4-BE49-F238E27FC236}">
                <a16:creationId xmlns:a16="http://schemas.microsoft.com/office/drawing/2014/main" id="{9E6F42B4-8BD5-B843-9E0D-96FB90394E0A}"/>
              </a:ext>
            </a:extLst>
          </p:cNvPr>
          <p:cNvSpPr txBox="1"/>
          <p:nvPr/>
        </p:nvSpPr>
        <p:spPr>
          <a:xfrm>
            <a:off x="2635896" y="3145794"/>
            <a:ext cx="389850" cy="215444"/>
          </a:xfrm>
          <a:prstGeom prst="rect">
            <a:avLst/>
          </a:prstGeom>
          <a:no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運営</a:t>
            </a:r>
          </a:p>
        </p:txBody>
      </p:sp>
      <p:sp>
        <p:nvSpPr>
          <p:cNvPr id="33" name="テキスト ボックス 32">
            <a:extLst>
              <a:ext uri="{FF2B5EF4-FFF2-40B4-BE49-F238E27FC236}">
                <a16:creationId xmlns:a16="http://schemas.microsoft.com/office/drawing/2014/main" id="{EE97AC7D-2C5A-2D47-AE0C-CC3F4FF85772}"/>
              </a:ext>
            </a:extLst>
          </p:cNvPr>
          <p:cNvSpPr txBox="1">
            <a:spLocks/>
          </p:cNvSpPr>
          <p:nvPr/>
        </p:nvSpPr>
        <p:spPr>
          <a:xfrm>
            <a:off x="3166988" y="3843011"/>
            <a:ext cx="2635984" cy="1854819"/>
          </a:xfrm>
          <a:prstGeom prst="rect">
            <a:avLst/>
          </a:prstGeom>
          <a:noFill/>
          <a:ln>
            <a:solidFill>
              <a:schemeClr val="accent1"/>
            </a:solidFill>
          </a:ln>
        </p:spPr>
        <p:txBody>
          <a:bodyPr wrap="square" rtlCol="0">
            <a:noAutofit/>
          </a:bodyPr>
          <a:lstStyle/>
          <a:p>
            <a:r>
              <a:rPr kumimoji="1" lang="ja-JP" altLang="en-US" sz="1100" dirty="0">
                <a:latin typeface="ＭＳ ゴシック" panose="020B0609070205080204" pitchFamily="49" charset="-128"/>
                <a:ea typeface="ＭＳ ゴシック" panose="020B0609070205080204" pitchFamily="49" charset="-128"/>
              </a:rPr>
              <a:t>・会員（建築業）</a:t>
            </a:r>
            <a:endParaRPr kumimoji="1" lang="en-US" altLang="ja-JP" sz="1100" dirty="0">
              <a:latin typeface="ＭＳ ゴシック" panose="020B0609070205080204" pitchFamily="49" charset="-128"/>
              <a:ea typeface="ＭＳ ゴシック" panose="020B0609070205080204" pitchFamily="49" charset="-128"/>
            </a:endParaRPr>
          </a:p>
          <a:p>
            <a:r>
              <a:rPr kumimoji="1" lang="ja-JP" altLang="en-US" sz="1100" dirty="0">
                <a:latin typeface="ＭＳ ゴシック" panose="020B0609070205080204" pitchFamily="49" charset="-128"/>
                <a:ea typeface="ＭＳ ゴシック" panose="020B0609070205080204" pitchFamily="49" charset="-128"/>
              </a:rPr>
              <a:t>・会員（解体業）</a:t>
            </a:r>
            <a:endParaRPr kumimoji="1" lang="en-US" altLang="ja-JP" sz="1100" dirty="0">
              <a:latin typeface="ＭＳ ゴシック" panose="020B0609070205080204" pitchFamily="49" charset="-128"/>
              <a:ea typeface="ＭＳ ゴシック" panose="020B0609070205080204" pitchFamily="49" charset="-128"/>
            </a:endParaRPr>
          </a:p>
          <a:p>
            <a:r>
              <a:rPr kumimoji="1" lang="ja-JP" altLang="en-US" sz="1100" dirty="0">
                <a:latin typeface="ＭＳ ゴシック" panose="020B0609070205080204" pitchFamily="49" charset="-128"/>
                <a:ea typeface="ＭＳ ゴシック" panose="020B0609070205080204" pitchFamily="49" charset="-128"/>
              </a:rPr>
              <a:t>・会員（不動産業）</a:t>
            </a:r>
            <a:endParaRPr kumimoji="1" lang="en-US" altLang="ja-JP" sz="1100" dirty="0">
              <a:latin typeface="ＭＳ ゴシック" panose="020B0609070205080204" pitchFamily="49" charset="-128"/>
              <a:ea typeface="ＭＳ ゴシック" panose="020B0609070205080204" pitchFamily="49" charset="-128"/>
            </a:endParaRPr>
          </a:p>
          <a:p>
            <a:r>
              <a:rPr kumimoji="1" lang="ja-JP" altLang="en-US" sz="1100" dirty="0">
                <a:latin typeface="ＭＳ ゴシック" panose="020B0609070205080204" pitchFamily="49" charset="-128"/>
                <a:ea typeface="ＭＳ ゴシック" panose="020B0609070205080204" pitchFamily="49" charset="-128"/>
              </a:rPr>
              <a:t>・会員（行政書士）</a:t>
            </a:r>
            <a:r>
              <a:rPr kumimoji="1" lang="en-US" altLang="ja-JP" sz="1100" dirty="0">
                <a:latin typeface="ＭＳ ゴシック" panose="020B0609070205080204" pitchFamily="49" charset="-128"/>
                <a:ea typeface="ＭＳ ゴシック" panose="020B0609070205080204" pitchFamily="49" charset="-128"/>
              </a:rPr>
              <a:t>   </a:t>
            </a:r>
            <a:r>
              <a:rPr kumimoji="1" lang="ja-JP" altLang="en-US" sz="1100" dirty="0">
                <a:latin typeface="ＭＳ ゴシック" panose="020B0609070205080204" pitchFamily="49" charset="-128"/>
                <a:ea typeface="ＭＳ ゴシック" panose="020B0609070205080204" pitchFamily="49" charset="-128"/>
              </a:rPr>
              <a:t>など</a:t>
            </a:r>
            <a:endParaRPr kumimoji="1" lang="en-US" altLang="ja-JP" sz="1100" dirty="0">
              <a:latin typeface="ＭＳ ゴシック" panose="020B0609070205080204" pitchFamily="49" charset="-128"/>
              <a:ea typeface="ＭＳ ゴシック" panose="020B0609070205080204" pitchFamily="49" charset="-128"/>
            </a:endParaRPr>
          </a:p>
          <a:p>
            <a:r>
              <a:rPr kumimoji="1" lang="ja-JP" altLang="en-US" sz="1050" dirty="0">
                <a:latin typeface="ＭＳ ゴシック" panose="020B0609070205080204" pitchFamily="49" charset="-128"/>
                <a:ea typeface="ＭＳ ゴシック" panose="020B0609070205080204" pitchFamily="49" charset="-128"/>
              </a:rPr>
              <a:t>地域の意識高い方</a:t>
            </a:r>
            <a:r>
              <a:rPr kumimoji="1" lang="en-US" altLang="ja-JP" sz="1050" dirty="0">
                <a:latin typeface="ＭＳ ゴシック" panose="020B0609070205080204" pitchFamily="49" charset="-128"/>
                <a:ea typeface="ＭＳ ゴシック" panose="020B0609070205080204" pitchFamily="49" charset="-128"/>
              </a:rPr>
              <a:t>10</a:t>
            </a:r>
            <a:r>
              <a:rPr kumimoji="1" lang="ja-JP" altLang="en-US" sz="1050" dirty="0">
                <a:latin typeface="ＭＳ ゴシック" panose="020B0609070205080204" pitchFamily="49" charset="-128"/>
                <a:ea typeface="ＭＳ ゴシック" panose="020B0609070205080204" pitchFamily="49" charset="-128"/>
              </a:rPr>
              <a:t>社程度を会員</a:t>
            </a:r>
            <a:endParaRPr kumimoji="1" lang="en-US" altLang="ja-JP" sz="1100" dirty="0">
              <a:latin typeface="ＭＳ ゴシック" panose="020B0609070205080204" pitchFamily="49" charset="-128"/>
              <a:ea typeface="ＭＳ ゴシック" panose="020B0609070205080204" pitchFamily="49" charset="-128"/>
            </a:endParaRPr>
          </a:p>
        </p:txBody>
      </p:sp>
      <p:sp>
        <p:nvSpPr>
          <p:cNvPr id="34" name="テキスト ボックス 33">
            <a:extLst>
              <a:ext uri="{FF2B5EF4-FFF2-40B4-BE49-F238E27FC236}">
                <a16:creationId xmlns:a16="http://schemas.microsoft.com/office/drawing/2014/main" id="{A8D45CFD-5C4C-EE40-A831-ABF6FE180E6D}"/>
              </a:ext>
            </a:extLst>
          </p:cNvPr>
          <p:cNvSpPr txBox="1"/>
          <p:nvPr/>
        </p:nvSpPr>
        <p:spPr>
          <a:xfrm>
            <a:off x="3240380" y="4851445"/>
            <a:ext cx="2523068" cy="846386"/>
          </a:xfrm>
          <a:prstGeom prst="rect">
            <a:avLst/>
          </a:prstGeom>
          <a:noFill/>
          <a:ln>
            <a:noFill/>
          </a:ln>
        </p:spPr>
        <p:txBody>
          <a:bodyPr wrap="square" rtlCol="0">
            <a:spAutoFit/>
          </a:bodyPr>
          <a:lstStyle/>
          <a:p>
            <a:r>
              <a:rPr kumimoji="1" lang="ja-JP" altLang="en-US" sz="700" dirty="0">
                <a:latin typeface="ＭＳ ゴシック" panose="020B0609070205080204" pitchFamily="49" charset="-128"/>
                <a:ea typeface="ＭＳ ゴシック" panose="020B0609070205080204" pitchFamily="49" charset="-128"/>
              </a:rPr>
              <a:t>●年間：１２，０００円（１社）</a:t>
            </a:r>
            <a:endParaRPr kumimoji="1" lang="en-US" altLang="ja-JP" sz="700" dirty="0">
              <a:latin typeface="ＭＳ ゴシック" panose="020B0609070205080204" pitchFamily="49" charset="-128"/>
              <a:ea typeface="ＭＳ ゴシック" panose="020B0609070205080204" pitchFamily="49" charset="-128"/>
            </a:endParaRPr>
          </a:p>
          <a:p>
            <a:r>
              <a:rPr kumimoji="1" lang="ja-JP" altLang="en-US" sz="700" dirty="0">
                <a:latin typeface="ＭＳ ゴシック" panose="020B0609070205080204" pitchFamily="49" charset="-128"/>
                <a:ea typeface="ＭＳ ゴシック" panose="020B0609070205080204" pitchFamily="49" charset="-128"/>
              </a:rPr>
              <a:t>会費の２</a:t>
            </a:r>
            <a:r>
              <a:rPr kumimoji="1" lang="en-US" altLang="ja-JP" sz="700" dirty="0">
                <a:latin typeface="ＭＳ ゴシック" panose="020B0609070205080204" pitchFamily="49" charset="-128"/>
                <a:ea typeface="ＭＳ ゴシック" panose="020B0609070205080204" pitchFamily="49" charset="-128"/>
              </a:rPr>
              <a:t>/</a:t>
            </a:r>
            <a:r>
              <a:rPr kumimoji="1" lang="ja-JP" altLang="en-US" sz="700" dirty="0">
                <a:latin typeface="ＭＳ ゴシック" panose="020B0609070205080204" pitchFamily="49" charset="-128"/>
                <a:ea typeface="ＭＳ ゴシック" panose="020B0609070205080204" pitchFamily="49" charset="-128"/>
              </a:rPr>
              <a:t>３が協議会予算、残りを本会へ</a:t>
            </a:r>
            <a:endParaRPr kumimoji="1" lang="en-US" altLang="ja-JP" sz="700" dirty="0">
              <a:latin typeface="ＭＳ ゴシック" panose="020B0609070205080204" pitchFamily="49" charset="-128"/>
              <a:ea typeface="ＭＳ ゴシック" panose="020B0609070205080204" pitchFamily="49" charset="-128"/>
            </a:endParaRPr>
          </a:p>
          <a:p>
            <a:endParaRPr kumimoji="1" lang="en-US" altLang="ja-JP" sz="700" dirty="0">
              <a:latin typeface="ＭＳ ゴシック" panose="020B0609070205080204" pitchFamily="49" charset="-128"/>
              <a:ea typeface="ＭＳ ゴシック" panose="020B0609070205080204" pitchFamily="49" charset="-128"/>
            </a:endParaRPr>
          </a:p>
          <a:p>
            <a:r>
              <a:rPr kumimoji="1" lang="ja-JP" altLang="en-US" sz="700" dirty="0">
                <a:latin typeface="ＭＳ ゴシック" panose="020B0609070205080204" pitchFamily="49" charset="-128"/>
                <a:ea typeface="ＭＳ ゴシック" panose="020B0609070205080204" pitchFamily="49" charset="-128"/>
              </a:rPr>
              <a:t>●会員は全国古民家再生協会所属会員は原則不可</a:t>
            </a:r>
            <a:endParaRPr kumimoji="1" lang="en-US" altLang="ja-JP" sz="700" dirty="0">
              <a:latin typeface="ＭＳ ゴシック" panose="020B0609070205080204" pitchFamily="49" charset="-128"/>
              <a:ea typeface="ＭＳ ゴシック" panose="020B0609070205080204" pitchFamily="49" charset="-128"/>
            </a:endParaRPr>
          </a:p>
          <a:p>
            <a:r>
              <a:rPr kumimoji="1" lang="ja-JP" altLang="en-US" sz="700" dirty="0">
                <a:latin typeface="ＭＳ ゴシック" panose="020B0609070205080204" pitchFamily="49" charset="-128"/>
                <a:ea typeface="ＭＳ ゴシック" panose="020B0609070205080204" pitchFamily="49" charset="-128"/>
              </a:rPr>
              <a:t>●会員は空き家課題</a:t>
            </a:r>
            <a:r>
              <a:rPr kumimoji="1" lang="en-US" altLang="ja-JP" sz="700" dirty="0">
                <a:latin typeface="ＭＳ ゴシック" panose="020B0609070205080204" pitchFamily="49" charset="-128"/>
                <a:ea typeface="ＭＳ ゴシック" panose="020B0609070205080204" pitchFamily="49" charset="-128"/>
              </a:rPr>
              <a:t>TC/</a:t>
            </a:r>
            <a:r>
              <a:rPr kumimoji="1" lang="ja-JP" altLang="en-US" sz="700" dirty="0">
                <a:latin typeface="ＭＳ ゴシック" panose="020B0609070205080204" pitchFamily="49" charset="-128"/>
                <a:ea typeface="ＭＳ ゴシック" panose="020B0609070205080204" pitchFamily="49" charset="-128"/>
              </a:rPr>
              <a:t>古民家</a:t>
            </a:r>
            <a:r>
              <a:rPr kumimoji="1" lang="en-US" altLang="ja-JP" sz="700" dirty="0">
                <a:latin typeface="ＭＳ ゴシック" panose="020B0609070205080204" pitchFamily="49" charset="-128"/>
                <a:ea typeface="ＭＳ ゴシック" panose="020B0609070205080204" pitchFamily="49" charset="-128"/>
              </a:rPr>
              <a:t>MP</a:t>
            </a:r>
            <a:r>
              <a:rPr kumimoji="1" lang="ja-JP" altLang="en-US" sz="700" dirty="0">
                <a:latin typeface="ＭＳ ゴシック" panose="020B0609070205080204" pitchFamily="49" charset="-128"/>
                <a:ea typeface="ＭＳ ゴシック" panose="020B0609070205080204" pitchFamily="49" charset="-128"/>
              </a:rPr>
              <a:t>の資格が必須</a:t>
            </a:r>
            <a:endParaRPr kumimoji="1" lang="en-US" altLang="ja-JP" sz="700" dirty="0">
              <a:latin typeface="ＭＳ ゴシック" panose="020B0609070205080204" pitchFamily="49" charset="-128"/>
              <a:ea typeface="ＭＳ ゴシック" panose="020B0609070205080204" pitchFamily="49" charset="-128"/>
            </a:endParaRPr>
          </a:p>
          <a:p>
            <a:r>
              <a:rPr kumimoji="1" lang="ja-JP" altLang="en-US" sz="700" dirty="0">
                <a:latin typeface="ＭＳ ゴシック" panose="020B0609070205080204" pitchFamily="49" charset="-128"/>
                <a:ea typeface="ＭＳ ゴシック" panose="020B0609070205080204" pitchFamily="49" charset="-128"/>
              </a:rPr>
              <a:t>●リフォーム等が発生した際は、リフォーム瑕疵保険の付</a:t>
            </a:r>
            <a:endParaRPr kumimoji="1" lang="en-US" altLang="ja-JP" sz="700" dirty="0">
              <a:latin typeface="ＭＳ ゴシック" panose="020B0609070205080204" pitchFamily="49" charset="-128"/>
              <a:ea typeface="ＭＳ ゴシック" panose="020B0609070205080204" pitchFamily="49" charset="-128"/>
            </a:endParaRPr>
          </a:p>
          <a:p>
            <a:r>
              <a:rPr kumimoji="1" lang="ja-JP" altLang="en-US" sz="700" dirty="0">
                <a:latin typeface="ＭＳ ゴシック" panose="020B0609070205080204" pitchFamily="49" charset="-128"/>
                <a:ea typeface="ＭＳ ゴシック" panose="020B0609070205080204" pitchFamily="49" charset="-128"/>
              </a:rPr>
              <a:t>　保を必須とする。</a:t>
            </a:r>
            <a:endParaRPr kumimoji="1" lang="en-US" altLang="ja-JP" sz="700" dirty="0">
              <a:latin typeface="ＭＳ ゴシック" panose="020B0609070205080204" pitchFamily="49" charset="-128"/>
              <a:ea typeface="ＭＳ ゴシック" panose="020B0609070205080204" pitchFamily="49" charset="-128"/>
            </a:endParaRPr>
          </a:p>
        </p:txBody>
      </p:sp>
      <p:sp>
        <p:nvSpPr>
          <p:cNvPr id="35" name="テキスト ボックス 34">
            <a:extLst>
              <a:ext uri="{FF2B5EF4-FFF2-40B4-BE49-F238E27FC236}">
                <a16:creationId xmlns:a16="http://schemas.microsoft.com/office/drawing/2014/main" id="{D3B44838-CB1C-9948-9677-9BA543A955DF}"/>
              </a:ext>
            </a:extLst>
          </p:cNvPr>
          <p:cNvSpPr txBox="1"/>
          <p:nvPr/>
        </p:nvSpPr>
        <p:spPr>
          <a:xfrm>
            <a:off x="3166988" y="3581401"/>
            <a:ext cx="2635991" cy="261610"/>
          </a:xfrm>
          <a:prstGeom prst="rect">
            <a:avLst/>
          </a:prstGeom>
          <a:solidFill>
            <a:schemeClr val="accent1"/>
          </a:solidFill>
          <a:ln>
            <a:solidFill>
              <a:schemeClr val="accent1"/>
            </a:solidFill>
          </a:ln>
        </p:spPr>
        <p:txBody>
          <a:bodyPr wrap="square" rtlCol="0">
            <a:spAutoFit/>
          </a:bodyPr>
          <a:lstStyle/>
          <a:p>
            <a:pPr algn="ctr"/>
            <a:r>
              <a:rPr kumimoji="1" lang="ja-JP" altLang="en-US" sz="1100" dirty="0">
                <a:solidFill>
                  <a:schemeClr val="bg1"/>
                </a:solidFill>
                <a:latin typeface="ＭＳ ゴシック" panose="020B0609070205080204" pitchFamily="49" charset="-128"/>
                <a:ea typeface="ＭＳ ゴシック" panose="020B0609070205080204" pitchFamily="49" charset="-128"/>
              </a:rPr>
              <a:t>支部会員</a:t>
            </a:r>
          </a:p>
        </p:txBody>
      </p:sp>
      <p:sp>
        <p:nvSpPr>
          <p:cNvPr id="38" name="テキスト ボックス 37">
            <a:extLst>
              <a:ext uri="{FF2B5EF4-FFF2-40B4-BE49-F238E27FC236}">
                <a16:creationId xmlns:a16="http://schemas.microsoft.com/office/drawing/2014/main" id="{9BAF15D8-19F9-1643-BDB6-EEEC25993550}"/>
              </a:ext>
            </a:extLst>
          </p:cNvPr>
          <p:cNvSpPr txBox="1"/>
          <p:nvPr/>
        </p:nvSpPr>
        <p:spPr>
          <a:xfrm>
            <a:off x="6424881" y="3581401"/>
            <a:ext cx="2635991" cy="261610"/>
          </a:xfrm>
          <a:prstGeom prst="rect">
            <a:avLst/>
          </a:prstGeom>
          <a:solidFill>
            <a:schemeClr val="accent6">
              <a:lumMod val="75000"/>
            </a:schemeClr>
          </a:solidFill>
          <a:ln>
            <a:solidFill>
              <a:schemeClr val="accent6">
                <a:lumMod val="75000"/>
              </a:schemeClr>
            </a:solidFill>
          </a:ln>
        </p:spPr>
        <p:txBody>
          <a:bodyPr wrap="square" rtlCol="0">
            <a:spAutoFit/>
          </a:bodyPr>
          <a:lstStyle/>
          <a:p>
            <a:pPr algn="ctr"/>
            <a:r>
              <a:rPr kumimoji="1" lang="ja-JP" altLang="en-US" sz="1100" dirty="0">
                <a:solidFill>
                  <a:schemeClr val="bg1"/>
                </a:solidFill>
                <a:latin typeface="ＭＳ ゴシック" panose="020B0609070205080204" pitchFamily="49" charset="-128"/>
                <a:ea typeface="ＭＳ ゴシック" panose="020B0609070205080204" pitchFamily="49" charset="-128"/>
              </a:rPr>
              <a:t>各種業務</a:t>
            </a:r>
          </a:p>
        </p:txBody>
      </p:sp>
      <p:sp>
        <p:nvSpPr>
          <p:cNvPr id="39" name="テキスト ボックス 38">
            <a:extLst>
              <a:ext uri="{FF2B5EF4-FFF2-40B4-BE49-F238E27FC236}">
                <a16:creationId xmlns:a16="http://schemas.microsoft.com/office/drawing/2014/main" id="{B8722325-5425-DF43-A09C-862FDB084E84}"/>
              </a:ext>
            </a:extLst>
          </p:cNvPr>
          <p:cNvSpPr txBox="1">
            <a:spLocks/>
          </p:cNvSpPr>
          <p:nvPr/>
        </p:nvSpPr>
        <p:spPr>
          <a:xfrm>
            <a:off x="6424888" y="3843011"/>
            <a:ext cx="2635984" cy="1854819"/>
          </a:xfrm>
          <a:prstGeom prst="rect">
            <a:avLst/>
          </a:prstGeom>
          <a:noFill/>
          <a:ln>
            <a:solidFill>
              <a:schemeClr val="accent6">
                <a:lumMod val="75000"/>
              </a:schemeClr>
            </a:solidFill>
          </a:ln>
        </p:spPr>
        <p:txBody>
          <a:bodyPr wrap="square" rtlCol="0">
            <a:noAutofit/>
          </a:bodyPr>
          <a:lstStyle/>
          <a:p>
            <a:r>
              <a:rPr kumimoji="1" lang="ja-JP" altLang="en-US" sz="1200" dirty="0">
                <a:latin typeface="ＭＳ ゴシック" panose="020B0609070205080204" pitchFamily="49" charset="-128"/>
                <a:ea typeface="ＭＳ ゴシック" panose="020B0609070205080204" pitchFamily="49" charset="-128"/>
              </a:rPr>
              <a:t>移住だけでない様々な課題解決</a:t>
            </a:r>
            <a:endParaRPr kumimoji="1" lang="en-US" altLang="ja-JP" sz="1200"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（建物の付加価値を上げていく）</a:t>
            </a:r>
            <a:endParaRPr kumimoji="1" lang="en-US" altLang="ja-JP" sz="1200" dirty="0">
              <a:latin typeface="ＭＳ ゴシック" panose="020B0609070205080204" pitchFamily="49" charset="-128"/>
              <a:ea typeface="ＭＳ ゴシック" panose="020B0609070205080204" pitchFamily="49" charset="-128"/>
            </a:endParaRPr>
          </a:p>
          <a:p>
            <a:endParaRPr kumimoji="1" lang="en-US" altLang="ja-JP" sz="1200"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・空き家の利活用（交付金活用）</a:t>
            </a:r>
            <a:endParaRPr kumimoji="1" lang="en-US" altLang="ja-JP" sz="1200"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・空き家のリフォーム</a:t>
            </a:r>
            <a:endParaRPr kumimoji="1" lang="en-US" altLang="ja-JP" sz="1200"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・空き家の解体（移築。古材買取）</a:t>
            </a:r>
            <a:endParaRPr kumimoji="1" lang="en-US" altLang="ja-JP" sz="1200"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a:t>
            </a:r>
            <a:r>
              <a:rPr kumimoji="1" lang="en-US" altLang="ja-JP" sz="1200" dirty="0">
                <a:latin typeface="ＭＳ ゴシック" panose="020B0609070205080204" pitchFamily="49" charset="-128"/>
                <a:ea typeface="ＭＳ ゴシック" panose="020B0609070205080204" pitchFamily="49" charset="-128"/>
              </a:rPr>
              <a:t>DIY</a:t>
            </a:r>
            <a:r>
              <a:rPr kumimoji="1" lang="ja-JP" altLang="en-US" sz="1200" dirty="0">
                <a:latin typeface="ＭＳ ゴシック" panose="020B0609070205080204" pitchFamily="49" charset="-128"/>
                <a:ea typeface="ＭＳ ゴシック" panose="020B0609070205080204" pitchFamily="49" charset="-128"/>
              </a:rPr>
              <a:t>での空き家の再生・移住</a:t>
            </a:r>
            <a:endParaRPr kumimoji="1" lang="en-US" altLang="ja-JP" sz="1200" dirty="0">
              <a:latin typeface="ＭＳ ゴシック" panose="020B0609070205080204" pitchFamily="49" charset="-128"/>
              <a:ea typeface="ＭＳ ゴシック" panose="020B0609070205080204" pitchFamily="49" charset="-128"/>
            </a:endParaRPr>
          </a:p>
          <a:p>
            <a:r>
              <a:rPr kumimoji="1" lang="ja-JP" altLang="en-US" sz="1200" dirty="0">
                <a:latin typeface="ＭＳ ゴシック" panose="020B0609070205080204" pitchFamily="49" charset="-128"/>
                <a:ea typeface="ＭＳ ゴシック" panose="020B0609070205080204" pitchFamily="49" charset="-128"/>
              </a:rPr>
              <a:t>・ベットや片付けの相談　　など　</a:t>
            </a:r>
            <a:endParaRPr kumimoji="1" lang="en-US" altLang="ja-JP" sz="1200" dirty="0">
              <a:latin typeface="ＭＳ ゴシック" panose="020B0609070205080204" pitchFamily="49" charset="-128"/>
              <a:ea typeface="ＭＳ ゴシック" panose="020B0609070205080204" pitchFamily="49" charset="-128"/>
            </a:endParaRPr>
          </a:p>
        </p:txBody>
      </p:sp>
      <p:sp>
        <p:nvSpPr>
          <p:cNvPr id="40" name="テキスト ボックス 39">
            <a:extLst>
              <a:ext uri="{FF2B5EF4-FFF2-40B4-BE49-F238E27FC236}">
                <a16:creationId xmlns:a16="http://schemas.microsoft.com/office/drawing/2014/main" id="{BF457621-0C69-9649-BA51-D511F612C0CB}"/>
              </a:ext>
            </a:extLst>
          </p:cNvPr>
          <p:cNvSpPr txBox="1"/>
          <p:nvPr/>
        </p:nvSpPr>
        <p:spPr>
          <a:xfrm>
            <a:off x="1279905" y="3581401"/>
            <a:ext cx="1277991" cy="261610"/>
          </a:xfrm>
          <a:prstGeom prst="rect">
            <a:avLst/>
          </a:prstGeom>
          <a:noFill/>
          <a:ln>
            <a:solidFill>
              <a:schemeClr val="accent1"/>
            </a:solidFill>
          </a:ln>
        </p:spPr>
        <p:txBody>
          <a:bodyPr wrap="square" rtlCol="0" anchor="ctr">
            <a:noAutofit/>
          </a:bodyPr>
          <a:lstStyle/>
          <a:p>
            <a:pPr algn="ctr"/>
            <a:r>
              <a:rPr kumimoji="1" lang="ja-JP" altLang="en-US" sz="800" dirty="0">
                <a:latin typeface="ＭＳ ゴシック" panose="020B0609070205080204" pitchFamily="49" charset="-128"/>
                <a:ea typeface="ＭＳ ゴシック" panose="020B0609070205080204" pitchFamily="49" charset="-128"/>
              </a:rPr>
              <a:t>講習試験</a:t>
            </a:r>
            <a:endParaRPr kumimoji="1" lang="en-US" altLang="ja-JP" sz="800" dirty="0">
              <a:latin typeface="ＭＳ ゴシック" panose="020B0609070205080204" pitchFamily="49" charset="-128"/>
              <a:ea typeface="ＭＳ ゴシック" panose="020B0609070205080204" pitchFamily="49" charset="-128"/>
            </a:endParaRPr>
          </a:p>
          <a:p>
            <a:pPr algn="ctr"/>
            <a:r>
              <a:rPr kumimoji="1" lang="ja-JP" altLang="en-US" sz="600" dirty="0">
                <a:latin typeface="ＭＳ ゴシック" panose="020B0609070205080204" pitchFamily="49" charset="-128"/>
                <a:ea typeface="ＭＳ ゴシック" panose="020B0609070205080204" pitchFamily="49" charset="-128"/>
              </a:rPr>
              <a:t>空き家課題</a:t>
            </a:r>
            <a:r>
              <a:rPr kumimoji="1" lang="en-US" altLang="ja-JP" sz="600" dirty="0">
                <a:latin typeface="ＭＳ ゴシック" panose="020B0609070205080204" pitchFamily="49" charset="-128"/>
                <a:ea typeface="ＭＳ ゴシック" panose="020B0609070205080204" pitchFamily="49" charset="-128"/>
              </a:rPr>
              <a:t>TC/</a:t>
            </a:r>
            <a:r>
              <a:rPr kumimoji="1" lang="ja-JP" altLang="en-US" sz="600" dirty="0">
                <a:latin typeface="ＭＳ ゴシック" panose="020B0609070205080204" pitchFamily="49" charset="-128"/>
                <a:ea typeface="ＭＳ ゴシック" panose="020B0609070205080204" pitchFamily="49" charset="-128"/>
              </a:rPr>
              <a:t>古民家</a:t>
            </a:r>
            <a:r>
              <a:rPr kumimoji="1" lang="en-US" altLang="ja-JP" sz="600" dirty="0">
                <a:latin typeface="ＭＳ ゴシック" panose="020B0609070205080204" pitchFamily="49" charset="-128"/>
                <a:ea typeface="ＭＳ ゴシック" panose="020B0609070205080204" pitchFamily="49" charset="-128"/>
              </a:rPr>
              <a:t>MP</a:t>
            </a:r>
            <a:endParaRPr kumimoji="1" lang="ja-JP" altLang="en-US" sz="600" dirty="0">
              <a:latin typeface="ＭＳ ゴシック" panose="020B0609070205080204" pitchFamily="49" charset="-128"/>
              <a:ea typeface="ＭＳ ゴシック" panose="020B0609070205080204" pitchFamily="49" charset="-128"/>
            </a:endParaRPr>
          </a:p>
        </p:txBody>
      </p:sp>
      <p:cxnSp>
        <p:nvCxnSpPr>
          <p:cNvPr id="41" name="直線コネクタ 40">
            <a:extLst>
              <a:ext uri="{FF2B5EF4-FFF2-40B4-BE49-F238E27FC236}">
                <a16:creationId xmlns:a16="http://schemas.microsoft.com/office/drawing/2014/main" id="{C0D07465-CCDF-D942-808D-0BBC012E4DBA}"/>
              </a:ext>
            </a:extLst>
          </p:cNvPr>
          <p:cNvCxnSpPr>
            <a:cxnSpLocks/>
            <a:endCxn id="40" idx="0"/>
          </p:cNvCxnSpPr>
          <p:nvPr/>
        </p:nvCxnSpPr>
        <p:spPr>
          <a:xfrm>
            <a:off x="1918901" y="3289013"/>
            <a:ext cx="0" cy="292388"/>
          </a:xfrm>
          <a:prstGeom prst="line">
            <a:avLst/>
          </a:prstGeom>
          <a:ln w="34925">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75D57051-074A-5F4C-B225-4F9456BC2FB4}"/>
              </a:ext>
            </a:extLst>
          </p:cNvPr>
          <p:cNvCxnSpPr>
            <a:cxnSpLocks/>
            <a:stCxn id="40" idx="3"/>
            <a:endCxn id="35" idx="1"/>
          </p:cNvCxnSpPr>
          <p:nvPr/>
        </p:nvCxnSpPr>
        <p:spPr>
          <a:xfrm>
            <a:off x="2557896" y="3712206"/>
            <a:ext cx="609092" cy="0"/>
          </a:xfrm>
          <a:prstGeom prst="line">
            <a:avLst/>
          </a:prstGeom>
          <a:ln w="34925">
            <a:headEnd type="none"/>
            <a:tailEnd type="triangle"/>
          </a:ln>
        </p:spPr>
        <p:style>
          <a:lnRef idx="1">
            <a:schemeClr val="accent1"/>
          </a:lnRef>
          <a:fillRef idx="0">
            <a:schemeClr val="accent1"/>
          </a:fillRef>
          <a:effectRef idx="0">
            <a:schemeClr val="accent1"/>
          </a:effectRef>
          <a:fontRef idx="minor">
            <a:schemeClr val="tx1"/>
          </a:fontRef>
        </p:style>
      </p:cxnSp>
      <p:sp>
        <p:nvSpPr>
          <p:cNvPr id="47" name="テキスト ボックス 46">
            <a:extLst>
              <a:ext uri="{FF2B5EF4-FFF2-40B4-BE49-F238E27FC236}">
                <a16:creationId xmlns:a16="http://schemas.microsoft.com/office/drawing/2014/main" id="{4DFEA899-BF62-DD49-90A0-9A6881CC2462}"/>
              </a:ext>
            </a:extLst>
          </p:cNvPr>
          <p:cNvSpPr txBox="1"/>
          <p:nvPr/>
        </p:nvSpPr>
        <p:spPr>
          <a:xfrm>
            <a:off x="1908991" y="3276599"/>
            <a:ext cx="569387" cy="292388"/>
          </a:xfrm>
          <a:prstGeom prst="rect">
            <a:avLst/>
          </a:prstGeom>
          <a:no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育成</a:t>
            </a:r>
            <a:endParaRPr kumimoji="1" lang="en-US" altLang="ja-JP" sz="800" dirty="0">
              <a:latin typeface="ＭＳ ゴシック" panose="020B0609070205080204" pitchFamily="49" charset="-128"/>
              <a:ea typeface="ＭＳ ゴシック" panose="020B0609070205080204" pitchFamily="49" charset="-128"/>
            </a:endParaRPr>
          </a:p>
          <a:p>
            <a:pPr algn="ctr"/>
            <a:r>
              <a:rPr kumimoji="1" lang="ja-JP" altLang="en-US" sz="500" dirty="0">
                <a:latin typeface="ＭＳ ゴシック" panose="020B0609070205080204" pitchFamily="49" charset="-128"/>
                <a:ea typeface="ＭＳ ゴシック" panose="020B0609070205080204" pitchFamily="49" charset="-128"/>
              </a:rPr>
              <a:t>（基本運動）</a:t>
            </a:r>
          </a:p>
        </p:txBody>
      </p:sp>
      <p:sp>
        <p:nvSpPr>
          <p:cNvPr id="48" name="テキスト ボックス 47">
            <a:extLst>
              <a:ext uri="{FF2B5EF4-FFF2-40B4-BE49-F238E27FC236}">
                <a16:creationId xmlns:a16="http://schemas.microsoft.com/office/drawing/2014/main" id="{66ECD4FD-DA3B-ED4D-8D7C-EDAECC87C739}"/>
              </a:ext>
            </a:extLst>
          </p:cNvPr>
          <p:cNvSpPr txBox="1"/>
          <p:nvPr/>
        </p:nvSpPr>
        <p:spPr>
          <a:xfrm>
            <a:off x="2511433" y="3755547"/>
            <a:ext cx="697627" cy="215444"/>
          </a:xfrm>
          <a:prstGeom prst="rect">
            <a:avLst/>
          </a:prstGeom>
          <a:no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理念の共有</a:t>
            </a:r>
          </a:p>
        </p:txBody>
      </p:sp>
      <p:cxnSp>
        <p:nvCxnSpPr>
          <p:cNvPr id="49" name="直線コネクタ 48">
            <a:extLst>
              <a:ext uri="{FF2B5EF4-FFF2-40B4-BE49-F238E27FC236}">
                <a16:creationId xmlns:a16="http://schemas.microsoft.com/office/drawing/2014/main" id="{94A0DE06-E480-964C-9C26-2CEE0B619657}"/>
              </a:ext>
            </a:extLst>
          </p:cNvPr>
          <p:cNvCxnSpPr>
            <a:cxnSpLocks/>
          </p:cNvCxnSpPr>
          <p:nvPr/>
        </p:nvCxnSpPr>
        <p:spPr>
          <a:xfrm>
            <a:off x="564234" y="2388343"/>
            <a:ext cx="31255" cy="3558824"/>
          </a:xfrm>
          <a:prstGeom prst="line">
            <a:avLst/>
          </a:prstGeom>
          <a:ln w="34925">
            <a:headEnd type="triangle"/>
            <a:tailEnd type="triangle"/>
          </a:ln>
        </p:spPr>
        <p:style>
          <a:lnRef idx="1">
            <a:schemeClr val="accent1"/>
          </a:lnRef>
          <a:fillRef idx="0">
            <a:schemeClr val="accent1"/>
          </a:fillRef>
          <a:effectRef idx="0">
            <a:schemeClr val="accent1"/>
          </a:effectRef>
          <a:fontRef idx="minor">
            <a:schemeClr val="tx1"/>
          </a:fontRef>
        </p:style>
      </p:cxnSp>
      <p:sp>
        <p:nvSpPr>
          <p:cNvPr id="52" name="テキスト ボックス 51">
            <a:extLst>
              <a:ext uri="{FF2B5EF4-FFF2-40B4-BE49-F238E27FC236}">
                <a16:creationId xmlns:a16="http://schemas.microsoft.com/office/drawing/2014/main" id="{24575069-C875-9844-B4AE-6DF731CE5D3E}"/>
              </a:ext>
            </a:extLst>
          </p:cNvPr>
          <p:cNvSpPr txBox="1"/>
          <p:nvPr/>
        </p:nvSpPr>
        <p:spPr>
          <a:xfrm>
            <a:off x="454" y="4110616"/>
            <a:ext cx="595035" cy="215444"/>
          </a:xfrm>
          <a:prstGeom prst="rect">
            <a:avLst/>
          </a:prstGeom>
          <a:no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連携協定</a:t>
            </a:r>
          </a:p>
        </p:txBody>
      </p:sp>
      <p:sp>
        <p:nvSpPr>
          <p:cNvPr id="53" name="テキスト ボックス 52">
            <a:extLst>
              <a:ext uri="{FF2B5EF4-FFF2-40B4-BE49-F238E27FC236}">
                <a16:creationId xmlns:a16="http://schemas.microsoft.com/office/drawing/2014/main" id="{67E36DBC-5608-A244-B32B-6A263D6BB93E}"/>
              </a:ext>
            </a:extLst>
          </p:cNvPr>
          <p:cNvSpPr txBox="1"/>
          <p:nvPr/>
        </p:nvSpPr>
        <p:spPr>
          <a:xfrm>
            <a:off x="2079166" y="6031198"/>
            <a:ext cx="1620016" cy="261610"/>
          </a:xfrm>
          <a:prstGeom prst="rect">
            <a:avLst/>
          </a:prstGeom>
          <a:solidFill>
            <a:schemeClr val="bg1"/>
          </a:solidFill>
          <a:ln>
            <a:solidFill>
              <a:schemeClr val="accent1"/>
            </a:solidFill>
          </a:ln>
        </p:spPr>
        <p:txBody>
          <a:bodyPr wrap="square" rtlCol="0">
            <a:spAutoFit/>
          </a:bodyPr>
          <a:lstStyle/>
          <a:p>
            <a:pPr algn="ctr"/>
            <a:r>
              <a:rPr kumimoji="1" lang="ja-JP" altLang="en-US" sz="1050" dirty="0">
                <a:latin typeface="ＭＳ ゴシック" panose="020B0609070205080204" pitchFamily="49" charset="-128"/>
                <a:ea typeface="ＭＳ ゴシック" panose="020B0609070205080204" pitchFamily="49" charset="-128"/>
              </a:rPr>
              <a:t>古材リユース推進協会</a:t>
            </a:r>
          </a:p>
        </p:txBody>
      </p:sp>
      <p:cxnSp>
        <p:nvCxnSpPr>
          <p:cNvPr id="56" name="直線コネクタ 55">
            <a:extLst>
              <a:ext uri="{FF2B5EF4-FFF2-40B4-BE49-F238E27FC236}">
                <a16:creationId xmlns:a16="http://schemas.microsoft.com/office/drawing/2014/main" id="{71FB23B9-E102-2F41-A5E4-48E535FF71B0}"/>
              </a:ext>
            </a:extLst>
          </p:cNvPr>
          <p:cNvCxnSpPr>
            <a:cxnSpLocks/>
          </p:cNvCxnSpPr>
          <p:nvPr/>
        </p:nvCxnSpPr>
        <p:spPr>
          <a:xfrm>
            <a:off x="5802972" y="4516421"/>
            <a:ext cx="621916" cy="0"/>
          </a:xfrm>
          <a:prstGeom prst="line">
            <a:avLst/>
          </a:prstGeom>
          <a:ln w="34925">
            <a:headEnd type="none"/>
            <a:tailEnd type="triangle"/>
          </a:ln>
        </p:spPr>
        <p:style>
          <a:lnRef idx="1">
            <a:schemeClr val="accent1"/>
          </a:lnRef>
          <a:fillRef idx="0">
            <a:schemeClr val="accent1"/>
          </a:fillRef>
          <a:effectRef idx="0">
            <a:schemeClr val="accent1"/>
          </a:effectRef>
          <a:fontRef idx="minor">
            <a:schemeClr val="tx1"/>
          </a:fontRef>
        </p:style>
      </p:cxnSp>
      <p:sp>
        <p:nvSpPr>
          <p:cNvPr id="61" name="テキスト ボックス 60">
            <a:extLst>
              <a:ext uri="{FF2B5EF4-FFF2-40B4-BE49-F238E27FC236}">
                <a16:creationId xmlns:a16="http://schemas.microsoft.com/office/drawing/2014/main" id="{B1A055C0-4EBE-1843-94A8-ACC65C3A196E}"/>
              </a:ext>
            </a:extLst>
          </p:cNvPr>
          <p:cNvSpPr txBox="1"/>
          <p:nvPr/>
        </p:nvSpPr>
        <p:spPr>
          <a:xfrm>
            <a:off x="5919001" y="4286030"/>
            <a:ext cx="389850" cy="215444"/>
          </a:xfrm>
          <a:prstGeom prst="rect">
            <a:avLst/>
          </a:prstGeom>
          <a:no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業務</a:t>
            </a:r>
          </a:p>
        </p:txBody>
      </p:sp>
      <p:cxnSp>
        <p:nvCxnSpPr>
          <p:cNvPr id="73" name="カギ線コネクタ 72">
            <a:extLst>
              <a:ext uri="{FF2B5EF4-FFF2-40B4-BE49-F238E27FC236}">
                <a16:creationId xmlns:a16="http://schemas.microsoft.com/office/drawing/2014/main" id="{CF72C3CD-530C-CA42-A8CC-86AFBF196071}"/>
              </a:ext>
            </a:extLst>
          </p:cNvPr>
          <p:cNvCxnSpPr>
            <a:cxnSpLocks/>
          </p:cNvCxnSpPr>
          <p:nvPr/>
        </p:nvCxnSpPr>
        <p:spPr>
          <a:xfrm rot="10800000">
            <a:off x="976402" y="3289014"/>
            <a:ext cx="2170118" cy="1176609"/>
          </a:xfrm>
          <a:prstGeom prst="bentConnector3">
            <a:avLst>
              <a:gd name="adj1" fmla="val 99159"/>
            </a:avLst>
          </a:prstGeom>
          <a:ln w="34925">
            <a:headEnd type="triangle"/>
            <a:tailEnd type="none"/>
          </a:ln>
        </p:spPr>
        <p:style>
          <a:lnRef idx="1">
            <a:schemeClr val="accent1"/>
          </a:lnRef>
          <a:fillRef idx="0">
            <a:schemeClr val="accent1"/>
          </a:fillRef>
          <a:effectRef idx="0">
            <a:schemeClr val="accent1"/>
          </a:effectRef>
          <a:fontRef idx="minor">
            <a:schemeClr val="tx1"/>
          </a:fontRef>
        </p:style>
      </p:cxnSp>
      <p:sp>
        <p:nvSpPr>
          <p:cNvPr id="78" name="テキスト ボックス 77">
            <a:extLst>
              <a:ext uri="{FF2B5EF4-FFF2-40B4-BE49-F238E27FC236}">
                <a16:creationId xmlns:a16="http://schemas.microsoft.com/office/drawing/2014/main" id="{16AEA415-5A75-ED41-8ED5-C90069AAF3EB}"/>
              </a:ext>
            </a:extLst>
          </p:cNvPr>
          <p:cNvSpPr txBox="1"/>
          <p:nvPr/>
        </p:nvSpPr>
        <p:spPr>
          <a:xfrm>
            <a:off x="1313895" y="4242500"/>
            <a:ext cx="1210589" cy="215444"/>
          </a:xfrm>
          <a:prstGeom prst="rect">
            <a:avLst/>
          </a:prstGeom>
          <a:no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各種業務依頼（紹介）</a:t>
            </a:r>
          </a:p>
        </p:txBody>
      </p:sp>
      <p:cxnSp>
        <p:nvCxnSpPr>
          <p:cNvPr id="94" name="直線コネクタ 93">
            <a:extLst>
              <a:ext uri="{FF2B5EF4-FFF2-40B4-BE49-F238E27FC236}">
                <a16:creationId xmlns:a16="http://schemas.microsoft.com/office/drawing/2014/main" id="{FE07CA72-47D3-E044-AEAE-2A8F422AE789}"/>
              </a:ext>
            </a:extLst>
          </p:cNvPr>
          <p:cNvCxnSpPr>
            <a:cxnSpLocks/>
            <a:stCxn id="19" idx="2"/>
            <a:endCxn id="5" idx="0"/>
          </p:cNvCxnSpPr>
          <p:nvPr/>
        </p:nvCxnSpPr>
        <p:spPr>
          <a:xfrm>
            <a:off x="4484983" y="2349870"/>
            <a:ext cx="1" cy="665120"/>
          </a:xfrm>
          <a:prstGeom prst="line">
            <a:avLst/>
          </a:prstGeom>
          <a:ln w="34925">
            <a:headEnd type="none"/>
            <a:tailEnd type="triangle"/>
          </a:ln>
        </p:spPr>
        <p:style>
          <a:lnRef idx="1">
            <a:schemeClr val="accent1"/>
          </a:lnRef>
          <a:fillRef idx="0">
            <a:schemeClr val="accent1"/>
          </a:fillRef>
          <a:effectRef idx="0">
            <a:schemeClr val="accent1"/>
          </a:effectRef>
          <a:fontRef idx="minor">
            <a:schemeClr val="tx1"/>
          </a:fontRef>
        </p:style>
      </p:cxnSp>
      <p:sp>
        <p:nvSpPr>
          <p:cNvPr id="97" name="テキスト ボックス 96">
            <a:extLst>
              <a:ext uri="{FF2B5EF4-FFF2-40B4-BE49-F238E27FC236}">
                <a16:creationId xmlns:a16="http://schemas.microsoft.com/office/drawing/2014/main" id="{03649314-45BF-D345-B94C-D02FE1D5D28A}"/>
              </a:ext>
            </a:extLst>
          </p:cNvPr>
          <p:cNvSpPr txBox="1"/>
          <p:nvPr/>
        </p:nvSpPr>
        <p:spPr>
          <a:xfrm>
            <a:off x="4541606" y="2524036"/>
            <a:ext cx="1415772" cy="338554"/>
          </a:xfrm>
          <a:prstGeom prst="rect">
            <a:avLst/>
          </a:prstGeom>
          <a:no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自治体単位で協議会を設置</a:t>
            </a:r>
            <a:endParaRPr kumimoji="1" lang="en-US" altLang="ja-JP" sz="800" dirty="0">
              <a:latin typeface="ＭＳ ゴシック" panose="020B0609070205080204" pitchFamily="49" charset="-128"/>
              <a:ea typeface="ＭＳ ゴシック" panose="020B0609070205080204" pitchFamily="49" charset="-128"/>
            </a:endParaRPr>
          </a:p>
          <a:p>
            <a:pPr algn="ctr"/>
            <a:r>
              <a:rPr kumimoji="1" lang="ja-JP" altLang="en-US" sz="800" dirty="0">
                <a:latin typeface="ＭＳ ゴシック" panose="020B0609070205080204" pitchFamily="49" charset="-128"/>
                <a:ea typeface="ＭＳ ゴシック" panose="020B0609070205080204" pitchFamily="49" charset="-128"/>
              </a:rPr>
              <a:t>空き家に関する業務を協業</a:t>
            </a:r>
          </a:p>
        </p:txBody>
      </p:sp>
      <p:cxnSp>
        <p:nvCxnSpPr>
          <p:cNvPr id="98" name="カギ線コネクタ 97">
            <a:extLst>
              <a:ext uri="{FF2B5EF4-FFF2-40B4-BE49-F238E27FC236}">
                <a16:creationId xmlns:a16="http://schemas.microsoft.com/office/drawing/2014/main" id="{FE021BF9-C80D-994C-81E4-9C885E9C4459}"/>
              </a:ext>
            </a:extLst>
          </p:cNvPr>
          <p:cNvCxnSpPr>
            <a:cxnSpLocks/>
            <a:stCxn id="22" idx="2"/>
            <a:endCxn id="5" idx="3"/>
          </p:cNvCxnSpPr>
          <p:nvPr/>
        </p:nvCxnSpPr>
        <p:spPr>
          <a:xfrm rot="5400000">
            <a:off x="6368561" y="1784289"/>
            <a:ext cx="795925" cy="1927087"/>
          </a:xfrm>
          <a:prstGeom prst="bentConnector2">
            <a:avLst/>
          </a:prstGeom>
          <a:ln w="34925">
            <a:headEnd type="triangle"/>
            <a:tailEnd type="triangle"/>
          </a:ln>
        </p:spPr>
        <p:style>
          <a:lnRef idx="1">
            <a:schemeClr val="accent1"/>
          </a:lnRef>
          <a:fillRef idx="0">
            <a:schemeClr val="accent1"/>
          </a:fillRef>
          <a:effectRef idx="0">
            <a:schemeClr val="accent1"/>
          </a:effectRef>
          <a:fontRef idx="minor">
            <a:schemeClr val="tx1"/>
          </a:fontRef>
        </p:style>
      </p:cxnSp>
      <p:sp>
        <p:nvSpPr>
          <p:cNvPr id="101" name="テキスト ボックス 100">
            <a:extLst>
              <a:ext uri="{FF2B5EF4-FFF2-40B4-BE49-F238E27FC236}">
                <a16:creationId xmlns:a16="http://schemas.microsoft.com/office/drawing/2014/main" id="{7BB6E4A1-C9EE-A648-871C-2AC4C6EA519D}"/>
              </a:ext>
            </a:extLst>
          </p:cNvPr>
          <p:cNvSpPr txBox="1"/>
          <p:nvPr/>
        </p:nvSpPr>
        <p:spPr>
          <a:xfrm rot="5400000">
            <a:off x="5976720" y="2080566"/>
            <a:ext cx="261610" cy="276999"/>
          </a:xfrm>
          <a:prstGeom prst="rect">
            <a:avLst/>
          </a:prstGeom>
          <a:noFill/>
          <a:ln>
            <a:noFill/>
          </a:ln>
        </p:spPr>
        <p:txBody>
          <a:bodyPr wrap="none" rtlCol="0">
            <a:spAutoFit/>
          </a:bodyPr>
          <a:lstStyle/>
          <a:p>
            <a:r>
              <a:rPr kumimoji="1" lang="ja-JP" altLang="en-US" sz="1200">
                <a:latin typeface="ＭＳ ゴシック" panose="020B0609070205080204" pitchFamily="49" charset="-128"/>
                <a:ea typeface="ＭＳ ゴシック" panose="020B0609070205080204" pitchFamily="49" charset="-128"/>
              </a:rPr>
              <a:t>⇅</a:t>
            </a:r>
          </a:p>
        </p:txBody>
      </p:sp>
      <p:sp>
        <p:nvSpPr>
          <p:cNvPr id="102" name="テキスト ボックス 101">
            <a:extLst>
              <a:ext uri="{FF2B5EF4-FFF2-40B4-BE49-F238E27FC236}">
                <a16:creationId xmlns:a16="http://schemas.microsoft.com/office/drawing/2014/main" id="{785A23CD-33BD-DA4A-8796-2CAB19AAA3FC}"/>
              </a:ext>
            </a:extLst>
          </p:cNvPr>
          <p:cNvSpPr txBox="1"/>
          <p:nvPr/>
        </p:nvSpPr>
        <p:spPr>
          <a:xfrm>
            <a:off x="5912600" y="2349870"/>
            <a:ext cx="389850" cy="215444"/>
          </a:xfrm>
          <a:prstGeom prst="rect">
            <a:avLst/>
          </a:prstGeom>
          <a:no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管理</a:t>
            </a:r>
          </a:p>
        </p:txBody>
      </p:sp>
      <p:sp>
        <p:nvSpPr>
          <p:cNvPr id="103" name="テキスト ボックス 102">
            <a:extLst>
              <a:ext uri="{FF2B5EF4-FFF2-40B4-BE49-F238E27FC236}">
                <a16:creationId xmlns:a16="http://schemas.microsoft.com/office/drawing/2014/main" id="{C5F28053-0CA2-2C4C-B9E1-495323DF6789}"/>
              </a:ext>
            </a:extLst>
          </p:cNvPr>
          <p:cNvSpPr txBox="1"/>
          <p:nvPr/>
        </p:nvSpPr>
        <p:spPr>
          <a:xfrm>
            <a:off x="186156" y="957729"/>
            <a:ext cx="8789586" cy="261610"/>
          </a:xfrm>
          <a:prstGeom prst="rect">
            <a:avLst/>
          </a:prstGeom>
          <a:noFill/>
        </p:spPr>
        <p:txBody>
          <a:bodyPr wrap="none" rtlCol="0">
            <a:spAutoFit/>
          </a:bodyPr>
          <a:lstStyle/>
          <a:p>
            <a:pPr algn="ctr"/>
            <a:r>
              <a:rPr kumimoji="1" lang="ja-JP" altLang="en-US" sz="1100" dirty="0">
                <a:latin typeface="ＭＳ ゴシック" panose="020B0609070205080204" pitchFamily="49" charset="-128"/>
                <a:ea typeface="ＭＳ ゴシック" panose="020B0609070205080204" pitchFamily="49" charset="-128"/>
              </a:rPr>
              <a:t>空き家に於ける課題解決に向け全国空き家アドバイザー協議会支部が様々な情報・ノウハウ・ネットワークを活用し活動を展開していく</a:t>
            </a:r>
          </a:p>
        </p:txBody>
      </p:sp>
      <p:sp>
        <p:nvSpPr>
          <p:cNvPr id="104" name="テキスト ボックス 103">
            <a:extLst>
              <a:ext uri="{FF2B5EF4-FFF2-40B4-BE49-F238E27FC236}">
                <a16:creationId xmlns:a16="http://schemas.microsoft.com/office/drawing/2014/main" id="{D971346E-FDC0-0644-824A-C10922507335}"/>
              </a:ext>
            </a:extLst>
          </p:cNvPr>
          <p:cNvSpPr txBox="1"/>
          <p:nvPr/>
        </p:nvSpPr>
        <p:spPr>
          <a:xfrm>
            <a:off x="897888" y="1321795"/>
            <a:ext cx="7366119" cy="400110"/>
          </a:xfrm>
          <a:prstGeom prst="rect">
            <a:avLst/>
          </a:prstGeom>
          <a:noFill/>
        </p:spPr>
        <p:txBody>
          <a:bodyPr wrap="none" rtlCol="0">
            <a:spAutoFit/>
          </a:bodyPr>
          <a:lstStyle/>
          <a:p>
            <a:pPr algn="ctr"/>
            <a:r>
              <a:rPr kumimoji="1" lang="ja-JP" altLang="en-US" sz="2000">
                <a:solidFill>
                  <a:schemeClr val="accent6">
                    <a:lumMod val="75000"/>
                  </a:schemeClr>
                </a:solidFill>
                <a:latin typeface="ＭＳ ゴシック" panose="020B0609070205080204" pitchFamily="49" charset="-128"/>
                <a:ea typeface="ＭＳ ゴシック" panose="020B0609070205080204" pitchFamily="49" charset="-128"/>
              </a:rPr>
              <a:t>未来の子ども達の為に　空き家課題解決を通じ　地域を元気に</a:t>
            </a:r>
          </a:p>
        </p:txBody>
      </p:sp>
      <p:cxnSp>
        <p:nvCxnSpPr>
          <p:cNvPr id="105" name="直線コネクタ 104">
            <a:extLst>
              <a:ext uri="{FF2B5EF4-FFF2-40B4-BE49-F238E27FC236}">
                <a16:creationId xmlns:a16="http://schemas.microsoft.com/office/drawing/2014/main" id="{551254ED-C10E-0E45-AA7E-6458F4A860A4}"/>
              </a:ext>
            </a:extLst>
          </p:cNvPr>
          <p:cNvCxnSpPr>
            <a:cxnSpLocks/>
          </p:cNvCxnSpPr>
          <p:nvPr/>
        </p:nvCxnSpPr>
        <p:spPr>
          <a:xfrm flipV="1">
            <a:off x="7748992" y="5697830"/>
            <a:ext cx="0" cy="261610"/>
          </a:xfrm>
          <a:prstGeom prst="line">
            <a:avLst/>
          </a:prstGeom>
          <a:ln w="53975">
            <a:solidFill>
              <a:schemeClr val="accent6">
                <a:lumMod val="75000"/>
              </a:schemeClr>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08" name="テキスト ボックス 107">
            <a:extLst>
              <a:ext uri="{FF2B5EF4-FFF2-40B4-BE49-F238E27FC236}">
                <a16:creationId xmlns:a16="http://schemas.microsoft.com/office/drawing/2014/main" id="{DB72DA35-D94F-7140-B02D-2F188E4EE1C5}"/>
              </a:ext>
            </a:extLst>
          </p:cNvPr>
          <p:cNvSpPr txBox="1"/>
          <p:nvPr/>
        </p:nvSpPr>
        <p:spPr>
          <a:xfrm>
            <a:off x="7926489" y="5731723"/>
            <a:ext cx="800220" cy="215444"/>
          </a:xfrm>
          <a:prstGeom prst="rect">
            <a:avLst/>
          </a:prstGeom>
          <a:noFill/>
        </p:spPr>
        <p:txBody>
          <a:bodyPr wrap="non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業務サポート</a:t>
            </a:r>
          </a:p>
        </p:txBody>
      </p:sp>
      <p:sp>
        <p:nvSpPr>
          <p:cNvPr id="109" name="テキスト ボックス 108">
            <a:extLst>
              <a:ext uri="{FF2B5EF4-FFF2-40B4-BE49-F238E27FC236}">
                <a16:creationId xmlns:a16="http://schemas.microsoft.com/office/drawing/2014/main" id="{DB82AC3C-C029-5048-BA51-08F812842963}"/>
              </a:ext>
            </a:extLst>
          </p:cNvPr>
          <p:cNvSpPr txBox="1"/>
          <p:nvPr/>
        </p:nvSpPr>
        <p:spPr>
          <a:xfrm>
            <a:off x="3102763" y="6509487"/>
            <a:ext cx="2877711" cy="253916"/>
          </a:xfrm>
          <a:prstGeom prst="rect">
            <a:avLst/>
          </a:prstGeom>
          <a:noFill/>
        </p:spPr>
        <p:txBody>
          <a:bodyPr wrap="none" rtlCol="0">
            <a:spAutoFit/>
          </a:bodyPr>
          <a:lstStyle/>
          <a:p>
            <a:pPr algn="ctr"/>
            <a:r>
              <a:rPr kumimoji="1" lang="ja-JP" altLang="en-US" sz="1050" dirty="0">
                <a:latin typeface="ＭＳ ゴシック" panose="020B0609070205080204" pitchFamily="49" charset="-128"/>
                <a:ea typeface="ＭＳ ゴシック" panose="020B0609070205080204" pitchFamily="49" charset="-128"/>
              </a:rPr>
              <a:t>全国ネットワークで対応可能なサポート体制</a:t>
            </a:r>
          </a:p>
        </p:txBody>
      </p:sp>
      <p:sp>
        <p:nvSpPr>
          <p:cNvPr id="111" name="テキスト ボックス 110">
            <a:extLst>
              <a:ext uri="{FF2B5EF4-FFF2-40B4-BE49-F238E27FC236}">
                <a16:creationId xmlns:a16="http://schemas.microsoft.com/office/drawing/2014/main" id="{9413B06F-7DAC-0548-85BD-0A673C58EB3D}"/>
              </a:ext>
            </a:extLst>
          </p:cNvPr>
          <p:cNvSpPr txBox="1"/>
          <p:nvPr/>
        </p:nvSpPr>
        <p:spPr>
          <a:xfrm>
            <a:off x="1007960" y="2529382"/>
            <a:ext cx="990729" cy="338554"/>
          </a:xfrm>
          <a:prstGeom prst="rect">
            <a:avLst/>
          </a:prstGeom>
          <a:noFill/>
        </p:spPr>
        <p:txBody>
          <a:bodyPr wrap="square" rtlCol="0">
            <a:spAutoFit/>
          </a:bodyPr>
          <a:lstStyle/>
          <a:p>
            <a:pPr algn="ctr"/>
            <a:r>
              <a:rPr kumimoji="1" lang="ja-JP" altLang="en-US" sz="800" dirty="0">
                <a:latin typeface="ＭＳ ゴシック" panose="020B0609070205080204" pitchFamily="49" charset="-128"/>
                <a:ea typeface="ＭＳ ゴシック" panose="020B0609070205080204" pitchFamily="49" charset="-128"/>
              </a:rPr>
              <a:t>会　員</a:t>
            </a:r>
            <a:endParaRPr kumimoji="1" lang="en-US" altLang="ja-JP" sz="800" dirty="0">
              <a:latin typeface="ＭＳ ゴシック" panose="020B0609070205080204" pitchFamily="49" charset="-128"/>
              <a:ea typeface="ＭＳ ゴシック" panose="020B0609070205080204" pitchFamily="49" charset="-128"/>
            </a:endParaRPr>
          </a:p>
          <a:p>
            <a:pPr algn="ctr"/>
            <a:r>
              <a:rPr kumimoji="1" lang="ja-JP" altLang="en-US" sz="800" dirty="0">
                <a:latin typeface="ＭＳ ゴシック" panose="020B0609070205080204" pitchFamily="49" charset="-128"/>
                <a:ea typeface="ＭＳ ゴシック" panose="020B0609070205080204" pitchFamily="49" charset="-128"/>
              </a:rPr>
              <a:t>（事務局</a:t>
            </a:r>
            <a:r>
              <a:rPr kumimoji="1" lang="en-US" altLang="ja-JP" sz="800" dirty="0">
                <a:latin typeface="ＭＳ ゴシック" panose="020B0609070205080204" pitchFamily="49" charset="-128"/>
                <a:ea typeface="ＭＳ ゴシック" panose="020B0609070205080204" pitchFamily="49" charset="-128"/>
              </a:rPr>
              <a:t>/</a:t>
            </a:r>
            <a:r>
              <a:rPr kumimoji="1" lang="ja-JP" altLang="en-US" sz="800" dirty="0">
                <a:latin typeface="ＭＳ ゴシック" panose="020B0609070205080204" pitchFamily="49" charset="-128"/>
                <a:ea typeface="ＭＳ ゴシック" panose="020B0609070205080204" pitchFamily="49" charset="-128"/>
              </a:rPr>
              <a:t>一般）</a:t>
            </a:r>
          </a:p>
        </p:txBody>
      </p:sp>
      <p:sp>
        <p:nvSpPr>
          <p:cNvPr id="51" name="タイトル 1">
            <a:extLst>
              <a:ext uri="{FF2B5EF4-FFF2-40B4-BE49-F238E27FC236}">
                <a16:creationId xmlns:a16="http://schemas.microsoft.com/office/drawing/2014/main" id="{8363E3A0-745A-4707-9281-2001410F9F66}"/>
              </a:ext>
            </a:extLst>
          </p:cNvPr>
          <p:cNvSpPr txBox="1">
            <a:spLocks/>
          </p:cNvSpPr>
          <p:nvPr/>
        </p:nvSpPr>
        <p:spPr>
          <a:xfrm>
            <a:off x="0" y="30161"/>
            <a:ext cx="7886700" cy="559119"/>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kumimoji="1" sz="2400" kern="1200">
                <a:solidFill>
                  <a:schemeClr val="tx1"/>
                </a:solidFill>
                <a:latin typeface="ＭＳ ゴシック" panose="020B0609070205080204" pitchFamily="49" charset="-128"/>
                <a:ea typeface="ＭＳ ゴシック" panose="020B0609070205080204" pitchFamily="49" charset="-128"/>
                <a:cs typeface="+mj-cs"/>
              </a:defRPr>
            </a:lvl1pPr>
          </a:lstStyle>
          <a:p>
            <a:r>
              <a:rPr lang="ja-JP" altLang="en-US" dirty="0"/>
              <a:t>全国空き家アドバイザー協議会の設置に於ける活動（組織）</a:t>
            </a:r>
          </a:p>
        </p:txBody>
      </p:sp>
    </p:spTree>
    <p:extLst>
      <p:ext uri="{BB962C8B-B14F-4D97-AF65-F5344CB8AC3E}">
        <p14:creationId xmlns:p14="http://schemas.microsoft.com/office/powerpoint/2010/main" val="1333792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03582E5-C41D-424C-AF2D-6FC6FBB2D715}"/>
              </a:ext>
            </a:extLst>
          </p:cNvPr>
          <p:cNvSpPr>
            <a:spLocks noGrp="1"/>
          </p:cNvSpPr>
          <p:nvPr>
            <p:ph type="title"/>
          </p:nvPr>
        </p:nvSpPr>
        <p:spPr/>
        <p:txBody>
          <a:bodyPr/>
          <a:lstStyle/>
          <a:p>
            <a:r>
              <a:rPr kumimoji="1" lang="ja-JP" altLang="en-US" dirty="0"/>
              <a:t>全国空き家</a:t>
            </a:r>
            <a:r>
              <a:rPr kumimoji="1" lang="ja-JP" altLang="en-US"/>
              <a:t>アドバイザー協議会は</a:t>
            </a:r>
            <a:endParaRPr kumimoji="1" lang="ja-JP" altLang="en-US" dirty="0"/>
          </a:p>
        </p:txBody>
      </p:sp>
      <p:sp>
        <p:nvSpPr>
          <p:cNvPr id="3" name="コンテンツ プレースホルダー 2">
            <a:extLst>
              <a:ext uri="{FF2B5EF4-FFF2-40B4-BE49-F238E27FC236}">
                <a16:creationId xmlns:a16="http://schemas.microsoft.com/office/drawing/2014/main" id="{2010EB65-3273-5F4F-A26F-F3B0373872A1}"/>
              </a:ext>
            </a:extLst>
          </p:cNvPr>
          <p:cNvSpPr>
            <a:spLocks noGrp="1"/>
          </p:cNvSpPr>
          <p:nvPr>
            <p:ph idx="1"/>
          </p:nvPr>
        </p:nvSpPr>
        <p:spPr>
          <a:xfrm>
            <a:off x="228600" y="1090902"/>
            <a:ext cx="8801099" cy="4776498"/>
          </a:xfrm>
        </p:spPr>
        <p:txBody>
          <a:bodyPr anchor="t">
            <a:normAutofit/>
          </a:bodyPr>
          <a:lstStyle/>
          <a:p>
            <a:pPr marL="0" indent="0">
              <a:lnSpc>
                <a:spcPct val="300000"/>
              </a:lnSpc>
              <a:buNone/>
            </a:pPr>
            <a:r>
              <a:rPr lang="ja-JP" altLang="en-US"/>
              <a:t>官</a:t>
            </a:r>
            <a:r>
              <a:rPr lang="ja-JP" altLang="en-US" sz="1200"/>
              <a:t>（自治体</a:t>
            </a:r>
            <a:r>
              <a:rPr lang="en-US" altLang="ja-JP" sz="1200" dirty="0"/>
              <a:t>※</a:t>
            </a:r>
            <a:r>
              <a:rPr lang="ja-JP" altLang="en-US" sz="1200"/>
              <a:t>）</a:t>
            </a:r>
            <a:r>
              <a:rPr lang="ja-JP" altLang="en-US"/>
              <a:t>民</a:t>
            </a:r>
            <a:r>
              <a:rPr lang="ja-JP" altLang="en-US" sz="1200"/>
              <a:t>（空き家アドバイザー協議会）</a:t>
            </a:r>
            <a:r>
              <a:rPr lang="ja-JP" altLang="en-US"/>
              <a:t>連携で</a:t>
            </a:r>
            <a:br>
              <a:rPr lang="en-US" altLang="ja-JP" dirty="0"/>
            </a:br>
            <a:r>
              <a:rPr lang="ja-JP" altLang="en-US"/>
              <a:t>国の施策をタイムリーに取り入れた活動を</a:t>
            </a:r>
            <a:endParaRPr lang="en-US" altLang="ja-JP" dirty="0"/>
          </a:p>
          <a:p>
            <a:pPr marL="0" indent="0">
              <a:lnSpc>
                <a:spcPct val="300000"/>
              </a:lnSpc>
              <a:buNone/>
            </a:pPr>
            <a:r>
              <a:rPr lang="ja-JP" altLang="en-US"/>
              <a:t>することが可能となります。</a:t>
            </a:r>
            <a:endParaRPr lang="en-US" altLang="ja-JP" dirty="0"/>
          </a:p>
          <a:p>
            <a:pPr marL="0" indent="0">
              <a:lnSpc>
                <a:spcPct val="300000"/>
              </a:lnSpc>
              <a:buNone/>
            </a:pPr>
            <a:r>
              <a:rPr lang="en-US" altLang="ja-JP" sz="1200" dirty="0"/>
              <a:t>※</a:t>
            </a:r>
            <a:r>
              <a:rPr lang="ja-JP" altLang="en-US" sz="1200"/>
              <a:t>宅地建物取引協会・不動産協会・司法書士会・土地家屋調査士会　など含む</a:t>
            </a:r>
            <a:endParaRPr lang="en-US" altLang="ja-JP" sz="1200" dirty="0"/>
          </a:p>
        </p:txBody>
      </p:sp>
    </p:spTree>
    <p:extLst>
      <p:ext uri="{BB962C8B-B14F-4D97-AF65-F5344CB8AC3E}">
        <p14:creationId xmlns:p14="http://schemas.microsoft.com/office/powerpoint/2010/main" val="9427856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007D6B7-A04E-B443-84B0-E349F073679E}"/>
              </a:ext>
            </a:extLst>
          </p:cNvPr>
          <p:cNvSpPr>
            <a:spLocks noGrp="1"/>
          </p:cNvSpPr>
          <p:nvPr>
            <p:ph type="title"/>
          </p:nvPr>
        </p:nvSpPr>
        <p:spPr/>
        <p:txBody>
          <a:bodyPr/>
          <a:lstStyle/>
          <a:p>
            <a:r>
              <a:rPr kumimoji="1" lang="ja-JP" altLang="en-US"/>
              <a:t>全国運営規約（抜粋）　１</a:t>
            </a:r>
          </a:p>
        </p:txBody>
      </p:sp>
      <p:sp>
        <p:nvSpPr>
          <p:cNvPr id="3" name="コンテンツ プレースホルダー 2">
            <a:extLst>
              <a:ext uri="{FF2B5EF4-FFF2-40B4-BE49-F238E27FC236}">
                <a16:creationId xmlns:a16="http://schemas.microsoft.com/office/drawing/2014/main" id="{86E7E7A3-ADFA-2845-87F8-9B2B5B77C095}"/>
              </a:ext>
            </a:extLst>
          </p:cNvPr>
          <p:cNvSpPr>
            <a:spLocks noGrp="1"/>
          </p:cNvSpPr>
          <p:nvPr>
            <p:ph idx="1"/>
          </p:nvPr>
        </p:nvSpPr>
        <p:spPr>
          <a:xfrm>
            <a:off x="390525" y="801092"/>
            <a:ext cx="8362950" cy="5738855"/>
          </a:xfrm>
        </p:spPr>
        <p:txBody>
          <a:bodyPr>
            <a:normAutofit/>
          </a:bodyPr>
          <a:lstStyle/>
          <a:p>
            <a:pPr marL="0" indent="0">
              <a:lnSpc>
                <a:spcPct val="150000"/>
              </a:lnSpc>
              <a:buNone/>
            </a:pPr>
            <a:r>
              <a:rPr lang="ja-JP" altLang="en-US" sz="1800"/>
              <a:t>（組織）</a:t>
            </a:r>
          </a:p>
          <a:p>
            <a:pPr marL="0" indent="0">
              <a:lnSpc>
                <a:spcPct val="150000"/>
              </a:lnSpc>
              <a:buNone/>
            </a:pPr>
            <a:r>
              <a:rPr lang="ja-JP" altLang="en-US" sz="1800"/>
              <a:t>第４条</a:t>
            </a:r>
            <a:r>
              <a:rPr lang="en-US" altLang="ja-JP" sz="1800" dirty="0"/>
              <a:t> </a:t>
            </a:r>
            <a:r>
              <a:rPr lang="ja-JP" altLang="en-US" sz="1800"/>
              <a:t>協議会は、市町村自治体毎に支部を設置し、事務局長を会員として正会員と特別会員をもって組織する。支部事務局長は協議会会長が指名するものとする。</a:t>
            </a:r>
          </a:p>
          <a:p>
            <a:pPr marL="0" indent="0">
              <a:lnSpc>
                <a:spcPct val="150000"/>
              </a:lnSpc>
              <a:buNone/>
            </a:pPr>
            <a:r>
              <a:rPr lang="ja-JP" altLang="en-US" sz="1800"/>
              <a:t>２　特別会員は、協議会の目的に賛同するものし協議会会長が使命する。</a:t>
            </a:r>
            <a:endParaRPr lang="en-US" altLang="ja-JP" sz="1800" dirty="0"/>
          </a:p>
          <a:p>
            <a:pPr marL="0" indent="0">
              <a:lnSpc>
                <a:spcPct val="150000"/>
              </a:lnSpc>
              <a:buNone/>
            </a:pPr>
            <a:endParaRPr kumimoji="1" lang="en-US" altLang="ja-JP" sz="1800" dirty="0"/>
          </a:p>
          <a:p>
            <a:pPr marL="0" indent="0">
              <a:lnSpc>
                <a:spcPct val="150000"/>
              </a:lnSpc>
              <a:buNone/>
            </a:pPr>
            <a:r>
              <a:rPr lang="ja-JP" altLang="en-US" sz="1100"/>
              <a:t>詳しくは全国運営規約をご覧ください</a:t>
            </a:r>
          </a:p>
        </p:txBody>
      </p:sp>
    </p:spTree>
    <p:extLst>
      <p:ext uri="{BB962C8B-B14F-4D97-AF65-F5344CB8AC3E}">
        <p14:creationId xmlns:p14="http://schemas.microsoft.com/office/powerpoint/2010/main" val="38929542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007D6B7-A04E-B443-84B0-E349F073679E}"/>
              </a:ext>
            </a:extLst>
          </p:cNvPr>
          <p:cNvSpPr>
            <a:spLocks noGrp="1"/>
          </p:cNvSpPr>
          <p:nvPr>
            <p:ph type="title"/>
          </p:nvPr>
        </p:nvSpPr>
        <p:spPr/>
        <p:txBody>
          <a:bodyPr/>
          <a:lstStyle/>
          <a:p>
            <a:r>
              <a:rPr kumimoji="1" lang="ja-JP" altLang="en-US"/>
              <a:t>全国運営規約（抜粋）　２</a:t>
            </a:r>
          </a:p>
        </p:txBody>
      </p:sp>
      <p:sp>
        <p:nvSpPr>
          <p:cNvPr id="3" name="コンテンツ プレースホルダー 2">
            <a:extLst>
              <a:ext uri="{FF2B5EF4-FFF2-40B4-BE49-F238E27FC236}">
                <a16:creationId xmlns:a16="http://schemas.microsoft.com/office/drawing/2014/main" id="{86E7E7A3-ADFA-2845-87F8-9B2B5B77C095}"/>
              </a:ext>
            </a:extLst>
          </p:cNvPr>
          <p:cNvSpPr>
            <a:spLocks noGrp="1"/>
          </p:cNvSpPr>
          <p:nvPr>
            <p:ph idx="1"/>
          </p:nvPr>
        </p:nvSpPr>
        <p:spPr>
          <a:xfrm>
            <a:off x="628650" y="811033"/>
            <a:ext cx="7886700" cy="5440681"/>
          </a:xfrm>
        </p:spPr>
        <p:txBody>
          <a:bodyPr>
            <a:normAutofit fontScale="62500" lnSpcReduction="20000"/>
          </a:bodyPr>
          <a:lstStyle/>
          <a:p>
            <a:pPr marL="0" indent="0">
              <a:lnSpc>
                <a:spcPct val="170000"/>
              </a:lnSpc>
              <a:buNone/>
            </a:pPr>
            <a:r>
              <a:rPr lang="ja-JP" altLang="en-US"/>
              <a:t>（会計）</a:t>
            </a:r>
          </a:p>
          <a:p>
            <a:pPr marL="0" indent="0">
              <a:lnSpc>
                <a:spcPct val="170000"/>
              </a:lnSpc>
              <a:buNone/>
            </a:pPr>
            <a:r>
              <a:rPr lang="ja-JP" altLang="en-US"/>
              <a:t>第１４条</a:t>
            </a:r>
            <a:r>
              <a:rPr lang="en-US" altLang="ja-JP" dirty="0"/>
              <a:t> </a:t>
            </a:r>
            <a:r>
              <a:rPr lang="ja-JP" altLang="en-US"/>
              <a:t>協議会の会計年度は４月１日に始まり、翌年３月３１日に終わる。</a:t>
            </a:r>
          </a:p>
          <a:p>
            <a:pPr marL="0" indent="0">
              <a:lnSpc>
                <a:spcPct val="170000"/>
              </a:lnSpc>
              <a:buNone/>
            </a:pPr>
            <a:r>
              <a:rPr lang="ja-JP" altLang="en-US"/>
              <a:t>２　正会員は、会費として会計年度につき一度、本部事務局の納付請求書に基づき、指定の銀行口座へ振り込む方法により、年会費を納付するものとする。</a:t>
            </a:r>
          </a:p>
          <a:p>
            <a:pPr marL="0" indent="0">
              <a:lnSpc>
                <a:spcPct val="170000"/>
              </a:lnSpc>
              <a:buNone/>
            </a:pPr>
            <a:r>
              <a:rPr lang="ja-JP" altLang="en-US"/>
              <a:t>３　納付された年会費は、理由の如何を問わず返還しない。</a:t>
            </a:r>
          </a:p>
          <a:p>
            <a:pPr marL="0" indent="0">
              <a:lnSpc>
                <a:spcPct val="170000"/>
              </a:lnSpc>
              <a:buNone/>
            </a:pPr>
            <a:r>
              <a:rPr lang="ja-JP" altLang="en-US"/>
              <a:t>４　協議会の経費は、理事会が定める正会員の年会費等でこれを支弁する。</a:t>
            </a:r>
          </a:p>
          <a:p>
            <a:pPr marL="0" indent="0">
              <a:lnSpc>
                <a:spcPct val="170000"/>
              </a:lnSpc>
              <a:buNone/>
            </a:pPr>
            <a:r>
              <a:rPr lang="ja-JP" altLang="en-US"/>
              <a:t>（事務局）</a:t>
            </a:r>
          </a:p>
          <a:p>
            <a:pPr marL="0" indent="0">
              <a:lnSpc>
                <a:spcPct val="170000"/>
              </a:lnSpc>
              <a:buNone/>
            </a:pPr>
            <a:r>
              <a:rPr lang="ja-JP" altLang="en-US"/>
              <a:t>第１６条</a:t>
            </a:r>
            <a:r>
              <a:rPr lang="en-US" altLang="ja-JP" dirty="0"/>
              <a:t> </a:t>
            </a:r>
            <a:r>
              <a:rPr lang="ja-JP" altLang="en-US"/>
              <a:t>事務局は東京都千代田区内幸町</a:t>
            </a:r>
            <a:r>
              <a:rPr lang="en-US" altLang="ja-JP" dirty="0"/>
              <a:t>1−3−1</a:t>
            </a:r>
            <a:r>
              <a:rPr lang="ja-JP" altLang="en-US"/>
              <a:t>に置く。</a:t>
            </a:r>
            <a:endParaRPr lang="en-US" altLang="ja-JP" sz="1300" dirty="0"/>
          </a:p>
          <a:p>
            <a:pPr marL="0" indent="0">
              <a:lnSpc>
                <a:spcPct val="170000"/>
              </a:lnSpc>
              <a:buNone/>
            </a:pPr>
            <a:endParaRPr lang="en-US" altLang="ja-JP" sz="1300" dirty="0"/>
          </a:p>
          <a:p>
            <a:pPr marL="0" indent="0">
              <a:lnSpc>
                <a:spcPct val="170000"/>
              </a:lnSpc>
              <a:buNone/>
            </a:pPr>
            <a:r>
              <a:rPr lang="ja-JP" altLang="en-US" sz="1800"/>
              <a:t>詳しくは全国運営規約をご覧ください</a:t>
            </a:r>
          </a:p>
        </p:txBody>
      </p:sp>
    </p:spTree>
    <p:extLst>
      <p:ext uri="{BB962C8B-B14F-4D97-AF65-F5344CB8AC3E}">
        <p14:creationId xmlns:p14="http://schemas.microsoft.com/office/powerpoint/2010/main" val="13118632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007D6B7-A04E-B443-84B0-E349F073679E}"/>
              </a:ext>
            </a:extLst>
          </p:cNvPr>
          <p:cNvSpPr>
            <a:spLocks noGrp="1"/>
          </p:cNvSpPr>
          <p:nvPr>
            <p:ph type="title"/>
          </p:nvPr>
        </p:nvSpPr>
        <p:spPr/>
        <p:txBody>
          <a:bodyPr/>
          <a:lstStyle/>
          <a:p>
            <a:r>
              <a:rPr lang="ja-JP" altLang="en-US"/>
              <a:t>支部</a:t>
            </a:r>
            <a:r>
              <a:rPr kumimoji="1" lang="ja-JP" altLang="en-US"/>
              <a:t>運営規約（抜粋）１　</a:t>
            </a:r>
          </a:p>
        </p:txBody>
      </p:sp>
      <p:sp>
        <p:nvSpPr>
          <p:cNvPr id="3" name="コンテンツ プレースホルダー 2">
            <a:extLst>
              <a:ext uri="{FF2B5EF4-FFF2-40B4-BE49-F238E27FC236}">
                <a16:creationId xmlns:a16="http://schemas.microsoft.com/office/drawing/2014/main" id="{86E7E7A3-ADFA-2845-87F8-9B2B5B77C095}"/>
              </a:ext>
            </a:extLst>
          </p:cNvPr>
          <p:cNvSpPr>
            <a:spLocks noGrp="1"/>
          </p:cNvSpPr>
          <p:nvPr>
            <p:ph idx="1"/>
          </p:nvPr>
        </p:nvSpPr>
        <p:spPr>
          <a:xfrm>
            <a:off x="628650" y="791154"/>
            <a:ext cx="7886700" cy="5520746"/>
          </a:xfrm>
        </p:spPr>
        <p:txBody>
          <a:bodyPr>
            <a:normAutofit lnSpcReduction="10000"/>
          </a:bodyPr>
          <a:lstStyle/>
          <a:p>
            <a:pPr marL="0" indent="0">
              <a:lnSpc>
                <a:spcPct val="150000"/>
              </a:lnSpc>
              <a:buNone/>
            </a:pPr>
            <a:r>
              <a:rPr lang="ja-JP" altLang="ja-JP" sz="1800"/>
              <a:t>（事業）</a:t>
            </a:r>
          </a:p>
          <a:p>
            <a:pPr marL="0" indent="0">
              <a:lnSpc>
                <a:spcPct val="150000"/>
              </a:lnSpc>
              <a:buNone/>
            </a:pPr>
            <a:r>
              <a:rPr lang="ja-JP" altLang="en-US" sz="1800"/>
              <a:t>第３条	協議会支部は、前条の目的を達成するため、次の各号に掲げる事業をおこなう。</a:t>
            </a:r>
          </a:p>
          <a:p>
            <a:pPr marL="0" indent="0">
              <a:lnSpc>
                <a:spcPct val="150000"/>
              </a:lnSpc>
              <a:buNone/>
            </a:pPr>
            <a:r>
              <a:rPr lang="ja-JP" altLang="en-US" sz="1800"/>
              <a:t>（１）	地域の空き家バンク等と連携してその活性化等に向けた取り組み</a:t>
            </a:r>
          </a:p>
          <a:p>
            <a:pPr marL="0" indent="0">
              <a:lnSpc>
                <a:spcPct val="150000"/>
              </a:lnSpc>
              <a:buNone/>
            </a:pPr>
            <a:r>
              <a:rPr lang="ja-JP" altLang="en-US" sz="1800"/>
              <a:t>（２）	地域住民との空き家活用の合意形成に向けた取り組み</a:t>
            </a:r>
          </a:p>
          <a:p>
            <a:pPr marL="0" indent="0">
              <a:lnSpc>
                <a:spcPct val="150000"/>
              </a:lnSpc>
              <a:buNone/>
            </a:pPr>
            <a:r>
              <a:rPr lang="ja-JP" altLang="en-US" sz="1800"/>
              <a:t>（３）	空き家の発生抑制への取り組み</a:t>
            </a:r>
          </a:p>
          <a:p>
            <a:pPr marL="0" indent="0">
              <a:lnSpc>
                <a:spcPct val="150000"/>
              </a:lnSpc>
              <a:buNone/>
            </a:pPr>
            <a:r>
              <a:rPr lang="ja-JP" altLang="en-US" sz="1800"/>
              <a:t>（４）	空き家の利活用等に関する取り組み</a:t>
            </a:r>
          </a:p>
          <a:p>
            <a:pPr marL="0" indent="0">
              <a:lnSpc>
                <a:spcPct val="150000"/>
              </a:lnSpc>
              <a:buNone/>
            </a:pPr>
            <a:r>
              <a:rPr lang="ja-JP" altLang="en-US" sz="1800"/>
              <a:t>（５）	空き家（特定空き家等）の解体促進の取り組み</a:t>
            </a:r>
          </a:p>
          <a:p>
            <a:pPr marL="0" indent="0">
              <a:lnSpc>
                <a:spcPct val="150000"/>
              </a:lnSpc>
              <a:buNone/>
            </a:pPr>
            <a:r>
              <a:rPr lang="ja-JP" altLang="en-US" sz="1800"/>
              <a:t>（６）	空き家の</a:t>
            </a:r>
            <a:r>
              <a:rPr lang="en-US" altLang="ja-JP" sz="1800" dirty="0"/>
              <a:t>DIY</a:t>
            </a:r>
            <a:r>
              <a:rPr lang="ja-JP" altLang="en-US" sz="1800"/>
              <a:t>による流動化の促進</a:t>
            </a:r>
          </a:p>
          <a:p>
            <a:pPr marL="0" indent="0">
              <a:lnSpc>
                <a:spcPct val="150000"/>
              </a:lnSpc>
              <a:buNone/>
            </a:pPr>
            <a:r>
              <a:rPr lang="ja-JP" altLang="en-US" sz="1800"/>
              <a:t>（７）	その他、協議会支部の目的達成に必要な事業</a:t>
            </a:r>
            <a:endParaRPr lang="en-US" altLang="ja-JP" sz="1800" dirty="0"/>
          </a:p>
          <a:p>
            <a:pPr marL="0" indent="0">
              <a:lnSpc>
                <a:spcPct val="150000"/>
              </a:lnSpc>
              <a:buNone/>
            </a:pPr>
            <a:r>
              <a:rPr lang="ja-JP" altLang="en-US" sz="1300"/>
              <a:t>詳しくは支部運営規約をご覧ください</a:t>
            </a:r>
          </a:p>
          <a:p>
            <a:pPr marL="0" indent="0">
              <a:lnSpc>
                <a:spcPct val="150000"/>
              </a:lnSpc>
              <a:buNone/>
            </a:pPr>
            <a:endParaRPr kumimoji="1" lang="ja-JP" altLang="en-US"/>
          </a:p>
        </p:txBody>
      </p:sp>
    </p:spTree>
    <p:extLst>
      <p:ext uri="{BB962C8B-B14F-4D97-AF65-F5344CB8AC3E}">
        <p14:creationId xmlns:p14="http://schemas.microsoft.com/office/powerpoint/2010/main" val="28994049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007D6B7-A04E-B443-84B0-E349F073679E}"/>
              </a:ext>
            </a:extLst>
          </p:cNvPr>
          <p:cNvSpPr>
            <a:spLocks noGrp="1"/>
          </p:cNvSpPr>
          <p:nvPr>
            <p:ph type="title"/>
          </p:nvPr>
        </p:nvSpPr>
        <p:spPr/>
        <p:txBody>
          <a:bodyPr/>
          <a:lstStyle/>
          <a:p>
            <a:r>
              <a:rPr lang="ja-JP" altLang="en-US"/>
              <a:t>支部</a:t>
            </a:r>
            <a:r>
              <a:rPr kumimoji="1" lang="ja-JP" altLang="en-US"/>
              <a:t>運営規約（抜粋）２　</a:t>
            </a:r>
          </a:p>
        </p:txBody>
      </p:sp>
      <p:sp>
        <p:nvSpPr>
          <p:cNvPr id="3" name="コンテンツ プレースホルダー 2">
            <a:extLst>
              <a:ext uri="{FF2B5EF4-FFF2-40B4-BE49-F238E27FC236}">
                <a16:creationId xmlns:a16="http://schemas.microsoft.com/office/drawing/2014/main" id="{86E7E7A3-ADFA-2845-87F8-9B2B5B77C095}"/>
              </a:ext>
            </a:extLst>
          </p:cNvPr>
          <p:cNvSpPr>
            <a:spLocks noGrp="1"/>
          </p:cNvSpPr>
          <p:nvPr>
            <p:ph idx="1"/>
          </p:nvPr>
        </p:nvSpPr>
        <p:spPr>
          <a:xfrm>
            <a:off x="63500" y="840850"/>
            <a:ext cx="9017000" cy="5850946"/>
          </a:xfrm>
        </p:spPr>
        <p:txBody>
          <a:bodyPr>
            <a:normAutofit/>
          </a:bodyPr>
          <a:lstStyle/>
          <a:p>
            <a:pPr marL="0" indent="0">
              <a:lnSpc>
                <a:spcPct val="150000"/>
              </a:lnSpc>
              <a:buNone/>
            </a:pPr>
            <a:r>
              <a:rPr lang="ja-JP" altLang="en-US" sz="1800"/>
              <a:t>（組織）</a:t>
            </a:r>
          </a:p>
          <a:p>
            <a:pPr marL="0" indent="0">
              <a:lnSpc>
                <a:spcPct val="150000"/>
              </a:lnSpc>
              <a:buNone/>
            </a:pPr>
            <a:r>
              <a:rPr lang="ja-JP" altLang="en-US" sz="1800"/>
              <a:t>第４条	協議会支部は、自治体毎に支部を設置し、会員として正会員をもって組織し特別会員を置くことがきる。協議会支部の事務局（以下「支部事務局」という）は本部が指名するものとする。</a:t>
            </a:r>
          </a:p>
          <a:p>
            <a:pPr marL="0" indent="0">
              <a:lnSpc>
                <a:spcPct val="150000"/>
              </a:lnSpc>
              <a:buNone/>
            </a:pPr>
            <a:r>
              <a:rPr lang="ja-JP" altLang="en-US" sz="1800"/>
              <a:t>２　協議会支部の正会員の会員数は、協議会支部の目的に賛同し、支部事務局が推薦する不動産業者・建築業者等を中心に５社から１０社前後、また本部の指定する専門員等で構成する。</a:t>
            </a:r>
          </a:p>
          <a:p>
            <a:pPr marL="0" indent="0">
              <a:lnSpc>
                <a:spcPct val="150000"/>
              </a:lnSpc>
              <a:buNone/>
            </a:pPr>
            <a:r>
              <a:rPr lang="ja-JP" altLang="en-US" sz="1800"/>
              <a:t>３　特別会員は、協議会支部の目的に賛同する都道府県、市町村等の職員とする。</a:t>
            </a:r>
          </a:p>
          <a:p>
            <a:pPr marL="0" indent="0">
              <a:lnSpc>
                <a:spcPct val="150000"/>
              </a:lnSpc>
              <a:buNone/>
            </a:pPr>
            <a:r>
              <a:rPr lang="ja-JP" altLang="en-US" sz="1800"/>
              <a:t>４　消費者へ安心・安全を期するためリフォームを含む再生工事等は、国が定めるインスペクション業務ならびにリフォームかし保険の付保を必ずするものとする。</a:t>
            </a:r>
            <a:endParaRPr lang="en-US" altLang="ja-JP" sz="1800" dirty="0"/>
          </a:p>
          <a:p>
            <a:pPr marL="0" indent="0">
              <a:lnSpc>
                <a:spcPct val="150000"/>
              </a:lnSpc>
              <a:buNone/>
            </a:pPr>
            <a:endParaRPr lang="en-US" altLang="ja-JP" sz="1300" dirty="0"/>
          </a:p>
          <a:p>
            <a:pPr marL="0" indent="0">
              <a:lnSpc>
                <a:spcPct val="150000"/>
              </a:lnSpc>
              <a:buNone/>
            </a:pPr>
            <a:r>
              <a:rPr lang="ja-JP" altLang="en-US" sz="1300"/>
              <a:t>詳しくは支部運営規約をご覧ください</a:t>
            </a:r>
          </a:p>
          <a:p>
            <a:pPr marL="0" indent="0">
              <a:lnSpc>
                <a:spcPct val="150000"/>
              </a:lnSpc>
              <a:buNone/>
            </a:pPr>
            <a:endParaRPr kumimoji="1" lang="ja-JP" altLang="en-US"/>
          </a:p>
        </p:txBody>
      </p:sp>
    </p:spTree>
    <p:extLst>
      <p:ext uri="{BB962C8B-B14F-4D97-AF65-F5344CB8AC3E}">
        <p14:creationId xmlns:p14="http://schemas.microsoft.com/office/powerpoint/2010/main" val="42475806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007D6B7-A04E-B443-84B0-E349F073679E}"/>
              </a:ext>
            </a:extLst>
          </p:cNvPr>
          <p:cNvSpPr>
            <a:spLocks noGrp="1"/>
          </p:cNvSpPr>
          <p:nvPr>
            <p:ph type="title"/>
          </p:nvPr>
        </p:nvSpPr>
        <p:spPr/>
        <p:txBody>
          <a:bodyPr/>
          <a:lstStyle/>
          <a:p>
            <a:r>
              <a:rPr lang="ja-JP" altLang="en-US"/>
              <a:t>支部</a:t>
            </a:r>
            <a:r>
              <a:rPr kumimoji="1" lang="ja-JP" altLang="en-US"/>
              <a:t>運営規約（抜粋）３　</a:t>
            </a:r>
          </a:p>
        </p:txBody>
      </p:sp>
      <p:sp>
        <p:nvSpPr>
          <p:cNvPr id="3" name="コンテンツ プレースホルダー 2">
            <a:extLst>
              <a:ext uri="{FF2B5EF4-FFF2-40B4-BE49-F238E27FC236}">
                <a16:creationId xmlns:a16="http://schemas.microsoft.com/office/drawing/2014/main" id="{86E7E7A3-ADFA-2845-87F8-9B2B5B77C095}"/>
              </a:ext>
            </a:extLst>
          </p:cNvPr>
          <p:cNvSpPr>
            <a:spLocks noGrp="1"/>
          </p:cNvSpPr>
          <p:nvPr>
            <p:ph idx="1"/>
          </p:nvPr>
        </p:nvSpPr>
        <p:spPr>
          <a:xfrm>
            <a:off x="257589" y="791154"/>
            <a:ext cx="8628822" cy="5850946"/>
          </a:xfrm>
        </p:spPr>
        <p:txBody>
          <a:bodyPr>
            <a:normAutofit/>
          </a:bodyPr>
          <a:lstStyle/>
          <a:p>
            <a:pPr marL="0" indent="0">
              <a:lnSpc>
                <a:spcPct val="150000"/>
              </a:lnSpc>
              <a:buNone/>
            </a:pPr>
            <a:r>
              <a:rPr lang="ja-JP" altLang="en-US" sz="1800"/>
              <a:t>（入会）</a:t>
            </a:r>
          </a:p>
          <a:p>
            <a:pPr marL="0" indent="0">
              <a:lnSpc>
                <a:spcPct val="150000"/>
              </a:lnSpc>
              <a:buNone/>
            </a:pPr>
            <a:r>
              <a:rPr lang="ja-JP" altLang="en-US" sz="1800"/>
              <a:t>第５条	協議会支部入会の手続きは別に定める入会申込書を支部事務局に提出し、理事会において、会員として必要な資格や技能を有しているか審議の上、会長が承認した場合、本部に申し込み、本部の承認を得て決定する。</a:t>
            </a:r>
          </a:p>
          <a:p>
            <a:pPr marL="0" indent="0">
              <a:lnSpc>
                <a:spcPct val="150000"/>
              </a:lnSpc>
              <a:buNone/>
            </a:pPr>
            <a:endParaRPr lang="ja-JP" altLang="en-US" sz="1800"/>
          </a:p>
          <a:p>
            <a:pPr marL="0" indent="0">
              <a:lnSpc>
                <a:spcPct val="150000"/>
              </a:lnSpc>
              <a:buNone/>
            </a:pPr>
            <a:r>
              <a:rPr lang="ja-JP" altLang="en-US" sz="1800"/>
              <a:t>（退会）</a:t>
            </a:r>
          </a:p>
          <a:p>
            <a:pPr marL="0" indent="0">
              <a:lnSpc>
                <a:spcPct val="150000"/>
              </a:lnSpc>
              <a:buNone/>
            </a:pPr>
            <a:r>
              <a:rPr lang="ja-JP" altLang="en-US" sz="1800"/>
              <a:t>第６条	退会を希望する会員は別に定める退会届をもってその旨を支部事務局に申し出て、これを承認する。</a:t>
            </a:r>
            <a:endParaRPr lang="en-US" altLang="ja-JP" sz="1800" dirty="0"/>
          </a:p>
          <a:p>
            <a:pPr marL="0" indent="0">
              <a:lnSpc>
                <a:spcPct val="150000"/>
              </a:lnSpc>
              <a:buNone/>
            </a:pPr>
            <a:endParaRPr lang="ja-JP" altLang="en-US" sz="1800"/>
          </a:p>
          <a:p>
            <a:pPr marL="0" indent="0">
              <a:lnSpc>
                <a:spcPct val="150000"/>
              </a:lnSpc>
              <a:buNone/>
            </a:pPr>
            <a:r>
              <a:rPr lang="ja-JP" altLang="en-US" sz="1300"/>
              <a:t>詳しくは支部運営規約をご覧ください</a:t>
            </a:r>
          </a:p>
        </p:txBody>
      </p:sp>
    </p:spTree>
    <p:extLst>
      <p:ext uri="{BB962C8B-B14F-4D97-AF65-F5344CB8AC3E}">
        <p14:creationId xmlns:p14="http://schemas.microsoft.com/office/powerpoint/2010/main" val="7717141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007D6B7-A04E-B443-84B0-E349F073679E}"/>
              </a:ext>
            </a:extLst>
          </p:cNvPr>
          <p:cNvSpPr>
            <a:spLocks noGrp="1"/>
          </p:cNvSpPr>
          <p:nvPr>
            <p:ph type="title"/>
          </p:nvPr>
        </p:nvSpPr>
        <p:spPr/>
        <p:txBody>
          <a:bodyPr/>
          <a:lstStyle/>
          <a:p>
            <a:r>
              <a:rPr lang="ja-JP" altLang="en-US"/>
              <a:t>支部</a:t>
            </a:r>
            <a:r>
              <a:rPr kumimoji="1" lang="ja-JP" altLang="en-US"/>
              <a:t>運営規約（抜粋）４　</a:t>
            </a:r>
          </a:p>
        </p:txBody>
      </p:sp>
      <p:sp>
        <p:nvSpPr>
          <p:cNvPr id="3" name="コンテンツ プレースホルダー 2">
            <a:extLst>
              <a:ext uri="{FF2B5EF4-FFF2-40B4-BE49-F238E27FC236}">
                <a16:creationId xmlns:a16="http://schemas.microsoft.com/office/drawing/2014/main" id="{86E7E7A3-ADFA-2845-87F8-9B2B5B77C095}"/>
              </a:ext>
            </a:extLst>
          </p:cNvPr>
          <p:cNvSpPr>
            <a:spLocks noGrp="1"/>
          </p:cNvSpPr>
          <p:nvPr>
            <p:ph idx="1"/>
          </p:nvPr>
        </p:nvSpPr>
        <p:spPr>
          <a:xfrm>
            <a:off x="262558" y="761337"/>
            <a:ext cx="8618883" cy="5850946"/>
          </a:xfrm>
        </p:spPr>
        <p:txBody>
          <a:bodyPr>
            <a:normAutofit/>
          </a:bodyPr>
          <a:lstStyle/>
          <a:p>
            <a:pPr marL="0" indent="0">
              <a:lnSpc>
                <a:spcPct val="150000"/>
              </a:lnSpc>
              <a:buNone/>
            </a:pPr>
            <a:r>
              <a:rPr lang="ja-JP" altLang="en-US" sz="1800"/>
              <a:t>（会計）</a:t>
            </a:r>
          </a:p>
          <a:p>
            <a:pPr marL="0" indent="0">
              <a:lnSpc>
                <a:spcPct val="150000"/>
              </a:lnSpc>
              <a:buNone/>
            </a:pPr>
            <a:r>
              <a:rPr lang="ja-JP" altLang="en-US" sz="1800"/>
              <a:t>第１４条 協議会支部の会計年度は４月１日に始まり、翌年３月３１日に終わる。</a:t>
            </a:r>
          </a:p>
          <a:p>
            <a:pPr marL="0" indent="0">
              <a:lnSpc>
                <a:spcPct val="150000"/>
              </a:lnSpc>
              <a:buNone/>
            </a:pPr>
            <a:r>
              <a:rPr lang="ja-JP" altLang="en-US" sz="1800"/>
              <a:t>２　正会員は、年間１２，０００円を会費として会計年度につき一度、本部の納付請求書に基づき、指定の銀行口座へ振り込む方法により、会費を納付するものとする。</a:t>
            </a:r>
          </a:p>
          <a:p>
            <a:pPr marL="0" indent="0">
              <a:lnSpc>
                <a:spcPct val="150000"/>
              </a:lnSpc>
              <a:buNone/>
            </a:pPr>
            <a:r>
              <a:rPr lang="ja-JP" altLang="en-US" sz="1800"/>
              <a:t>３　納付された会費は、理由の如何を問わず返還しない。</a:t>
            </a:r>
          </a:p>
          <a:p>
            <a:pPr marL="0" indent="0">
              <a:lnSpc>
                <a:spcPct val="150000"/>
              </a:lnSpc>
              <a:buNone/>
            </a:pPr>
            <a:r>
              <a:rPr lang="ja-JP" altLang="en-US" sz="1800"/>
              <a:t>４　協議会支部の経費は、本部が定める正会員の会費等の一部でこれを支弁する。</a:t>
            </a:r>
          </a:p>
          <a:p>
            <a:pPr marL="0" indent="0">
              <a:lnSpc>
                <a:spcPct val="150000"/>
              </a:lnSpc>
              <a:buNone/>
            </a:pPr>
            <a:r>
              <a:rPr lang="ja-JP" altLang="en-US" sz="1800"/>
              <a:t>５　会員が業務を受注した場合は、受注総額の１．５％（建築に関わる業務の場合）を事務局経費として支部事務局へ支払うものとし業種別に別に定める。</a:t>
            </a:r>
            <a:endParaRPr lang="en-US" altLang="ja-JP" sz="1800" dirty="0"/>
          </a:p>
          <a:p>
            <a:pPr marL="0" indent="0">
              <a:buNone/>
            </a:pPr>
            <a:endParaRPr lang="en-US" altLang="ja-JP" sz="1300" dirty="0"/>
          </a:p>
          <a:p>
            <a:pPr marL="0" indent="0">
              <a:buNone/>
            </a:pPr>
            <a:r>
              <a:rPr lang="ja-JP" altLang="en-US" sz="1300"/>
              <a:t>詳しくは支部運営規約をご覧ください</a:t>
            </a:r>
          </a:p>
          <a:p>
            <a:pPr marL="0" indent="0">
              <a:buNone/>
            </a:pPr>
            <a:endParaRPr kumimoji="1" lang="ja-JP" altLang="en-US"/>
          </a:p>
        </p:txBody>
      </p:sp>
    </p:spTree>
    <p:extLst>
      <p:ext uri="{BB962C8B-B14F-4D97-AF65-F5344CB8AC3E}">
        <p14:creationId xmlns:p14="http://schemas.microsoft.com/office/powerpoint/2010/main" val="15803533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8FC8D716-8714-9E44-BBC2-C4CE4A8E1778}"/>
              </a:ext>
            </a:extLst>
          </p:cNvPr>
          <p:cNvSpPr txBox="1"/>
          <p:nvPr/>
        </p:nvSpPr>
        <p:spPr>
          <a:xfrm>
            <a:off x="179766" y="957729"/>
            <a:ext cx="8802410" cy="307777"/>
          </a:xfrm>
          <a:prstGeom prst="rect">
            <a:avLst/>
          </a:prstGeom>
          <a:noFill/>
        </p:spPr>
        <p:txBody>
          <a:bodyPr wrap="none" rtlCol="0">
            <a:spAutoFit/>
          </a:bodyPr>
          <a:lstStyle/>
          <a:p>
            <a:pPr algn="ctr"/>
            <a:r>
              <a:rPr kumimoji="1" lang="ja-JP" altLang="en-US" sz="1400" dirty="0">
                <a:latin typeface="ＭＳ ゴシック" panose="020B0609070205080204" pitchFamily="49" charset="-128"/>
                <a:ea typeface="ＭＳ ゴシック" panose="020B0609070205080204" pitchFamily="49" charset="-128"/>
              </a:rPr>
              <a:t>全国空き家アドバイザー協議会支部は地域でチームで課題解決に向けワンストップでの対応を実現します！</a:t>
            </a:r>
          </a:p>
        </p:txBody>
      </p:sp>
      <p:grpSp>
        <p:nvGrpSpPr>
          <p:cNvPr id="38" name="グループ化 37">
            <a:extLst>
              <a:ext uri="{FF2B5EF4-FFF2-40B4-BE49-F238E27FC236}">
                <a16:creationId xmlns:a16="http://schemas.microsoft.com/office/drawing/2014/main" id="{361AA92A-9DC8-574E-8983-C0A08D52F92A}"/>
              </a:ext>
            </a:extLst>
          </p:cNvPr>
          <p:cNvGrpSpPr/>
          <p:nvPr/>
        </p:nvGrpSpPr>
        <p:grpSpPr>
          <a:xfrm>
            <a:off x="207272" y="1303621"/>
            <a:ext cx="2350928" cy="3887439"/>
            <a:chOff x="207272" y="1311094"/>
            <a:chExt cx="2350928" cy="3887439"/>
          </a:xfrm>
        </p:grpSpPr>
        <p:sp>
          <p:nvSpPr>
            <p:cNvPr id="10" name="角丸四角形 9">
              <a:extLst>
                <a:ext uri="{FF2B5EF4-FFF2-40B4-BE49-F238E27FC236}">
                  <a16:creationId xmlns:a16="http://schemas.microsoft.com/office/drawing/2014/main" id="{BEB001D4-8EBF-B046-864A-2493D8BC1784}"/>
                </a:ext>
              </a:extLst>
            </p:cNvPr>
            <p:cNvSpPr/>
            <p:nvPr/>
          </p:nvSpPr>
          <p:spPr>
            <a:xfrm>
              <a:off x="207272" y="1634067"/>
              <a:ext cx="1934795" cy="3564466"/>
            </a:xfrm>
            <a:prstGeom prst="roundRect">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7" name="テキスト ボックス 6">
              <a:extLst>
                <a:ext uri="{FF2B5EF4-FFF2-40B4-BE49-F238E27FC236}">
                  <a16:creationId xmlns:a16="http://schemas.microsoft.com/office/drawing/2014/main" id="{2E281E72-DD24-804F-83EA-0F24344E880E}"/>
                </a:ext>
              </a:extLst>
            </p:cNvPr>
            <p:cNvSpPr txBox="1"/>
            <p:nvPr/>
          </p:nvSpPr>
          <p:spPr>
            <a:xfrm>
              <a:off x="441135" y="1794349"/>
              <a:ext cx="1467068" cy="400110"/>
            </a:xfrm>
            <a:prstGeom prst="rect">
              <a:avLst/>
            </a:prstGeom>
            <a:noFill/>
          </p:spPr>
          <p:txBody>
            <a:bodyPr wrap="none" rtlCol="0">
              <a:spAutoFit/>
            </a:bodyPr>
            <a:lstStyle/>
            <a:p>
              <a:pPr algn="ctr"/>
              <a:r>
                <a:rPr kumimoji="1" lang="ja-JP" altLang="en-US" sz="2000" dirty="0">
                  <a:latin typeface="ＭＳ ゴシック" panose="020B0609070205080204" pitchFamily="49" charset="-128"/>
                  <a:ea typeface="ＭＳ ゴシック" panose="020B0609070205080204" pitchFamily="49" charset="-128"/>
                </a:rPr>
                <a:t>□発生抑制</a:t>
              </a:r>
            </a:p>
          </p:txBody>
        </p:sp>
        <p:sp>
          <p:nvSpPr>
            <p:cNvPr id="8" name="テキスト ボックス 7">
              <a:extLst>
                <a:ext uri="{FF2B5EF4-FFF2-40B4-BE49-F238E27FC236}">
                  <a16:creationId xmlns:a16="http://schemas.microsoft.com/office/drawing/2014/main" id="{B4D87B17-17D8-A548-9B71-AC11DBFC5595}"/>
                </a:ext>
              </a:extLst>
            </p:cNvPr>
            <p:cNvSpPr txBox="1"/>
            <p:nvPr/>
          </p:nvSpPr>
          <p:spPr>
            <a:xfrm>
              <a:off x="441135" y="3087361"/>
              <a:ext cx="1467068" cy="400110"/>
            </a:xfrm>
            <a:prstGeom prst="rect">
              <a:avLst/>
            </a:prstGeom>
            <a:noFill/>
          </p:spPr>
          <p:txBody>
            <a:bodyPr wrap="none" rtlCol="0">
              <a:spAutoFit/>
            </a:bodyPr>
            <a:lstStyle/>
            <a:p>
              <a:pPr algn="ctr"/>
              <a:r>
                <a:rPr kumimoji="1" lang="ja-JP" altLang="en-US" sz="2000" dirty="0">
                  <a:latin typeface="ＭＳ ゴシック" panose="020B0609070205080204" pitchFamily="49" charset="-128"/>
                  <a:ea typeface="ＭＳ ゴシック" panose="020B0609070205080204" pitchFamily="49" charset="-128"/>
                </a:rPr>
                <a:t>□解体促進</a:t>
              </a:r>
            </a:p>
          </p:txBody>
        </p:sp>
        <p:sp>
          <p:nvSpPr>
            <p:cNvPr id="9" name="テキスト ボックス 8">
              <a:extLst>
                <a:ext uri="{FF2B5EF4-FFF2-40B4-BE49-F238E27FC236}">
                  <a16:creationId xmlns:a16="http://schemas.microsoft.com/office/drawing/2014/main" id="{C7FFE2C5-7655-AF47-BDF3-A38310C9136B}"/>
                </a:ext>
              </a:extLst>
            </p:cNvPr>
            <p:cNvSpPr txBox="1"/>
            <p:nvPr/>
          </p:nvSpPr>
          <p:spPr>
            <a:xfrm>
              <a:off x="569375" y="4477275"/>
              <a:ext cx="1210588" cy="400110"/>
            </a:xfrm>
            <a:prstGeom prst="rect">
              <a:avLst/>
            </a:prstGeom>
            <a:noFill/>
          </p:spPr>
          <p:txBody>
            <a:bodyPr wrap="none" rtlCol="0">
              <a:spAutoFit/>
            </a:bodyPr>
            <a:lstStyle/>
            <a:p>
              <a:pPr algn="ctr"/>
              <a:r>
                <a:rPr kumimoji="1" lang="ja-JP" altLang="en-US" sz="2000" dirty="0">
                  <a:latin typeface="ＭＳ ゴシック" panose="020B0609070205080204" pitchFamily="49" charset="-128"/>
                  <a:ea typeface="ＭＳ ゴシック" panose="020B0609070205080204" pitchFamily="49" charset="-128"/>
                </a:rPr>
                <a:t>□利活用</a:t>
              </a:r>
            </a:p>
          </p:txBody>
        </p:sp>
        <p:sp>
          <p:nvSpPr>
            <p:cNvPr id="11" name="テキスト ボックス 10">
              <a:extLst>
                <a:ext uri="{FF2B5EF4-FFF2-40B4-BE49-F238E27FC236}">
                  <a16:creationId xmlns:a16="http://schemas.microsoft.com/office/drawing/2014/main" id="{B080DCEA-1E58-834E-86F4-1578DD613DC2}"/>
                </a:ext>
              </a:extLst>
            </p:cNvPr>
            <p:cNvSpPr txBox="1"/>
            <p:nvPr/>
          </p:nvSpPr>
          <p:spPr>
            <a:xfrm>
              <a:off x="661576" y="1311094"/>
              <a:ext cx="1082348" cy="307777"/>
            </a:xfrm>
            <a:prstGeom prst="rect">
              <a:avLst/>
            </a:prstGeom>
            <a:noFill/>
          </p:spPr>
          <p:txBody>
            <a:bodyPr wrap="none" rtlCol="0">
              <a:spAutoFit/>
            </a:bodyPr>
            <a:lstStyle/>
            <a:p>
              <a:pPr algn="ctr"/>
              <a:r>
                <a:rPr kumimoji="1" lang="ja-JP" altLang="en-US" sz="1400" dirty="0">
                  <a:latin typeface="ＭＳ ゴシック" panose="020B0609070205080204" pitchFamily="49" charset="-128"/>
                  <a:ea typeface="ＭＳ ゴシック" panose="020B0609070205080204" pitchFamily="49" charset="-128"/>
                </a:rPr>
                <a:t>空き家課題</a:t>
              </a:r>
            </a:p>
          </p:txBody>
        </p:sp>
        <p:cxnSp>
          <p:nvCxnSpPr>
            <p:cNvPr id="12" name="直線コネクタ 11">
              <a:extLst>
                <a:ext uri="{FF2B5EF4-FFF2-40B4-BE49-F238E27FC236}">
                  <a16:creationId xmlns:a16="http://schemas.microsoft.com/office/drawing/2014/main" id="{60719952-E806-1E47-963D-7EEDD99950B8}"/>
                </a:ext>
              </a:extLst>
            </p:cNvPr>
            <p:cNvCxnSpPr>
              <a:cxnSpLocks/>
            </p:cNvCxnSpPr>
            <p:nvPr/>
          </p:nvCxnSpPr>
          <p:spPr>
            <a:xfrm>
              <a:off x="1936284" y="1994404"/>
              <a:ext cx="621916" cy="0"/>
            </a:xfrm>
            <a:prstGeom prst="line">
              <a:avLst/>
            </a:prstGeom>
            <a:ln w="3492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EBA56B95-F44B-0B40-87B1-8555F8DB886B}"/>
                </a:ext>
              </a:extLst>
            </p:cNvPr>
            <p:cNvCxnSpPr>
              <a:cxnSpLocks/>
            </p:cNvCxnSpPr>
            <p:nvPr/>
          </p:nvCxnSpPr>
          <p:spPr>
            <a:xfrm>
              <a:off x="1930350" y="3287416"/>
              <a:ext cx="621916" cy="0"/>
            </a:xfrm>
            <a:prstGeom prst="line">
              <a:avLst/>
            </a:prstGeom>
            <a:ln w="3492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9FBB80BF-E95E-D948-804A-2A244AE1EF27}"/>
                </a:ext>
              </a:extLst>
            </p:cNvPr>
            <p:cNvCxnSpPr>
              <a:cxnSpLocks/>
            </p:cNvCxnSpPr>
            <p:nvPr/>
          </p:nvCxnSpPr>
          <p:spPr>
            <a:xfrm>
              <a:off x="1930350" y="4677330"/>
              <a:ext cx="621916" cy="0"/>
            </a:xfrm>
            <a:prstGeom prst="line">
              <a:avLst/>
            </a:prstGeom>
            <a:ln w="3492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grpSp>
        <p:nvGrpSpPr>
          <p:cNvPr id="37" name="グループ化 36">
            <a:extLst>
              <a:ext uri="{FF2B5EF4-FFF2-40B4-BE49-F238E27FC236}">
                <a16:creationId xmlns:a16="http://schemas.microsoft.com/office/drawing/2014/main" id="{294DB345-881A-2948-944A-C54F5A197F7C}"/>
              </a:ext>
            </a:extLst>
          </p:cNvPr>
          <p:cNvGrpSpPr/>
          <p:nvPr/>
        </p:nvGrpSpPr>
        <p:grpSpPr>
          <a:xfrm>
            <a:off x="2618095" y="1303621"/>
            <a:ext cx="1934795" cy="3894907"/>
            <a:chOff x="2618095" y="1311094"/>
            <a:chExt cx="1934795" cy="3894907"/>
          </a:xfrm>
        </p:grpSpPr>
        <p:sp>
          <p:nvSpPr>
            <p:cNvPr id="26" name="角丸四角形 25">
              <a:extLst>
                <a:ext uri="{FF2B5EF4-FFF2-40B4-BE49-F238E27FC236}">
                  <a16:creationId xmlns:a16="http://schemas.microsoft.com/office/drawing/2014/main" id="{6600AAF6-63AA-8C42-BE28-92FA3E1C0CD3}"/>
                </a:ext>
              </a:extLst>
            </p:cNvPr>
            <p:cNvSpPr/>
            <p:nvPr/>
          </p:nvSpPr>
          <p:spPr>
            <a:xfrm>
              <a:off x="2618095" y="1634066"/>
              <a:ext cx="1934795" cy="3571935"/>
            </a:xfrm>
            <a:prstGeom prst="roundRect">
              <a:avLst/>
            </a:prstGeom>
            <a:solidFill>
              <a:schemeClr val="accent5">
                <a:lumMod val="20000"/>
                <a:lumOff val="8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13" name="テキスト ボックス 12">
              <a:extLst>
                <a:ext uri="{FF2B5EF4-FFF2-40B4-BE49-F238E27FC236}">
                  <a16:creationId xmlns:a16="http://schemas.microsoft.com/office/drawing/2014/main" id="{2338FEAE-20B6-2E40-A920-BCD6840D1440}"/>
                </a:ext>
              </a:extLst>
            </p:cNvPr>
            <p:cNvSpPr txBox="1"/>
            <p:nvPr/>
          </p:nvSpPr>
          <p:spPr>
            <a:xfrm>
              <a:off x="2980198" y="1794349"/>
              <a:ext cx="1210589" cy="400110"/>
            </a:xfrm>
            <a:prstGeom prst="rect">
              <a:avLst/>
            </a:prstGeom>
            <a:solidFill>
              <a:srgbClr val="0070C0"/>
            </a:solidFill>
          </p:spPr>
          <p:txBody>
            <a:bodyPr wrap="square" rtlCol="0">
              <a:spAutoFit/>
            </a:bodyPr>
            <a:lstStyle/>
            <a:p>
              <a:pPr algn="ctr"/>
              <a:r>
                <a:rPr kumimoji="1" lang="ja-JP" altLang="en-US" sz="2000" dirty="0">
                  <a:solidFill>
                    <a:schemeClr val="bg1"/>
                  </a:solidFill>
                  <a:latin typeface="ＭＳ ゴシック" panose="020B0609070205080204" pitchFamily="49" charset="-128"/>
                  <a:ea typeface="ＭＳ ゴシック" panose="020B0609070205080204" pitchFamily="49" charset="-128"/>
                </a:rPr>
                <a:t>住教育</a:t>
              </a:r>
            </a:p>
          </p:txBody>
        </p:sp>
        <p:sp>
          <p:nvSpPr>
            <p:cNvPr id="23" name="テキスト ボックス 22">
              <a:extLst>
                <a:ext uri="{FF2B5EF4-FFF2-40B4-BE49-F238E27FC236}">
                  <a16:creationId xmlns:a16="http://schemas.microsoft.com/office/drawing/2014/main" id="{C18504AC-24EA-9544-89F4-E215A2971FB2}"/>
                </a:ext>
              </a:extLst>
            </p:cNvPr>
            <p:cNvSpPr txBox="1"/>
            <p:nvPr/>
          </p:nvSpPr>
          <p:spPr>
            <a:xfrm>
              <a:off x="2787008" y="3087361"/>
              <a:ext cx="1569500" cy="400110"/>
            </a:xfrm>
            <a:prstGeom prst="rect">
              <a:avLst/>
            </a:prstGeom>
            <a:solidFill>
              <a:srgbClr val="0070C0"/>
            </a:solidFill>
          </p:spPr>
          <p:txBody>
            <a:bodyPr wrap="square" rtlCol="0">
              <a:spAutoFit/>
            </a:bodyPr>
            <a:lstStyle/>
            <a:p>
              <a:pPr algn="ctr"/>
              <a:r>
                <a:rPr kumimoji="1" lang="ja-JP" altLang="en-US" sz="2000">
                  <a:solidFill>
                    <a:schemeClr val="bg1"/>
                  </a:solidFill>
                  <a:latin typeface="ＭＳ ゴシック" panose="020B0609070205080204" pitchFamily="49" charset="-128"/>
                  <a:ea typeface="ＭＳ ゴシック" panose="020B0609070205080204" pitchFamily="49" charset="-128"/>
                </a:rPr>
                <a:t>移築・古材</a:t>
              </a:r>
            </a:p>
          </p:txBody>
        </p:sp>
        <p:sp>
          <p:nvSpPr>
            <p:cNvPr id="25" name="テキスト ボックス 24">
              <a:extLst>
                <a:ext uri="{FF2B5EF4-FFF2-40B4-BE49-F238E27FC236}">
                  <a16:creationId xmlns:a16="http://schemas.microsoft.com/office/drawing/2014/main" id="{6C8E66F6-106F-AA41-ACFD-4C79B68B3A65}"/>
                </a:ext>
              </a:extLst>
            </p:cNvPr>
            <p:cNvSpPr txBox="1"/>
            <p:nvPr/>
          </p:nvSpPr>
          <p:spPr>
            <a:xfrm>
              <a:off x="2702653" y="4477275"/>
              <a:ext cx="1708193" cy="400110"/>
            </a:xfrm>
            <a:prstGeom prst="rect">
              <a:avLst/>
            </a:prstGeom>
            <a:solidFill>
              <a:srgbClr val="0070C0"/>
            </a:solidFill>
          </p:spPr>
          <p:txBody>
            <a:bodyPr wrap="square" rtlCol="0">
              <a:spAutoFit/>
            </a:bodyPr>
            <a:lstStyle/>
            <a:p>
              <a:pPr algn="ctr"/>
              <a:r>
                <a:rPr kumimoji="1" lang="ja-JP" altLang="en-US" sz="2000" dirty="0">
                  <a:solidFill>
                    <a:schemeClr val="bg1"/>
                  </a:solidFill>
                  <a:latin typeface="ＭＳ ゴシック" panose="020B0609070205080204" pitchFamily="49" charset="-128"/>
                  <a:ea typeface="ＭＳ ゴシック" panose="020B0609070205080204" pitchFamily="49" charset="-128"/>
                </a:rPr>
                <a:t>交付金・</a:t>
              </a:r>
              <a:r>
                <a:rPr kumimoji="1" lang="en-US" altLang="ja-JP" sz="2000" dirty="0">
                  <a:solidFill>
                    <a:schemeClr val="bg1"/>
                  </a:solidFill>
                  <a:latin typeface="ＭＳ ゴシック" panose="020B0609070205080204" pitchFamily="49" charset="-128"/>
                  <a:ea typeface="ＭＳ ゴシック" panose="020B0609070205080204" pitchFamily="49" charset="-128"/>
                </a:rPr>
                <a:t>DIY</a:t>
              </a:r>
            </a:p>
          </p:txBody>
        </p:sp>
        <p:sp>
          <p:nvSpPr>
            <p:cNvPr id="27" name="テキスト ボックス 26">
              <a:extLst>
                <a:ext uri="{FF2B5EF4-FFF2-40B4-BE49-F238E27FC236}">
                  <a16:creationId xmlns:a16="http://schemas.microsoft.com/office/drawing/2014/main" id="{AD309FF0-372E-874A-A381-730BD2FF2A3A}"/>
                </a:ext>
              </a:extLst>
            </p:cNvPr>
            <p:cNvSpPr txBox="1"/>
            <p:nvPr/>
          </p:nvSpPr>
          <p:spPr>
            <a:xfrm>
              <a:off x="3129502" y="1311094"/>
              <a:ext cx="902811" cy="307777"/>
            </a:xfrm>
            <a:prstGeom prst="rect">
              <a:avLst/>
            </a:prstGeom>
            <a:noFill/>
          </p:spPr>
          <p:txBody>
            <a:bodyPr wrap="none" rtlCol="0">
              <a:spAutoFit/>
            </a:bodyPr>
            <a:lstStyle/>
            <a:p>
              <a:pPr algn="ctr"/>
              <a:r>
                <a:rPr kumimoji="1" lang="ja-JP" altLang="en-US" sz="1400" dirty="0">
                  <a:latin typeface="ＭＳ ゴシック" panose="020B0609070205080204" pitchFamily="49" charset="-128"/>
                  <a:ea typeface="ＭＳ ゴシック" panose="020B0609070205080204" pitchFamily="49" charset="-128"/>
                </a:rPr>
                <a:t>事業出口</a:t>
              </a:r>
            </a:p>
          </p:txBody>
        </p:sp>
      </p:grpSp>
      <p:grpSp>
        <p:nvGrpSpPr>
          <p:cNvPr id="36" name="グループ化 35">
            <a:extLst>
              <a:ext uri="{FF2B5EF4-FFF2-40B4-BE49-F238E27FC236}">
                <a16:creationId xmlns:a16="http://schemas.microsoft.com/office/drawing/2014/main" id="{1734D2CB-9812-DD44-8085-1E0253DB939D}"/>
              </a:ext>
            </a:extLst>
          </p:cNvPr>
          <p:cNvGrpSpPr/>
          <p:nvPr/>
        </p:nvGrpSpPr>
        <p:grpSpPr>
          <a:xfrm>
            <a:off x="6570808" y="1296147"/>
            <a:ext cx="2365182" cy="3902386"/>
            <a:chOff x="6571546" y="1326533"/>
            <a:chExt cx="2365182" cy="3902386"/>
          </a:xfrm>
        </p:grpSpPr>
        <p:sp>
          <p:nvSpPr>
            <p:cNvPr id="28" name="角丸四角形 27">
              <a:extLst>
                <a:ext uri="{FF2B5EF4-FFF2-40B4-BE49-F238E27FC236}">
                  <a16:creationId xmlns:a16="http://schemas.microsoft.com/office/drawing/2014/main" id="{B4EFE568-C3CE-1043-B27A-95E434F42498}"/>
                </a:ext>
              </a:extLst>
            </p:cNvPr>
            <p:cNvSpPr/>
            <p:nvPr/>
          </p:nvSpPr>
          <p:spPr>
            <a:xfrm>
              <a:off x="7001933" y="1664453"/>
              <a:ext cx="1934795" cy="3564466"/>
            </a:xfrm>
            <a:prstGeom prst="round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29" name="テキスト ボックス 28">
              <a:extLst>
                <a:ext uri="{FF2B5EF4-FFF2-40B4-BE49-F238E27FC236}">
                  <a16:creationId xmlns:a16="http://schemas.microsoft.com/office/drawing/2014/main" id="{C0E5DFE7-CE2E-D94C-ABD0-BD3AFE2597A1}"/>
                </a:ext>
              </a:extLst>
            </p:cNvPr>
            <p:cNvSpPr txBox="1"/>
            <p:nvPr/>
          </p:nvSpPr>
          <p:spPr>
            <a:xfrm>
              <a:off x="7308952" y="1326533"/>
              <a:ext cx="1255472" cy="307777"/>
            </a:xfrm>
            <a:prstGeom prst="rect">
              <a:avLst/>
            </a:prstGeom>
            <a:noFill/>
          </p:spPr>
          <p:txBody>
            <a:bodyPr wrap="none" rtlCol="0">
              <a:spAutoFit/>
            </a:bodyPr>
            <a:lstStyle/>
            <a:p>
              <a:pPr algn="ctr"/>
              <a:r>
                <a:rPr kumimoji="1" lang="ja-JP" altLang="en-US" sz="1400" dirty="0">
                  <a:latin typeface="ＭＳ ゴシック" panose="020B0609070205080204" pitchFamily="49" charset="-128"/>
                  <a:ea typeface="ＭＳ ゴシック" panose="020B0609070205080204" pitchFamily="49" charset="-128"/>
                </a:rPr>
                <a:t>サポート体制</a:t>
              </a:r>
            </a:p>
          </p:txBody>
        </p:sp>
        <p:sp>
          <p:nvSpPr>
            <p:cNvPr id="30" name="テキスト ボックス 29">
              <a:extLst>
                <a:ext uri="{FF2B5EF4-FFF2-40B4-BE49-F238E27FC236}">
                  <a16:creationId xmlns:a16="http://schemas.microsoft.com/office/drawing/2014/main" id="{198C8396-BB4E-4E49-9954-05EB32EE4BD0}"/>
                </a:ext>
              </a:extLst>
            </p:cNvPr>
            <p:cNvSpPr txBox="1"/>
            <p:nvPr/>
          </p:nvSpPr>
          <p:spPr>
            <a:xfrm>
              <a:off x="7287822" y="1824735"/>
              <a:ext cx="1467068" cy="553998"/>
            </a:xfrm>
            <a:prstGeom prst="rect">
              <a:avLst/>
            </a:prstGeom>
            <a:noFill/>
          </p:spPr>
          <p:txBody>
            <a:bodyPr wrap="none" rtlCol="0">
              <a:spAutoFit/>
            </a:bodyPr>
            <a:lstStyle/>
            <a:p>
              <a:pPr algn="ctr"/>
              <a:r>
                <a:rPr kumimoji="1" lang="ja-JP" altLang="en-US" sz="1000" dirty="0">
                  <a:latin typeface="ＭＳ ゴシック" panose="020B0609070205080204" pitchFamily="49" charset="-128"/>
                  <a:ea typeface="ＭＳ ゴシック" panose="020B0609070205080204" pitchFamily="49" charset="-128"/>
                </a:rPr>
                <a:t>住教育推進機構</a:t>
              </a:r>
              <a:endParaRPr kumimoji="1" lang="en-US" altLang="ja-JP" sz="1000" dirty="0">
                <a:latin typeface="ＭＳ ゴシック" panose="020B0609070205080204" pitchFamily="49" charset="-128"/>
                <a:ea typeface="ＭＳ ゴシック" panose="020B0609070205080204" pitchFamily="49" charset="-128"/>
              </a:endParaRPr>
            </a:p>
            <a:p>
              <a:pPr algn="ctr"/>
              <a:r>
                <a:rPr kumimoji="1" lang="ja-JP" altLang="en-US" sz="1000" dirty="0">
                  <a:latin typeface="ＭＳ ゴシック" panose="020B0609070205080204" pitchFamily="49" charset="-128"/>
                  <a:ea typeface="ＭＳ ゴシック" panose="020B0609070205080204" pitchFamily="49" charset="-128"/>
                </a:rPr>
                <a:t>シルバー人材センター</a:t>
              </a:r>
              <a:endParaRPr kumimoji="1" lang="en-US" altLang="ja-JP" sz="1000" dirty="0">
                <a:latin typeface="ＭＳ ゴシック" panose="020B0609070205080204" pitchFamily="49" charset="-128"/>
                <a:ea typeface="ＭＳ ゴシック" panose="020B0609070205080204" pitchFamily="49" charset="-128"/>
              </a:endParaRPr>
            </a:p>
            <a:p>
              <a:pPr algn="ctr"/>
              <a:r>
                <a:rPr kumimoji="1" lang="en-US" altLang="ja-JP" sz="1000" dirty="0">
                  <a:latin typeface="ＭＳ ゴシック" panose="020B0609070205080204" pitchFamily="49" charset="-128"/>
                  <a:ea typeface="ＭＳ ゴシック" panose="020B0609070205080204" pitchFamily="49" charset="-128"/>
                </a:rPr>
                <a:t>COSOJI</a:t>
              </a:r>
              <a:endParaRPr kumimoji="1" lang="ja-JP" altLang="en-US" sz="1000" dirty="0">
                <a:latin typeface="ＭＳ ゴシック" panose="020B0609070205080204" pitchFamily="49" charset="-128"/>
                <a:ea typeface="ＭＳ ゴシック" panose="020B0609070205080204" pitchFamily="49" charset="-128"/>
              </a:endParaRPr>
            </a:p>
          </p:txBody>
        </p:sp>
        <p:sp>
          <p:nvSpPr>
            <p:cNvPr id="31" name="テキスト ボックス 30">
              <a:extLst>
                <a:ext uri="{FF2B5EF4-FFF2-40B4-BE49-F238E27FC236}">
                  <a16:creationId xmlns:a16="http://schemas.microsoft.com/office/drawing/2014/main" id="{B1F73CC4-9CFE-A049-9D8B-CE739A6A7E5F}"/>
                </a:ext>
              </a:extLst>
            </p:cNvPr>
            <p:cNvSpPr txBox="1"/>
            <p:nvPr/>
          </p:nvSpPr>
          <p:spPr>
            <a:xfrm>
              <a:off x="7159581" y="3040803"/>
              <a:ext cx="1723549" cy="553998"/>
            </a:xfrm>
            <a:prstGeom prst="rect">
              <a:avLst/>
            </a:prstGeom>
            <a:noFill/>
          </p:spPr>
          <p:txBody>
            <a:bodyPr wrap="none" rtlCol="0">
              <a:spAutoFit/>
            </a:bodyPr>
            <a:lstStyle/>
            <a:p>
              <a:pPr algn="ctr"/>
              <a:r>
                <a:rPr kumimoji="1" lang="ja-JP" altLang="en-US" sz="1000" dirty="0">
                  <a:latin typeface="ＭＳ ゴシック" panose="020B0609070205080204" pitchFamily="49" charset="-128"/>
                  <a:ea typeface="ＭＳ ゴシック" panose="020B0609070205080204" pitchFamily="49" charset="-128"/>
                </a:rPr>
                <a:t>あんしん解体業者認定協会</a:t>
              </a:r>
              <a:endParaRPr kumimoji="1" lang="en-US" altLang="ja-JP" sz="1000" dirty="0">
                <a:latin typeface="ＭＳ ゴシック" panose="020B0609070205080204" pitchFamily="49" charset="-128"/>
                <a:ea typeface="ＭＳ ゴシック" panose="020B0609070205080204" pitchFamily="49" charset="-128"/>
              </a:endParaRPr>
            </a:p>
            <a:p>
              <a:pPr algn="ctr"/>
              <a:r>
                <a:rPr kumimoji="1" lang="ja-JP" altLang="en-US" sz="1000" dirty="0">
                  <a:latin typeface="ＭＳ ゴシック" panose="020B0609070205080204" pitchFamily="49" charset="-128"/>
                  <a:ea typeface="ＭＳ ゴシック" panose="020B0609070205080204" pitchFamily="49" charset="-128"/>
                </a:rPr>
                <a:t>古材リユース推進協会</a:t>
              </a:r>
              <a:endParaRPr kumimoji="1" lang="en-US" altLang="ja-JP" sz="1000" dirty="0">
                <a:latin typeface="ＭＳ ゴシック" panose="020B0609070205080204" pitchFamily="49" charset="-128"/>
                <a:ea typeface="ＭＳ ゴシック" panose="020B0609070205080204" pitchFamily="49" charset="-128"/>
              </a:endParaRPr>
            </a:p>
            <a:p>
              <a:pPr algn="ctr"/>
              <a:r>
                <a:rPr kumimoji="1" lang="ja-JP" altLang="en-US" sz="1000" dirty="0">
                  <a:latin typeface="ＭＳ ゴシック" panose="020B0609070205080204" pitchFamily="49" charset="-128"/>
                  <a:ea typeface="ＭＳ ゴシック" panose="020B0609070205080204" pitchFamily="49" charset="-128"/>
                </a:rPr>
                <a:t>家史</a:t>
              </a:r>
            </a:p>
          </p:txBody>
        </p:sp>
        <p:sp>
          <p:nvSpPr>
            <p:cNvPr id="32" name="テキスト ボックス 31">
              <a:extLst>
                <a:ext uri="{FF2B5EF4-FFF2-40B4-BE49-F238E27FC236}">
                  <a16:creationId xmlns:a16="http://schemas.microsoft.com/office/drawing/2014/main" id="{BAC67D8B-1F5E-A84B-BBB4-115E30C7F94C}"/>
                </a:ext>
              </a:extLst>
            </p:cNvPr>
            <p:cNvSpPr txBox="1"/>
            <p:nvPr/>
          </p:nvSpPr>
          <p:spPr>
            <a:xfrm>
              <a:off x="7178819" y="4507661"/>
              <a:ext cx="1685077" cy="400110"/>
            </a:xfrm>
            <a:prstGeom prst="rect">
              <a:avLst/>
            </a:prstGeom>
            <a:noFill/>
          </p:spPr>
          <p:txBody>
            <a:bodyPr wrap="none" rtlCol="0">
              <a:spAutoFit/>
            </a:bodyPr>
            <a:lstStyle/>
            <a:p>
              <a:pPr algn="ctr"/>
              <a:r>
                <a:rPr kumimoji="1" lang="ja-JP" altLang="en-US" sz="1000" dirty="0">
                  <a:latin typeface="ＭＳ ゴシック" panose="020B0609070205080204" pitchFamily="49" charset="-128"/>
                  <a:ea typeface="ＭＳ ゴシック" panose="020B0609070205080204" pitchFamily="49" charset="-128"/>
                </a:rPr>
                <a:t>日本テレワーク協会・</a:t>
              </a:r>
              <a:r>
                <a:rPr kumimoji="1" lang="en-US" altLang="ja-JP" sz="1000" dirty="0">
                  <a:latin typeface="ＭＳ ゴシック" panose="020B0609070205080204" pitchFamily="49" charset="-128"/>
                  <a:ea typeface="ＭＳ ゴシック" panose="020B0609070205080204" pitchFamily="49" charset="-128"/>
                </a:rPr>
                <a:t>JTB</a:t>
              </a:r>
            </a:p>
            <a:p>
              <a:pPr algn="ctr"/>
              <a:r>
                <a:rPr kumimoji="1" lang="ja-JP" altLang="en-US" sz="1000" dirty="0">
                  <a:latin typeface="ＭＳ ゴシック" panose="020B0609070205080204" pitchFamily="49" charset="-128"/>
                  <a:ea typeface="ＭＳ ゴシック" panose="020B0609070205080204" pitchFamily="49" charset="-128"/>
                </a:rPr>
                <a:t>ロングステイ財団・</a:t>
              </a:r>
              <a:r>
                <a:rPr kumimoji="1" lang="en-US" altLang="ja-JP" sz="1000" dirty="0">
                  <a:latin typeface="ＭＳ ゴシック" panose="020B0609070205080204" pitchFamily="49" charset="-128"/>
                  <a:ea typeface="ＭＳ ゴシック" panose="020B0609070205080204" pitchFamily="49" charset="-128"/>
                </a:rPr>
                <a:t> DIY</a:t>
              </a:r>
              <a:endParaRPr kumimoji="1" lang="ja-JP" altLang="en-US" sz="1000" dirty="0">
                <a:latin typeface="ＭＳ ゴシック" panose="020B0609070205080204" pitchFamily="49" charset="-128"/>
                <a:ea typeface="ＭＳ ゴシック" panose="020B0609070205080204" pitchFamily="49" charset="-128"/>
              </a:endParaRPr>
            </a:p>
          </p:txBody>
        </p:sp>
        <p:cxnSp>
          <p:nvCxnSpPr>
            <p:cNvPr id="33" name="直線コネクタ 32">
              <a:extLst>
                <a:ext uri="{FF2B5EF4-FFF2-40B4-BE49-F238E27FC236}">
                  <a16:creationId xmlns:a16="http://schemas.microsoft.com/office/drawing/2014/main" id="{E5985AC0-C385-6042-8522-3F6842A98BB2}"/>
                </a:ext>
              </a:extLst>
            </p:cNvPr>
            <p:cNvCxnSpPr>
              <a:cxnSpLocks/>
            </p:cNvCxnSpPr>
            <p:nvPr/>
          </p:nvCxnSpPr>
          <p:spPr>
            <a:xfrm>
              <a:off x="6571546" y="2024790"/>
              <a:ext cx="621916" cy="0"/>
            </a:xfrm>
            <a:prstGeom prst="line">
              <a:avLst/>
            </a:prstGeom>
            <a:ln w="3492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DDF1316D-297C-6041-A489-C8EAD462DD2E}"/>
                </a:ext>
              </a:extLst>
            </p:cNvPr>
            <p:cNvCxnSpPr>
              <a:cxnSpLocks/>
            </p:cNvCxnSpPr>
            <p:nvPr/>
          </p:nvCxnSpPr>
          <p:spPr>
            <a:xfrm>
              <a:off x="6571546" y="3317802"/>
              <a:ext cx="621916" cy="0"/>
            </a:xfrm>
            <a:prstGeom prst="line">
              <a:avLst/>
            </a:prstGeom>
            <a:ln w="3492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85CA1BA9-FDDF-304E-9185-7B85A320BECB}"/>
                </a:ext>
              </a:extLst>
            </p:cNvPr>
            <p:cNvCxnSpPr>
              <a:cxnSpLocks/>
            </p:cNvCxnSpPr>
            <p:nvPr/>
          </p:nvCxnSpPr>
          <p:spPr>
            <a:xfrm>
              <a:off x="6599446" y="4707716"/>
              <a:ext cx="621916" cy="0"/>
            </a:xfrm>
            <a:prstGeom prst="line">
              <a:avLst/>
            </a:prstGeom>
            <a:ln w="3492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grpSp>
      <p:sp>
        <p:nvSpPr>
          <p:cNvPr id="20" name="テキスト ボックス 19">
            <a:extLst>
              <a:ext uri="{FF2B5EF4-FFF2-40B4-BE49-F238E27FC236}">
                <a16:creationId xmlns:a16="http://schemas.microsoft.com/office/drawing/2014/main" id="{8AE155CB-ADC7-624B-81C5-DE5C7AB39105}"/>
              </a:ext>
            </a:extLst>
          </p:cNvPr>
          <p:cNvSpPr txBox="1"/>
          <p:nvPr/>
        </p:nvSpPr>
        <p:spPr>
          <a:xfrm>
            <a:off x="4476676" y="1867446"/>
            <a:ext cx="1934795" cy="253916"/>
          </a:xfrm>
          <a:prstGeom prst="rect">
            <a:avLst/>
          </a:prstGeom>
          <a:solidFill>
            <a:schemeClr val="bg1"/>
          </a:solidFill>
          <a:ln>
            <a:solidFill>
              <a:schemeClr val="accent1"/>
            </a:solidFill>
          </a:ln>
        </p:spPr>
        <p:txBody>
          <a:bodyPr wrap="square" rtlCol="0">
            <a:spAutoFit/>
          </a:bodyPr>
          <a:lstStyle/>
          <a:p>
            <a:pPr algn="ctr"/>
            <a:r>
              <a:rPr kumimoji="1" lang="ja-JP" altLang="en-US" sz="1050" dirty="0">
                <a:latin typeface="ＭＳ ゴシック" panose="020B0609070205080204" pitchFamily="49" charset="-128"/>
                <a:ea typeface="ＭＳ ゴシック" panose="020B0609070205080204" pitchFamily="49" charset="-128"/>
              </a:rPr>
              <a:t>住教育インストラクター</a:t>
            </a:r>
          </a:p>
        </p:txBody>
      </p:sp>
      <p:sp>
        <p:nvSpPr>
          <p:cNvPr id="39" name="テキスト ボックス 38">
            <a:extLst>
              <a:ext uri="{FF2B5EF4-FFF2-40B4-BE49-F238E27FC236}">
                <a16:creationId xmlns:a16="http://schemas.microsoft.com/office/drawing/2014/main" id="{7B05DBC5-30B5-734C-B26B-37B03810988D}"/>
              </a:ext>
            </a:extLst>
          </p:cNvPr>
          <p:cNvSpPr txBox="1"/>
          <p:nvPr/>
        </p:nvSpPr>
        <p:spPr>
          <a:xfrm>
            <a:off x="4476676" y="3137056"/>
            <a:ext cx="1934795" cy="253916"/>
          </a:xfrm>
          <a:prstGeom prst="rect">
            <a:avLst/>
          </a:prstGeom>
          <a:solidFill>
            <a:schemeClr val="bg1"/>
          </a:solidFill>
          <a:ln>
            <a:solidFill>
              <a:schemeClr val="accent1"/>
            </a:solidFill>
          </a:ln>
        </p:spPr>
        <p:txBody>
          <a:bodyPr wrap="square" rtlCol="0">
            <a:spAutoFit/>
          </a:bodyPr>
          <a:lstStyle/>
          <a:p>
            <a:pPr algn="ctr"/>
            <a:r>
              <a:rPr kumimoji="1" lang="ja-JP" altLang="en-US" sz="1050" dirty="0">
                <a:latin typeface="ＭＳ ゴシック" panose="020B0609070205080204" pitchFamily="49" charset="-128"/>
                <a:ea typeface="ＭＳ ゴシック" panose="020B0609070205080204" pitchFamily="49" charset="-128"/>
              </a:rPr>
              <a:t>古民家移築価値鑑定</a:t>
            </a:r>
          </a:p>
        </p:txBody>
      </p:sp>
      <p:sp>
        <p:nvSpPr>
          <p:cNvPr id="40" name="テキスト ボックス 39">
            <a:extLst>
              <a:ext uri="{FF2B5EF4-FFF2-40B4-BE49-F238E27FC236}">
                <a16:creationId xmlns:a16="http://schemas.microsoft.com/office/drawing/2014/main" id="{8719CB6E-4F28-1C42-AD41-D90162824BAE}"/>
              </a:ext>
            </a:extLst>
          </p:cNvPr>
          <p:cNvSpPr txBox="1"/>
          <p:nvPr/>
        </p:nvSpPr>
        <p:spPr>
          <a:xfrm>
            <a:off x="4476676" y="4539053"/>
            <a:ext cx="1934795" cy="261608"/>
          </a:xfrm>
          <a:prstGeom prst="rect">
            <a:avLst/>
          </a:prstGeom>
          <a:solidFill>
            <a:schemeClr val="bg1"/>
          </a:solidFill>
          <a:ln>
            <a:solidFill>
              <a:schemeClr val="accent1"/>
            </a:solidFill>
          </a:ln>
        </p:spPr>
        <p:txBody>
          <a:bodyPr wrap="square" rtlCol="0" anchor="ctr">
            <a:noAutofit/>
          </a:bodyPr>
          <a:lstStyle/>
          <a:p>
            <a:pPr algn="ctr"/>
            <a:r>
              <a:rPr kumimoji="1" lang="ja-JP" altLang="en-US" sz="750" dirty="0">
                <a:latin typeface="ＭＳ ゴシック" panose="020B0609070205080204" pitchFamily="49" charset="-128"/>
                <a:ea typeface="ＭＳ ゴシック" panose="020B0609070205080204" pitchFamily="49" charset="-128"/>
              </a:rPr>
              <a:t>古民家ツーリズムまちづくりプランナー</a:t>
            </a:r>
          </a:p>
        </p:txBody>
      </p:sp>
      <p:sp>
        <p:nvSpPr>
          <p:cNvPr id="42" name="右中かっこ 41">
            <a:extLst>
              <a:ext uri="{FF2B5EF4-FFF2-40B4-BE49-F238E27FC236}">
                <a16:creationId xmlns:a16="http://schemas.microsoft.com/office/drawing/2014/main" id="{A3D86891-9B47-C94E-A63E-CEDC4D4A6CF4}"/>
              </a:ext>
            </a:extLst>
          </p:cNvPr>
          <p:cNvSpPr/>
          <p:nvPr/>
        </p:nvSpPr>
        <p:spPr>
          <a:xfrm rot="5400000">
            <a:off x="4417742" y="1128360"/>
            <a:ext cx="307777" cy="8728719"/>
          </a:xfrm>
          <a:prstGeom prst="rightBrace">
            <a:avLst/>
          </a:prstGeom>
          <a:ln w="127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latin typeface="ＭＳ ゴシック" panose="020B0609070205080204" pitchFamily="49" charset="-128"/>
              <a:ea typeface="ＭＳ ゴシック" panose="020B0609070205080204" pitchFamily="49" charset="-128"/>
            </a:endParaRPr>
          </a:p>
        </p:txBody>
      </p:sp>
      <p:sp>
        <p:nvSpPr>
          <p:cNvPr id="43" name="テキスト ボックス 42">
            <a:extLst>
              <a:ext uri="{FF2B5EF4-FFF2-40B4-BE49-F238E27FC236}">
                <a16:creationId xmlns:a16="http://schemas.microsoft.com/office/drawing/2014/main" id="{1DCDE74F-3A2C-3A48-9395-25F95D4C59AB}"/>
              </a:ext>
            </a:extLst>
          </p:cNvPr>
          <p:cNvSpPr txBox="1"/>
          <p:nvPr/>
        </p:nvSpPr>
        <p:spPr>
          <a:xfrm>
            <a:off x="207272" y="5842628"/>
            <a:ext cx="8728718" cy="307777"/>
          </a:xfrm>
          <a:prstGeom prst="rect">
            <a:avLst/>
          </a:prstGeom>
          <a:solidFill>
            <a:schemeClr val="accent1"/>
          </a:solidFill>
          <a:ln>
            <a:solidFill>
              <a:schemeClr val="accent1"/>
            </a:solidFill>
          </a:ln>
        </p:spPr>
        <p:txBody>
          <a:bodyPr wrap="square" rtlCol="0">
            <a:spAutoFit/>
          </a:bodyPr>
          <a:lstStyle/>
          <a:p>
            <a:pPr algn="ctr"/>
            <a:r>
              <a:rPr kumimoji="1" lang="ja-JP" altLang="en-US" sz="1400" dirty="0">
                <a:solidFill>
                  <a:schemeClr val="bg1"/>
                </a:solidFill>
                <a:latin typeface="ＭＳ ゴシック" panose="020B0609070205080204" pitchFamily="49" charset="-128"/>
                <a:ea typeface="ＭＳ ゴシック" panose="020B0609070205080204" pitchFamily="49" charset="-128"/>
              </a:rPr>
              <a:t>全国空き家アドバイザー協議会　支部</a:t>
            </a:r>
          </a:p>
        </p:txBody>
      </p:sp>
      <p:sp>
        <p:nvSpPr>
          <p:cNvPr id="44" name="テキスト ボックス 43">
            <a:extLst>
              <a:ext uri="{FF2B5EF4-FFF2-40B4-BE49-F238E27FC236}">
                <a16:creationId xmlns:a16="http://schemas.microsoft.com/office/drawing/2014/main" id="{FC21F1E8-71B9-C340-98FD-C0602F3ADB96}"/>
              </a:ext>
            </a:extLst>
          </p:cNvPr>
          <p:cNvSpPr txBox="1"/>
          <p:nvPr/>
        </p:nvSpPr>
        <p:spPr>
          <a:xfrm>
            <a:off x="3164046" y="6144287"/>
            <a:ext cx="2877711" cy="307777"/>
          </a:xfrm>
          <a:prstGeom prst="rect">
            <a:avLst/>
          </a:prstGeom>
          <a:noFill/>
        </p:spPr>
        <p:txBody>
          <a:bodyPr wrap="none" rtlCol="0">
            <a:spAutoFit/>
          </a:bodyPr>
          <a:lstStyle/>
          <a:p>
            <a:pPr algn="ctr"/>
            <a:r>
              <a:rPr kumimoji="1" lang="ja-JP" altLang="en-US" sz="1400" dirty="0">
                <a:latin typeface="ＭＳ ゴシック" panose="020B0609070205080204" pitchFamily="49" charset="-128"/>
                <a:ea typeface="ＭＳ ゴシック" panose="020B0609070205080204" pitchFamily="49" charset="-128"/>
              </a:rPr>
              <a:t>しっかり地域のチームでサポート</a:t>
            </a:r>
          </a:p>
        </p:txBody>
      </p:sp>
      <p:sp>
        <p:nvSpPr>
          <p:cNvPr id="41" name="タイトル 1">
            <a:extLst>
              <a:ext uri="{FF2B5EF4-FFF2-40B4-BE49-F238E27FC236}">
                <a16:creationId xmlns:a16="http://schemas.microsoft.com/office/drawing/2014/main" id="{A1157BAC-1122-4943-8265-8E4EEE647881}"/>
              </a:ext>
            </a:extLst>
          </p:cNvPr>
          <p:cNvSpPr txBox="1">
            <a:spLocks/>
          </p:cNvSpPr>
          <p:nvPr/>
        </p:nvSpPr>
        <p:spPr>
          <a:xfrm>
            <a:off x="0" y="30161"/>
            <a:ext cx="7886700" cy="559119"/>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kumimoji="1" sz="2400" kern="1200">
                <a:solidFill>
                  <a:schemeClr val="tx1"/>
                </a:solidFill>
                <a:latin typeface="ＭＳ ゴシック" panose="020B0609070205080204" pitchFamily="49" charset="-128"/>
                <a:ea typeface="ＭＳ ゴシック" panose="020B0609070205080204" pitchFamily="49" charset="-128"/>
                <a:cs typeface="+mj-cs"/>
              </a:defRPr>
            </a:lvl1pPr>
          </a:lstStyle>
          <a:p>
            <a:r>
              <a:rPr lang="ja-JP" altLang="en-US" dirty="0"/>
              <a:t>全国空き家アドバイザー協議会の設置に於ける活動（活動）</a:t>
            </a:r>
          </a:p>
        </p:txBody>
      </p:sp>
    </p:spTree>
    <p:extLst>
      <p:ext uri="{BB962C8B-B14F-4D97-AF65-F5344CB8AC3E}">
        <p14:creationId xmlns:p14="http://schemas.microsoft.com/office/powerpoint/2010/main" val="24498625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76E65A2-6827-D848-8066-02BEF63E83D7}"/>
              </a:ext>
            </a:extLst>
          </p:cNvPr>
          <p:cNvSpPr>
            <a:spLocks noGrp="1"/>
          </p:cNvSpPr>
          <p:nvPr>
            <p:ph type="title"/>
          </p:nvPr>
        </p:nvSpPr>
        <p:spPr/>
        <p:txBody>
          <a:bodyPr>
            <a:normAutofit/>
          </a:bodyPr>
          <a:lstStyle/>
          <a:p>
            <a:r>
              <a:rPr kumimoji="1" lang="ja-JP" altLang="en-US"/>
              <a:t>令和３年度　空き家対策支援方針（国土交通省）</a:t>
            </a:r>
          </a:p>
        </p:txBody>
      </p:sp>
      <p:sp>
        <p:nvSpPr>
          <p:cNvPr id="3" name="コンテンツ プレースホルダー 2">
            <a:extLst>
              <a:ext uri="{FF2B5EF4-FFF2-40B4-BE49-F238E27FC236}">
                <a16:creationId xmlns:a16="http://schemas.microsoft.com/office/drawing/2014/main" id="{1A04BF96-07E5-5D42-945B-4B891CF05B4E}"/>
              </a:ext>
            </a:extLst>
          </p:cNvPr>
          <p:cNvSpPr>
            <a:spLocks noGrp="1"/>
          </p:cNvSpPr>
          <p:nvPr>
            <p:ph idx="1"/>
          </p:nvPr>
        </p:nvSpPr>
        <p:spPr>
          <a:xfrm>
            <a:off x="88900" y="791154"/>
            <a:ext cx="8953500" cy="5187026"/>
          </a:xfrm>
        </p:spPr>
        <p:txBody>
          <a:bodyPr>
            <a:normAutofit fontScale="77500" lnSpcReduction="20000"/>
          </a:bodyPr>
          <a:lstStyle/>
          <a:p>
            <a:pPr marL="0" indent="0">
              <a:buNone/>
            </a:pPr>
            <a:endParaRPr lang="en-US" altLang="ja-JP" dirty="0"/>
          </a:p>
          <a:p>
            <a:pPr marL="0" indent="0">
              <a:buNone/>
            </a:pPr>
            <a:r>
              <a:rPr lang="ja-JP" altLang="en-US"/>
              <a:t>平成</a:t>
            </a:r>
            <a:r>
              <a:rPr lang="en-US" altLang="ja-JP" dirty="0"/>
              <a:t>27</a:t>
            </a:r>
            <a:r>
              <a:rPr lang="ja-JP" altLang="en-US"/>
              <a:t>年に空家等対策の推進に関する特別措置法が施行されてから</a:t>
            </a:r>
            <a:endParaRPr lang="en-US" altLang="ja-JP" dirty="0"/>
          </a:p>
          <a:p>
            <a:pPr marL="0" indent="0">
              <a:buNone/>
            </a:pPr>
            <a:r>
              <a:rPr lang="ja-JP" altLang="en-US"/>
              <a:t>約</a:t>
            </a:r>
            <a:r>
              <a:rPr lang="en-US" altLang="ja-JP" dirty="0"/>
              <a:t>5</a:t>
            </a:r>
            <a:r>
              <a:rPr lang="ja-JP" altLang="en-US"/>
              <a:t>年が経過し市区町村で空家等対策計画・法定協議会が設置</a:t>
            </a:r>
            <a:endParaRPr lang="en-US" altLang="ja-JP" dirty="0"/>
          </a:p>
          <a:p>
            <a:pPr marL="0" indent="0">
              <a:buNone/>
            </a:pPr>
            <a:r>
              <a:rPr lang="ja-JP" altLang="en-US"/>
              <a:t>される中、マンパワーやノウハウが不足する地方公共団体では</a:t>
            </a:r>
            <a:endParaRPr lang="en-US" altLang="ja-JP" dirty="0"/>
          </a:p>
          <a:p>
            <a:pPr marL="0" indent="0">
              <a:buNone/>
            </a:pPr>
            <a:r>
              <a:rPr lang="ja-JP" altLang="en-US"/>
              <a:t>空き家対策の進捗に課題を生じる傾向があります。</a:t>
            </a:r>
          </a:p>
          <a:p>
            <a:pPr marL="0" indent="0">
              <a:buNone/>
            </a:pPr>
            <a:endParaRPr lang="en-US" altLang="ja-JP" dirty="0"/>
          </a:p>
          <a:p>
            <a:pPr marL="0" indent="0">
              <a:buNone/>
            </a:pPr>
            <a:r>
              <a:rPr lang="ja-JP" altLang="en-US"/>
              <a:t>全国的な空き家の増加を抑制するためには、空き家化を未然に防止</a:t>
            </a:r>
            <a:endParaRPr lang="en-US" altLang="ja-JP" dirty="0"/>
          </a:p>
          <a:p>
            <a:pPr marL="0" indent="0">
              <a:buNone/>
            </a:pPr>
            <a:r>
              <a:rPr lang="ja-JP" altLang="en-US"/>
              <a:t>することが重要ですが、このような課題については行政のみならず</a:t>
            </a:r>
            <a:endParaRPr lang="en-US" altLang="ja-JP" dirty="0"/>
          </a:p>
          <a:p>
            <a:pPr marL="0" indent="0">
              <a:buNone/>
            </a:pPr>
            <a:r>
              <a:rPr lang="ja-JP" altLang="en-US"/>
              <a:t>民間事業者等が主導して空き家対策に取り組むことも求められます。</a:t>
            </a:r>
          </a:p>
          <a:p>
            <a:pPr marL="0" indent="0">
              <a:buNone/>
            </a:pPr>
            <a:endParaRPr lang="en-US" altLang="ja-JP" dirty="0"/>
          </a:p>
          <a:p>
            <a:pPr marL="0" indent="0">
              <a:buNone/>
            </a:pPr>
            <a:r>
              <a:rPr lang="ja-JP" altLang="en-US"/>
              <a:t>空き家対策の執行体制の整備が必要な地方公共団体における</a:t>
            </a:r>
            <a:endParaRPr lang="en-US" altLang="ja-JP" dirty="0"/>
          </a:p>
          <a:p>
            <a:pPr marL="0" indent="0">
              <a:buNone/>
            </a:pPr>
            <a:r>
              <a:rPr lang="ja-JP" altLang="en-US"/>
              <a:t>専門家等と連携した相談窓口の整備等を行う取組民間事業者が</a:t>
            </a:r>
            <a:endParaRPr lang="en-US" altLang="ja-JP" dirty="0"/>
          </a:p>
          <a:p>
            <a:pPr marL="0" indent="0">
              <a:buNone/>
            </a:pPr>
            <a:r>
              <a:rPr lang="ja-JP" altLang="en-US"/>
              <a:t>空き家の発生防止等の抜本的対策に取組むことに支援を行います</a:t>
            </a:r>
            <a:endParaRPr kumimoji="1" lang="ja-JP" altLang="en-US"/>
          </a:p>
        </p:txBody>
      </p:sp>
    </p:spTree>
    <p:extLst>
      <p:ext uri="{BB962C8B-B14F-4D97-AF65-F5344CB8AC3E}">
        <p14:creationId xmlns:p14="http://schemas.microsoft.com/office/powerpoint/2010/main" val="30451995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DC1C16C-F44C-D44E-A096-69E90595B5F1}"/>
              </a:ext>
            </a:extLst>
          </p:cNvPr>
          <p:cNvSpPr>
            <a:spLocks noGrp="1"/>
          </p:cNvSpPr>
          <p:nvPr>
            <p:ph type="title"/>
          </p:nvPr>
        </p:nvSpPr>
        <p:spPr/>
        <p:txBody>
          <a:bodyPr>
            <a:normAutofit/>
          </a:bodyPr>
          <a:lstStyle/>
          <a:p>
            <a:r>
              <a:rPr lang="ja-JP" altLang="en-US" dirty="0"/>
              <a:t>２</a:t>
            </a:r>
            <a:r>
              <a:rPr kumimoji="1" lang="ja-JP" altLang="en-US" dirty="0"/>
              <a:t>つの資格制度でその推進のプロを育成していきます</a:t>
            </a:r>
          </a:p>
        </p:txBody>
      </p:sp>
      <p:pic>
        <p:nvPicPr>
          <p:cNvPr id="6" name="図 5">
            <a:extLst>
              <a:ext uri="{FF2B5EF4-FFF2-40B4-BE49-F238E27FC236}">
                <a16:creationId xmlns:a16="http://schemas.microsoft.com/office/drawing/2014/main" id="{C46D6555-B62A-46ED-AAC3-AF3C464AA5C3}"/>
              </a:ext>
            </a:extLst>
          </p:cNvPr>
          <p:cNvPicPr>
            <a:picLocks noChangeAspect="1"/>
          </p:cNvPicPr>
          <p:nvPr/>
        </p:nvPicPr>
        <p:blipFill>
          <a:blip r:embed="rId2"/>
          <a:stretch>
            <a:fillRect/>
          </a:stretch>
        </p:blipFill>
        <p:spPr>
          <a:xfrm>
            <a:off x="547143" y="813815"/>
            <a:ext cx="3896841" cy="5429094"/>
          </a:xfrm>
          <a:prstGeom prst="rect">
            <a:avLst/>
          </a:prstGeom>
          <a:ln>
            <a:solidFill>
              <a:schemeClr val="accent1"/>
            </a:solidFill>
          </a:ln>
        </p:spPr>
      </p:pic>
      <p:pic>
        <p:nvPicPr>
          <p:cNvPr id="8" name="図 7">
            <a:extLst>
              <a:ext uri="{FF2B5EF4-FFF2-40B4-BE49-F238E27FC236}">
                <a16:creationId xmlns:a16="http://schemas.microsoft.com/office/drawing/2014/main" id="{E913BFB1-31A0-47E6-9DE2-296A81136C3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45380" y="813815"/>
            <a:ext cx="3824494" cy="5429093"/>
          </a:xfrm>
          <a:prstGeom prst="rect">
            <a:avLst/>
          </a:prstGeom>
          <a:ln>
            <a:solidFill>
              <a:schemeClr val="accent1"/>
            </a:solidFill>
          </a:ln>
        </p:spPr>
      </p:pic>
    </p:spTree>
    <p:extLst>
      <p:ext uri="{BB962C8B-B14F-4D97-AF65-F5344CB8AC3E}">
        <p14:creationId xmlns:p14="http://schemas.microsoft.com/office/powerpoint/2010/main" val="39459881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255EA72-5ED7-E14B-A49F-5021F70BB55D}"/>
              </a:ext>
            </a:extLst>
          </p:cNvPr>
          <p:cNvSpPr>
            <a:spLocks noGrp="1"/>
          </p:cNvSpPr>
          <p:nvPr>
            <p:ph type="title"/>
          </p:nvPr>
        </p:nvSpPr>
        <p:spPr/>
        <p:txBody>
          <a:bodyPr/>
          <a:lstStyle/>
          <a:p>
            <a:r>
              <a:rPr kumimoji="1" lang="ja-JP" altLang="en-US" dirty="0"/>
              <a:t>空き家課題トータルコンサルタント</a:t>
            </a:r>
          </a:p>
        </p:txBody>
      </p:sp>
      <p:sp>
        <p:nvSpPr>
          <p:cNvPr id="5" name="コンテンツ プレースホルダー 4">
            <a:extLst>
              <a:ext uri="{FF2B5EF4-FFF2-40B4-BE49-F238E27FC236}">
                <a16:creationId xmlns:a16="http://schemas.microsoft.com/office/drawing/2014/main" id="{2E2EF4D0-E500-436D-8A5C-D55A9A378A90}"/>
              </a:ext>
            </a:extLst>
          </p:cNvPr>
          <p:cNvSpPr>
            <a:spLocks noGrp="1"/>
          </p:cNvSpPr>
          <p:nvPr>
            <p:ph idx="1"/>
          </p:nvPr>
        </p:nvSpPr>
        <p:spPr>
          <a:xfrm>
            <a:off x="144018" y="893925"/>
            <a:ext cx="5936742" cy="3330604"/>
          </a:xfrm>
        </p:spPr>
        <p:txBody>
          <a:bodyPr>
            <a:normAutofit/>
          </a:bodyPr>
          <a:lstStyle/>
          <a:p>
            <a:pPr marL="0" indent="0">
              <a:buNone/>
            </a:pPr>
            <a:r>
              <a:rPr lang="en-US" altLang="ja-JP" sz="2000" dirty="0"/>
              <a:t>-</a:t>
            </a:r>
            <a:r>
              <a:rPr lang="ja-JP" altLang="en-US" sz="2000" dirty="0"/>
              <a:t>テキスト内容</a:t>
            </a:r>
            <a:r>
              <a:rPr lang="en-US" altLang="ja-JP" sz="2000" dirty="0"/>
              <a:t>-</a:t>
            </a:r>
          </a:p>
          <a:p>
            <a:pPr marL="0" indent="0">
              <a:buNone/>
            </a:pPr>
            <a:r>
              <a:rPr lang="ja-JP" altLang="en-US" sz="2000" dirty="0"/>
              <a:t>はじめに</a:t>
            </a:r>
          </a:p>
          <a:p>
            <a:pPr marL="0" indent="0">
              <a:buNone/>
            </a:pPr>
            <a:r>
              <a:rPr lang="ja-JP" altLang="en-US" sz="2000" dirty="0"/>
              <a:t>第一章 空き家の現状について</a:t>
            </a:r>
          </a:p>
          <a:p>
            <a:pPr marL="0" indent="0">
              <a:buNone/>
            </a:pPr>
            <a:r>
              <a:rPr lang="ja-JP" altLang="en-US" sz="2000" dirty="0"/>
              <a:t>第二章 片づけを知る</a:t>
            </a:r>
          </a:p>
          <a:p>
            <a:pPr marL="0" indent="0">
              <a:buNone/>
            </a:pPr>
            <a:r>
              <a:rPr lang="ja-JP" altLang="en-US" sz="2000" dirty="0"/>
              <a:t>第三章 仏事</a:t>
            </a:r>
          </a:p>
          <a:p>
            <a:pPr marL="0" indent="0">
              <a:buNone/>
            </a:pPr>
            <a:r>
              <a:rPr lang="ja-JP" altLang="en-US" sz="2000" dirty="0"/>
              <a:t>第四章 相続</a:t>
            </a:r>
          </a:p>
          <a:p>
            <a:pPr marL="0" indent="0">
              <a:buNone/>
            </a:pPr>
            <a:r>
              <a:rPr lang="ja-JP" altLang="en-US" sz="2000" dirty="0"/>
              <a:t>第五章 人生は決める事の連続</a:t>
            </a:r>
          </a:p>
          <a:p>
            <a:pPr marL="0" indent="0">
              <a:buNone/>
            </a:pPr>
            <a:r>
              <a:rPr lang="ja-JP" altLang="en-US" sz="2000"/>
              <a:t>第六章 相続事例回答練習</a:t>
            </a:r>
            <a:endParaRPr lang="ja-JP" altLang="en-US" sz="2000" dirty="0"/>
          </a:p>
          <a:p>
            <a:pPr marL="0" indent="0">
              <a:buNone/>
            </a:pPr>
            <a:endParaRPr lang="ja-JP" altLang="en-US" sz="2000" dirty="0"/>
          </a:p>
        </p:txBody>
      </p:sp>
      <p:pic>
        <p:nvPicPr>
          <p:cNvPr id="10" name="図 9">
            <a:extLst>
              <a:ext uri="{FF2B5EF4-FFF2-40B4-BE49-F238E27FC236}">
                <a16:creationId xmlns:a16="http://schemas.microsoft.com/office/drawing/2014/main" id="{D3808897-FE60-4CE2-9851-9C1E975A305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92776" y="789862"/>
            <a:ext cx="2539993" cy="3538729"/>
          </a:xfrm>
          <a:prstGeom prst="rect">
            <a:avLst/>
          </a:prstGeom>
          <a:ln>
            <a:solidFill>
              <a:schemeClr val="accent1"/>
            </a:solidFill>
          </a:ln>
        </p:spPr>
      </p:pic>
      <p:pic>
        <p:nvPicPr>
          <p:cNvPr id="3" name="図 2">
            <a:extLst>
              <a:ext uri="{FF2B5EF4-FFF2-40B4-BE49-F238E27FC236}">
                <a16:creationId xmlns:a16="http://schemas.microsoft.com/office/drawing/2014/main" id="{947CCDC5-4A3D-4ECD-8359-A371A94487C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685" y="4529173"/>
            <a:ext cx="2924265" cy="1783873"/>
          </a:xfrm>
          <a:prstGeom prst="rect">
            <a:avLst/>
          </a:prstGeom>
          <a:ln>
            <a:solidFill>
              <a:schemeClr val="accent1"/>
            </a:solidFill>
          </a:ln>
        </p:spPr>
      </p:pic>
      <p:pic>
        <p:nvPicPr>
          <p:cNvPr id="4" name="図 3">
            <a:extLst>
              <a:ext uri="{FF2B5EF4-FFF2-40B4-BE49-F238E27FC236}">
                <a16:creationId xmlns:a16="http://schemas.microsoft.com/office/drawing/2014/main" id="{3C150FE8-272A-405B-AF7B-38C5D1F557D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59600" y="4529173"/>
            <a:ext cx="3067526" cy="1783873"/>
          </a:xfrm>
          <a:prstGeom prst="rect">
            <a:avLst/>
          </a:prstGeom>
          <a:ln>
            <a:solidFill>
              <a:schemeClr val="accent1"/>
            </a:solidFill>
          </a:ln>
        </p:spPr>
      </p:pic>
      <p:pic>
        <p:nvPicPr>
          <p:cNvPr id="11" name="図 10">
            <a:extLst>
              <a:ext uri="{FF2B5EF4-FFF2-40B4-BE49-F238E27FC236}">
                <a16:creationId xmlns:a16="http://schemas.microsoft.com/office/drawing/2014/main" id="{89CAFD16-B727-4135-9C67-6D6D36059B4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192776" y="4529173"/>
            <a:ext cx="2885575" cy="1783872"/>
          </a:xfrm>
          <a:prstGeom prst="rect">
            <a:avLst/>
          </a:prstGeom>
          <a:ln>
            <a:solidFill>
              <a:schemeClr val="accent1"/>
            </a:solidFill>
          </a:ln>
        </p:spPr>
      </p:pic>
    </p:spTree>
    <p:extLst>
      <p:ext uri="{BB962C8B-B14F-4D97-AF65-F5344CB8AC3E}">
        <p14:creationId xmlns:p14="http://schemas.microsoft.com/office/powerpoint/2010/main" val="5978657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255EA72-5ED7-E14B-A49F-5021F70BB55D}"/>
              </a:ext>
            </a:extLst>
          </p:cNvPr>
          <p:cNvSpPr>
            <a:spLocks noGrp="1"/>
          </p:cNvSpPr>
          <p:nvPr>
            <p:ph type="title"/>
          </p:nvPr>
        </p:nvSpPr>
        <p:spPr/>
        <p:txBody>
          <a:bodyPr/>
          <a:lstStyle/>
          <a:p>
            <a:r>
              <a:rPr kumimoji="1" lang="ja-JP" altLang="en-US" dirty="0"/>
              <a:t>古民家ツーリズムまちづくりプランナー</a:t>
            </a:r>
          </a:p>
        </p:txBody>
      </p:sp>
      <p:sp>
        <p:nvSpPr>
          <p:cNvPr id="5" name="コンテンツ プレースホルダー 4">
            <a:extLst>
              <a:ext uri="{FF2B5EF4-FFF2-40B4-BE49-F238E27FC236}">
                <a16:creationId xmlns:a16="http://schemas.microsoft.com/office/drawing/2014/main" id="{2E2EF4D0-E500-436D-8A5C-D55A9A378A90}"/>
              </a:ext>
            </a:extLst>
          </p:cNvPr>
          <p:cNvSpPr>
            <a:spLocks noGrp="1"/>
          </p:cNvSpPr>
          <p:nvPr>
            <p:ph idx="1"/>
          </p:nvPr>
        </p:nvSpPr>
        <p:spPr>
          <a:xfrm>
            <a:off x="144018" y="893925"/>
            <a:ext cx="5936742" cy="3330604"/>
          </a:xfrm>
        </p:spPr>
        <p:txBody>
          <a:bodyPr>
            <a:normAutofit/>
          </a:bodyPr>
          <a:lstStyle/>
          <a:p>
            <a:pPr marL="0" indent="0">
              <a:buNone/>
            </a:pPr>
            <a:r>
              <a:rPr lang="en-US" altLang="ja-JP" sz="2000" dirty="0"/>
              <a:t>-</a:t>
            </a:r>
            <a:r>
              <a:rPr lang="ja-JP" altLang="en-US" sz="2000" dirty="0"/>
              <a:t>テキスト内容</a:t>
            </a:r>
            <a:r>
              <a:rPr lang="en-US" altLang="ja-JP" sz="2000" dirty="0"/>
              <a:t>-</a:t>
            </a:r>
          </a:p>
          <a:p>
            <a:pPr marL="0" indent="0">
              <a:buNone/>
            </a:pPr>
            <a:r>
              <a:rPr lang="ja-JP" altLang="en-US" sz="2000" dirty="0"/>
              <a:t>はじめに</a:t>
            </a:r>
          </a:p>
          <a:p>
            <a:pPr marL="0" indent="0">
              <a:buNone/>
            </a:pPr>
            <a:r>
              <a:rPr lang="ja-JP" altLang="en-US" sz="2000" dirty="0"/>
              <a:t>第一部 観光概論</a:t>
            </a:r>
          </a:p>
          <a:p>
            <a:pPr marL="0" indent="0">
              <a:buNone/>
            </a:pPr>
            <a:r>
              <a:rPr lang="ja-JP" altLang="en-US" sz="2000" dirty="0"/>
              <a:t>第二部 観光マーケティングの実際</a:t>
            </a:r>
          </a:p>
          <a:p>
            <a:pPr marL="0" indent="0">
              <a:buNone/>
            </a:pPr>
            <a:r>
              <a:rPr lang="ja-JP" altLang="en-US" sz="2000" dirty="0"/>
              <a:t>第三部 ネットマーケティングと</a:t>
            </a:r>
            <a:r>
              <a:rPr lang="en-US" altLang="ja-JP" sz="2000" dirty="0"/>
              <a:t>SNS</a:t>
            </a:r>
            <a:r>
              <a:rPr lang="ja-JP" altLang="en-US" sz="2000" dirty="0"/>
              <a:t>の活用</a:t>
            </a:r>
          </a:p>
          <a:p>
            <a:pPr marL="0" indent="0">
              <a:buNone/>
            </a:pPr>
            <a:r>
              <a:rPr lang="ja-JP" altLang="en-US" sz="2000" dirty="0"/>
              <a:t>第四部 </a:t>
            </a:r>
            <a:r>
              <a:rPr lang="en-US" altLang="ja-JP" sz="2000" dirty="0"/>
              <a:t>SDGs</a:t>
            </a:r>
            <a:r>
              <a:rPr lang="ja-JP" altLang="en-US" sz="2000" dirty="0"/>
              <a:t>と観光</a:t>
            </a:r>
          </a:p>
          <a:p>
            <a:pPr marL="0" indent="0">
              <a:buNone/>
            </a:pPr>
            <a:r>
              <a:rPr lang="ja-JP" altLang="en-US" sz="2000" dirty="0"/>
              <a:t>第五部 交付金を活用したまちづくり</a:t>
            </a:r>
          </a:p>
          <a:p>
            <a:pPr marL="0" indent="0">
              <a:buNone/>
            </a:pPr>
            <a:r>
              <a:rPr lang="ja-JP" altLang="en-US" sz="2000" dirty="0"/>
              <a:t>第六部 まちづくりプラン設計</a:t>
            </a:r>
          </a:p>
          <a:p>
            <a:pPr marL="0" indent="0">
              <a:buNone/>
            </a:pPr>
            <a:endParaRPr lang="ja-JP" altLang="en-US" sz="2000" dirty="0"/>
          </a:p>
        </p:txBody>
      </p:sp>
      <p:pic>
        <p:nvPicPr>
          <p:cNvPr id="6" name="図 5">
            <a:extLst>
              <a:ext uri="{FF2B5EF4-FFF2-40B4-BE49-F238E27FC236}">
                <a16:creationId xmlns:a16="http://schemas.microsoft.com/office/drawing/2014/main" id="{26608C22-0519-4407-8A88-4581A14CFD7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93480" y="813815"/>
            <a:ext cx="2402658" cy="3410714"/>
          </a:xfrm>
          <a:prstGeom prst="rect">
            <a:avLst/>
          </a:prstGeom>
          <a:ln>
            <a:solidFill>
              <a:schemeClr val="accent1"/>
            </a:solidFill>
          </a:ln>
        </p:spPr>
      </p:pic>
      <p:pic>
        <p:nvPicPr>
          <p:cNvPr id="7" name="図 6">
            <a:extLst>
              <a:ext uri="{FF2B5EF4-FFF2-40B4-BE49-F238E27FC236}">
                <a16:creationId xmlns:a16="http://schemas.microsoft.com/office/drawing/2014/main" id="{F23A8729-2987-4C88-8EC1-80D29CAB1E5A}"/>
              </a:ext>
            </a:extLst>
          </p:cNvPr>
          <p:cNvPicPr/>
          <p:nvPr/>
        </p:nvPicPr>
        <p:blipFill>
          <a:blip r:embed="rId3" cstate="screen">
            <a:extLst>
              <a:ext uri="{28A0092B-C50C-407E-A947-70E740481C1C}">
                <a14:useLocalDpi xmlns:a14="http://schemas.microsoft.com/office/drawing/2010/main"/>
              </a:ext>
            </a:extLst>
          </a:blip>
          <a:stretch>
            <a:fillRect/>
          </a:stretch>
        </p:blipFill>
        <p:spPr>
          <a:xfrm>
            <a:off x="433901" y="4529174"/>
            <a:ext cx="2576643" cy="1783873"/>
          </a:xfrm>
          <a:prstGeom prst="rect">
            <a:avLst/>
          </a:prstGeom>
          <a:ln>
            <a:solidFill>
              <a:schemeClr val="tx1"/>
            </a:solidFill>
          </a:ln>
        </p:spPr>
      </p:pic>
      <p:pic>
        <p:nvPicPr>
          <p:cNvPr id="8" name="図 7">
            <a:extLst>
              <a:ext uri="{FF2B5EF4-FFF2-40B4-BE49-F238E27FC236}">
                <a16:creationId xmlns:a16="http://schemas.microsoft.com/office/drawing/2014/main" id="{08487703-5B8F-42E9-9709-C6D90DD29651}"/>
              </a:ext>
            </a:extLst>
          </p:cNvPr>
          <p:cNvPicPr/>
          <p:nvPr/>
        </p:nvPicPr>
        <p:blipFill>
          <a:blip r:embed="rId4" cstate="screen">
            <a:extLst>
              <a:ext uri="{28A0092B-C50C-407E-A947-70E740481C1C}">
                <a14:useLocalDpi xmlns:a14="http://schemas.microsoft.com/office/drawing/2010/main"/>
              </a:ext>
            </a:extLst>
          </a:blip>
          <a:srcRect/>
          <a:stretch>
            <a:fillRect/>
          </a:stretch>
        </p:blipFill>
        <p:spPr bwMode="auto">
          <a:xfrm>
            <a:off x="3323433" y="4529174"/>
            <a:ext cx="2444438" cy="1783873"/>
          </a:xfrm>
          <a:prstGeom prst="rect">
            <a:avLst/>
          </a:prstGeom>
          <a:noFill/>
          <a:ln>
            <a:solidFill>
              <a:schemeClr val="accent1"/>
            </a:solidFill>
          </a:ln>
        </p:spPr>
      </p:pic>
      <p:pic>
        <p:nvPicPr>
          <p:cNvPr id="9" name="図 8">
            <a:extLst>
              <a:ext uri="{FF2B5EF4-FFF2-40B4-BE49-F238E27FC236}">
                <a16:creationId xmlns:a16="http://schemas.microsoft.com/office/drawing/2014/main" id="{6E87311E-70F3-460F-BE38-1B889B3BE082}"/>
              </a:ext>
            </a:extLst>
          </p:cNvPr>
          <p:cNvPicPr/>
          <p:nvPr/>
        </p:nvPicPr>
        <p:blipFill>
          <a:blip r:embed="rId5" cstate="screen">
            <a:extLst>
              <a:ext uri="{28A0092B-C50C-407E-A947-70E740481C1C}">
                <a14:useLocalDpi xmlns:a14="http://schemas.microsoft.com/office/drawing/2010/main"/>
              </a:ext>
            </a:extLst>
          </a:blip>
          <a:stretch>
            <a:fillRect/>
          </a:stretch>
        </p:blipFill>
        <p:spPr>
          <a:xfrm>
            <a:off x="6080760" y="4529174"/>
            <a:ext cx="2629339" cy="1783873"/>
          </a:xfrm>
          <a:prstGeom prst="rect">
            <a:avLst/>
          </a:prstGeom>
          <a:ln>
            <a:solidFill>
              <a:schemeClr val="accent1"/>
            </a:solidFill>
          </a:ln>
        </p:spPr>
      </p:pic>
    </p:spTree>
    <p:extLst>
      <p:ext uri="{BB962C8B-B14F-4D97-AF65-F5344CB8AC3E}">
        <p14:creationId xmlns:p14="http://schemas.microsoft.com/office/powerpoint/2010/main" val="21208706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8D2AD6C-503A-E44B-81FF-668384226455}"/>
              </a:ext>
            </a:extLst>
          </p:cNvPr>
          <p:cNvSpPr>
            <a:spLocks noGrp="1"/>
          </p:cNvSpPr>
          <p:nvPr>
            <p:ph type="title"/>
          </p:nvPr>
        </p:nvSpPr>
        <p:spPr/>
        <p:txBody>
          <a:bodyPr/>
          <a:lstStyle/>
          <a:p>
            <a:r>
              <a:rPr kumimoji="1" lang="ja-JP" altLang="en-US"/>
              <a:t>地域活性化へのステップ</a:t>
            </a:r>
          </a:p>
        </p:txBody>
      </p:sp>
      <p:pic>
        <p:nvPicPr>
          <p:cNvPr id="5" name="コンテンツ プレースホルダー 4" descr="ダイアグラム&#10;&#10;自動的に生成された説明">
            <a:extLst>
              <a:ext uri="{FF2B5EF4-FFF2-40B4-BE49-F238E27FC236}">
                <a16:creationId xmlns:a16="http://schemas.microsoft.com/office/drawing/2014/main" id="{8F420FEA-43DA-3347-ACE2-8B0929DC5170}"/>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355600" y="790574"/>
            <a:ext cx="8597900" cy="5534025"/>
          </a:xfrm>
        </p:spPr>
      </p:pic>
    </p:spTree>
    <p:extLst>
      <p:ext uri="{BB962C8B-B14F-4D97-AF65-F5344CB8AC3E}">
        <p14:creationId xmlns:p14="http://schemas.microsoft.com/office/powerpoint/2010/main" val="20757284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DE5C4ED-0E1D-6244-B40A-92C0BC26CE7D}"/>
              </a:ext>
            </a:extLst>
          </p:cNvPr>
          <p:cNvSpPr>
            <a:spLocks noGrp="1"/>
          </p:cNvSpPr>
          <p:nvPr>
            <p:ph type="title"/>
          </p:nvPr>
        </p:nvSpPr>
        <p:spPr/>
        <p:txBody>
          <a:bodyPr>
            <a:normAutofit/>
          </a:bodyPr>
          <a:lstStyle/>
          <a:p>
            <a:r>
              <a:rPr kumimoji="1" lang="ja-JP" altLang="en-US" sz="2000"/>
              <a:t>日本の国策としてインバウンドから二地域居住</a:t>
            </a:r>
          </a:p>
        </p:txBody>
      </p:sp>
      <p:pic>
        <p:nvPicPr>
          <p:cNvPr id="5" name="コンテンツ プレースホルダー 4" descr="テキスト&#10;&#10;自動的に生成された説明">
            <a:extLst>
              <a:ext uri="{FF2B5EF4-FFF2-40B4-BE49-F238E27FC236}">
                <a16:creationId xmlns:a16="http://schemas.microsoft.com/office/drawing/2014/main" id="{DE6E3FBC-D69E-6748-8EBF-D2C5E530D4CB}"/>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 y="790575"/>
            <a:ext cx="8953499" cy="5187950"/>
          </a:xfrm>
        </p:spPr>
      </p:pic>
    </p:spTree>
    <p:extLst>
      <p:ext uri="{BB962C8B-B14F-4D97-AF65-F5344CB8AC3E}">
        <p14:creationId xmlns:p14="http://schemas.microsoft.com/office/powerpoint/2010/main" val="23952482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DE5C4ED-0E1D-6244-B40A-92C0BC26CE7D}"/>
              </a:ext>
            </a:extLst>
          </p:cNvPr>
          <p:cNvSpPr>
            <a:spLocks noGrp="1"/>
          </p:cNvSpPr>
          <p:nvPr>
            <p:ph type="title"/>
          </p:nvPr>
        </p:nvSpPr>
        <p:spPr/>
        <p:txBody>
          <a:bodyPr>
            <a:normAutofit/>
          </a:bodyPr>
          <a:lstStyle/>
          <a:p>
            <a:r>
              <a:rPr kumimoji="1" lang="ja-JP" altLang="en-US" sz="2000"/>
              <a:t>日本の国策としてインバウンドから二地域居住</a:t>
            </a:r>
          </a:p>
        </p:txBody>
      </p:sp>
      <p:pic>
        <p:nvPicPr>
          <p:cNvPr id="5" name="コンテンツ プレースホルダー 4" descr="グラフィカル ユーザー インターフェイス, テキスト&#10;&#10;自動的に生成された説明">
            <a:extLst>
              <a:ext uri="{FF2B5EF4-FFF2-40B4-BE49-F238E27FC236}">
                <a16:creationId xmlns:a16="http://schemas.microsoft.com/office/drawing/2014/main" id="{710C665A-E54F-D141-843D-430BDA44A130}"/>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304800" y="825500"/>
            <a:ext cx="8610600" cy="5372099"/>
          </a:xfrm>
        </p:spPr>
      </p:pic>
    </p:spTree>
    <p:extLst>
      <p:ext uri="{BB962C8B-B14F-4D97-AF65-F5344CB8AC3E}">
        <p14:creationId xmlns:p14="http://schemas.microsoft.com/office/powerpoint/2010/main" val="36033632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2" y="0"/>
            <a:ext cx="3047358"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783777" y="-3783778"/>
            <a:ext cx="1576446"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タイトル 1">
            <a:extLst>
              <a:ext uri="{FF2B5EF4-FFF2-40B4-BE49-F238E27FC236}">
                <a16:creationId xmlns:a16="http://schemas.microsoft.com/office/drawing/2014/main" id="{04D96281-1803-0B4C-A3A8-705A380D5727}"/>
              </a:ext>
            </a:extLst>
          </p:cNvPr>
          <p:cNvSpPr>
            <a:spLocks noGrp="1"/>
          </p:cNvSpPr>
          <p:nvPr>
            <p:ph type="title"/>
          </p:nvPr>
        </p:nvSpPr>
        <p:spPr>
          <a:xfrm>
            <a:off x="1028697" y="348865"/>
            <a:ext cx="7533018" cy="877729"/>
          </a:xfrm>
        </p:spPr>
        <p:txBody>
          <a:bodyPr anchor="ctr">
            <a:normAutofit/>
          </a:bodyPr>
          <a:lstStyle/>
          <a:p>
            <a:pPr algn="ctr"/>
            <a:r>
              <a:rPr kumimoji="1" lang="ja-JP" altLang="en-US" sz="4400">
                <a:solidFill>
                  <a:srgbClr val="FFFFFF"/>
                </a:solidFill>
              </a:rPr>
              <a:t>二地域居住へ</a:t>
            </a:r>
          </a:p>
        </p:txBody>
      </p:sp>
      <p:graphicFrame>
        <p:nvGraphicFramePr>
          <p:cNvPr id="5" name="コンテンツ プレースホルダー 2">
            <a:extLst>
              <a:ext uri="{FF2B5EF4-FFF2-40B4-BE49-F238E27FC236}">
                <a16:creationId xmlns:a16="http://schemas.microsoft.com/office/drawing/2014/main" id="{4DA7B460-7AF5-4B9B-BF4B-34DA7F158744}"/>
              </a:ext>
            </a:extLst>
          </p:cNvPr>
          <p:cNvGraphicFramePr>
            <a:graphicFrameLocks noGrp="1"/>
          </p:cNvGraphicFramePr>
          <p:nvPr>
            <p:ph idx="1"/>
            <p:extLst>
              <p:ext uri="{D42A27DB-BD31-4B8C-83A1-F6EECF244321}">
                <p14:modId xmlns:p14="http://schemas.microsoft.com/office/powerpoint/2010/main" val="1752670367"/>
              </p:ext>
            </p:extLst>
          </p:nvPr>
        </p:nvGraphicFramePr>
        <p:xfrm>
          <a:off x="483042" y="2112579"/>
          <a:ext cx="8195871"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524616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コンテンツ プレースホルダー 4">
            <a:extLst>
              <a:ext uri="{FF2B5EF4-FFF2-40B4-BE49-F238E27FC236}">
                <a16:creationId xmlns:a16="http://schemas.microsoft.com/office/drawing/2014/main" id="{DE4FA57D-2D8A-3941-A9A5-30703ABC49B4}"/>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167424" y="734097"/>
            <a:ext cx="4262908" cy="6123903"/>
          </a:xfrm>
        </p:spPr>
      </p:pic>
      <p:pic>
        <p:nvPicPr>
          <p:cNvPr id="4" name="図 3" descr="カレンダー&#10;&#10;自動的に生成された説明">
            <a:extLst>
              <a:ext uri="{FF2B5EF4-FFF2-40B4-BE49-F238E27FC236}">
                <a16:creationId xmlns:a16="http://schemas.microsoft.com/office/drawing/2014/main" id="{7E5134B0-0DF5-BD4F-B914-874382945F60}"/>
              </a:ext>
            </a:extLst>
          </p:cNvPr>
          <p:cNvPicPr>
            <a:picLocks noChangeAspect="1"/>
          </p:cNvPicPr>
          <p:nvPr/>
        </p:nvPicPr>
        <p:blipFill>
          <a:blip r:embed="rId3"/>
          <a:stretch>
            <a:fillRect/>
          </a:stretch>
        </p:blipFill>
        <p:spPr>
          <a:xfrm>
            <a:off x="4641751" y="734096"/>
            <a:ext cx="4330474" cy="6123903"/>
          </a:xfrm>
          <a:prstGeom prst="rect">
            <a:avLst/>
          </a:prstGeom>
        </p:spPr>
      </p:pic>
    </p:spTree>
    <p:extLst>
      <p:ext uri="{BB962C8B-B14F-4D97-AF65-F5344CB8AC3E}">
        <p14:creationId xmlns:p14="http://schemas.microsoft.com/office/powerpoint/2010/main" val="11708320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コンテンツ プレースホルダー 4" descr="テキスト が含まれている画像&#10;&#10;自動的に生成された説明">
            <a:extLst>
              <a:ext uri="{FF2B5EF4-FFF2-40B4-BE49-F238E27FC236}">
                <a16:creationId xmlns:a16="http://schemas.microsoft.com/office/drawing/2014/main" id="{B9A883D6-17E9-0D45-A09A-F1F261689219}"/>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270457" y="978794"/>
            <a:ext cx="8615966" cy="5512158"/>
          </a:xfrm>
        </p:spPr>
      </p:pic>
    </p:spTree>
    <p:extLst>
      <p:ext uri="{BB962C8B-B14F-4D97-AF65-F5344CB8AC3E}">
        <p14:creationId xmlns:p14="http://schemas.microsoft.com/office/powerpoint/2010/main" val="11114898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6" name="Picture 12">
            <a:extLst>
              <a:ext uri="{FF2B5EF4-FFF2-40B4-BE49-F238E27FC236}">
                <a16:creationId xmlns:a16="http://schemas.microsoft.com/office/drawing/2014/main" id="{5D4FFBE2-493E-754B-A443-11E08CE532C7}"/>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369026" y="6020921"/>
            <a:ext cx="2655704" cy="622430"/>
          </a:xfrm>
          <a:prstGeom prst="rect">
            <a:avLst/>
          </a:prstGeom>
          <a:noFill/>
          <a:extLst>
            <a:ext uri="{909E8E84-426E-40DD-AFC4-6F175D3DCCD1}">
              <a14:hiddenFill xmlns:a14="http://schemas.microsoft.com/office/drawing/2010/main">
                <a:solidFill>
                  <a:srgbClr val="FFFFFF"/>
                </a:solidFill>
              </a14:hiddenFill>
            </a:ext>
          </a:extLst>
        </p:spPr>
      </p:pic>
      <p:sp>
        <p:nvSpPr>
          <p:cNvPr id="51" name="角丸四角形 50">
            <a:extLst>
              <a:ext uri="{FF2B5EF4-FFF2-40B4-BE49-F238E27FC236}">
                <a16:creationId xmlns:a16="http://schemas.microsoft.com/office/drawing/2014/main" id="{ACAC2DFA-086F-6148-B16D-E6E38A67F417}"/>
              </a:ext>
            </a:extLst>
          </p:cNvPr>
          <p:cNvSpPr/>
          <p:nvPr/>
        </p:nvSpPr>
        <p:spPr>
          <a:xfrm>
            <a:off x="7253487" y="3542746"/>
            <a:ext cx="454794" cy="200557"/>
          </a:xfrm>
          <a:prstGeom prst="roundRect">
            <a:avLst>
              <a:gd name="adj" fmla="val 41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1" dirty="0">
              <a:latin typeface="Tsukushi A Round Gothic Regular" panose="02020400000000000000" pitchFamily="18" charset="-128"/>
              <a:ea typeface="Tsukushi A Round Gothic Regular" panose="02020400000000000000" pitchFamily="18" charset="-128"/>
            </a:endParaRPr>
          </a:p>
        </p:txBody>
      </p:sp>
      <p:graphicFrame>
        <p:nvGraphicFramePr>
          <p:cNvPr id="2" name="表 1">
            <a:extLst>
              <a:ext uri="{FF2B5EF4-FFF2-40B4-BE49-F238E27FC236}">
                <a16:creationId xmlns:a16="http://schemas.microsoft.com/office/drawing/2014/main" id="{F38D3DC9-0172-C744-BA29-694B13CE5C35}"/>
              </a:ext>
            </a:extLst>
          </p:cNvPr>
          <p:cNvGraphicFramePr>
            <a:graphicFrameLocks noGrp="1"/>
          </p:cNvGraphicFramePr>
          <p:nvPr>
            <p:extLst>
              <p:ext uri="{D42A27DB-BD31-4B8C-83A1-F6EECF244321}">
                <p14:modId xmlns:p14="http://schemas.microsoft.com/office/powerpoint/2010/main" val="2260397217"/>
              </p:ext>
            </p:extLst>
          </p:nvPr>
        </p:nvGraphicFramePr>
        <p:xfrm>
          <a:off x="258418" y="894521"/>
          <a:ext cx="2305878" cy="5126400"/>
        </p:xfrm>
        <a:graphic>
          <a:graphicData uri="http://schemas.openxmlformats.org/drawingml/2006/table">
            <a:tbl>
              <a:tblPr/>
              <a:tblGrid>
                <a:gridCol w="1083365">
                  <a:extLst>
                    <a:ext uri="{9D8B030D-6E8A-4147-A177-3AD203B41FA5}">
                      <a16:colId xmlns:a16="http://schemas.microsoft.com/office/drawing/2014/main" val="2064338981"/>
                    </a:ext>
                  </a:extLst>
                </a:gridCol>
                <a:gridCol w="1222513">
                  <a:extLst>
                    <a:ext uri="{9D8B030D-6E8A-4147-A177-3AD203B41FA5}">
                      <a16:colId xmlns:a16="http://schemas.microsoft.com/office/drawing/2014/main" val="1279168439"/>
                    </a:ext>
                  </a:extLst>
                </a:gridCol>
              </a:tblGrid>
              <a:tr h="101994">
                <a:tc>
                  <a:txBody>
                    <a:bodyPr/>
                    <a:lstStyle/>
                    <a:p>
                      <a:pPr rtl="0" fontAlgn="b"/>
                      <a:r>
                        <a:rPr lang="en-US" altLang="ja-JP" sz="1800">
                          <a:effectLst/>
                          <a:latin typeface="Tsukushi A Round Gothic Regular" panose="02020400000000000000" pitchFamily="18" charset="-128"/>
                          <a:ea typeface="Tsukushi A Round Gothic Regular" panose="02020400000000000000" pitchFamily="18" charset="-128"/>
                        </a:rPr>
                        <a:t>01 </a:t>
                      </a:r>
                      <a:r>
                        <a:rPr lang="ja-JP" altLang="en-US" sz="1800">
                          <a:effectLst/>
                          <a:latin typeface="Tsukushi A Round Gothic Regular" panose="02020400000000000000" pitchFamily="18" charset="-128"/>
                          <a:ea typeface="Tsukushi A Round Gothic Regular" panose="02020400000000000000" pitchFamily="18" charset="-128"/>
                        </a:rPr>
                        <a:t>北海道</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名寄市</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1365880"/>
                  </a:ext>
                </a:extLst>
              </a:tr>
              <a:tr h="101994">
                <a:tc>
                  <a:txBody>
                    <a:bodyPr/>
                    <a:lstStyle/>
                    <a:p>
                      <a:pPr rtl="0" fontAlgn="b"/>
                      <a:r>
                        <a:rPr lang="en-US" altLang="ja-JP" sz="1800">
                          <a:effectLst/>
                          <a:latin typeface="Tsukushi A Round Gothic Regular" panose="02020400000000000000" pitchFamily="18" charset="-128"/>
                          <a:ea typeface="Tsukushi A Round Gothic Regular" panose="02020400000000000000" pitchFamily="18" charset="-128"/>
                        </a:rPr>
                        <a:t>01 </a:t>
                      </a:r>
                      <a:r>
                        <a:rPr lang="ja-JP" altLang="en-US" sz="1800">
                          <a:effectLst/>
                          <a:latin typeface="Tsukushi A Round Gothic Regular" panose="02020400000000000000" pitchFamily="18" charset="-128"/>
                          <a:ea typeface="Tsukushi A Round Gothic Regular" panose="02020400000000000000" pitchFamily="18" charset="-128"/>
                        </a:rPr>
                        <a:t>北海道</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函館市</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81588075"/>
                  </a:ext>
                </a:extLst>
              </a:tr>
              <a:tr h="101994">
                <a:tc>
                  <a:txBody>
                    <a:bodyPr/>
                    <a:lstStyle/>
                    <a:p>
                      <a:pPr rtl="0" fontAlgn="b"/>
                      <a:r>
                        <a:rPr lang="en-US" altLang="ja-JP" sz="1800">
                          <a:effectLst/>
                          <a:latin typeface="Tsukushi A Round Gothic Regular" panose="02020400000000000000" pitchFamily="18" charset="-128"/>
                          <a:ea typeface="Tsukushi A Round Gothic Regular" panose="02020400000000000000" pitchFamily="18" charset="-128"/>
                        </a:rPr>
                        <a:t>01 </a:t>
                      </a:r>
                      <a:r>
                        <a:rPr lang="ja-JP" altLang="en-US" sz="1800">
                          <a:effectLst/>
                          <a:latin typeface="Tsukushi A Round Gothic Regular" panose="02020400000000000000" pitchFamily="18" charset="-128"/>
                          <a:ea typeface="Tsukushi A Round Gothic Regular" panose="02020400000000000000" pitchFamily="18" charset="-128"/>
                        </a:rPr>
                        <a:t>北海道</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石狩市</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45794076"/>
                  </a:ext>
                </a:extLst>
              </a:tr>
              <a:tr h="101994">
                <a:tc>
                  <a:txBody>
                    <a:bodyPr/>
                    <a:lstStyle/>
                    <a:p>
                      <a:pPr rtl="0" fontAlgn="b"/>
                      <a:r>
                        <a:rPr lang="en-US" altLang="ja-JP" sz="1800">
                          <a:effectLst/>
                          <a:latin typeface="Tsukushi A Round Gothic Regular" panose="02020400000000000000" pitchFamily="18" charset="-128"/>
                          <a:ea typeface="Tsukushi A Round Gothic Regular" panose="02020400000000000000" pitchFamily="18" charset="-128"/>
                        </a:rPr>
                        <a:t>01 </a:t>
                      </a:r>
                      <a:r>
                        <a:rPr lang="ja-JP" altLang="en-US" sz="1800">
                          <a:effectLst/>
                          <a:latin typeface="Tsukushi A Round Gothic Regular" panose="02020400000000000000" pitchFamily="18" charset="-128"/>
                          <a:ea typeface="Tsukushi A Round Gothic Regular" panose="02020400000000000000" pitchFamily="18" charset="-128"/>
                        </a:rPr>
                        <a:t>北海道</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むかわ町</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7095800"/>
                  </a:ext>
                </a:extLst>
              </a:tr>
              <a:tr h="101994">
                <a:tc>
                  <a:txBody>
                    <a:bodyPr/>
                    <a:lstStyle/>
                    <a:p>
                      <a:pPr rtl="0" fontAlgn="b"/>
                      <a:r>
                        <a:rPr lang="en-US" altLang="ja-JP" sz="1800">
                          <a:effectLst/>
                          <a:latin typeface="Tsukushi A Round Gothic Regular" panose="02020400000000000000" pitchFamily="18" charset="-128"/>
                          <a:ea typeface="Tsukushi A Round Gothic Regular" panose="02020400000000000000" pitchFamily="18" charset="-128"/>
                        </a:rPr>
                        <a:t>01 </a:t>
                      </a:r>
                      <a:r>
                        <a:rPr lang="ja-JP" altLang="en-US" sz="1800">
                          <a:effectLst/>
                          <a:latin typeface="Tsukushi A Round Gothic Regular" panose="02020400000000000000" pitchFamily="18" charset="-128"/>
                          <a:ea typeface="Tsukushi A Round Gothic Regular" panose="02020400000000000000" pitchFamily="18" charset="-128"/>
                        </a:rPr>
                        <a:t>北海道</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石狩市</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00398723"/>
                  </a:ext>
                </a:extLst>
              </a:tr>
              <a:tr h="101994">
                <a:tc>
                  <a:txBody>
                    <a:bodyPr/>
                    <a:lstStyle/>
                    <a:p>
                      <a:pPr rtl="0" fontAlgn="b"/>
                      <a:r>
                        <a:rPr lang="en-US" altLang="ja-JP" sz="1800">
                          <a:effectLst/>
                          <a:latin typeface="Tsukushi A Round Gothic Regular" panose="02020400000000000000" pitchFamily="18" charset="-128"/>
                          <a:ea typeface="Tsukushi A Round Gothic Regular" panose="02020400000000000000" pitchFamily="18" charset="-128"/>
                        </a:rPr>
                        <a:t>04 </a:t>
                      </a:r>
                      <a:r>
                        <a:rPr lang="ja-JP" altLang="en-US" sz="1800">
                          <a:effectLst/>
                          <a:latin typeface="Tsukushi A Round Gothic Regular" panose="02020400000000000000" pitchFamily="18" charset="-128"/>
                          <a:ea typeface="Tsukushi A Round Gothic Regular" panose="02020400000000000000" pitchFamily="18" charset="-128"/>
                        </a:rPr>
                        <a:t>宮城県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利府町</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22912130"/>
                  </a:ext>
                </a:extLst>
              </a:tr>
              <a:tr h="101994">
                <a:tc>
                  <a:txBody>
                    <a:bodyPr/>
                    <a:lstStyle/>
                    <a:p>
                      <a:pPr rtl="0" fontAlgn="b"/>
                      <a:r>
                        <a:rPr lang="en-US" altLang="ja-JP" sz="1800">
                          <a:effectLst/>
                          <a:latin typeface="Tsukushi A Round Gothic Regular" panose="02020400000000000000" pitchFamily="18" charset="-128"/>
                          <a:ea typeface="Tsukushi A Round Gothic Regular" panose="02020400000000000000" pitchFamily="18" charset="-128"/>
                        </a:rPr>
                        <a:t>04 </a:t>
                      </a:r>
                      <a:r>
                        <a:rPr lang="ja-JP" altLang="en-US" sz="1800">
                          <a:effectLst/>
                          <a:latin typeface="Tsukushi A Round Gothic Regular" panose="02020400000000000000" pitchFamily="18" charset="-128"/>
                          <a:ea typeface="Tsukushi A Round Gothic Regular" panose="02020400000000000000" pitchFamily="18" charset="-128"/>
                        </a:rPr>
                        <a:t>宮城県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村田町</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32391083"/>
                  </a:ext>
                </a:extLst>
              </a:tr>
              <a:tr h="101994">
                <a:tc>
                  <a:txBody>
                    <a:bodyPr/>
                    <a:lstStyle/>
                    <a:p>
                      <a:pPr rtl="0" fontAlgn="b"/>
                      <a:r>
                        <a:rPr lang="en-US" altLang="ja-JP" sz="1800">
                          <a:effectLst/>
                          <a:latin typeface="Tsukushi A Round Gothic Regular" panose="02020400000000000000" pitchFamily="18" charset="-128"/>
                          <a:ea typeface="Tsukushi A Round Gothic Regular" panose="02020400000000000000" pitchFamily="18" charset="-128"/>
                        </a:rPr>
                        <a:t>05 </a:t>
                      </a:r>
                      <a:r>
                        <a:rPr lang="ja-JP" altLang="en-US" sz="1800">
                          <a:effectLst/>
                          <a:latin typeface="Tsukushi A Round Gothic Regular" panose="02020400000000000000" pitchFamily="18" charset="-128"/>
                          <a:ea typeface="Tsukushi A Round Gothic Regular" panose="02020400000000000000" pitchFamily="18" charset="-128"/>
                        </a:rPr>
                        <a:t>秋田県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能代市</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02729031"/>
                  </a:ext>
                </a:extLst>
              </a:tr>
              <a:tr h="101994">
                <a:tc>
                  <a:txBody>
                    <a:bodyPr/>
                    <a:lstStyle/>
                    <a:p>
                      <a:pPr rtl="0" fontAlgn="b"/>
                      <a:r>
                        <a:rPr lang="en-US" altLang="ja-JP" sz="1800">
                          <a:effectLst/>
                          <a:latin typeface="Tsukushi A Round Gothic Regular" panose="02020400000000000000" pitchFamily="18" charset="-128"/>
                          <a:ea typeface="Tsukushi A Round Gothic Regular" panose="02020400000000000000" pitchFamily="18" charset="-128"/>
                        </a:rPr>
                        <a:t>06 </a:t>
                      </a:r>
                      <a:r>
                        <a:rPr lang="ja-JP" altLang="en-US" sz="1800">
                          <a:effectLst/>
                          <a:latin typeface="Tsukushi A Round Gothic Regular" panose="02020400000000000000" pitchFamily="18" charset="-128"/>
                          <a:ea typeface="Tsukushi A Round Gothic Regular" panose="02020400000000000000" pitchFamily="18" charset="-128"/>
                        </a:rPr>
                        <a:t>山形県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酒田市</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26946248"/>
                  </a:ext>
                </a:extLst>
              </a:tr>
              <a:tr h="101994">
                <a:tc>
                  <a:txBody>
                    <a:bodyPr/>
                    <a:lstStyle/>
                    <a:p>
                      <a:pPr rtl="0" fontAlgn="b"/>
                      <a:r>
                        <a:rPr lang="en-US" altLang="ja-JP" sz="1800">
                          <a:effectLst/>
                          <a:latin typeface="Tsukushi A Round Gothic Regular" panose="02020400000000000000" pitchFamily="18" charset="-128"/>
                          <a:ea typeface="Tsukushi A Round Gothic Regular" panose="02020400000000000000" pitchFamily="18" charset="-128"/>
                        </a:rPr>
                        <a:t>06 </a:t>
                      </a:r>
                      <a:r>
                        <a:rPr lang="ja-JP" altLang="en-US" sz="1800">
                          <a:effectLst/>
                          <a:latin typeface="Tsukushi A Round Gothic Regular" panose="02020400000000000000" pitchFamily="18" charset="-128"/>
                          <a:ea typeface="Tsukushi A Round Gothic Regular" panose="02020400000000000000" pitchFamily="18" charset="-128"/>
                        </a:rPr>
                        <a:t>山形県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尾花沢市</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97268802"/>
                  </a:ext>
                </a:extLst>
              </a:tr>
              <a:tr h="101994">
                <a:tc>
                  <a:txBody>
                    <a:bodyPr/>
                    <a:lstStyle/>
                    <a:p>
                      <a:pPr rtl="0" fontAlgn="b"/>
                      <a:r>
                        <a:rPr lang="en-US" altLang="ja-JP" sz="1800">
                          <a:effectLst/>
                          <a:latin typeface="Tsukushi A Round Gothic Regular" panose="02020400000000000000" pitchFamily="18" charset="-128"/>
                          <a:ea typeface="Tsukushi A Round Gothic Regular" panose="02020400000000000000" pitchFamily="18" charset="-128"/>
                        </a:rPr>
                        <a:t>06 </a:t>
                      </a:r>
                      <a:r>
                        <a:rPr lang="ja-JP" altLang="en-US" sz="1800">
                          <a:effectLst/>
                          <a:latin typeface="Tsukushi A Round Gothic Regular" panose="02020400000000000000" pitchFamily="18" charset="-128"/>
                          <a:ea typeface="Tsukushi A Round Gothic Regular" panose="02020400000000000000" pitchFamily="18" charset="-128"/>
                        </a:rPr>
                        <a:t>山形県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鮭川村</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63977198"/>
                  </a:ext>
                </a:extLst>
              </a:tr>
              <a:tr h="101994">
                <a:tc>
                  <a:txBody>
                    <a:bodyPr/>
                    <a:lstStyle/>
                    <a:p>
                      <a:pPr rtl="0" fontAlgn="b"/>
                      <a:r>
                        <a:rPr lang="en-US" altLang="ja-JP" sz="1800" dirty="0">
                          <a:effectLst/>
                          <a:latin typeface="Tsukushi A Round Gothic Regular" panose="02020400000000000000" pitchFamily="18" charset="-128"/>
                          <a:ea typeface="Tsukushi A Round Gothic Regular" panose="02020400000000000000" pitchFamily="18" charset="-128"/>
                        </a:rPr>
                        <a:t>07 </a:t>
                      </a:r>
                      <a:r>
                        <a:rPr lang="ja-JP" altLang="en-US" sz="1800">
                          <a:effectLst/>
                          <a:latin typeface="Tsukushi A Round Gothic Regular" panose="02020400000000000000" pitchFamily="18" charset="-128"/>
                          <a:ea typeface="Tsukushi A Round Gothic Regular" panose="02020400000000000000" pitchFamily="18" charset="-128"/>
                        </a:rPr>
                        <a:t>福島県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郡山市</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72938009"/>
                  </a:ext>
                </a:extLst>
              </a:tr>
              <a:tr h="101994">
                <a:tc>
                  <a:txBody>
                    <a:bodyPr/>
                    <a:lstStyle/>
                    <a:p>
                      <a:pPr rtl="0" fontAlgn="b"/>
                      <a:r>
                        <a:rPr lang="en-US" altLang="ja-JP" sz="1800">
                          <a:effectLst/>
                          <a:latin typeface="Tsukushi A Round Gothic Regular" panose="02020400000000000000" pitchFamily="18" charset="-128"/>
                          <a:ea typeface="Tsukushi A Round Gothic Regular" panose="02020400000000000000" pitchFamily="18" charset="-128"/>
                        </a:rPr>
                        <a:t>08 </a:t>
                      </a:r>
                      <a:r>
                        <a:rPr lang="ja-JP" altLang="en-US" sz="1800">
                          <a:effectLst/>
                          <a:latin typeface="Tsukushi A Round Gothic Regular" panose="02020400000000000000" pitchFamily="18" charset="-128"/>
                          <a:ea typeface="Tsukushi A Round Gothic Regular" panose="02020400000000000000" pitchFamily="18" charset="-128"/>
                        </a:rPr>
                        <a:t>茨城県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古河市</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26316164"/>
                  </a:ext>
                </a:extLst>
              </a:tr>
              <a:tr h="101994">
                <a:tc>
                  <a:txBody>
                    <a:bodyPr/>
                    <a:lstStyle/>
                    <a:p>
                      <a:pPr rtl="0" fontAlgn="b"/>
                      <a:r>
                        <a:rPr lang="en-US" altLang="ja-JP" sz="1800">
                          <a:effectLst/>
                          <a:latin typeface="Tsukushi A Round Gothic Regular" panose="02020400000000000000" pitchFamily="18" charset="-128"/>
                          <a:ea typeface="Tsukushi A Round Gothic Regular" panose="02020400000000000000" pitchFamily="18" charset="-128"/>
                        </a:rPr>
                        <a:t>09 </a:t>
                      </a:r>
                      <a:r>
                        <a:rPr lang="ja-JP" altLang="en-US" sz="1800">
                          <a:effectLst/>
                          <a:latin typeface="Tsukushi A Round Gothic Regular" panose="02020400000000000000" pitchFamily="18" charset="-128"/>
                          <a:ea typeface="Tsukushi A Round Gothic Regular" panose="02020400000000000000" pitchFamily="18" charset="-128"/>
                        </a:rPr>
                        <a:t>栃木県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栃木市</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95495701"/>
                  </a:ext>
                </a:extLst>
              </a:tr>
              <a:tr h="101994">
                <a:tc>
                  <a:txBody>
                    <a:bodyPr/>
                    <a:lstStyle/>
                    <a:p>
                      <a:pPr rtl="0" fontAlgn="b"/>
                      <a:r>
                        <a:rPr lang="en-US" altLang="ja-JP" sz="1800">
                          <a:effectLst/>
                          <a:latin typeface="Tsukushi A Round Gothic Regular" panose="02020400000000000000" pitchFamily="18" charset="-128"/>
                          <a:ea typeface="Tsukushi A Round Gothic Regular" panose="02020400000000000000" pitchFamily="18" charset="-128"/>
                        </a:rPr>
                        <a:t>11 </a:t>
                      </a:r>
                      <a:r>
                        <a:rPr lang="ja-JP" altLang="en-US" sz="1800">
                          <a:effectLst/>
                          <a:latin typeface="Tsukushi A Round Gothic Regular" panose="02020400000000000000" pitchFamily="18" charset="-128"/>
                          <a:ea typeface="Tsukushi A Round Gothic Regular" panose="02020400000000000000" pitchFamily="18" charset="-128"/>
                        </a:rPr>
                        <a:t>埼玉県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幸手市</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20050790"/>
                  </a:ext>
                </a:extLst>
              </a:tr>
              <a:tr h="101994">
                <a:tc>
                  <a:txBody>
                    <a:bodyPr/>
                    <a:lstStyle/>
                    <a:p>
                      <a:pPr rtl="0" fontAlgn="b"/>
                      <a:r>
                        <a:rPr lang="en-US" altLang="ja-JP" sz="1800">
                          <a:effectLst/>
                          <a:latin typeface="Tsukushi A Round Gothic Regular" panose="02020400000000000000" pitchFamily="18" charset="-128"/>
                          <a:ea typeface="Tsukushi A Round Gothic Regular" panose="02020400000000000000" pitchFamily="18" charset="-128"/>
                        </a:rPr>
                        <a:t>11 </a:t>
                      </a:r>
                      <a:r>
                        <a:rPr lang="ja-JP" altLang="en-US" sz="1800">
                          <a:effectLst/>
                          <a:latin typeface="Tsukushi A Round Gothic Regular" panose="02020400000000000000" pitchFamily="18" charset="-128"/>
                          <a:ea typeface="Tsukushi A Round Gothic Regular" panose="02020400000000000000" pitchFamily="18" charset="-128"/>
                        </a:rPr>
                        <a:t>埼玉県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川越市</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79551469"/>
                  </a:ext>
                </a:extLst>
              </a:tr>
              <a:tr h="101994">
                <a:tc>
                  <a:txBody>
                    <a:bodyPr/>
                    <a:lstStyle/>
                    <a:p>
                      <a:pPr rtl="0" fontAlgn="b"/>
                      <a:r>
                        <a:rPr lang="en-US" altLang="ja-JP" sz="1800">
                          <a:effectLst/>
                          <a:latin typeface="Tsukushi A Round Gothic Regular" panose="02020400000000000000" pitchFamily="18" charset="-128"/>
                          <a:ea typeface="Tsukushi A Round Gothic Regular" panose="02020400000000000000" pitchFamily="18" charset="-128"/>
                        </a:rPr>
                        <a:t>12 </a:t>
                      </a:r>
                      <a:r>
                        <a:rPr lang="ja-JP" altLang="en-US" sz="1800">
                          <a:effectLst/>
                          <a:latin typeface="Tsukushi A Round Gothic Regular" panose="02020400000000000000" pitchFamily="18" charset="-128"/>
                          <a:ea typeface="Tsukushi A Round Gothic Regular" panose="02020400000000000000" pitchFamily="18" charset="-128"/>
                        </a:rPr>
                        <a:t>千葉県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酒々井</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79769879"/>
                  </a:ext>
                </a:extLst>
              </a:tr>
              <a:tr h="101994">
                <a:tc>
                  <a:txBody>
                    <a:bodyPr/>
                    <a:lstStyle/>
                    <a:p>
                      <a:pPr rtl="0" fontAlgn="b"/>
                      <a:r>
                        <a:rPr lang="en-US" altLang="ja-JP" sz="1800" dirty="0">
                          <a:effectLst/>
                          <a:latin typeface="Tsukushi A Round Gothic Regular" panose="02020400000000000000" pitchFamily="18" charset="-128"/>
                          <a:ea typeface="Tsukushi A Round Gothic Regular" panose="02020400000000000000" pitchFamily="18" charset="-128"/>
                        </a:rPr>
                        <a:t>12 </a:t>
                      </a:r>
                      <a:r>
                        <a:rPr lang="ja-JP" altLang="en-US" sz="1800">
                          <a:effectLst/>
                          <a:latin typeface="Tsukushi A Round Gothic Regular" panose="02020400000000000000" pitchFamily="18" charset="-128"/>
                          <a:ea typeface="Tsukushi A Round Gothic Regular" panose="02020400000000000000" pitchFamily="18" charset="-128"/>
                        </a:rPr>
                        <a:t>千葉県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銚子市</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84067896"/>
                  </a:ext>
                </a:extLst>
              </a:tr>
            </a:tbl>
          </a:graphicData>
        </a:graphic>
      </p:graphicFrame>
      <p:graphicFrame>
        <p:nvGraphicFramePr>
          <p:cNvPr id="3" name="表 2">
            <a:extLst>
              <a:ext uri="{FF2B5EF4-FFF2-40B4-BE49-F238E27FC236}">
                <a16:creationId xmlns:a16="http://schemas.microsoft.com/office/drawing/2014/main" id="{83DB0812-59EC-F646-9D8F-72A0B7C2F350}"/>
              </a:ext>
            </a:extLst>
          </p:cNvPr>
          <p:cNvGraphicFramePr>
            <a:graphicFrameLocks noGrp="1"/>
          </p:cNvGraphicFramePr>
          <p:nvPr>
            <p:extLst>
              <p:ext uri="{D42A27DB-BD31-4B8C-83A1-F6EECF244321}">
                <p14:modId xmlns:p14="http://schemas.microsoft.com/office/powerpoint/2010/main" val="1031804917"/>
              </p:ext>
            </p:extLst>
          </p:nvPr>
        </p:nvGraphicFramePr>
        <p:xfrm>
          <a:off x="2827683" y="894521"/>
          <a:ext cx="2996647" cy="5411200"/>
        </p:xfrm>
        <a:graphic>
          <a:graphicData uri="http://schemas.openxmlformats.org/drawingml/2006/table">
            <a:tbl>
              <a:tblPr/>
              <a:tblGrid>
                <a:gridCol w="1116503">
                  <a:extLst>
                    <a:ext uri="{9D8B030D-6E8A-4147-A177-3AD203B41FA5}">
                      <a16:colId xmlns:a16="http://schemas.microsoft.com/office/drawing/2014/main" val="1108304198"/>
                    </a:ext>
                  </a:extLst>
                </a:gridCol>
                <a:gridCol w="1880144">
                  <a:extLst>
                    <a:ext uri="{9D8B030D-6E8A-4147-A177-3AD203B41FA5}">
                      <a16:colId xmlns:a16="http://schemas.microsoft.com/office/drawing/2014/main" val="1541919240"/>
                    </a:ext>
                  </a:extLst>
                </a:gridCol>
              </a:tblGrid>
              <a:tr h="189908">
                <a:tc>
                  <a:txBody>
                    <a:bodyPr/>
                    <a:lstStyle/>
                    <a:p>
                      <a:pPr rtl="0" fontAlgn="b"/>
                      <a:r>
                        <a:rPr lang="en-US" altLang="ja-JP" sz="1800" dirty="0">
                          <a:effectLst/>
                          <a:latin typeface="Tsukushi A Round Gothic Regular" panose="02020400000000000000" pitchFamily="18" charset="-128"/>
                          <a:ea typeface="Tsukushi A Round Gothic Regular" panose="02020400000000000000" pitchFamily="18" charset="-128"/>
                        </a:rPr>
                        <a:t>15 </a:t>
                      </a:r>
                      <a:r>
                        <a:rPr lang="ja-JP" altLang="en-US" sz="1800">
                          <a:effectLst/>
                          <a:latin typeface="Tsukushi A Round Gothic Regular" panose="02020400000000000000" pitchFamily="18" charset="-128"/>
                          <a:ea typeface="Tsukushi A Round Gothic Regular" panose="02020400000000000000" pitchFamily="18" charset="-128"/>
                        </a:rPr>
                        <a:t>新潟県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東蒲原郡阿賀町</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56287145"/>
                  </a:ext>
                </a:extLst>
              </a:tr>
              <a:tr h="101994">
                <a:tc>
                  <a:txBody>
                    <a:bodyPr/>
                    <a:lstStyle/>
                    <a:p>
                      <a:pPr rtl="0" fontAlgn="b"/>
                      <a:r>
                        <a:rPr lang="en-US" altLang="ja-JP" sz="1800" dirty="0">
                          <a:effectLst/>
                          <a:latin typeface="Tsukushi A Round Gothic Regular" panose="02020400000000000000" pitchFamily="18" charset="-128"/>
                          <a:ea typeface="Tsukushi A Round Gothic Regular" panose="02020400000000000000" pitchFamily="18" charset="-128"/>
                        </a:rPr>
                        <a:t>20 </a:t>
                      </a:r>
                      <a:r>
                        <a:rPr lang="ja-JP" altLang="en-US" sz="1800">
                          <a:effectLst/>
                          <a:latin typeface="Tsukushi A Round Gothic Regular" panose="02020400000000000000" pitchFamily="18" charset="-128"/>
                          <a:ea typeface="Tsukushi A Round Gothic Regular" panose="02020400000000000000" pitchFamily="18" charset="-128"/>
                        </a:rPr>
                        <a:t>長野県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長野市</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35325777"/>
                  </a:ext>
                </a:extLst>
              </a:tr>
              <a:tr h="101994">
                <a:tc>
                  <a:txBody>
                    <a:bodyPr/>
                    <a:lstStyle/>
                    <a:p>
                      <a:pPr rtl="0" fontAlgn="b"/>
                      <a:r>
                        <a:rPr lang="en-US" altLang="ja-JP" sz="1800" dirty="0">
                          <a:effectLst/>
                          <a:latin typeface="Tsukushi A Round Gothic Regular" panose="02020400000000000000" pitchFamily="18" charset="-128"/>
                          <a:ea typeface="Tsukushi A Round Gothic Regular" panose="02020400000000000000" pitchFamily="18" charset="-128"/>
                        </a:rPr>
                        <a:t>21 </a:t>
                      </a:r>
                      <a:r>
                        <a:rPr lang="ja-JP" altLang="en-US" sz="1800">
                          <a:effectLst/>
                          <a:latin typeface="Tsukushi A Round Gothic Regular" panose="02020400000000000000" pitchFamily="18" charset="-128"/>
                          <a:ea typeface="Tsukushi A Round Gothic Regular" panose="02020400000000000000" pitchFamily="18" charset="-128"/>
                        </a:rPr>
                        <a:t>岐阜県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笠松町</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52666761"/>
                  </a:ext>
                </a:extLst>
              </a:tr>
              <a:tr h="101994">
                <a:tc>
                  <a:txBody>
                    <a:bodyPr/>
                    <a:lstStyle/>
                    <a:p>
                      <a:pPr rtl="0" fontAlgn="b"/>
                      <a:r>
                        <a:rPr lang="en-US" altLang="ja-JP" sz="1800" dirty="0">
                          <a:effectLst/>
                          <a:latin typeface="Tsukushi A Round Gothic Regular" panose="02020400000000000000" pitchFamily="18" charset="-128"/>
                          <a:ea typeface="Tsukushi A Round Gothic Regular" panose="02020400000000000000" pitchFamily="18" charset="-128"/>
                        </a:rPr>
                        <a:t>21 </a:t>
                      </a:r>
                      <a:r>
                        <a:rPr lang="ja-JP" altLang="en-US" sz="1800">
                          <a:effectLst/>
                          <a:latin typeface="Tsukushi A Round Gothic Regular" panose="02020400000000000000" pitchFamily="18" charset="-128"/>
                          <a:ea typeface="Tsukushi A Round Gothic Regular" panose="02020400000000000000" pitchFamily="18" charset="-128"/>
                        </a:rPr>
                        <a:t>岐阜県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養老町</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76009531"/>
                  </a:ext>
                </a:extLst>
              </a:tr>
              <a:tr h="101994">
                <a:tc>
                  <a:txBody>
                    <a:bodyPr/>
                    <a:lstStyle/>
                    <a:p>
                      <a:pPr rtl="0" fontAlgn="b"/>
                      <a:r>
                        <a:rPr lang="en-US" altLang="ja-JP" sz="1800" dirty="0">
                          <a:effectLst/>
                          <a:latin typeface="Tsukushi A Round Gothic Regular" panose="02020400000000000000" pitchFamily="18" charset="-128"/>
                          <a:ea typeface="Tsukushi A Round Gothic Regular" panose="02020400000000000000" pitchFamily="18" charset="-128"/>
                        </a:rPr>
                        <a:t>22 </a:t>
                      </a:r>
                      <a:r>
                        <a:rPr lang="ja-JP" altLang="en-US" sz="1800">
                          <a:effectLst/>
                          <a:latin typeface="Tsukushi A Round Gothic Regular" panose="02020400000000000000" pitchFamily="18" charset="-128"/>
                          <a:ea typeface="Tsukushi A Round Gothic Regular" panose="02020400000000000000" pitchFamily="18" charset="-128"/>
                        </a:rPr>
                        <a:t>静岡県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静岡市葵区</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72163662"/>
                  </a:ext>
                </a:extLst>
              </a:tr>
              <a:tr h="101994">
                <a:tc>
                  <a:txBody>
                    <a:bodyPr/>
                    <a:lstStyle/>
                    <a:p>
                      <a:pPr rtl="0" fontAlgn="b"/>
                      <a:r>
                        <a:rPr lang="en-US" altLang="ja-JP" sz="1800" dirty="0">
                          <a:effectLst/>
                          <a:latin typeface="Tsukushi A Round Gothic Regular" panose="02020400000000000000" pitchFamily="18" charset="-128"/>
                          <a:ea typeface="Tsukushi A Round Gothic Regular" panose="02020400000000000000" pitchFamily="18" charset="-128"/>
                        </a:rPr>
                        <a:t>22 </a:t>
                      </a:r>
                      <a:r>
                        <a:rPr lang="ja-JP" altLang="en-US" sz="1800">
                          <a:effectLst/>
                          <a:latin typeface="Tsukushi A Round Gothic Regular" panose="02020400000000000000" pitchFamily="18" charset="-128"/>
                          <a:ea typeface="Tsukushi A Round Gothic Regular" panose="02020400000000000000" pitchFamily="18" charset="-128"/>
                        </a:rPr>
                        <a:t>静岡県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焼津市</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08144901"/>
                  </a:ext>
                </a:extLst>
              </a:tr>
              <a:tr h="189908">
                <a:tc>
                  <a:txBody>
                    <a:bodyPr/>
                    <a:lstStyle/>
                    <a:p>
                      <a:pPr rtl="0" fontAlgn="b"/>
                      <a:r>
                        <a:rPr lang="en-US" altLang="ja-JP" sz="1800" dirty="0">
                          <a:effectLst/>
                          <a:latin typeface="Tsukushi A Round Gothic Regular" panose="02020400000000000000" pitchFamily="18" charset="-128"/>
                          <a:ea typeface="Tsukushi A Round Gothic Regular" panose="02020400000000000000" pitchFamily="18" charset="-128"/>
                        </a:rPr>
                        <a:t>22 </a:t>
                      </a:r>
                      <a:r>
                        <a:rPr lang="ja-JP" altLang="en-US" sz="1800">
                          <a:effectLst/>
                          <a:latin typeface="Tsukushi A Round Gothic Regular" panose="02020400000000000000" pitchFamily="18" charset="-128"/>
                          <a:ea typeface="Tsukushi A Round Gothic Regular" panose="02020400000000000000" pitchFamily="18" charset="-128"/>
                        </a:rPr>
                        <a:t>静岡県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賀茂郡南伊豆町</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29587054"/>
                  </a:ext>
                </a:extLst>
              </a:tr>
              <a:tr h="101994">
                <a:tc>
                  <a:txBody>
                    <a:bodyPr/>
                    <a:lstStyle/>
                    <a:p>
                      <a:pPr rtl="0" fontAlgn="b"/>
                      <a:r>
                        <a:rPr lang="en-US" altLang="ja-JP" sz="1800">
                          <a:effectLst/>
                          <a:latin typeface="Tsukushi A Round Gothic Regular" panose="02020400000000000000" pitchFamily="18" charset="-128"/>
                          <a:ea typeface="Tsukushi A Round Gothic Regular" panose="02020400000000000000" pitchFamily="18" charset="-128"/>
                        </a:rPr>
                        <a:t>23 </a:t>
                      </a:r>
                      <a:r>
                        <a:rPr lang="ja-JP" altLang="en-US" sz="1800">
                          <a:effectLst/>
                          <a:latin typeface="Tsukushi A Round Gothic Regular" panose="02020400000000000000" pitchFamily="18" charset="-128"/>
                          <a:ea typeface="Tsukushi A Round Gothic Regular" panose="02020400000000000000" pitchFamily="18" charset="-128"/>
                        </a:rPr>
                        <a:t>愛知県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知立市</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50816546"/>
                  </a:ext>
                </a:extLst>
              </a:tr>
              <a:tr h="101994">
                <a:tc>
                  <a:txBody>
                    <a:bodyPr/>
                    <a:lstStyle/>
                    <a:p>
                      <a:pPr rtl="0" fontAlgn="b"/>
                      <a:r>
                        <a:rPr lang="en-US" altLang="ja-JP" sz="1800">
                          <a:effectLst/>
                          <a:latin typeface="Tsukushi A Round Gothic Regular" panose="02020400000000000000" pitchFamily="18" charset="-128"/>
                          <a:ea typeface="Tsukushi A Round Gothic Regular" panose="02020400000000000000" pitchFamily="18" charset="-128"/>
                        </a:rPr>
                        <a:t>23 </a:t>
                      </a:r>
                      <a:r>
                        <a:rPr lang="ja-JP" altLang="en-US" sz="1800">
                          <a:effectLst/>
                          <a:latin typeface="Tsukushi A Round Gothic Regular" panose="02020400000000000000" pitchFamily="18" charset="-128"/>
                          <a:ea typeface="Tsukushi A Round Gothic Regular" panose="02020400000000000000" pitchFamily="18" charset="-128"/>
                        </a:rPr>
                        <a:t>愛知県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尾張旭市</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86630053"/>
                  </a:ext>
                </a:extLst>
              </a:tr>
              <a:tr h="189908">
                <a:tc>
                  <a:txBody>
                    <a:bodyPr/>
                    <a:lstStyle/>
                    <a:p>
                      <a:pPr rtl="0" fontAlgn="b"/>
                      <a:r>
                        <a:rPr lang="en-US" altLang="ja-JP" sz="1800">
                          <a:effectLst/>
                          <a:latin typeface="Tsukushi A Round Gothic Regular" panose="02020400000000000000" pitchFamily="18" charset="-128"/>
                          <a:ea typeface="Tsukushi A Round Gothic Regular" panose="02020400000000000000" pitchFamily="18" charset="-128"/>
                        </a:rPr>
                        <a:t>23 </a:t>
                      </a:r>
                      <a:r>
                        <a:rPr lang="ja-JP" altLang="en-US" sz="1800">
                          <a:effectLst/>
                          <a:latin typeface="Tsukushi A Round Gothic Regular" panose="02020400000000000000" pitchFamily="18" charset="-128"/>
                          <a:ea typeface="Tsukushi A Round Gothic Regular" panose="02020400000000000000" pitchFamily="18" charset="-128"/>
                        </a:rPr>
                        <a:t>愛知県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北設楽郡豊根村</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84010786"/>
                  </a:ext>
                </a:extLst>
              </a:tr>
              <a:tr h="101994">
                <a:tc>
                  <a:txBody>
                    <a:bodyPr/>
                    <a:lstStyle/>
                    <a:p>
                      <a:pPr rtl="0" fontAlgn="b"/>
                      <a:r>
                        <a:rPr lang="en-US" altLang="ja-JP" sz="1800">
                          <a:effectLst/>
                          <a:latin typeface="Tsukushi A Round Gothic Regular" panose="02020400000000000000" pitchFamily="18" charset="-128"/>
                          <a:ea typeface="Tsukushi A Round Gothic Regular" panose="02020400000000000000" pitchFamily="18" charset="-128"/>
                        </a:rPr>
                        <a:t>23 </a:t>
                      </a:r>
                      <a:r>
                        <a:rPr lang="ja-JP" altLang="en-US" sz="1800">
                          <a:effectLst/>
                          <a:latin typeface="Tsukushi A Round Gothic Regular" panose="02020400000000000000" pitchFamily="18" charset="-128"/>
                          <a:ea typeface="Tsukushi A Round Gothic Regular" panose="02020400000000000000" pitchFamily="18" charset="-128"/>
                        </a:rPr>
                        <a:t>愛知県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新城市</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51786898"/>
                  </a:ext>
                </a:extLst>
              </a:tr>
              <a:tr h="101994">
                <a:tc>
                  <a:txBody>
                    <a:bodyPr/>
                    <a:lstStyle/>
                    <a:p>
                      <a:pPr rtl="0" fontAlgn="b"/>
                      <a:r>
                        <a:rPr lang="en-US" altLang="ja-JP" sz="1800">
                          <a:effectLst/>
                          <a:latin typeface="Tsukushi A Round Gothic Regular" panose="02020400000000000000" pitchFamily="18" charset="-128"/>
                          <a:ea typeface="Tsukushi A Round Gothic Regular" panose="02020400000000000000" pitchFamily="18" charset="-128"/>
                        </a:rPr>
                        <a:t>23 </a:t>
                      </a:r>
                      <a:r>
                        <a:rPr lang="ja-JP" altLang="en-US" sz="1800">
                          <a:effectLst/>
                          <a:latin typeface="Tsukushi A Round Gothic Regular" panose="02020400000000000000" pitchFamily="18" charset="-128"/>
                          <a:ea typeface="Tsukushi A Round Gothic Regular" panose="02020400000000000000" pitchFamily="18" charset="-128"/>
                        </a:rPr>
                        <a:t>愛知県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一宮市</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53390803"/>
                  </a:ext>
                </a:extLst>
              </a:tr>
              <a:tr h="101994">
                <a:tc>
                  <a:txBody>
                    <a:bodyPr/>
                    <a:lstStyle/>
                    <a:p>
                      <a:pPr rtl="0" fontAlgn="b"/>
                      <a:r>
                        <a:rPr lang="en-US" altLang="ja-JP" sz="1800">
                          <a:effectLst/>
                          <a:latin typeface="Tsukushi A Round Gothic Regular" panose="02020400000000000000" pitchFamily="18" charset="-128"/>
                          <a:ea typeface="Tsukushi A Round Gothic Regular" panose="02020400000000000000" pitchFamily="18" charset="-128"/>
                        </a:rPr>
                        <a:t>24 </a:t>
                      </a:r>
                      <a:r>
                        <a:rPr lang="ja-JP" altLang="en-US" sz="1800">
                          <a:effectLst/>
                          <a:latin typeface="Tsukushi A Round Gothic Regular" panose="02020400000000000000" pitchFamily="18" charset="-128"/>
                          <a:ea typeface="Tsukushi A Round Gothic Regular" panose="02020400000000000000" pitchFamily="18" charset="-128"/>
                        </a:rPr>
                        <a:t>三重県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伊賀市</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6968889"/>
                  </a:ext>
                </a:extLst>
              </a:tr>
              <a:tr h="101994">
                <a:tc>
                  <a:txBody>
                    <a:bodyPr/>
                    <a:lstStyle/>
                    <a:p>
                      <a:pPr rtl="0" fontAlgn="b"/>
                      <a:r>
                        <a:rPr lang="en-US" altLang="ja-JP" sz="1800">
                          <a:effectLst/>
                          <a:latin typeface="Tsukushi A Round Gothic Regular" panose="02020400000000000000" pitchFamily="18" charset="-128"/>
                          <a:ea typeface="Tsukushi A Round Gothic Regular" panose="02020400000000000000" pitchFamily="18" charset="-128"/>
                        </a:rPr>
                        <a:t>25 </a:t>
                      </a:r>
                      <a:r>
                        <a:rPr lang="ja-JP" altLang="en-US" sz="1800">
                          <a:effectLst/>
                          <a:latin typeface="Tsukushi A Round Gothic Regular" panose="02020400000000000000" pitchFamily="18" charset="-128"/>
                          <a:ea typeface="Tsukushi A Round Gothic Regular" panose="02020400000000000000" pitchFamily="18" charset="-128"/>
                        </a:rPr>
                        <a:t>滋賀県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長浜市</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25923076"/>
                  </a:ext>
                </a:extLst>
              </a:tr>
              <a:tr h="101994">
                <a:tc>
                  <a:txBody>
                    <a:bodyPr/>
                    <a:lstStyle/>
                    <a:p>
                      <a:pPr rtl="0" fontAlgn="b"/>
                      <a:r>
                        <a:rPr lang="en-US" altLang="ja-JP" sz="1800">
                          <a:effectLst/>
                          <a:latin typeface="Tsukushi A Round Gothic Regular" panose="02020400000000000000" pitchFamily="18" charset="-128"/>
                          <a:ea typeface="Tsukushi A Round Gothic Regular" panose="02020400000000000000" pitchFamily="18" charset="-128"/>
                        </a:rPr>
                        <a:t>25 </a:t>
                      </a:r>
                      <a:r>
                        <a:rPr lang="ja-JP" altLang="en-US" sz="1800">
                          <a:effectLst/>
                          <a:latin typeface="Tsukushi A Round Gothic Regular" panose="02020400000000000000" pitchFamily="18" charset="-128"/>
                          <a:ea typeface="Tsukushi A Round Gothic Regular" panose="02020400000000000000" pitchFamily="18" charset="-128"/>
                        </a:rPr>
                        <a:t>滋賀県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米原市</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26361895"/>
                  </a:ext>
                </a:extLst>
              </a:tr>
              <a:tr h="101994">
                <a:tc>
                  <a:txBody>
                    <a:bodyPr/>
                    <a:lstStyle/>
                    <a:p>
                      <a:pPr rtl="0" fontAlgn="b"/>
                      <a:r>
                        <a:rPr lang="en-US" altLang="ja-JP" sz="1800">
                          <a:effectLst/>
                          <a:latin typeface="Tsukushi A Round Gothic Regular" panose="02020400000000000000" pitchFamily="18" charset="-128"/>
                          <a:ea typeface="Tsukushi A Round Gothic Regular" panose="02020400000000000000" pitchFamily="18" charset="-128"/>
                        </a:rPr>
                        <a:t>28 </a:t>
                      </a:r>
                      <a:r>
                        <a:rPr lang="ja-JP" altLang="en-US" sz="1800">
                          <a:effectLst/>
                          <a:latin typeface="Tsukushi A Round Gothic Regular" panose="02020400000000000000" pitchFamily="18" charset="-128"/>
                          <a:ea typeface="Tsukushi A Round Gothic Regular" panose="02020400000000000000" pitchFamily="18" charset="-128"/>
                        </a:rPr>
                        <a:t>兵庫県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宝塚市</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24821860"/>
                  </a:ext>
                </a:extLst>
              </a:tr>
              <a:tr h="101994">
                <a:tc>
                  <a:txBody>
                    <a:bodyPr/>
                    <a:lstStyle/>
                    <a:p>
                      <a:pPr rtl="0" fontAlgn="b"/>
                      <a:r>
                        <a:rPr lang="en-US" altLang="ja-JP" sz="1800">
                          <a:effectLst/>
                          <a:latin typeface="Tsukushi A Round Gothic Regular" panose="02020400000000000000" pitchFamily="18" charset="-128"/>
                          <a:ea typeface="Tsukushi A Round Gothic Regular" panose="02020400000000000000" pitchFamily="18" charset="-128"/>
                        </a:rPr>
                        <a:t>28 </a:t>
                      </a:r>
                      <a:r>
                        <a:rPr lang="ja-JP" altLang="en-US" sz="1800">
                          <a:effectLst/>
                          <a:latin typeface="Tsukushi A Round Gothic Regular" panose="02020400000000000000" pitchFamily="18" charset="-128"/>
                          <a:ea typeface="Tsukushi A Round Gothic Regular" panose="02020400000000000000" pitchFamily="18" charset="-128"/>
                        </a:rPr>
                        <a:t>兵庫県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洲本市</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37692738"/>
                  </a:ext>
                </a:extLst>
              </a:tr>
              <a:tr h="101994">
                <a:tc>
                  <a:txBody>
                    <a:bodyPr/>
                    <a:lstStyle/>
                    <a:p>
                      <a:pPr rtl="0" fontAlgn="b"/>
                      <a:r>
                        <a:rPr lang="en-US" altLang="ja-JP" sz="1800">
                          <a:effectLst/>
                          <a:latin typeface="Tsukushi A Round Gothic Regular" panose="02020400000000000000" pitchFamily="18" charset="-128"/>
                          <a:ea typeface="Tsukushi A Round Gothic Regular" panose="02020400000000000000" pitchFamily="18" charset="-128"/>
                        </a:rPr>
                        <a:t>28 </a:t>
                      </a:r>
                      <a:r>
                        <a:rPr lang="ja-JP" altLang="en-US" sz="1800">
                          <a:effectLst/>
                          <a:latin typeface="Tsukushi A Round Gothic Regular" panose="02020400000000000000" pitchFamily="18" charset="-128"/>
                          <a:ea typeface="Tsukushi A Round Gothic Regular" panose="02020400000000000000" pitchFamily="18" charset="-128"/>
                        </a:rPr>
                        <a:t>兵庫県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上郡町</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51227868"/>
                  </a:ext>
                </a:extLst>
              </a:tr>
              <a:tr h="101994">
                <a:tc>
                  <a:txBody>
                    <a:bodyPr/>
                    <a:lstStyle/>
                    <a:p>
                      <a:pPr rtl="0" fontAlgn="b"/>
                      <a:r>
                        <a:rPr lang="en-US" altLang="ja-JP" sz="1800" dirty="0">
                          <a:effectLst/>
                          <a:latin typeface="Tsukushi A Round Gothic Regular" panose="02020400000000000000" pitchFamily="18" charset="-128"/>
                          <a:ea typeface="Tsukushi A Round Gothic Regular" panose="02020400000000000000" pitchFamily="18" charset="-128"/>
                        </a:rPr>
                        <a:t>28 </a:t>
                      </a:r>
                      <a:r>
                        <a:rPr lang="ja-JP" altLang="en-US" sz="1800">
                          <a:effectLst/>
                          <a:latin typeface="Tsukushi A Round Gothic Regular" panose="02020400000000000000" pitchFamily="18" charset="-128"/>
                          <a:ea typeface="Tsukushi A Round Gothic Regular" panose="02020400000000000000" pitchFamily="18" charset="-128"/>
                        </a:rPr>
                        <a:t>兵庫県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川西市</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39127433"/>
                  </a:ext>
                </a:extLst>
              </a:tr>
            </a:tbl>
          </a:graphicData>
        </a:graphic>
      </p:graphicFrame>
      <p:graphicFrame>
        <p:nvGraphicFramePr>
          <p:cNvPr id="13" name="表 12">
            <a:extLst>
              <a:ext uri="{FF2B5EF4-FFF2-40B4-BE49-F238E27FC236}">
                <a16:creationId xmlns:a16="http://schemas.microsoft.com/office/drawing/2014/main" id="{EACD441D-AC7F-0E49-8938-46E18B408757}"/>
              </a:ext>
            </a:extLst>
          </p:cNvPr>
          <p:cNvGraphicFramePr>
            <a:graphicFrameLocks noGrp="1"/>
          </p:cNvGraphicFramePr>
          <p:nvPr>
            <p:extLst>
              <p:ext uri="{D42A27DB-BD31-4B8C-83A1-F6EECF244321}">
                <p14:modId xmlns:p14="http://schemas.microsoft.com/office/powerpoint/2010/main" val="3326367890"/>
              </p:ext>
            </p:extLst>
          </p:nvPr>
        </p:nvGraphicFramePr>
        <p:xfrm>
          <a:off x="6087717" y="894521"/>
          <a:ext cx="2937013" cy="3987200"/>
        </p:xfrm>
        <a:graphic>
          <a:graphicData uri="http://schemas.openxmlformats.org/drawingml/2006/table">
            <a:tbl>
              <a:tblPr/>
              <a:tblGrid>
                <a:gridCol w="1426266">
                  <a:extLst>
                    <a:ext uri="{9D8B030D-6E8A-4147-A177-3AD203B41FA5}">
                      <a16:colId xmlns:a16="http://schemas.microsoft.com/office/drawing/2014/main" val="3883387536"/>
                    </a:ext>
                  </a:extLst>
                </a:gridCol>
                <a:gridCol w="1510747">
                  <a:extLst>
                    <a:ext uri="{9D8B030D-6E8A-4147-A177-3AD203B41FA5}">
                      <a16:colId xmlns:a16="http://schemas.microsoft.com/office/drawing/2014/main" val="202916095"/>
                    </a:ext>
                  </a:extLst>
                </a:gridCol>
              </a:tblGrid>
              <a:tr h="101994">
                <a:tc>
                  <a:txBody>
                    <a:bodyPr/>
                    <a:lstStyle/>
                    <a:p>
                      <a:pPr rtl="0" fontAlgn="b"/>
                      <a:r>
                        <a:rPr lang="en-US" altLang="ja-JP" sz="1800" dirty="0">
                          <a:effectLst/>
                          <a:latin typeface="Tsukushi A Round Gothic Regular" panose="02020400000000000000" pitchFamily="18" charset="-128"/>
                          <a:ea typeface="Tsukushi A Round Gothic Regular" panose="02020400000000000000" pitchFamily="18" charset="-128"/>
                        </a:rPr>
                        <a:t>29 </a:t>
                      </a:r>
                      <a:r>
                        <a:rPr lang="ja-JP" altLang="en-US" sz="1800">
                          <a:effectLst/>
                          <a:latin typeface="Tsukushi A Round Gothic Regular" panose="02020400000000000000" pitchFamily="18" charset="-128"/>
                          <a:ea typeface="Tsukushi A Round Gothic Regular" panose="02020400000000000000" pitchFamily="18" charset="-128"/>
                        </a:rPr>
                        <a:t>奈良県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吉野郡吉野町</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00481480"/>
                  </a:ext>
                </a:extLst>
              </a:tr>
              <a:tr h="101994">
                <a:tc>
                  <a:txBody>
                    <a:bodyPr/>
                    <a:lstStyle/>
                    <a:p>
                      <a:pPr rtl="0" fontAlgn="b"/>
                      <a:r>
                        <a:rPr lang="en-US" altLang="ja-JP" sz="1800" dirty="0">
                          <a:effectLst/>
                          <a:latin typeface="Tsukushi A Round Gothic Regular" panose="02020400000000000000" pitchFamily="18" charset="-128"/>
                          <a:ea typeface="Tsukushi A Round Gothic Regular" panose="02020400000000000000" pitchFamily="18" charset="-128"/>
                        </a:rPr>
                        <a:t>30 </a:t>
                      </a:r>
                      <a:r>
                        <a:rPr lang="ja-JP" altLang="en-US" sz="1800">
                          <a:effectLst/>
                          <a:latin typeface="Tsukushi A Round Gothic Regular" panose="02020400000000000000" pitchFamily="18" charset="-128"/>
                          <a:ea typeface="Tsukushi A Round Gothic Regular" panose="02020400000000000000" pitchFamily="18" charset="-128"/>
                        </a:rPr>
                        <a:t>和歌山県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御坊市</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21085402"/>
                  </a:ext>
                </a:extLst>
              </a:tr>
              <a:tr h="101994">
                <a:tc>
                  <a:txBody>
                    <a:bodyPr/>
                    <a:lstStyle/>
                    <a:p>
                      <a:pPr rtl="0" fontAlgn="b"/>
                      <a:r>
                        <a:rPr lang="en-US" altLang="ja-JP" sz="1800" dirty="0">
                          <a:effectLst/>
                          <a:latin typeface="Tsukushi A Round Gothic Regular" panose="02020400000000000000" pitchFamily="18" charset="-128"/>
                          <a:ea typeface="Tsukushi A Round Gothic Regular" panose="02020400000000000000" pitchFamily="18" charset="-128"/>
                        </a:rPr>
                        <a:t>30 </a:t>
                      </a:r>
                      <a:r>
                        <a:rPr lang="ja-JP" altLang="en-US" sz="1800">
                          <a:effectLst/>
                          <a:latin typeface="Tsukushi A Round Gothic Regular" panose="02020400000000000000" pitchFamily="18" charset="-128"/>
                          <a:ea typeface="Tsukushi A Round Gothic Regular" panose="02020400000000000000" pitchFamily="18" charset="-128"/>
                        </a:rPr>
                        <a:t>和歌山県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広川町</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32907571"/>
                  </a:ext>
                </a:extLst>
              </a:tr>
              <a:tr h="101994">
                <a:tc>
                  <a:txBody>
                    <a:bodyPr/>
                    <a:lstStyle/>
                    <a:p>
                      <a:pPr rtl="0" fontAlgn="b"/>
                      <a:r>
                        <a:rPr lang="en-US" altLang="ja-JP" sz="1800" dirty="0">
                          <a:effectLst/>
                          <a:latin typeface="Tsukushi A Round Gothic Regular" panose="02020400000000000000" pitchFamily="18" charset="-128"/>
                          <a:ea typeface="Tsukushi A Round Gothic Regular" panose="02020400000000000000" pitchFamily="18" charset="-128"/>
                        </a:rPr>
                        <a:t>33 </a:t>
                      </a:r>
                      <a:r>
                        <a:rPr lang="ja-JP" altLang="en-US" sz="1800">
                          <a:effectLst/>
                          <a:latin typeface="Tsukushi A Round Gothic Regular" panose="02020400000000000000" pitchFamily="18" charset="-128"/>
                          <a:ea typeface="Tsukushi A Round Gothic Regular" panose="02020400000000000000" pitchFamily="18" charset="-128"/>
                        </a:rPr>
                        <a:t>岡山県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備前市</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69193242"/>
                  </a:ext>
                </a:extLst>
              </a:tr>
              <a:tr h="101994">
                <a:tc>
                  <a:txBody>
                    <a:bodyPr/>
                    <a:lstStyle/>
                    <a:p>
                      <a:pPr rtl="0" fontAlgn="b"/>
                      <a:r>
                        <a:rPr lang="en-US" altLang="ja-JP" sz="1800" dirty="0">
                          <a:effectLst/>
                          <a:latin typeface="Tsukushi A Round Gothic Regular" panose="02020400000000000000" pitchFamily="18" charset="-128"/>
                          <a:ea typeface="Tsukushi A Round Gothic Regular" panose="02020400000000000000" pitchFamily="18" charset="-128"/>
                        </a:rPr>
                        <a:t>33 </a:t>
                      </a:r>
                      <a:r>
                        <a:rPr lang="ja-JP" altLang="en-US" sz="1800">
                          <a:effectLst/>
                          <a:latin typeface="Tsukushi A Round Gothic Regular" panose="02020400000000000000" pitchFamily="18" charset="-128"/>
                          <a:ea typeface="Tsukushi A Round Gothic Regular" panose="02020400000000000000" pitchFamily="18" charset="-128"/>
                        </a:rPr>
                        <a:t>岡山県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総社市</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83238929"/>
                  </a:ext>
                </a:extLst>
              </a:tr>
              <a:tr h="101994">
                <a:tc>
                  <a:txBody>
                    <a:bodyPr/>
                    <a:lstStyle/>
                    <a:p>
                      <a:pPr rtl="0" fontAlgn="b"/>
                      <a:r>
                        <a:rPr lang="en-US" altLang="ja-JP" sz="1800" dirty="0">
                          <a:effectLst/>
                          <a:latin typeface="Tsukushi A Round Gothic Regular" panose="02020400000000000000" pitchFamily="18" charset="-128"/>
                          <a:ea typeface="Tsukushi A Round Gothic Regular" panose="02020400000000000000" pitchFamily="18" charset="-128"/>
                        </a:rPr>
                        <a:t>36 </a:t>
                      </a:r>
                      <a:r>
                        <a:rPr lang="ja-JP" altLang="en-US" sz="1800">
                          <a:effectLst/>
                          <a:latin typeface="Tsukushi A Round Gothic Regular" panose="02020400000000000000" pitchFamily="18" charset="-128"/>
                          <a:ea typeface="Tsukushi A Round Gothic Regular" panose="02020400000000000000" pitchFamily="18" charset="-128"/>
                        </a:rPr>
                        <a:t>徳島県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美波町</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76436744"/>
                  </a:ext>
                </a:extLst>
              </a:tr>
              <a:tr h="101994">
                <a:tc>
                  <a:txBody>
                    <a:bodyPr/>
                    <a:lstStyle/>
                    <a:p>
                      <a:pPr rtl="0" fontAlgn="b"/>
                      <a:r>
                        <a:rPr lang="en-US" altLang="ja-JP" sz="1800" dirty="0">
                          <a:effectLst/>
                          <a:latin typeface="Tsukushi A Round Gothic Regular" panose="02020400000000000000" pitchFamily="18" charset="-128"/>
                          <a:ea typeface="Tsukushi A Round Gothic Regular" panose="02020400000000000000" pitchFamily="18" charset="-128"/>
                        </a:rPr>
                        <a:t>40 </a:t>
                      </a:r>
                      <a:r>
                        <a:rPr lang="ja-JP" altLang="en-US" sz="1800">
                          <a:effectLst/>
                          <a:latin typeface="Tsukushi A Round Gothic Regular" panose="02020400000000000000" pitchFamily="18" charset="-128"/>
                          <a:ea typeface="Tsukushi A Round Gothic Regular" panose="02020400000000000000" pitchFamily="18" charset="-128"/>
                        </a:rPr>
                        <a:t>福岡県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大川市</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93870650"/>
                  </a:ext>
                </a:extLst>
              </a:tr>
              <a:tr h="101994">
                <a:tc>
                  <a:txBody>
                    <a:bodyPr/>
                    <a:lstStyle/>
                    <a:p>
                      <a:pPr rtl="0" fontAlgn="b"/>
                      <a:r>
                        <a:rPr lang="en-US" altLang="ja-JP" sz="1800" dirty="0">
                          <a:effectLst/>
                          <a:latin typeface="Tsukushi A Round Gothic Regular" panose="02020400000000000000" pitchFamily="18" charset="-128"/>
                          <a:ea typeface="Tsukushi A Round Gothic Regular" panose="02020400000000000000" pitchFamily="18" charset="-128"/>
                        </a:rPr>
                        <a:t>40 </a:t>
                      </a:r>
                      <a:r>
                        <a:rPr lang="ja-JP" altLang="en-US" sz="1800">
                          <a:effectLst/>
                          <a:latin typeface="Tsukushi A Round Gothic Regular" panose="02020400000000000000" pitchFamily="18" charset="-128"/>
                          <a:ea typeface="Tsukushi A Round Gothic Regular" panose="02020400000000000000" pitchFamily="18" charset="-128"/>
                        </a:rPr>
                        <a:t>福岡県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筑後市</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91772621"/>
                  </a:ext>
                </a:extLst>
              </a:tr>
              <a:tr h="101994">
                <a:tc>
                  <a:txBody>
                    <a:bodyPr/>
                    <a:lstStyle/>
                    <a:p>
                      <a:pPr rtl="0" fontAlgn="b"/>
                      <a:r>
                        <a:rPr lang="en-US" altLang="ja-JP" sz="1800" dirty="0">
                          <a:effectLst/>
                          <a:latin typeface="Tsukushi A Round Gothic Regular" panose="02020400000000000000" pitchFamily="18" charset="-128"/>
                          <a:ea typeface="Tsukushi A Round Gothic Regular" panose="02020400000000000000" pitchFamily="18" charset="-128"/>
                        </a:rPr>
                        <a:t>40 </a:t>
                      </a:r>
                      <a:r>
                        <a:rPr lang="ja-JP" altLang="en-US" sz="1800">
                          <a:effectLst/>
                          <a:latin typeface="Tsukushi A Round Gothic Regular" panose="02020400000000000000" pitchFamily="18" charset="-128"/>
                          <a:ea typeface="Tsukushi A Round Gothic Regular" panose="02020400000000000000" pitchFamily="18" charset="-128"/>
                        </a:rPr>
                        <a:t>福岡県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みやま市</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90883656"/>
                  </a:ext>
                </a:extLst>
              </a:tr>
              <a:tr h="101994">
                <a:tc>
                  <a:txBody>
                    <a:bodyPr/>
                    <a:lstStyle/>
                    <a:p>
                      <a:pPr rtl="0" fontAlgn="b"/>
                      <a:r>
                        <a:rPr lang="en-US" altLang="ja-JP" sz="1800" dirty="0">
                          <a:effectLst/>
                          <a:latin typeface="Tsukushi A Round Gothic Regular" panose="02020400000000000000" pitchFamily="18" charset="-128"/>
                          <a:ea typeface="Tsukushi A Round Gothic Regular" panose="02020400000000000000" pitchFamily="18" charset="-128"/>
                        </a:rPr>
                        <a:t>43 </a:t>
                      </a:r>
                      <a:r>
                        <a:rPr lang="ja-JP" altLang="en-US" sz="1800">
                          <a:effectLst/>
                          <a:latin typeface="Tsukushi A Round Gothic Regular" panose="02020400000000000000" pitchFamily="18" charset="-128"/>
                          <a:ea typeface="Tsukushi A Round Gothic Regular" panose="02020400000000000000" pitchFamily="18" charset="-128"/>
                        </a:rPr>
                        <a:t>熊本県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玉名市</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36028079"/>
                  </a:ext>
                </a:extLst>
              </a:tr>
              <a:tr h="101994">
                <a:tc>
                  <a:txBody>
                    <a:bodyPr/>
                    <a:lstStyle/>
                    <a:p>
                      <a:pPr rtl="0" fontAlgn="b"/>
                      <a:r>
                        <a:rPr lang="en-US" altLang="ja-JP" sz="1800" dirty="0">
                          <a:effectLst/>
                          <a:latin typeface="Tsukushi A Round Gothic Regular" panose="02020400000000000000" pitchFamily="18" charset="-128"/>
                          <a:ea typeface="Tsukushi A Round Gothic Regular" panose="02020400000000000000" pitchFamily="18" charset="-128"/>
                        </a:rPr>
                        <a:t>44 </a:t>
                      </a:r>
                      <a:r>
                        <a:rPr lang="ja-JP" altLang="en-US" sz="1800">
                          <a:effectLst/>
                          <a:latin typeface="Tsukushi A Round Gothic Regular" panose="02020400000000000000" pitchFamily="18" charset="-128"/>
                          <a:ea typeface="Tsukushi A Round Gothic Regular" panose="02020400000000000000" pitchFamily="18" charset="-128"/>
                        </a:rPr>
                        <a:t>大分県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竹田市</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42284816"/>
                  </a:ext>
                </a:extLst>
              </a:tr>
              <a:tr h="101994">
                <a:tc>
                  <a:txBody>
                    <a:bodyPr/>
                    <a:lstStyle/>
                    <a:p>
                      <a:pPr rtl="0" fontAlgn="b"/>
                      <a:r>
                        <a:rPr lang="en-US" altLang="ja-JP" sz="1800" dirty="0">
                          <a:effectLst/>
                          <a:latin typeface="Tsukushi A Round Gothic Regular" panose="02020400000000000000" pitchFamily="18" charset="-128"/>
                          <a:ea typeface="Tsukushi A Round Gothic Regular" panose="02020400000000000000" pitchFamily="18" charset="-128"/>
                        </a:rPr>
                        <a:t>45 </a:t>
                      </a:r>
                      <a:r>
                        <a:rPr lang="ja-JP" altLang="en-US" sz="1800">
                          <a:effectLst/>
                          <a:latin typeface="Tsukushi A Round Gothic Regular" panose="02020400000000000000" pitchFamily="18" charset="-128"/>
                          <a:ea typeface="Tsukushi A Round Gothic Regular" panose="02020400000000000000" pitchFamily="18" charset="-128"/>
                        </a:rPr>
                        <a:t>宮崎県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日向市</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32806632"/>
                  </a:ext>
                </a:extLst>
              </a:tr>
              <a:tr h="101994">
                <a:tc>
                  <a:txBody>
                    <a:bodyPr/>
                    <a:lstStyle/>
                    <a:p>
                      <a:pPr rtl="0" fontAlgn="b"/>
                      <a:r>
                        <a:rPr lang="en-US" altLang="ja-JP" sz="1800" dirty="0">
                          <a:effectLst/>
                          <a:latin typeface="Tsukushi A Round Gothic Regular" panose="02020400000000000000" pitchFamily="18" charset="-128"/>
                          <a:ea typeface="Tsukushi A Round Gothic Regular" panose="02020400000000000000" pitchFamily="18" charset="-128"/>
                        </a:rPr>
                        <a:t>46 </a:t>
                      </a:r>
                      <a:r>
                        <a:rPr lang="ja-JP" altLang="en-US" sz="1800">
                          <a:effectLst/>
                          <a:latin typeface="Tsukushi A Round Gothic Regular" panose="02020400000000000000" pitchFamily="18" charset="-128"/>
                          <a:ea typeface="Tsukushi A Round Gothic Regular" panose="02020400000000000000" pitchFamily="18" charset="-128"/>
                        </a:rPr>
                        <a:t>鹿児島県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志布志市</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25826704"/>
                  </a:ext>
                </a:extLst>
              </a:tr>
              <a:tr h="101994">
                <a:tc>
                  <a:txBody>
                    <a:bodyPr/>
                    <a:lstStyle/>
                    <a:p>
                      <a:pPr rtl="0" fontAlgn="b"/>
                      <a:r>
                        <a:rPr lang="en-US" altLang="ja-JP" sz="1800" dirty="0">
                          <a:effectLst/>
                          <a:latin typeface="Tsukushi A Round Gothic Regular" panose="02020400000000000000" pitchFamily="18" charset="-128"/>
                          <a:ea typeface="Tsukushi A Round Gothic Regular" panose="02020400000000000000" pitchFamily="18" charset="-128"/>
                        </a:rPr>
                        <a:t>46 </a:t>
                      </a:r>
                      <a:r>
                        <a:rPr lang="ja-JP" altLang="en-US" sz="1800">
                          <a:effectLst/>
                          <a:latin typeface="Tsukushi A Round Gothic Regular" panose="02020400000000000000" pitchFamily="18" charset="-128"/>
                          <a:ea typeface="Tsukushi A Round Gothic Regular" panose="02020400000000000000" pitchFamily="18" charset="-128"/>
                        </a:rPr>
                        <a:t>鹿児島県</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rtl="0" fontAlgn="b"/>
                      <a:r>
                        <a:rPr lang="ja-JP" altLang="en-US" sz="1800">
                          <a:effectLst/>
                          <a:latin typeface="Tsukushi A Round Gothic Regular" panose="02020400000000000000" pitchFamily="18" charset="-128"/>
                          <a:ea typeface="Tsukushi A Round Gothic Regular" panose="02020400000000000000" pitchFamily="18" charset="-128"/>
                        </a:rPr>
                        <a:t>伊佐市</a:t>
                      </a:r>
                    </a:p>
                  </a:txBody>
                  <a:tcPr marL="7860" marR="7860" marT="5240" marB="524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82318328"/>
                  </a:ext>
                </a:extLst>
              </a:tr>
            </a:tbl>
          </a:graphicData>
        </a:graphic>
      </p:graphicFrame>
      <p:sp>
        <p:nvSpPr>
          <p:cNvPr id="4" name="タイトル 3">
            <a:extLst>
              <a:ext uri="{FF2B5EF4-FFF2-40B4-BE49-F238E27FC236}">
                <a16:creationId xmlns:a16="http://schemas.microsoft.com/office/drawing/2014/main" id="{AD317B40-062F-3C47-92D7-44FBAD1B7EBC}"/>
              </a:ext>
            </a:extLst>
          </p:cNvPr>
          <p:cNvSpPr>
            <a:spLocks noGrp="1"/>
          </p:cNvSpPr>
          <p:nvPr>
            <p:ph type="title"/>
          </p:nvPr>
        </p:nvSpPr>
        <p:spPr>
          <a:xfrm>
            <a:off x="0" y="12819"/>
            <a:ext cx="7886700" cy="559119"/>
          </a:xfrm>
        </p:spPr>
        <p:txBody>
          <a:bodyPr>
            <a:normAutofit/>
          </a:bodyPr>
          <a:lstStyle/>
          <a:p>
            <a:r>
              <a:rPr lang="ja-JP" altLang="en-US">
                <a:latin typeface="Tsukushi A Round Gothic Regular" panose="02020400000000000000" pitchFamily="18" charset="-128"/>
                <a:ea typeface="Tsukushi A Round Gothic Regular" panose="02020400000000000000" pitchFamily="18" charset="-128"/>
              </a:rPr>
              <a:t>参加申し込み自治体一覧</a:t>
            </a:r>
            <a:endParaRPr lang="ja-JP" altLang="en-US"/>
          </a:p>
        </p:txBody>
      </p:sp>
      <p:sp>
        <p:nvSpPr>
          <p:cNvPr id="5" name="テキスト ボックス 4">
            <a:extLst>
              <a:ext uri="{FF2B5EF4-FFF2-40B4-BE49-F238E27FC236}">
                <a16:creationId xmlns:a16="http://schemas.microsoft.com/office/drawing/2014/main" id="{45784F33-43F7-8347-957D-515F69776C60}"/>
              </a:ext>
            </a:extLst>
          </p:cNvPr>
          <p:cNvSpPr txBox="1"/>
          <p:nvPr/>
        </p:nvSpPr>
        <p:spPr>
          <a:xfrm>
            <a:off x="6087718" y="5260769"/>
            <a:ext cx="2778594" cy="276999"/>
          </a:xfrm>
          <a:prstGeom prst="rect">
            <a:avLst/>
          </a:prstGeom>
          <a:noFill/>
        </p:spPr>
        <p:txBody>
          <a:bodyPr wrap="square" rtlCol="0">
            <a:spAutoFit/>
          </a:bodyPr>
          <a:lstStyle/>
          <a:p>
            <a:r>
              <a:rPr kumimoji="1" lang="ja-JP" altLang="en-US" sz="1200"/>
              <a:t>　　　（６月１０日現在５１自治体）</a:t>
            </a:r>
          </a:p>
        </p:txBody>
      </p:sp>
    </p:spTree>
    <p:extLst>
      <p:ext uri="{BB962C8B-B14F-4D97-AF65-F5344CB8AC3E}">
        <p14:creationId xmlns:p14="http://schemas.microsoft.com/office/powerpoint/2010/main" val="26022497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67CD9978-6FD3-7C4E-8D02-0BC1A5C440D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5656" t="11857" r="5656" b="289"/>
          <a:stretch/>
        </p:blipFill>
        <p:spPr>
          <a:xfrm>
            <a:off x="251717" y="772431"/>
            <a:ext cx="8640566" cy="5722989"/>
          </a:xfrm>
          <a:prstGeom prst="rect">
            <a:avLst/>
          </a:prstGeom>
        </p:spPr>
      </p:pic>
      <p:sp>
        <p:nvSpPr>
          <p:cNvPr id="2" name="タイトル 1">
            <a:extLst>
              <a:ext uri="{FF2B5EF4-FFF2-40B4-BE49-F238E27FC236}">
                <a16:creationId xmlns:a16="http://schemas.microsoft.com/office/drawing/2014/main" id="{EC0C23DC-3E80-1845-ABEC-8DDC1FA5BE42}"/>
              </a:ext>
            </a:extLst>
          </p:cNvPr>
          <p:cNvSpPr>
            <a:spLocks noGrp="1"/>
          </p:cNvSpPr>
          <p:nvPr>
            <p:ph type="title"/>
          </p:nvPr>
        </p:nvSpPr>
        <p:spPr/>
        <p:txBody>
          <a:bodyPr/>
          <a:lstStyle/>
          <a:p>
            <a:r>
              <a:rPr lang="ja-JP" altLang="en-US"/>
              <a:t>企業と地域のマッチングに向けて</a:t>
            </a:r>
          </a:p>
        </p:txBody>
      </p:sp>
      <p:sp>
        <p:nvSpPr>
          <p:cNvPr id="5" name="正方形/長方形 4">
            <a:extLst>
              <a:ext uri="{FF2B5EF4-FFF2-40B4-BE49-F238E27FC236}">
                <a16:creationId xmlns:a16="http://schemas.microsoft.com/office/drawing/2014/main" id="{33087F3F-9A9F-0A4F-9875-7955CDDB831B}"/>
              </a:ext>
            </a:extLst>
          </p:cNvPr>
          <p:cNvSpPr/>
          <p:nvPr/>
        </p:nvSpPr>
        <p:spPr>
          <a:xfrm>
            <a:off x="251716" y="5817326"/>
            <a:ext cx="2131887" cy="4910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460980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53589EA1-FF97-144A-8B9B-D54BD6BFBAFC}"/>
              </a:ext>
            </a:extLst>
          </p:cNvPr>
          <p:cNvSpPr>
            <a:spLocks noGrp="1"/>
          </p:cNvSpPr>
          <p:nvPr>
            <p:ph type="title"/>
          </p:nvPr>
        </p:nvSpPr>
        <p:spPr/>
        <p:txBody>
          <a:bodyPr>
            <a:normAutofit/>
          </a:bodyPr>
          <a:lstStyle/>
          <a:p>
            <a:r>
              <a:rPr lang="ja-JP" altLang="en-US" dirty="0"/>
              <a:t>国の施策「</a:t>
            </a:r>
            <a:r>
              <a:rPr kumimoji="1" lang="ja-JP" altLang="en-US" dirty="0"/>
              <a:t>企業版ふるさと納税」</a:t>
            </a:r>
          </a:p>
        </p:txBody>
      </p:sp>
      <p:pic>
        <p:nvPicPr>
          <p:cNvPr id="7" name="コンテンツ プレースホルダー 6">
            <a:extLst>
              <a:ext uri="{FF2B5EF4-FFF2-40B4-BE49-F238E27FC236}">
                <a16:creationId xmlns:a16="http://schemas.microsoft.com/office/drawing/2014/main" id="{8833E8E3-503D-DD45-AD66-E0F5CB88C4D3}"/>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542702" y="766831"/>
            <a:ext cx="8058595" cy="5500406"/>
          </a:xfrm>
        </p:spPr>
      </p:pic>
    </p:spTree>
    <p:extLst>
      <p:ext uri="{BB962C8B-B14F-4D97-AF65-F5344CB8AC3E}">
        <p14:creationId xmlns:p14="http://schemas.microsoft.com/office/powerpoint/2010/main" val="6890033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53589EA1-FF97-144A-8B9B-D54BD6BFBAFC}"/>
              </a:ext>
            </a:extLst>
          </p:cNvPr>
          <p:cNvSpPr>
            <a:spLocks noGrp="1"/>
          </p:cNvSpPr>
          <p:nvPr>
            <p:ph type="title"/>
          </p:nvPr>
        </p:nvSpPr>
        <p:spPr/>
        <p:txBody>
          <a:bodyPr>
            <a:normAutofit/>
          </a:bodyPr>
          <a:lstStyle/>
          <a:p>
            <a:r>
              <a:rPr lang="ja-JP" altLang="en-US" dirty="0"/>
              <a:t>国の施策「</a:t>
            </a:r>
            <a:r>
              <a:rPr kumimoji="1" lang="ja-JP" altLang="en-US" dirty="0"/>
              <a:t>企業版ふるさと納税」</a:t>
            </a:r>
          </a:p>
        </p:txBody>
      </p:sp>
      <p:pic>
        <p:nvPicPr>
          <p:cNvPr id="5" name="コンテンツ プレースホルダー 4">
            <a:extLst>
              <a:ext uri="{FF2B5EF4-FFF2-40B4-BE49-F238E27FC236}">
                <a16:creationId xmlns:a16="http://schemas.microsoft.com/office/drawing/2014/main" id="{C02F709F-0A7F-2C42-82CE-AD213CAE955A}"/>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297516" y="864053"/>
            <a:ext cx="8548967" cy="5647491"/>
          </a:xfrm>
        </p:spPr>
      </p:pic>
    </p:spTree>
    <p:extLst>
      <p:ext uri="{BB962C8B-B14F-4D97-AF65-F5344CB8AC3E}">
        <p14:creationId xmlns:p14="http://schemas.microsoft.com/office/powerpoint/2010/main" val="25754309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4B460A6-8146-BC4D-8717-964B22582AE1}"/>
              </a:ext>
            </a:extLst>
          </p:cNvPr>
          <p:cNvSpPr>
            <a:spLocks noGrp="1"/>
          </p:cNvSpPr>
          <p:nvPr>
            <p:ph type="title"/>
          </p:nvPr>
        </p:nvSpPr>
        <p:spPr/>
        <p:txBody>
          <a:bodyPr/>
          <a:lstStyle/>
          <a:p>
            <a:r>
              <a:rPr kumimoji="1" lang="ja-JP" altLang="en-US"/>
              <a:t>全国各地で古民家旅館・料亭再生プロジェクト</a:t>
            </a:r>
          </a:p>
        </p:txBody>
      </p:sp>
      <p:pic>
        <p:nvPicPr>
          <p:cNvPr id="5" name="コンテンツ プレースホルダー 4" descr="グラフィカル ユーザー インターフェイス, テキスト, アプリケーション&#10;&#10;自動的に生成された説明">
            <a:extLst>
              <a:ext uri="{FF2B5EF4-FFF2-40B4-BE49-F238E27FC236}">
                <a16:creationId xmlns:a16="http://schemas.microsoft.com/office/drawing/2014/main" id="{3EC55D88-9EA6-134A-BC4F-5A745D460140}"/>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4665474" y="1338834"/>
            <a:ext cx="4292600" cy="4180332"/>
          </a:xfrm>
        </p:spPr>
      </p:pic>
      <p:pic>
        <p:nvPicPr>
          <p:cNvPr id="7" name="図 6" descr="人, 写真, 座る, 男 が含まれている画像&#10;&#10;自動的に生成された説明">
            <a:extLst>
              <a:ext uri="{FF2B5EF4-FFF2-40B4-BE49-F238E27FC236}">
                <a16:creationId xmlns:a16="http://schemas.microsoft.com/office/drawing/2014/main" id="{010390F6-17E7-5242-9489-47739291E24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0264" y="1111481"/>
            <a:ext cx="4398264" cy="4407685"/>
          </a:xfrm>
          <a:prstGeom prst="rect">
            <a:avLst/>
          </a:prstGeom>
        </p:spPr>
      </p:pic>
    </p:spTree>
    <p:extLst>
      <p:ext uri="{BB962C8B-B14F-4D97-AF65-F5344CB8AC3E}">
        <p14:creationId xmlns:p14="http://schemas.microsoft.com/office/powerpoint/2010/main" val="42607478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CF572AC-A3F9-8A42-BC0D-79E4D1175875}"/>
              </a:ext>
            </a:extLst>
          </p:cNvPr>
          <p:cNvSpPr>
            <a:spLocks noGrp="1"/>
          </p:cNvSpPr>
          <p:nvPr>
            <p:ph type="title"/>
          </p:nvPr>
        </p:nvSpPr>
        <p:spPr/>
        <p:txBody>
          <a:bodyPr/>
          <a:lstStyle/>
          <a:p>
            <a:r>
              <a:rPr kumimoji="1" lang="ja-JP" altLang="en-US"/>
              <a:t>岐阜県養老町での活性化</a:t>
            </a:r>
          </a:p>
        </p:txBody>
      </p:sp>
      <p:pic>
        <p:nvPicPr>
          <p:cNvPr id="5" name="コンテンツ プレースホルダー 4" descr="マップ&#10;&#10;自動的に生成された説明">
            <a:extLst>
              <a:ext uri="{FF2B5EF4-FFF2-40B4-BE49-F238E27FC236}">
                <a16:creationId xmlns:a16="http://schemas.microsoft.com/office/drawing/2014/main" id="{731658B2-200B-4C43-8E8E-4285614F51C1}"/>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228600" y="821410"/>
            <a:ext cx="8509000" cy="6006429"/>
          </a:xfrm>
        </p:spPr>
      </p:pic>
    </p:spTree>
    <p:extLst>
      <p:ext uri="{BB962C8B-B14F-4D97-AF65-F5344CB8AC3E}">
        <p14:creationId xmlns:p14="http://schemas.microsoft.com/office/powerpoint/2010/main" val="10771596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F4F006-5683-974B-BE23-48FFDA8455C6}"/>
              </a:ext>
            </a:extLst>
          </p:cNvPr>
          <p:cNvSpPr>
            <a:spLocks noGrp="1"/>
          </p:cNvSpPr>
          <p:nvPr>
            <p:ph type="title"/>
          </p:nvPr>
        </p:nvSpPr>
        <p:spPr/>
        <p:txBody>
          <a:bodyPr/>
          <a:lstStyle/>
          <a:p>
            <a:r>
              <a:rPr kumimoji="1" lang="ja-JP" altLang="en-US"/>
              <a:t>養老町老舗旅館のクラウドファンディング</a:t>
            </a:r>
          </a:p>
        </p:txBody>
      </p:sp>
      <p:pic>
        <p:nvPicPr>
          <p:cNvPr id="5" name="コンテンツ プレースホルダー 4" descr="グラフィカル ユーザー インターフェイス, Web サイト&#10;&#10;自動的に生成された説明">
            <a:extLst>
              <a:ext uri="{FF2B5EF4-FFF2-40B4-BE49-F238E27FC236}">
                <a16:creationId xmlns:a16="http://schemas.microsoft.com/office/drawing/2014/main" id="{E3E6F7CA-7C33-2B41-8712-BDE3C92C46DE}"/>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139338" y="865597"/>
            <a:ext cx="8710749" cy="5126805"/>
          </a:xfrm>
        </p:spPr>
      </p:pic>
    </p:spTree>
    <p:extLst>
      <p:ext uri="{BB962C8B-B14F-4D97-AF65-F5344CB8AC3E}">
        <p14:creationId xmlns:p14="http://schemas.microsoft.com/office/powerpoint/2010/main" val="3695176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3A8DC9A-C473-6849-90F3-29C7286BF8CC}"/>
              </a:ext>
            </a:extLst>
          </p:cNvPr>
          <p:cNvSpPr>
            <a:spLocks noGrp="1"/>
          </p:cNvSpPr>
          <p:nvPr>
            <p:ph type="title"/>
          </p:nvPr>
        </p:nvSpPr>
        <p:spPr/>
        <p:txBody>
          <a:bodyPr/>
          <a:lstStyle/>
          <a:p>
            <a:r>
              <a:rPr kumimoji="1" lang="ja-JP" altLang="en-US"/>
              <a:t>養老町でのお金の創り方</a:t>
            </a:r>
          </a:p>
        </p:txBody>
      </p:sp>
      <p:pic>
        <p:nvPicPr>
          <p:cNvPr id="5" name="コンテンツ プレースホルダー 4">
            <a:extLst>
              <a:ext uri="{FF2B5EF4-FFF2-40B4-BE49-F238E27FC236}">
                <a16:creationId xmlns:a16="http://schemas.microsoft.com/office/drawing/2014/main" id="{0445A25E-8762-134B-B399-1BCF850A2998}"/>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l="6973" t="15462" r="11860" b="12893"/>
          <a:stretch/>
        </p:blipFill>
        <p:spPr>
          <a:xfrm>
            <a:off x="544285" y="1149938"/>
            <a:ext cx="8055430" cy="5024542"/>
          </a:xfrm>
        </p:spPr>
      </p:pic>
    </p:spTree>
    <p:extLst>
      <p:ext uri="{BB962C8B-B14F-4D97-AF65-F5344CB8AC3E}">
        <p14:creationId xmlns:p14="http://schemas.microsoft.com/office/powerpoint/2010/main" val="31180074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06B2068-7303-A142-8CC0-119762C5C8DE}"/>
              </a:ext>
            </a:extLst>
          </p:cNvPr>
          <p:cNvSpPr>
            <a:spLocks noGrp="1"/>
          </p:cNvSpPr>
          <p:nvPr>
            <p:ph type="title"/>
          </p:nvPr>
        </p:nvSpPr>
        <p:spPr/>
        <p:txBody>
          <a:bodyPr/>
          <a:lstStyle/>
          <a:p>
            <a:r>
              <a:rPr kumimoji="1" lang="ja-JP" altLang="en-US"/>
              <a:t>養老町で申請　１</a:t>
            </a:r>
          </a:p>
        </p:txBody>
      </p:sp>
      <p:pic>
        <p:nvPicPr>
          <p:cNvPr id="5" name="コンテンツ プレースホルダー 4">
            <a:extLst>
              <a:ext uri="{FF2B5EF4-FFF2-40B4-BE49-F238E27FC236}">
                <a16:creationId xmlns:a16="http://schemas.microsoft.com/office/drawing/2014/main" id="{432A77E9-9857-244D-827C-78C282DADF2F}"/>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285750" y="800236"/>
            <a:ext cx="8572500" cy="6057764"/>
          </a:xfrm>
        </p:spPr>
      </p:pic>
    </p:spTree>
    <p:extLst>
      <p:ext uri="{BB962C8B-B14F-4D97-AF65-F5344CB8AC3E}">
        <p14:creationId xmlns:p14="http://schemas.microsoft.com/office/powerpoint/2010/main" val="55583684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06B2068-7303-A142-8CC0-119762C5C8DE}"/>
              </a:ext>
            </a:extLst>
          </p:cNvPr>
          <p:cNvSpPr>
            <a:spLocks noGrp="1"/>
          </p:cNvSpPr>
          <p:nvPr>
            <p:ph type="title"/>
          </p:nvPr>
        </p:nvSpPr>
        <p:spPr/>
        <p:txBody>
          <a:bodyPr/>
          <a:lstStyle/>
          <a:p>
            <a:r>
              <a:rPr kumimoji="1" lang="ja-JP" altLang="en-US"/>
              <a:t>養老町で申請　２</a:t>
            </a:r>
          </a:p>
        </p:txBody>
      </p:sp>
      <p:pic>
        <p:nvPicPr>
          <p:cNvPr id="7" name="コンテンツ プレースホルダー 6" descr="テキスト が含まれている画像&#10;&#10;自動的に生成された説明">
            <a:extLst>
              <a:ext uri="{FF2B5EF4-FFF2-40B4-BE49-F238E27FC236}">
                <a16:creationId xmlns:a16="http://schemas.microsoft.com/office/drawing/2014/main" id="{BD2D078A-9F50-D24C-849E-F315FECA1DA0}"/>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397350" y="845003"/>
            <a:ext cx="8349300" cy="5751740"/>
          </a:xfrm>
        </p:spPr>
      </p:pic>
    </p:spTree>
    <p:extLst>
      <p:ext uri="{BB962C8B-B14F-4D97-AF65-F5344CB8AC3E}">
        <p14:creationId xmlns:p14="http://schemas.microsoft.com/office/powerpoint/2010/main" val="35508748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EF9487-77EE-F04B-A8E3-5157D42C5114}"/>
              </a:ext>
            </a:extLst>
          </p:cNvPr>
          <p:cNvSpPr>
            <a:spLocks noGrp="1"/>
          </p:cNvSpPr>
          <p:nvPr>
            <p:ph type="title"/>
          </p:nvPr>
        </p:nvSpPr>
        <p:spPr/>
        <p:txBody>
          <a:bodyPr/>
          <a:lstStyle/>
          <a:p>
            <a:r>
              <a:rPr kumimoji="1" lang="ja-JP" altLang="en-US"/>
              <a:t>上越市での老舗料亭での事例</a:t>
            </a:r>
          </a:p>
        </p:txBody>
      </p:sp>
      <p:pic>
        <p:nvPicPr>
          <p:cNvPr id="5" name="コンテンツ プレースホルダー 4">
            <a:extLst>
              <a:ext uri="{FF2B5EF4-FFF2-40B4-BE49-F238E27FC236}">
                <a16:creationId xmlns:a16="http://schemas.microsoft.com/office/drawing/2014/main" id="{BE8659F9-3C0D-B94B-B885-D44237D14EE7}"/>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292100" y="919956"/>
            <a:ext cx="8559800" cy="5442744"/>
          </a:xfrm>
        </p:spPr>
      </p:pic>
    </p:spTree>
    <p:extLst>
      <p:ext uri="{BB962C8B-B14F-4D97-AF65-F5344CB8AC3E}">
        <p14:creationId xmlns:p14="http://schemas.microsoft.com/office/powerpoint/2010/main" val="282884755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E9AFB6CB-CD39-D648-AF9F-671FBCBA2171}"/>
              </a:ext>
            </a:extLst>
          </p:cNvPr>
          <p:cNvSpPr>
            <a:spLocks noGrp="1"/>
          </p:cNvSpPr>
          <p:nvPr>
            <p:ph idx="1"/>
          </p:nvPr>
        </p:nvSpPr>
        <p:spPr/>
        <p:txBody>
          <a:bodyPr/>
          <a:lstStyle/>
          <a:p>
            <a:endParaRPr lang="ja-JP" altLang="en-US"/>
          </a:p>
        </p:txBody>
      </p:sp>
      <p:pic>
        <p:nvPicPr>
          <p:cNvPr id="6" name="図 5">
            <a:extLst>
              <a:ext uri="{FF2B5EF4-FFF2-40B4-BE49-F238E27FC236}">
                <a16:creationId xmlns:a16="http://schemas.microsoft.com/office/drawing/2014/main" id="{748294F6-5DFF-A347-9EED-B4238C567E1B}"/>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25758"/>
            <a:ext cx="9144000" cy="6858000"/>
          </a:xfrm>
          <a:prstGeom prst="rect">
            <a:avLst/>
          </a:prstGeom>
        </p:spPr>
      </p:pic>
    </p:spTree>
    <p:extLst>
      <p:ext uri="{BB962C8B-B14F-4D97-AF65-F5344CB8AC3E}">
        <p14:creationId xmlns:p14="http://schemas.microsoft.com/office/powerpoint/2010/main" val="198517294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924EDF0-78D3-7D49-9880-0E10CCCC4112}"/>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4E3C5AB1-F8A9-5949-AC42-15DC9B0E94E7}"/>
              </a:ext>
            </a:extLst>
          </p:cNvPr>
          <p:cNvSpPr>
            <a:spLocks noGrp="1"/>
          </p:cNvSpPr>
          <p:nvPr>
            <p:ph idx="1"/>
          </p:nvPr>
        </p:nvSpPr>
        <p:spPr/>
        <p:txBody>
          <a:bodyPr/>
          <a:lstStyle/>
          <a:p>
            <a:endParaRPr kumimoji="1" lang="ja-JP" altLang="en-US"/>
          </a:p>
        </p:txBody>
      </p:sp>
      <p:pic>
        <p:nvPicPr>
          <p:cNvPr id="5" name="図 4">
            <a:extLst>
              <a:ext uri="{FF2B5EF4-FFF2-40B4-BE49-F238E27FC236}">
                <a16:creationId xmlns:a16="http://schemas.microsoft.com/office/drawing/2014/main" id="{7235472F-6996-2545-A04E-06F598687BE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5740942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8173F2D-19B9-E645-8E7A-4F011607D49F}"/>
              </a:ext>
            </a:extLst>
          </p:cNvPr>
          <p:cNvSpPr>
            <a:spLocks noGrp="1"/>
          </p:cNvSpPr>
          <p:nvPr>
            <p:ph type="title"/>
          </p:nvPr>
        </p:nvSpPr>
        <p:spPr/>
        <p:txBody>
          <a:bodyPr/>
          <a:lstStyle/>
          <a:p>
            <a:r>
              <a:rPr lang="ja-JP" altLang="en-US"/>
              <a:t>空き家課題解決には資金が必要</a:t>
            </a:r>
            <a:endParaRPr kumimoji="1" lang="ja-JP" altLang="en-US"/>
          </a:p>
        </p:txBody>
      </p:sp>
      <p:pic>
        <p:nvPicPr>
          <p:cNvPr id="5" name="コンテンツ プレースホルダー 4" descr="テキスト&#10;&#10;自動的に生成された説明">
            <a:extLst>
              <a:ext uri="{FF2B5EF4-FFF2-40B4-BE49-F238E27FC236}">
                <a16:creationId xmlns:a16="http://schemas.microsoft.com/office/drawing/2014/main" id="{4251A50E-EB44-0E40-A3A5-3661B9B553DE}"/>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89647" y="3911211"/>
            <a:ext cx="8964705" cy="2392867"/>
          </a:xfrm>
        </p:spPr>
      </p:pic>
      <p:pic>
        <p:nvPicPr>
          <p:cNvPr id="4" name="コンテンツ プレースホルダー 4" descr="新聞記事の携帯電話のスクリーンショット&#10;&#10;中程度の精度で自動的に生成された説明">
            <a:extLst>
              <a:ext uri="{FF2B5EF4-FFF2-40B4-BE49-F238E27FC236}">
                <a16:creationId xmlns:a16="http://schemas.microsoft.com/office/drawing/2014/main" id="{090CA3D7-1F93-2840-B394-5185B13F088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765428"/>
            <a:ext cx="8996488" cy="3041554"/>
          </a:xfrm>
          <a:prstGeom prst="rect">
            <a:avLst/>
          </a:prstGeom>
        </p:spPr>
      </p:pic>
    </p:spTree>
    <p:extLst>
      <p:ext uri="{BB962C8B-B14F-4D97-AF65-F5344CB8AC3E}">
        <p14:creationId xmlns:p14="http://schemas.microsoft.com/office/powerpoint/2010/main" val="8923814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85A9B3E-2713-7249-9A19-8561951A8636}"/>
              </a:ext>
            </a:extLst>
          </p:cNvPr>
          <p:cNvSpPr>
            <a:spLocks noGrp="1"/>
          </p:cNvSpPr>
          <p:nvPr>
            <p:ph type="title"/>
          </p:nvPr>
        </p:nvSpPr>
        <p:spPr/>
        <p:txBody>
          <a:bodyPr/>
          <a:lstStyle/>
          <a:p>
            <a:r>
              <a:rPr kumimoji="1" lang="ja-JP" altLang="en-US"/>
              <a:t>企業版ふるさと納税の現状</a:t>
            </a:r>
          </a:p>
        </p:txBody>
      </p:sp>
      <p:sp>
        <p:nvSpPr>
          <p:cNvPr id="3" name="コンテンツ プレースホルダー 2">
            <a:extLst>
              <a:ext uri="{FF2B5EF4-FFF2-40B4-BE49-F238E27FC236}">
                <a16:creationId xmlns:a16="http://schemas.microsoft.com/office/drawing/2014/main" id="{3B344D29-CB90-A241-9D1B-C614A16B43D7}"/>
              </a:ext>
            </a:extLst>
          </p:cNvPr>
          <p:cNvSpPr>
            <a:spLocks noGrp="1"/>
          </p:cNvSpPr>
          <p:nvPr>
            <p:ph idx="1"/>
          </p:nvPr>
        </p:nvSpPr>
        <p:spPr>
          <a:xfrm>
            <a:off x="180303" y="791153"/>
            <a:ext cx="8796271" cy="5622525"/>
          </a:xfrm>
        </p:spPr>
        <p:txBody>
          <a:bodyPr/>
          <a:lstStyle/>
          <a:p>
            <a:pPr marL="0" indent="0">
              <a:buNone/>
            </a:pPr>
            <a:endParaRPr lang="en-US" altLang="ja-JP" dirty="0"/>
          </a:p>
          <a:p>
            <a:pPr marL="0" indent="0">
              <a:buNone/>
            </a:pPr>
            <a:r>
              <a:rPr lang="ja-JP" altLang="en-US"/>
              <a:t>個人版は</a:t>
            </a:r>
            <a:endParaRPr lang="en-US" altLang="ja-JP" dirty="0"/>
          </a:p>
          <a:p>
            <a:pPr marL="0" indent="0">
              <a:buNone/>
            </a:pPr>
            <a:r>
              <a:rPr lang="ja-JP" altLang="en-US"/>
              <a:t>「ふるさとチョイス」「ふるなび」「さとふる」</a:t>
            </a:r>
            <a:endParaRPr lang="en-US" altLang="ja-JP" dirty="0"/>
          </a:p>
          <a:p>
            <a:pPr marL="0" indent="0">
              <a:buNone/>
            </a:pPr>
            <a:r>
              <a:rPr lang="ja-JP" altLang="en-US"/>
              <a:t>など自治体連携して成功している。</a:t>
            </a:r>
          </a:p>
          <a:p>
            <a:pPr marL="0" indent="0">
              <a:buNone/>
            </a:pPr>
            <a:endParaRPr lang="en-US" altLang="ja-JP" dirty="0"/>
          </a:p>
          <a:p>
            <a:pPr marL="0" indent="0">
              <a:buNone/>
            </a:pPr>
            <a:r>
              <a:rPr lang="ja-JP" altLang="en-US"/>
              <a:t>企業版は</a:t>
            </a:r>
            <a:endParaRPr lang="en-US" altLang="ja-JP" dirty="0"/>
          </a:p>
          <a:p>
            <a:pPr marL="0" indent="0">
              <a:buNone/>
            </a:pPr>
            <a:r>
              <a:rPr lang="ja-JP" altLang="en-US"/>
              <a:t>「ふるさとコネクト」くらいで成功していない。</a:t>
            </a:r>
            <a:endParaRPr lang="en-US" altLang="ja-JP" dirty="0"/>
          </a:p>
          <a:p>
            <a:pPr marL="0" indent="0">
              <a:buNone/>
            </a:pPr>
            <a:endParaRPr kumimoji="1" lang="en-US" altLang="ja-JP" dirty="0"/>
          </a:p>
          <a:p>
            <a:pPr marL="0" indent="0">
              <a:buNone/>
            </a:pPr>
            <a:r>
              <a:rPr kumimoji="1" lang="ja-JP" altLang="en-US"/>
              <a:t>その理由は「仕組みが複雑」であるから</a:t>
            </a:r>
            <a:endParaRPr kumimoji="1" lang="en-US" altLang="ja-JP" dirty="0"/>
          </a:p>
          <a:p>
            <a:pPr marL="0" indent="0">
              <a:buNone/>
            </a:pPr>
            <a:r>
              <a:rPr lang="ja-JP" altLang="en-US"/>
              <a:t>マンパワーが必要であること。</a:t>
            </a:r>
            <a:endParaRPr kumimoji="1" lang="ja-JP" altLang="en-US"/>
          </a:p>
        </p:txBody>
      </p:sp>
    </p:spTree>
    <p:extLst>
      <p:ext uri="{BB962C8B-B14F-4D97-AF65-F5344CB8AC3E}">
        <p14:creationId xmlns:p14="http://schemas.microsoft.com/office/powerpoint/2010/main" val="23132966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20ACA22-E7B8-314D-A3B8-9B09F58AC2CD}"/>
              </a:ext>
            </a:extLst>
          </p:cNvPr>
          <p:cNvSpPr>
            <a:spLocks noGrp="1"/>
          </p:cNvSpPr>
          <p:nvPr>
            <p:ph type="title"/>
          </p:nvPr>
        </p:nvSpPr>
        <p:spPr/>
        <p:txBody>
          <a:bodyPr/>
          <a:lstStyle/>
          <a:p>
            <a:r>
              <a:rPr kumimoji="1" lang="ja-JP" altLang="en-US"/>
              <a:t>ハード＋ネットワーク✖️ソフト＋ノウハウ</a:t>
            </a:r>
          </a:p>
        </p:txBody>
      </p:sp>
      <p:pic>
        <p:nvPicPr>
          <p:cNvPr id="5" name="図 4" descr="グラフィカル ユーザー インターフェイス, Web サイト&#10;&#10;自動的に生成された説明">
            <a:extLst>
              <a:ext uri="{FF2B5EF4-FFF2-40B4-BE49-F238E27FC236}">
                <a16:creationId xmlns:a16="http://schemas.microsoft.com/office/drawing/2014/main" id="{90E7AAA9-169C-EA4D-8BB6-01A03152A0E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39485" y="823812"/>
            <a:ext cx="8331708" cy="5779389"/>
          </a:xfrm>
          <a:prstGeom prst="rect">
            <a:avLst/>
          </a:prstGeom>
        </p:spPr>
      </p:pic>
    </p:spTree>
    <p:extLst>
      <p:ext uri="{BB962C8B-B14F-4D97-AF65-F5344CB8AC3E}">
        <p14:creationId xmlns:p14="http://schemas.microsoft.com/office/powerpoint/2010/main" val="388467761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754034D-39A3-264D-9278-68232E0F765C}"/>
              </a:ext>
            </a:extLst>
          </p:cNvPr>
          <p:cNvSpPr>
            <a:spLocks noGrp="1"/>
          </p:cNvSpPr>
          <p:nvPr>
            <p:ph type="title"/>
          </p:nvPr>
        </p:nvSpPr>
        <p:spPr/>
        <p:txBody>
          <a:bodyPr/>
          <a:lstStyle/>
          <a:p>
            <a:r>
              <a:rPr kumimoji="1" lang="ja-JP" altLang="en-US"/>
              <a:t>自治体側からすれば</a:t>
            </a:r>
          </a:p>
        </p:txBody>
      </p:sp>
      <p:sp>
        <p:nvSpPr>
          <p:cNvPr id="3" name="コンテンツ プレースホルダー 2">
            <a:extLst>
              <a:ext uri="{FF2B5EF4-FFF2-40B4-BE49-F238E27FC236}">
                <a16:creationId xmlns:a16="http://schemas.microsoft.com/office/drawing/2014/main" id="{465088C4-5966-1646-89C1-1BE5E602CE55}"/>
              </a:ext>
            </a:extLst>
          </p:cNvPr>
          <p:cNvSpPr>
            <a:spLocks noGrp="1"/>
          </p:cNvSpPr>
          <p:nvPr>
            <p:ph idx="1"/>
          </p:nvPr>
        </p:nvSpPr>
        <p:spPr>
          <a:xfrm>
            <a:off x="628650" y="791153"/>
            <a:ext cx="7886700" cy="5944497"/>
          </a:xfrm>
        </p:spPr>
        <p:txBody>
          <a:bodyPr>
            <a:normAutofit lnSpcReduction="10000"/>
          </a:bodyPr>
          <a:lstStyle/>
          <a:p>
            <a:pPr marL="0" indent="0">
              <a:buNone/>
            </a:pPr>
            <a:endParaRPr lang="en-US" altLang="ja-JP" dirty="0"/>
          </a:p>
          <a:p>
            <a:pPr marL="0" indent="0">
              <a:buNone/>
            </a:pPr>
            <a:r>
              <a:rPr lang="ja-JP" altLang="en-US"/>
              <a:t>・</a:t>
            </a:r>
            <a:r>
              <a:rPr kumimoji="1" lang="ja-JP" altLang="en-US"/>
              <a:t>地域再生計画の内閣承認が不可欠（</a:t>
            </a:r>
            <a:r>
              <a:rPr kumimoji="1" lang="en-US" altLang="ja-JP" dirty="0"/>
              <a:t>※</a:t>
            </a:r>
            <a:r>
              <a:rPr kumimoji="1" lang="ja-JP" altLang="en-US"/>
              <a:t>）</a:t>
            </a:r>
            <a:endParaRPr kumimoji="1" lang="en-US" altLang="ja-JP" dirty="0"/>
          </a:p>
          <a:p>
            <a:pPr marL="0" indent="0">
              <a:buNone/>
            </a:pPr>
            <a:endParaRPr lang="en-US" altLang="ja-JP" dirty="0"/>
          </a:p>
          <a:p>
            <a:pPr marL="0" indent="0">
              <a:buNone/>
            </a:pPr>
            <a:r>
              <a:rPr kumimoji="1" lang="ja-JP" altLang="en-US"/>
              <a:t>・住民の合意形成をしていく</a:t>
            </a:r>
            <a:endParaRPr kumimoji="1" lang="en-US" altLang="ja-JP" dirty="0"/>
          </a:p>
          <a:p>
            <a:pPr marL="0" indent="0">
              <a:buNone/>
            </a:pPr>
            <a:endParaRPr lang="en-US" altLang="ja-JP" dirty="0"/>
          </a:p>
          <a:p>
            <a:pPr marL="0" indent="0">
              <a:buNone/>
            </a:pPr>
            <a:r>
              <a:rPr kumimoji="1" lang="ja-JP" altLang="en-US"/>
              <a:t>・議会の承認が面倒くさい</a:t>
            </a:r>
            <a:endParaRPr kumimoji="1" lang="en-US" altLang="ja-JP" dirty="0"/>
          </a:p>
          <a:p>
            <a:pPr marL="0" indent="0">
              <a:buNone/>
            </a:pPr>
            <a:endParaRPr lang="en-US" altLang="ja-JP" dirty="0"/>
          </a:p>
          <a:p>
            <a:pPr marL="0" indent="0">
              <a:buNone/>
            </a:pPr>
            <a:r>
              <a:rPr kumimoji="1" lang="ja-JP" altLang="en-US"/>
              <a:t>・仕事が増えるのが面倒</a:t>
            </a:r>
            <a:endParaRPr kumimoji="1" lang="en-US" altLang="ja-JP" dirty="0"/>
          </a:p>
          <a:p>
            <a:pPr marL="0" indent="0">
              <a:buNone/>
            </a:pPr>
            <a:endParaRPr lang="en-US" altLang="ja-JP" dirty="0"/>
          </a:p>
          <a:p>
            <a:pPr marL="0" indent="0">
              <a:buNone/>
            </a:pPr>
            <a:r>
              <a:rPr kumimoji="1" lang="ja-JP" altLang="en-US"/>
              <a:t>・お財布を分けなきゃいけない手間</a:t>
            </a:r>
            <a:endParaRPr kumimoji="1" lang="en-US" altLang="ja-JP" dirty="0"/>
          </a:p>
          <a:p>
            <a:pPr marL="0" indent="0">
              <a:buNone/>
            </a:pPr>
            <a:endParaRPr lang="en-US" altLang="ja-JP" dirty="0"/>
          </a:p>
          <a:p>
            <a:pPr marL="0" indent="0">
              <a:buNone/>
            </a:pPr>
            <a:r>
              <a:rPr kumimoji="1" lang="ja-JP" altLang="en-US"/>
              <a:t>　　　　　</a:t>
            </a:r>
            <a:endParaRPr kumimoji="1" lang="en-US" altLang="ja-JP" dirty="0">
              <a:solidFill>
                <a:srgbClr val="FF0000"/>
              </a:solidFill>
            </a:endParaRPr>
          </a:p>
          <a:p>
            <a:pPr marL="0" indent="0">
              <a:buNone/>
            </a:pPr>
            <a:endParaRPr lang="en-US" altLang="ja-JP" dirty="0"/>
          </a:p>
          <a:p>
            <a:pPr marL="0" indent="0">
              <a:buNone/>
            </a:pPr>
            <a:endParaRPr kumimoji="1" lang="ja-JP" altLang="en-US"/>
          </a:p>
        </p:txBody>
      </p:sp>
    </p:spTree>
    <p:extLst>
      <p:ext uri="{BB962C8B-B14F-4D97-AF65-F5344CB8AC3E}">
        <p14:creationId xmlns:p14="http://schemas.microsoft.com/office/powerpoint/2010/main" val="4224489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F992C88-4C7C-6E42-AD34-B4C158D7D6D5}"/>
              </a:ext>
            </a:extLst>
          </p:cNvPr>
          <p:cNvSpPr>
            <a:spLocks noGrp="1"/>
          </p:cNvSpPr>
          <p:nvPr>
            <p:ph type="title"/>
          </p:nvPr>
        </p:nvSpPr>
        <p:spPr/>
        <p:txBody>
          <a:bodyPr/>
          <a:lstStyle/>
          <a:p>
            <a:r>
              <a:rPr lang="ja-JP" altLang="en-US"/>
              <a:t>例えば（</a:t>
            </a:r>
            <a:r>
              <a:rPr lang="en-US" altLang="ja-JP" dirty="0"/>
              <a:t>※</a:t>
            </a:r>
            <a:r>
              <a:rPr lang="ja-JP" altLang="en-US"/>
              <a:t>）・・・めんどくさい</a:t>
            </a:r>
            <a:endParaRPr kumimoji="1" lang="ja-JP" altLang="en-US"/>
          </a:p>
        </p:txBody>
      </p:sp>
      <p:pic>
        <p:nvPicPr>
          <p:cNvPr id="5" name="コンテンツ プレースホルダー 4" descr="ダイアグラム&#10;&#10;自動的に生成された説明">
            <a:extLst>
              <a:ext uri="{FF2B5EF4-FFF2-40B4-BE49-F238E27FC236}">
                <a16:creationId xmlns:a16="http://schemas.microsoft.com/office/drawing/2014/main" id="{BC5239BF-D74D-5B48-ACA2-A99A32ABDCA0}"/>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1059147" y="875763"/>
            <a:ext cx="6977269" cy="5731099"/>
          </a:xfrm>
        </p:spPr>
      </p:pic>
    </p:spTree>
    <p:extLst>
      <p:ext uri="{BB962C8B-B14F-4D97-AF65-F5344CB8AC3E}">
        <p14:creationId xmlns:p14="http://schemas.microsoft.com/office/powerpoint/2010/main" val="227596240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754034D-39A3-264D-9278-68232E0F765C}"/>
              </a:ext>
            </a:extLst>
          </p:cNvPr>
          <p:cNvSpPr>
            <a:spLocks noGrp="1"/>
          </p:cNvSpPr>
          <p:nvPr>
            <p:ph type="title"/>
          </p:nvPr>
        </p:nvSpPr>
        <p:spPr/>
        <p:txBody>
          <a:bodyPr/>
          <a:lstStyle/>
          <a:p>
            <a:r>
              <a:rPr kumimoji="1" lang="ja-JP" altLang="en-US"/>
              <a:t>自治体側からすれば</a:t>
            </a:r>
          </a:p>
        </p:txBody>
      </p:sp>
      <p:sp>
        <p:nvSpPr>
          <p:cNvPr id="3" name="コンテンツ プレースホルダー 2">
            <a:extLst>
              <a:ext uri="{FF2B5EF4-FFF2-40B4-BE49-F238E27FC236}">
                <a16:creationId xmlns:a16="http://schemas.microsoft.com/office/drawing/2014/main" id="{465088C4-5966-1646-89C1-1BE5E602CE55}"/>
              </a:ext>
            </a:extLst>
          </p:cNvPr>
          <p:cNvSpPr>
            <a:spLocks noGrp="1"/>
          </p:cNvSpPr>
          <p:nvPr>
            <p:ph idx="1"/>
          </p:nvPr>
        </p:nvSpPr>
        <p:spPr>
          <a:xfrm>
            <a:off x="628650" y="791153"/>
            <a:ext cx="7886700" cy="5944497"/>
          </a:xfrm>
        </p:spPr>
        <p:txBody>
          <a:bodyPr>
            <a:normAutofit lnSpcReduction="10000"/>
          </a:bodyPr>
          <a:lstStyle/>
          <a:p>
            <a:pPr marL="0" indent="0">
              <a:buNone/>
            </a:pPr>
            <a:endParaRPr lang="en-US" altLang="ja-JP" dirty="0"/>
          </a:p>
          <a:p>
            <a:pPr marL="0" indent="0">
              <a:buNone/>
            </a:pPr>
            <a:r>
              <a:rPr lang="ja-JP" altLang="en-US"/>
              <a:t>・</a:t>
            </a:r>
            <a:r>
              <a:rPr kumimoji="1" lang="ja-JP" altLang="en-US"/>
              <a:t>地域再生計画の内閣承認が不可欠（</a:t>
            </a:r>
            <a:r>
              <a:rPr kumimoji="1" lang="en-US" altLang="ja-JP" dirty="0"/>
              <a:t>※</a:t>
            </a:r>
            <a:r>
              <a:rPr kumimoji="1" lang="ja-JP" altLang="en-US"/>
              <a:t>）</a:t>
            </a:r>
            <a:endParaRPr kumimoji="1" lang="en-US" altLang="ja-JP" dirty="0"/>
          </a:p>
          <a:p>
            <a:pPr marL="0" indent="0">
              <a:buNone/>
            </a:pPr>
            <a:endParaRPr lang="en-US" altLang="ja-JP" dirty="0"/>
          </a:p>
          <a:p>
            <a:pPr marL="0" indent="0">
              <a:buNone/>
            </a:pPr>
            <a:r>
              <a:rPr kumimoji="1" lang="ja-JP" altLang="en-US"/>
              <a:t>・住民の合意形成をしていく</a:t>
            </a:r>
            <a:endParaRPr kumimoji="1" lang="en-US" altLang="ja-JP" dirty="0"/>
          </a:p>
          <a:p>
            <a:pPr marL="0" indent="0">
              <a:buNone/>
            </a:pPr>
            <a:endParaRPr lang="en-US" altLang="ja-JP" dirty="0"/>
          </a:p>
          <a:p>
            <a:pPr marL="0" indent="0">
              <a:buNone/>
            </a:pPr>
            <a:r>
              <a:rPr kumimoji="1" lang="ja-JP" altLang="en-US"/>
              <a:t>・議会の承認が面倒くさい</a:t>
            </a:r>
            <a:endParaRPr kumimoji="1" lang="en-US" altLang="ja-JP" dirty="0"/>
          </a:p>
          <a:p>
            <a:pPr marL="0" indent="0">
              <a:buNone/>
            </a:pPr>
            <a:endParaRPr lang="en-US" altLang="ja-JP" dirty="0"/>
          </a:p>
          <a:p>
            <a:pPr marL="0" indent="0">
              <a:buNone/>
            </a:pPr>
            <a:r>
              <a:rPr kumimoji="1" lang="ja-JP" altLang="en-US"/>
              <a:t>・仕事が増えるのが面倒</a:t>
            </a:r>
            <a:endParaRPr kumimoji="1" lang="en-US" altLang="ja-JP" dirty="0"/>
          </a:p>
          <a:p>
            <a:pPr marL="0" indent="0">
              <a:buNone/>
            </a:pPr>
            <a:endParaRPr lang="en-US" altLang="ja-JP" dirty="0"/>
          </a:p>
          <a:p>
            <a:pPr marL="0" indent="0">
              <a:buNone/>
            </a:pPr>
            <a:r>
              <a:rPr kumimoji="1" lang="ja-JP" altLang="en-US"/>
              <a:t>・お財布を分けなきゃいけない手間</a:t>
            </a:r>
            <a:endParaRPr kumimoji="1" lang="en-US" altLang="ja-JP" dirty="0"/>
          </a:p>
          <a:p>
            <a:pPr marL="0" indent="0">
              <a:buNone/>
            </a:pPr>
            <a:endParaRPr lang="en-US" altLang="ja-JP" dirty="0"/>
          </a:p>
          <a:p>
            <a:pPr marL="0" indent="0">
              <a:buNone/>
            </a:pPr>
            <a:r>
              <a:rPr kumimoji="1" lang="ja-JP" altLang="en-US"/>
              <a:t>　　　　　→  </a:t>
            </a:r>
            <a:r>
              <a:rPr kumimoji="1" lang="ja-JP" altLang="en-US">
                <a:solidFill>
                  <a:srgbClr val="FF0000"/>
                </a:solidFill>
              </a:rPr>
              <a:t>やってあげなきゃ手をあげない</a:t>
            </a:r>
            <a:endParaRPr kumimoji="1" lang="en-US" altLang="ja-JP" dirty="0">
              <a:solidFill>
                <a:srgbClr val="FF0000"/>
              </a:solidFill>
            </a:endParaRPr>
          </a:p>
          <a:p>
            <a:pPr marL="0" indent="0">
              <a:buNone/>
            </a:pPr>
            <a:endParaRPr lang="en-US" altLang="ja-JP" dirty="0"/>
          </a:p>
          <a:p>
            <a:pPr marL="0" indent="0">
              <a:buNone/>
            </a:pPr>
            <a:endParaRPr kumimoji="1" lang="ja-JP" altLang="en-US"/>
          </a:p>
        </p:txBody>
      </p:sp>
    </p:spTree>
    <p:extLst>
      <p:ext uri="{BB962C8B-B14F-4D97-AF65-F5344CB8AC3E}">
        <p14:creationId xmlns:p14="http://schemas.microsoft.com/office/powerpoint/2010/main" val="176909095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C01BA96-756A-BA46-88B9-8C083DC456CD}"/>
              </a:ext>
            </a:extLst>
          </p:cNvPr>
          <p:cNvSpPr>
            <a:spLocks noGrp="1"/>
          </p:cNvSpPr>
          <p:nvPr>
            <p:ph type="title"/>
          </p:nvPr>
        </p:nvSpPr>
        <p:spPr/>
        <p:txBody>
          <a:bodyPr/>
          <a:lstStyle/>
          <a:p>
            <a:r>
              <a:rPr kumimoji="1" lang="ja-JP" altLang="en-US"/>
              <a:t>私たちで自治体へサポート出来ること</a:t>
            </a:r>
          </a:p>
        </p:txBody>
      </p:sp>
      <p:sp>
        <p:nvSpPr>
          <p:cNvPr id="3" name="コンテンツ プレースホルダー 2">
            <a:extLst>
              <a:ext uri="{FF2B5EF4-FFF2-40B4-BE49-F238E27FC236}">
                <a16:creationId xmlns:a16="http://schemas.microsoft.com/office/drawing/2014/main" id="{F4EEC47F-A3AA-5549-9169-A51D566A2C86}"/>
              </a:ext>
            </a:extLst>
          </p:cNvPr>
          <p:cNvSpPr>
            <a:spLocks noGrp="1"/>
          </p:cNvSpPr>
          <p:nvPr>
            <p:ph idx="1"/>
          </p:nvPr>
        </p:nvSpPr>
        <p:spPr>
          <a:xfrm>
            <a:off x="375271" y="941858"/>
            <a:ext cx="4888572" cy="2592452"/>
          </a:xfrm>
        </p:spPr>
        <p:txBody>
          <a:bodyPr/>
          <a:lstStyle/>
          <a:p>
            <a:pPr marL="0" indent="0">
              <a:lnSpc>
                <a:spcPct val="150000"/>
              </a:lnSpc>
              <a:buNone/>
            </a:pPr>
            <a:r>
              <a:rPr kumimoji="1" lang="ja-JP" altLang="en-US">
                <a:solidFill>
                  <a:srgbClr val="FF0000"/>
                </a:solidFill>
              </a:rPr>
              <a:t>■交付金申請サポート</a:t>
            </a:r>
            <a:endParaRPr kumimoji="1" lang="en-US" altLang="ja-JP" dirty="0">
              <a:solidFill>
                <a:srgbClr val="FF0000"/>
              </a:solidFill>
            </a:endParaRPr>
          </a:p>
          <a:p>
            <a:pPr>
              <a:lnSpc>
                <a:spcPct val="150000"/>
              </a:lnSpc>
            </a:pPr>
            <a:r>
              <a:rPr kumimoji="1" lang="ja-JP" altLang="en-US" sz="2000">
                <a:solidFill>
                  <a:schemeClr val="accent1"/>
                </a:solidFill>
              </a:rPr>
              <a:t>省庁とのすり合わせサポート</a:t>
            </a:r>
            <a:endParaRPr kumimoji="1" lang="en-US" altLang="ja-JP" sz="2000" dirty="0">
              <a:solidFill>
                <a:schemeClr val="accent1"/>
              </a:solidFill>
            </a:endParaRPr>
          </a:p>
          <a:p>
            <a:pPr>
              <a:lnSpc>
                <a:spcPct val="150000"/>
              </a:lnSpc>
            </a:pPr>
            <a:r>
              <a:rPr lang="ja-JP" altLang="en-US" sz="2000">
                <a:solidFill>
                  <a:schemeClr val="accent1"/>
                </a:solidFill>
              </a:rPr>
              <a:t>事例自治体紹介</a:t>
            </a:r>
            <a:endParaRPr lang="en-US" altLang="ja-JP" sz="2000" dirty="0">
              <a:solidFill>
                <a:schemeClr val="accent1"/>
              </a:solidFill>
            </a:endParaRPr>
          </a:p>
          <a:p>
            <a:pPr>
              <a:lnSpc>
                <a:spcPct val="150000"/>
              </a:lnSpc>
            </a:pPr>
            <a:r>
              <a:rPr kumimoji="1" lang="ja-JP" altLang="en-US" sz="2000">
                <a:solidFill>
                  <a:schemeClr val="accent1"/>
                </a:solidFill>
              </a:rPr>
              <a:t>申請サポート　など</a:t>
            </a:r>
            <a:endParaRPr kumimoji="1" lang="en-US" altLang="ja-JP" sz="2000" dirty="0">
              <a:solidFill>
                <a:schemeClr val="accent1"/>
              </a:solidFill>
            </a:endParaRPr>
          </a:p>
        </p:txBody>
      </p:sp>
      <p:pic>
        <p:nvPicPr>
          <p:cNvPr id="5" name="図 4" descr="アパートのビル&#10;&#10;低い精度で自動的に生成された説明">
            <a:extLst>
              <a:ext uri="{FF2B5EF4-FFF2-40B4-BE49-F238E27FC236}">
                <a16:creationId xmlns:a16="http://schemas.microsoft.com/office/drawing/2014/main" id="{2829583E-59EB-9C4D-A08A-4B33C77300E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718215" y="3534309"/>
            <a:ext cx="3216041" cy="2739840"/>
          </a:xfrm>
          <a:prstGeom prst="rect">
            <a:avLst/>
          </a:prstGeom>
        </p:spPr>
      </p:pic>
      <p:pic>
        <p:nvPicPr>
          <p:cNvPr id="7" name="図 6" descr="机の上に座っている人たち&#10;&#10;中程度の精度で自動的に生成された説明">
            <a:extLst>
              <a:ext uri="{FF2B5EF4-FFF2-40B4-BE49-F238E27FC236}">
                <a16:creationId xmlns:a16="http://schemas.microsoft.com/office/drawing/2014/main" id="{11114452-9E38-DA4B-8500-2A36BA248B9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18216" y="941858"/>
            <a:ext cx="3203265" cy="2463798"/>
          </a:xfrm>
          <a:prstGeom prst="rect">
            <a:avLst/>
          </a:prstGeom>
        </p:spPr>
      </p:pic>
      <p:pic>
        <p:nvPicPr>
          <p:cNvPr id="9" name="図 8" descr="机の上のノートパソコンを見ている人たち&#10;&#10;中程度の精度で自動的に生成された説明">
            <a:extLst>
              <a:ext uri="{FF2B5EF4-FFF2-40B4-BE49-F238E27FC236}">
                <a16:creationId xmlns:a16="http://schemas.microsoft.com/office/drawing/2014/main" id="{E9F57A53-71DF-A04E-B387-90C43D26E833}"/>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93977" y="3534308"/>
            <a:ext cx="4640360" cy="2739841"/>
          </a:xfrm>
          <a:prstGeom prst="rect">
            <a:avLst/>
          </a:prstGeom>
        </p:spPr>
      </p:pic>
    </p:spTree>
    <p:extLst>
      <p:ext uri="{BB962C8B-B14F-4D97-AF65-F5344CB8AC3E}">
        <p14:creationId xmlns:p14="http://schemas.microsoft.com/office/powerpoint/2010/main" val="125464884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C01BA96-756A-BA46-88B9-8C083DC456CD}"/>
              </a:ext>
            </a:extLst>
          </p:cNvPr>
          <p:cNvSpPr>
            <a:spLocks noGrp="1"/>
          </p:cNvSpPr>
          <p:nvPr>
            <p:ph type="title"/>
          </p:nvPr>
        </p:nvSpPr>
        <p:spPr/>
        <p:txBody>
          <a:bodyPr/>
          <a:lstStyle/>
          <a:p>
            <a:r>
              <a:rPr kumimoji="1" lang="ja-JP" altLang="en-US"/>
              <a:t>私たちで自治体へサポート出来ること</a:t>
            </a:r>
          </a:p>
        </p:txBody>
      </p:sp>
      <p:pic>
        <p:nvPicPr>
          <p:cNvPr id="5" name="図 4" descr="レストランのテーブルに座っている人たち&#10;&#10;中程度の精度で自動的に生成された説明">
            <a:extLst>
              <a:ext uri="{FF2B5EF4-FFF2-40B4-BE49-F238E27FC236}">
                <a16:creationId xmlns:a16="http://schemas.microsoft.com/office/drawing/2014/main" id="{13A3FF9F-0C26-1F4F-A87B-5C809DDE109E}"/>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21850" y="3176125"/>
            <a:ext cx="4064000" cy="2822509"/>
          </a:xfrm>
          <a:prstGeom prst="rect">
            <a:avLst/>
          </a:prstGeom>
        </p:spPr>
      </p:pic>
      <p:pic>
        <p:nvPicPr>
          <p:cNvPr id="6" name="図 5" descr="ノートパソコン, テーブル, 屋内, 座る が含まれている画像&#10;&#10;自動的に生成された説明">
            <a:extLst>
              <a:ext uri="{FF2B5EF4-FFF2-40B4-BE49-F238E27FC236}">
                <a16:creationId xmlns:a16="http://schemas.microsoft.com/office/drawing/2014/main" id="{EB02EC3B-0AEB-384B-9C83-F8EFEDE9F08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03819" y="1667298"/>
            <a:ext cx="3587766" cy="3017654"/>
          </a:xfrm>
          <a:prstGeom prst="rect">
            <a:avLst/>
          </a:prstGeom>
        </p:spPr>
      </p:pic>
      <p:sp>
        <p:nvSpPr>
          <p:cNvPr id="7" name="コンテンツ プレースホルダー 2">
            <a:extLst>
              <a:ext uri="{FF2B5EF4-FFF2-40B4-BE49-F238E27FC236}">
                <a16:creationId xmlns:a16="http://schemas.microsoft.com/office/drawing/2014/main" id="{D53585F7-0145-F543-8E37-643E3A76BCC0}"/>
              </a:ext>
            </a:extLst>
          </p:cNvPr>
          <p:cNvSpPr txBox="1">
            <a:spLocks/>
          </p:cNvSpPr>
          <p:nvPr/>
        </p:nvSpPr>
        <p:spPr>
          <a:xfrm>
            <a:off x="375270" y="941858"/>
            <a:ext cx="5748128" cy="25924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ＭＳ ゴシック" panose="020B0609070205080204" pitchFamily="49" charset="-128"/>
                <a:ea typeface="ＭＳ ゴシック" panose="020B0609070205080204" pitchFamily="49"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ＭＳ ゴシック" panose="020B0609070205080204" pitchFamily="49" charset="-128"/>
                <a:ea typeface="ＭＳ ゴシック" panose="020B0609070205080204" pitchFamily="49"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ＭＳ ゴシック" panose="020B0609070205080204" pitchFamily="49" charset="-128"/>
                <a:ea typeface="ＭＳ ゴシック" panose="020B0609070205080204" pitchFamily="49"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ＭＳ ゴシック" panose="020B0609070205080204" pitchFamily="49" charset="-128"/>
                <a:ea typeface="ＭＳ ゴシック" panose="020B0609070205080204" pitchFamily="49"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ＭＳ ゴシック" panose="020B0609070205080204" pitchFamily="49" charset="-128"/>
                <a:ea typeface="ＭＳ ゴシック" panose="020B0609070205080204" pitchFamily="49"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ja-JP" altLang="en-US">
                <a:solidFill>
                  <a:srgbClr val="FF0000"/>
                </a:solidFill>
              </a:rPr>
              <a:t>■地域再生計画作成等のサポート</a:t>
            </a:r>
            <a:endParaRPr lang="en-US" altLang="ja-JP" dirty="0">
              <a:solidFill>
                <a:srgbClr val="FF0000"/>
              </a:solidFill>
            </a:endParaRPr>
          </a:p>
          <a:p>
            <a:pPr>
              <a:lnSpc>
                <a:spcPct val="150000"/>
              </a:lnSpc>
            </a:pPr>
            <a:r>
              <a:rPr lang="ja-JP" altLang="en-US" sz="2000">
                <a:solidFill>
                  <a:schemeClr val="accent1"/>
                </a:solidFill>
              </a:rPr>
              <a:t>事業マーケティング</a:t>
            </a:r>
            <a:endParaRPr lang="en-US" altLang="ja-JP" sz="2000" dirty="0">
              <a:solidFill>
                <a:schemeClr val="accent1"/>
              </a:solidFill>
            </a:endParaRPr>
          </a:p>
          <a:p>
            <a:pPr>
              <a:lnSpc>
                <a:spcPct val="150000"/>
              </a:lnSpc>
            </a:pPr>
            <a:r>
              <a:rPr lang="ja-JP" altLang="en-US" sz="2000">
                <a:solidFill>
                  <a:schemeClr val="accent1"/>
                </a:solidFill>
              </a:rPr>
              <a:t>策定委員会の運営　など</a:t>
            </a:r>
            <a:endParaRPr lang="en-US" altLang="ja-JP" sz="2000" dirty="0">
              <a:solidFill>
                <a:schemeClr val="accent1"/>
              </a:solidFill>
            </a:endParaRPr>
          </a:p>
        </p:txBody>
      </p:sp>
    </p:spTree>
    <p:extLst>
      <p:ext uri="{BB962C8B-B14F-4D97-AF65-F5344CB8AC3E}">
        <p14:creationId xmlns:p14="http://schemas.microsoft.com/office/powerpoint/2010/main" val="179010366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C01BA96-756A-BA46-88B9-8C083DC456CD}"/>
              </a:ext>
            </a:extLst>
          </p:cNvPr>
          <p:cNvSpPr>
            <a:spLocks noGrp="1"/>
          </p:cNvSpPr>
          <p:nvPr>
            <p:ph type="title"/>
          </p:nvPr>
        </p:nvSpPr>
        <p:spPr/>
        <p:txBody>
          <a:bodyPr/>
          <a:lstStyle/>
          <a:p>
            <a:r>
              <a:rPr kumimoji="1" lang="ja-JP" altLang="en-US"/>
              <a:t>私たちで自治体へサポート出来ること</a:t>
            </a:r>
          </a:p>
        </p:txBody>
      </p:sp>
      <p:pic>
        <p:nvPicPr>
          <p:cNvPr id="6" name="図 5" descr="ロゴ&#10;&#10;中程度の精度で自動的に生成された説明">
            <a:extLst>
              <a:ext uri="{FF2B5EF4-FFF2-40B4-BE49-F238E27FC236}">
                <a16:creationId xmlns:a16="http://schemas.microsoft.com/office/drawing/2014/main" id="{DAB491A3-2858-AF40-9CEA-2931BD28628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616433" y="1073267"/>
            <a:ext cx="3412729" cy="2250423"/>
          </a:xfrm>
          <a:prstGeom prst="rect">
            <a:avLst/>
          </a:prstGeom>
        </p:spPr>
      </p:pic>
      <p:pic>
        <p:nvPicPr>
          <p:cNvPr id="8" name="図 7">
            <a:extLst>
              <a:ext uri="{FF2B5EF4-FFF2-40B4-BE49-F238E27FC236}">
                <a16:creationId xmlns:a16="http://schemas.microsoft.com/office/drawing/2014/main" id="{CA24AD6E-9397-4E49-B68A-D55DB7F5AE7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81924" y="3534310"/>
            <a:ext cx="6580152" cy="2592452"/>
          </a:xfrm>
          <a:prstGeom prst="rect">
            <a:avLst/>
          </a:prstGeom>
        </p:spPr>
      </p:pic>
      <p:sp>
        <p:nvSpPr>
          <p:cNvPr id="7" name="コンテンツ プレースホルダー 2">
            <a:extLst>
              <a:ext uri="{FF2B5EF4-FFF2-40B4-BE49-F238E27FC236}">
                <a16:creationId xmlns:a16="http://schemas.microsoft.com/office/drawing/2014/main" id="{4BD3FF3E-87C5-E040-94FA-820673F74233}"/>
              </a:ext>
            </a:extLst>
          </p:cNvPr>
          <p:cNvSpPr txBox="1">
            <a:spLocks/>
          </p:cNvSpPr>
          <p:nvPr/>
        </p:nvSpPr>
        <p:spPr>
          <a:xfrm>
            <a:off x="375271" y="941858"/>
            <a:ext cx="5429628" cy="25924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ＭＳ ゴシック" panose="020B0609070205080204" pitchFamily="49" charset="-128"/>
                <a:ea typeface="ＭＳ ゴシック" panose="020B0609070205080204" pitchFamily="49"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ＭＳ ゴシック" panose="020B0609070205080204" pitchFamily="49" charset="-128"/>
                <a:ea typeface="ＭＳ ゴシック" panose="020B0609070205080204" pitchFamily="49"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ＭＳ ゴシック" panose="020B0609070205080204" pitchFamily="49" charset="-128"/>
                <a:ea typeface="ＭＳ ゴシック" panose="020B0609070205080204" pitchFamily="49"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ＭＳ ゴシック" panose="020B0609070205080204" pitchFamily="49" charset="-128"/>
                <a:ea typeface="ＭＳ ゴシック" panose="020B0609070205080204" pitchFamily="49"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ＭＳ ゴシック" panose="020B0609070205080204" pitchFamily="49" charset="-128"/>
                <a:ea typeface="ＭＳ ゴシック" panose="020B0609070205080204" pitchFamily="49"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ja-JP" altLang="en-US">
                <a:solidFill>
                  <a:srgbClr val="FF0000"/>
                </a:solidFill>
              </a:rPr>
              <a:t>■企業誘致のサポート</a:t>
            </a:r>
            <a:endParaRPr lang="en-US" altLang="ja-JP" dirty="0">
              <a:solidFill>
                <a:srgbClr val="FF0000"/>
              </a:solidFill>
            </a:endParaRPr>
          </a:p>
          <a:p>
            <a:pPr>
              <a:lnSpc>
                <a:spcPct val="150000"/>
              </a:lnSpc>
            </a:pPr>
            <a:r>
              <a:rPr lang="ja-JP" altLang="en-US" sz="2000">
                <a:solidFill>
                  <a:schemeClr val="accent1"/>
                </a:solidFill>
              </a:rPr>
              <a:t>内閣府と連携してのマッチング会</a:t>
            </a:r>
            <a:endParaRPr lang="en-US" altLang="ja-JP" sz="2000" dirty="0">
              <a:solidFill>
                <a:schemeClr val="accent1"/>
              </a:solidFill>
            </a:endParaRPr>
          </a:p>
          <a:p>
            <a:pPr>
              <a:lnSpc>
                <a:spcPct val="150000"/>
              </a:lnSpc>
            </a:pPr>
            <a:r>
              <a:rPr lang="ja-JP" altLang="en-US" sz="2000">
                <a:solidFill>
                  <a:schemeClr val="accent1"/>
                </a:solidFill>
              </a:rPr>
              <a:t>ネットワークを利用しての企業紹介　など</a:t>
            </a:r>
            <a:endParaRPr lang="en-US" altLang="ja-JP" sz="2000" dirty="0">
              <a:solidFill>
                <a:schemeClr val="accent1"/>
              </a:solidFill>
            </a:endParaRPr>
          </a:p>
        </p:txBody>
      </p:sp>
    </p:spTree>
    <p:extLst>
      <p:ext uri="{BB962C8B-B14F-4D97-AF65-F5344CB8AC3E}">
        <p14:creationId xmlns:p14="http://schemas.microsoft.com/office/powerpoint/2010/main" val="377850850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C01BA96-756A-BA46-88B9-8C083DC456CD}"/>
              </a:ext>
            </a:extLst>
          </p:cNvPr>
          <p:cNvSpPr>
            <a:spLocks noGrp="1"/>
          </p:cNvSpPr>
          <p:nvPr>
            <p:ph type="title"/>
          </p:nvPr>
        </p:nvSpPr>
        <p:spPr/>
        <p:txBody>
          <a:bodyPr/>
          <a:lstStyle/>
          <a:p>
            <a:r>
              <a:rPr kumimoji="1" lang="ja-JP" altLang="en-US"/>
              <a:t>私たちで自治体へサポート出来ること</a:t>
            </a:r>
          </a:p>
        </p:txBody>
      </p:sp>
      <p:pic>
        <p:nvPicPr>
          <p:cNvPr id="5" name="図 4" descr="テーブル&#10;&#10;自動的に生成された説明">
            <a:extLst>
              <a:ext uri="{FF2B5EF4-FFF2-40B4-BE49-F238E27FC236}">
                <a16:creationId xmlns:a16="http://schemas.microsoft.com/office/drawing/2014/main" id="{8B18CF69-91EF-A047-8718-BFAC8EEE2A2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05341" y="3846212"/>
            <a:ext cx="2936383" cy="2518716"/>
          </a:xfrm>
          <a:prstGeom prst="rect">
            <a:avLst/>
          </a:prstGeom>
        </p:spPr>
      </p:pic>
      <p:pic>
        <p:nvPicPr>
          <p:cNvPr id="7" name="図 6" descr="人, 男, コンピュータ が含まれている画像&#10;&#10;自動的に生成された説明">
            <a:extLst>
              <a:ext uri="{FF2B5EF4-FFF2-40B4-BE49-F238E27FC236}">
                <a16:creationId xmlns:a16="http://schemas.microsoft.com/office/drawing/2014/main" id="{2C8D9C91-6E55-F744-9149-94BAD6F4970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78794" y="3958193"/>
            <a:ext cx="2794715" cy="2213361"/>
          </a:xfrm>
          <a:prstGeom prst="rect">
            <a:avLst/>
          </a:prstGeom>
        </p:spPr>
      </p:pic>
      <p:sp>
        <p:nvSpPr>
          <p:cNvPr id="6" name="コンテンツ プレースホルダー 2">
            <a:extLst>
              <a:ext uri="{FF2B5EF4-FFF2-40B4-BE49-F238E27FC236}">
                <a16:creationId xmlns:a16="http://schemas.microsoft.com/office/drawing/2014/main" id="{1C61BADB-8EBE-A14B-9DF6-4D6294C53458}"/>
              </a:ext>
            </a:extLst>
          </p:cNvPr>
          <p:cNvSpPr txBox="1">
            <a:spLocks/>
          </p:cNvSpPr>
          <p:nvPr/>
        </p:nvSpPr>
        <p:spPr>
          <a:xfrm>
            <a:off x="375271" y="941858"/>
            <a:ext cx="7782410" cy="19579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ＭＳ ゴシック" panose="020B0609070205080204" pitchFamily="49" charset="-128"/>
                <a:ea typeface="ＭＳ ゴシック" panose="020B0609070205080204" pitchFamily="49"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ＭＳ ゴシック" panose="020B0609070205080204" pitchFamily="49" charset="-128"/>
                <a:ea typeface="ＭＳ ゴシック" panose="020B0609070205080204" pitchFamily="49"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ＭＳ ゴシック" panose="020B0609070205080204" pitchFamily="49" charset="-128"/>
                <a:ea typeface="ＭＳ ゴシック" panose="020B0609070205080204" pitchFamily="49"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ＭＳ ゴシック" panose="020B0609070205080204" pitchFamily="49" charset="-128"/>
                <a:ea typeface="ＭＳ ゴシック" panose="020B0609070205080204" pitchFamily="49"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ＭＳ ゴシック" panose="020B0609070205080204" pitchFamily="49" charset="-128"/>
                <a:ea typeface="ＭＳ ゴシック" panose="020B0609070205080204" pitchFamily="49"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ja-JP" altLang="en-US">
                <a:solidFill>
                  <a:srgbClr val="FF0000"/>
                </a:solidFill>
              </a:rPr>
              <a:t>■事業実施のプロポーザルなどのサポート</a:t>
            </a:r>
          </a:p>
          <a:p>
            <a:pPr>
              <a:lnSpc>
                <a:spcPct val="150000"/>
              </a:lnSpc>
            </a:pPr>
            <a:r>
              <a:rPr lang="ja-JP" altLang="en-US" sz="2000">
                <a:solidFill>
                  <a:schemeClr val="accent1"/>
                </a:solidFill>
              </a:rPr>
              <a:t>共同事業体（コンソーシアム）</a:t>
            </a:r>
            <a:endParaRPr lang="en-US" altLang="ja-JP" sz="2000" dirty="0">
              <a:solidFill>
                <a:schemeClr val="accent1"/>
              </a:solidFill>
            </a:endParaRPr>
          </a:p>
          <a:p>
            <a:pPr>
              <a:lnSpc>
                <a:spcPct val="150000"/>
              </a:lnSpc>
            </a:pPr>
            <a:r>
              <a:rPr lang="ja-JP" altLang="en-US" sz="2000">
                <a:solidFill>
                  <a:schemeClr val="accent1"/>
                </a:solidFill>
              </a:rPr>
              <a:t>プロポーザル可能（ノウハウ提供）　など</a:t>
            </a:r>
            <a:endParaRPr lang="en-US" altLang="ja-JP" sz="2000" dirty="0">
              <a:solidFill>
                <a:schemeClr val="accent1"/>
              </a:solidFill>
            </a:endParaRPr>
          </a:p>
        </p:txBody>
      </p:sp>
    </p:spTree>
    <p:extLst>
      <p:ext uri="{BB962C8B-B14F-4D97-AF65-F5344CB8AC3E}">
        <p14:creationId xmlns:p14="http://schemas.microsoft.com/office/powerpoint/2010/main" val="151435588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C01BA96-756A-BA46-88B9-8C083DC456CD}"/>
              </a:ext>
            </a:extLst>
          </p:cNvPr>
          <p:cNvSpPr>
            <a:spLocks noGrp="1"/>
          </p:cNvSpPr>
          <p:nvPr>
            <p:ph type="title"/>
          </p:nvPr>
        </p:nvSpPr>
        <p:spPr/>
        <p:txBody>
          <a:bodyPr/>
          <a:lstStyle/>
          <a:p>
            <a:r>
              <a:rPr kumimoji="1" lang="ja-JP" altLang="en-US"/>
              <a:t>私たちで自治体へサポート出来ること</a:t>
            </a:r>
          </a:p>
        </p:txBody>
      </p:sp>
      <p:pic>
        <p:nvPicPr>
          <p:cNvPr id="5" name="図 4" descr="屋内, 天井, テーブル, キッチン が含まれている画像&#10;&#10;自動的に生成された説明">
            <a:extLst>
              <a:ext uri="{FF2B5EF4-FFF2-40B4-BE49-F238E27FC236}">
                <a16:creationId xmlns:a16="http://schemas.microsoft.com/office/drawing/2014/main" id="{26CC04D7-6AC4-2144-8521-E13EC2AD0E5F}"/>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288942" y="3258355"/>
            <a:ext cx="5074276" cy="3457529"/>
          </a:xfrm>
          <a:prstGeom prst="rect">
            <a:avLst/>
          </a:prstGeom>
        </p:spPr>
      </p:pic>
      <p:sp>
        <p:nvSpPr>
          <p:cNvPr id="6" name="コンテンツ プレースホルダー 2">
            <a:extLst>
              <a:ext uri="{FF2B5EF4-FFF2-40B4-BE49-F238E27FC236}">
                <a16:creationId xmlns:a16="http://schemas.microsoft.com/office/drawing/2014/main" id="{F093BEF4-3C6D-DB4D-9431-515BACA3B1E4}"/>
              </a:ext>
            </a:extLst>
          </p:cNvPr>
          <p:cNvSpPr txBox="1">
            <a:spLocks/>
          </p:cNvSpPr>
          <p:nvPr/>
        </p:nvSpPr>
        <p:spPr>
          <a:xfrm>
            <a:off x="375271" y="941858"/>
            <a:ext cx="7782410" cy="19579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ＭＳ ゴシック" panose="020B0609070205080204" pitchFamily="49" charset="-128"/>
                <a:ea typeface="ＭＳ ゴシック" panose="020B0609070205080204" pitchFamily="49"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ＭＳ ゴシック" panose="020B0609070205080204" pitchFamily="49" charset="-128"/>
                <a:ea typeface="ＭＳ ゴシック" panose="020B0609070205080204" pitchFamily="49"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ＭＳ ゴシック" panose="020B0609070205080204" pitchFamily="49" charset="-128"/>
                <a:ea typeface="ＭＳ ゴシック" panose="020B0609070205080204" pitchFamily="49"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ＭＳ ゴシック" panose="020B0609070205080204" pitchFamily="49" charset="-128"/>
                <a:ea typeface="ＭＳ ゴシック" panose="020B0609070205080204" pitchFamily="49"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ＭＳ ゴシック" panose="020B0609070205080204" pitchFamily="49" charset="-128"/>
                <a:ea typeface="ＭＳ ゴシック" panose="020B0609070205080204" pitchFamily="49"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ja-JP" altLang="en-US">
                <a:solidFill>
                  <a:srgbClr val="FF0000"/>
                </a:solidFill>
              </a:rPr>
              <a:t>■事業運営などのサポート</a:t>
            </a:r>
          </a:p>
          <a:p>
            <a:pPr>
              <a:lnSpc>
                <a:spcPct val="150000"/>
              </a:lnSpc>
            </a:pPr>
            <a:r>
              <a:rPr lang="ja-JP" altLang="en-US" sz="2000">
                <a:solidFill>
                  <a:schemeClr val="accent1"/>
                </a:solidFill>
              </a:rPr>
              <a:t>ノウハウ提供</a:t>
            </a:r>
            <a:endParaRPr lang="en-US" altLang="ja-JP" sz="2000" dirty="0">
              <a:solidFill>
                <a:schemeClr val="accent1"/>
              </a:solidFill>
            </a:endParaRPr>
          </a:p>
          <a:p>
            <a:pPr>
              <a:lnSpc>
                <a:spcPct val="150000"/>
              </a:lnSpc>
            </a:pPr>
            <a:r>
              <a:rPr lang="ja-JP" altLang="en-US" sz="2000">
                <a:solidFill>
                  <a:schemeClr val="accent1"/>
                </a:solidFill>
              </a:rPr>
              <a:t>事業者サポート　など</a:t>
            </a:r>
            <a:endParaRPr lang="en-US" altLang="ja-JP" sz="2000" dirty="0">
              <a:solidFill>
                <a:schemeClr val="accent1"/>
              </a:solidFill>
            </a:endParaRPr>
          </a:p>
        </p:txBody>
      </p:sp>
    </p:spTree>
    <p:extLst>
      <p:ext uri="{BB962C8B-B14F-4D97-AF65-F5344CB8AC3E}">
        <p14:creationId xmlns:p14="http://schemas.microsoft.com/office/powerpoint/2010/main" val="116523703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C01BA96-756A-BA46-88B9-8C083DC456CD}"/>
              </a:ext>
            </a:extLst>
          </p:cNvPr>
          <p:cNvSpPr>
            <a:spLocks noGrp="1"/>
          </p:cNvSpPr>
          <p:nvPr>
            <p:ph type="title"/>
          </p:nvPr>
        </p:nvSpPr>
        <p:spPr/>
        <p:txBody>
          <a:bodyPr/>
          <a:lstStyle/>
          <a:p>
            <a:r>
              <a:rPr kumimoji="1" lang="ja-JP" altLang="en-US"/>
              <a:t>私たちでサポート出来ること</a:t>
            </a:r>
          </a:p>
        </p:txBody>
      </p:sp>
      <p:sp>
        <p:nvSpPr>
          <p:cNvPr id="3" name="コンテンツ プレースホルダー 2">
            <a:extLst>
              <a:ext uri="{FF2B5EF4-FFF2-40B4-BE49-F238E27FC236}">
                <a16:creationId xmlns:a16="http://schemas.microsoft.com/office/drawing/2014/main" id="{F4EEC47F-A3AA-5549-9169-A51D566A2C86}"/>
              </a:ext>
            </a:extLst>
          </p:cNvPr>
          <p:cNvSpPr>
            <a:spLocks noGrp="1"/>
          </p:cNvSpPr>
          <p:nvPr>
            <p:ph idx="1"/>
          </p:nvPr>
        </p:nvSpPr>
        <p:spPr/>
        <p:txBody>
          <a:bodyPr/>
          <a:lstStyle/>
          <a:p>
            <a:pPr marL="0" indent="0">
              <a:buNone/>
            </a:pPr>
            <a:endParaRPr kumimoji="1" lang="en-US" altLang="ja-JP" dirty="0"/>
          </a:p>
          <a:p>
            <a:pPr marL="0" indent="0">
              <a:buNone/>
            </a:pPr>
            <a:r>
              <a:rPr kumimoji="1" lang="ja-JP" altLang="en-US"/>
              <a:t>・交付金申請サポート</a:t>
            </a:r>
            <a:endParaRPr kumimoji="1" lang="en-US" altLang="ja-JP" dirty="0"/>
          </a:p>
          <a:p>
            <a:pPr marL="0" indent="0">
              <a:buNone/>
            </a:pPr>
            <a:endParaRPr kumimoji="1" lang="en-US" altLang="ja-JP" dirty="0"/>
          </a:p>
          <a:p>
            <a:pPr marL="0" indent="0">
              <a:buNone/>
            </a:pPr>
            <a:r>
              <a:rPr kumimoji="1" lang="ja-JP" altLang="en-US"/>
              <a:t>・地域再生計画作成のサポート</a:t>
            </a:r>
            <a:endParaRPr kumimoji="1" lang="en-US" altLang="ja-JP" dirty="0"/>
          </a:p>
          <a:p>
            <a:pPr marL="0" indent="0">
              <a:buNone/>
            </a:pPr>
            <a:endParaRPr lang="en-US" altLang="ja-JP" dirty="0"/>
          </a:p>
          <a:p>
            <a:pPr marL="0" indent="0">
              <a:buNone/>
            </a:pPr>
            <a:r>
              <a:rPr kumimoji="1" lang="ja-JP" altLang="en-US"/>
              <a:t>・企業誘致のサポート</a:t>
            </a:r>
            <a:endParaRPr kumimoji="1" lang="en-US" altLang="ja-JP" dirty="0"/>
          </a:p>
          <a:p>
            <a:pPr marL="0" indent="0">
              <a:buNone/>
            </a:pPr>
            <a:endParaRPr lang="en-US" altLang="ja-JP" dirty="0"/>
          </a:p>
          <a:p>
            <a:pPr marL="0" indent="0">
              <a:buNone/>
            </a:pPr>
            <a:r>
              <a:rPr kumimoji="1" lang="ja-JP" altLang="en-US"/>
              <a:t>・事業実施のプロポーザルなどのサポート</a:t>
            </a:r>
            <a:endParaRPr kumimoji="1" lang="en-US" altLang="ja-JP" dirty="0"/>
          </a:p>
          <a:p>
            <a:pPr marL="0" indent="0">
              <a:buNone/>
            </a:pPr>
            <a:endParaRPr lang="en-US" altLang="ja-JP" dirty="0"/>
          </a:p>
          <a:p>
            <a:pPr marL="0" indent="0">
              <a:buNone/>
            </a:pPr>
            <a:r>
              <a:rPr kumimoji="1" lang="ja-JP" altLang="en-US"/>
              <a:t>・事業運営サポート</a:t>
            </a:r>
          </a:p>
        </p:txBody>
      </p:sp>
    </p:spTree>
    <p:extLst>
      <p:ext uri="{BB962C8B-B14F-4D97-AF65-F5344CB8AC3E}">
        <p14:creationId xmlns:p14="http://schemas.microsoft.com/office/powerpoint/2010/main" val="71573056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F38D92-2827-2549-B1ED-228600F6F2A9}"/>
              </a:ext>
            </a:extLst>
          </p:cNvPr>
          <p:cNvSpPr>
            <a:spLocks noGrp="1"/>
          </p:cNvSpPr>
          <p:nvPr>
            <p:ph type="title"/>
          </p:nvPr>
        </p:nvSpPr>
        <p:spPr/>
        <p:txBody>
          <a:bodyPr/>
          <a:lstStyle/>
          <a:p>
            <a:r>
              <a:rPr lang="ja-JP" altLang="en-US"/>
              <a:t>企業版ふるさと納税を成功させるコツ</a:t>
            </a:r>
            <a:endParaRPr kumimoji="1" lang="ja-JP" altLang="en-US"/>
          </a:p>
        </p:txBody>
      </p:sp>
      <p:sp>
        <p:nvSpPr>
          <p:cNvPr id="3" name="コンテンツ プレースホルダー 2">
            <a:extLst>
              <a:ext uri="{FF2B5EF4-FFF2-40B4-BE49-F238E27FC236}">
                <a16:creationId xmlns:a16="http://schemas.microsoft.com/office/drawing/2014/main" id="{788E79DE-910C-874F-A7CA-24B96CC1D397}"/>
              </a:ext>
            </a:extLst>
          </p:cNvPr>
          <p:cNvSpPr>
            <a:spLocks noGrp="1"/>
          </p:cNvSpPr>
          <p:nvPr>
            <p:ph idx="1"/>
          </p:nvPr>
        </p:nvSpPr>
        <p:spPr/>
        <p:txBody>
          <a:bodyPr/>
          <a:lstStyle/>
          <a:p>
            <a:pPr marL="0" indent="0">
              <a:buNone/>
            </a:pPr>
            <a:endParaRPr kumimoji="1" lang="en-US" altLang="ja-JP" dirty="0"/>
          </a:p>
          <a:p>
            <a:pPr marL="0" indent="0">
              <a:buNone/>
            </a:pPr>
            <a:r>
              <a:rPr kumimoji="1" lang="ja-JP" altLang="en-US"/>
              <a:t>・内閣府と組み・自治体と組み</a:t>
            </a:r>
            <a:endParaRPr kumimoji="1" lang="en-US" altLang="ja-JP" dirty="0"/>
          </a:p>
          <a:p>
            <a:pPr marL="0" indent="0">
              <a:buNone/>
            </a:pPr>
            <a:endParaRPr lang="en-US" altLang="ja-JP" dirty="0"/>
          </a:p>
          <a:p>
            <a:pPr marL="0" indent="0">
              <a:buNone/>
            </a:pPr>
            <a:r>
              <a:rPr kumimoji="1" lang="ja-JP" altLang="en-US"/>
              <a:t>・企業への提案営業を強化し</a:t>
            </a:r>
            <a:endParaRPr kumimoji="1" lang="en-US" altLang="ja-JP" dirty="0"/>
          </a:p>
          <a:p>
            <a:pPr marL="0" indent="0">
              <a:buNone/>
            </a:pPr>
            <a:endParaRPr lang="en-US" altLang="ja-JP" dirty="0"/>
          </a:p>
          <a:p>
            <a:pPr marL="0" indent="0">
              <a:buNone/>
            </a:pPr>
            <a:r>
              <a:rPr kumimoji="1" lang="ja-JP" altLang="en-US"/>
              <a:t>・具体的な地域再生計画を描き</a:t>
            </a:r>
            <a:endParaRPr kumimoji="1" lang="en-US" altLang="ja-JP" dirty="0"/>
          </a:p>
          <a:p>
            <a:pPr marL="0" indent="0">
              <a:buNone/>
            </a:pPr>
            <a:endParaRPr lang="en-US" altLang="ja-JP" dirty="0"/>
          </a:p>
          <a:p>
            <a:pPr marL="0" indent="0">
              <a:buNone/>
            </a:pPr>
            <a:r>
              <a:rPr kumimoji="1" lang="ja-JP" altLang="en-US"/>
              <a:t>・交付金等もうまく活用して</a:t>
            </a:r>
            <a:endParaRPr kumimoji="1" lang="en-US" altLang="ja-JP" dirty="0"/>
          </a:p>
          <a:p>
            <a:pPr marL="0" indent="0">
              <a:buNone/>
            </a:pPr>
            <a:endParaRPr lang="en-US" altLang="ja-JP" dirty="0"/>
          </a:p>
          <a:p>
            <a:pPr marL="0" indent="0">
              <a:buNone/>
            </a:pPr>
            <a:r>
              <a:rPr kumimoji="1" lang="ja-JP" altLang="en-US"/>
              <a:t>・地域の社会課題に取り組んでいく</a:t>
            </a:r>
          </a:p>
        </p:txBody>
      </p:sp>
    </p:spTree>
    <p:extLst>
      <p:ext uri="{BB962C8B-B14F-4D97-AF65-F5344CB8AC3E}">
        <p14:creationId xmlns:p14="http://schemas.microsoft.com/office/powerpoint/2010/main" val="101827191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3771"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68947B16-4B30-5D4E-95EA-B46CCB8404BC}"/>
              </a:ext>
            </a:extLst>
          </p:cNvPr>
          <p:cNvSpPr>
            <a:spLocks noGrp="1"/>
          </p:cNvSpPr>
          <p:nvPr>
            <p:ph type="title"/>
          </p:nvPr>
        </p:nvSpPr>
        <p:spPr>
          <a:xfrm>
            <a:off x="4942996" y="4267832"/>
            <a:ext cx="3604497" cy="1297115"/>
          </a:xfrm>
        </p:spPr>
        <p:txBody>
          <a:bodyPr vert="horz" lIns="91440" tIns="45720" rIns="91440" bIns="45720" rtlCol="0" anchor="t">
            <a:normAutofit/>
          </a:bodyPr>
          <a:lstStyle/>
          <a:p>
            <a:r>
              <a:rPr lang="ja-JP" altLang="en-US" sz="6000" b="1" kern="1200">
                <a:solidFill>
                  <a:srgbClr val="FF0000"/>
                </a:solidFill>
                <a:latin typeface="+mj-lt"/>
                <a:ea typeface="+mj-ea"/>
                <a:cs typeface="+mj-cs"/>
              </a:rPr>
              <a:t>発生抑制</a:t>
            </a:r>
            <a:endParaRPr kumimoji="1" lang="en-US" altLang="ja-JP" sz="6000" b="1" kern="1200" dirty="0">
              <a:solidFill>
                <a:srgbClr val="FF0000"/>
              </a:solidFill>
              <a:latin typeface="+mj-lt"/>
              <a:ea typeface="+mj-ea"/>
              <a:cs typeface="+mj-cs"/>
            </a:endParaRPr>
          </a:p>
        </p:txBody>
      </p:sp>
      <p:pic>
        <p:nvPicPr>
          <p:cNvPr id="7" name="Graphic 6" descr="チェック マーク">
            <a:extLst>
              <a:ext uri="{FF2B5EF4-FFF2-40B4-BE49-F238E27FC236}">
                <a16:creationId xmlns:a16="http://schemas.microsoft.com/office/drawing/2014/main" id="{CB847A17-609B-4FB4-8329-92D7F772F61A}"/>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5352" y="2333040"/>
            <a:ext cx="3106320" cy="310632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14" name="Group 13">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89" y="-5977"/>
            <a:ext cx="4679005" cy="6863979"/>
            <a:chOff x="305" y="-5977"/>
            <a:chExt cx="6238675" cy="6863979"/>
          </a:xfrm>
        </p:grpSpPr>
        <p:sp>
          <p:nvSpPr>
            <p:cNvPr id="15" name="Freeform: Shape 14">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3001037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コンテンツ プレースホルダー 8">
            <a:extLst>
              <a:ext uri="{FF2B5EF4-FFF2-40B4-BE49-F238E27FC236}">
                <a16:creationId xmlns:a16="http://schemas.microsoft.com/office/drawing/2014/main" id="{9A4348A7-7E0A-334D-B41A-097EAC298427}"/>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658413" y="800100"/>
            <a:ext cx="2656586" cy="3530600"/>
          </a:xfrm>
        </p:spPr>
      </p:pic>
      <p:sp>
        <p:nvSpPr>
          <p:cNvPr id="5" name="スライド番号プレースホルダー 4">
            <a:extLst>
              <a:ext uri="{FF2B5EF4-FFF2-40B4-BE49-F238E27FC236}">
                <a16:creationId xmlns:a16="http://schemas.microsoft.com/office/drawing/2014/main" id="{8D499DFB-F1E0-2E47-BAAA-D38EDAA91202}"/>
              </a:ext>
            </a:extLst>
          </p:cNvPr>
          <p:cNvSpPr>
            <a:spLocks noGrp="1"/>
          </p:cNvSpPr>
          <p:nvPr>
            <p:ph type="sldNum" sz="quarter" idx="12"/>
          </p:nvPr>
        </p:nvSpPr>
        <p:spPr>
          <a:xfrm>
            <a:off x="8140446" y="6356350"/>
            <a:ext cx="891540" cy="365125"/>
          </a:xfrm>
          <a:prstGeom prst="rect">
            <a:avLst/>
          </a:prstGeom>
        </p:spPr>
        <p:txBody>
          <a:bodyPr vert="horz" lIns="91440" tIns="45720" rIns="91440" bIns="45720" rtlCol="0" anchor="ctr">
            <a:normAutofit/>
          </a:bodyPr>
          <a:lstStyle>
            <a:defPPr>
              <a:defRPr lang="ja-JP"/>
            </a:defPPr>
            <a:lvl1pPr marL="0" algn="r" defTabSz="457200" rtl="0" eaLnBrk="1" latinLnBrk="0" hangingPunct="1">
              <a:defRPr kumimoji="1" sz="1200" kern="1200">
                <a:solidFill>
                  <a:schemeClr val="tx1">
                    <a:tint val="75000"/>
                  </a:schemeClr>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pPr algn="l" defTabSz="914400">
              <a:spcAft>
                <a:spcPts val="600"/>
              </a:spcAft>
            </a:pPr>
            <a:fld id="{915B39B2-C9A6-2243-8DD0-4DDC212DFAE3}" type="slidenum">
              <a:rPr lang="en-US" altLang="ja-JP" sz="1400">
                <a:solidFill>
                  <a:schemeClr val="tx1">
                    <a:lumMod val="75000"/>
                    <a:lumOff val="25000"/>
                  </a:schemeClr>
                </a:solidFill>
              </a:rPr>
              <a:pPr algn="l" defTabSz="914400">
                <a:spcAft>
                  <a:spcPts val="600"/>
                </a:spcAft>
              </a:pPr>
              <a:t>77</a:t>
            </a:fld>
            <a:endParaRPr kumimoji="1" lang="en-US" altLang="ja-JP" sz="1400">
              <a:solidFill>
                <a:schemeClr val="tx1">
                  <a:lumMod val="75000"/>
                  <a:lumOff val="25000"/>
                </a:schemeClr>
              </a:solidFill>
            </a:endParaRPr>
          </a:p>
        </p:txBody>
      </p:sp>
      <p:sp>
        <p:nvSpPr>
          <p:cNvPr id="10" name="タイトル 1">
            <a:extLst>
              <a:ext uri="{FF2B5EF4-FFF2-40B4-BE49-F238E27FC236}">
                <a16:creationId xmlns:a16="http://schemas.microsoft.com/office/drawing/2014/main" id="{76B9B9DD-58A4-5C42-8FAD-EF9E724DFA1C}"/>
              </a:ext>
            </a:extLst>
          </p:cNvPr>
          <p:cNvSpPr>
            <a:spLocks noGrp="1"/>
          </p:cNvSpPr>
          <p:nvPr>
            <p:ph type="title"/>
          </p:nvPr>
        </p:nvSpPr>
        <p:spPr>
          <a:xfrm>
            <a:off x="112014" y="101600"/>
            <a:ext cx="8130286" cy="617415"/>
          </a:xfrm>
        </p:spPr>
        <p:txBody>
          <a:bodyPr wrap="square" anchor="t">
            <a:normAutofit/>
          </a:bodyPr>
          <a:lstStyle/>
          <a:p>
            <a:r>
              <a:rPr lang="ja-JP" altLang="en-US"/>
              <a:t>地域</a:t>
            </a:r>
            <a:r>
              <a:rPr lang="ja-JP" altLang="en-US" dirty="0"/>
              <a:t>の人で空き家問題を話し合う住教育</a:t>
            </a:r>
          </a:p>
        </p:txBody>
      </p:sp>
      <p:pic>
        <p:nvPicPr>
          <p:cNvPr id="13" name="図 12" descr="テーブルの周りに集まっている人々&#10;&#10;中程度の精度で自動的に生成された説明">
            <a:extLst>
              <a:ext uri="{FF2B5EF4-FFF2-40B4-BE49-F238E27FC236}">
                <a16:creationId xmlns:a16="http://schemas.microsoft.com/office/drawing/2014/main" id="{2A996170-1A70-B946-97C9-B7DD9DD5C53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6733" y="4438894"/>
            <a:ext cx="3376575" cy="2063506"/>
          </a:xfrm>
          <a:prstGeom prst="rect">
            <a:avLst/>
          </a:prstGeom>
        </p:spPr>
      </p:pic>
      <p:pic>
        <p:nvPicPr>
          <p:cNvPr id="17" name="図 16" descr="会議室に集まる人々&#10;&#10;自動的に生成された説明">
            <a:extLst>
              <a:ext uri="{FF2B5EF4-FFF2-40B4-BE49-F238E27FC236}">
                <a16:creationId xmlns:a16="http://schemas.microsoft.com/office/drawing/2014/main" id="{4B731DF0-4FFC-0346-BB35-EAB399CCDEED}"/>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985669" y="812800"/>
            <a:ext cx="4650331" cy="3098800"/>
          </a:xfrm>
          <a:prstGeom prst="rect">
            <a:avLst/>
          </a:prstGeom>
        </p:spPr>
      </p:pic>
      <p:pic>
        <p:nvPicPr>
          <p:cNvPr id="25" name="図 24" descr="テーブルに肘をついている子供たち&#10;&#10;低い精度で自動的に生成された説明">
            <a:extLst>
              <a:ext uri="{FF2B5EF4-FFF2-40B4-BE49-F238E27FC236}">
                <a16:creationId xmlns:a16="http://schemas.microsoft.com/office/drawing/2014/main" id="{442F175B-7719-DF4B-82E9-8F4A1BB6A817}"/>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985669" y="4147285"/>
            <a:ext cx="4650331" cy="2355115"/>
          </a:xfrm>
          <a:prstGeom prst="rect">
            <a:avLst/>
          </a:prstGeom>
        </p:spPr>
      </p:pic>
    </p:spTree>
    <p:extLst>
      <p:ext uri="{BB962C8B-B14F-4D97-AF65-F5344CB8AC3E}">
        <p14:creationId xmlns:p14="http://schemas.microsoft.com/office/powerpoint/2010/main" val="41798221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38E2CF1-98CD-1945-A2C6-DE56ECD75DE6}"/>
              </a:ext>
            </a:extLst>
          </p:cNvPr>
          <p:cNvSpPr>
            <a:spLocks noGrp="1"/>
          </p:cNvSpPr>
          <p:nvPr>
            <p:ph type="title"/>
          </p:nvPr>
        </p:nvSpPr>
        <p:spPr/>
        <p:txBody>
          <a:bodyPr/>
          <a:lstStyle/>
          <a:p>
            <a:r>
              <a:rPr kumimoji="1" lang="ja-JP" altLang="en-US" dirty="0"/>
              <a:t>シルバー人材センターとの連携</a:t>
            </a:r>
          </a:p>
        </p:txBody>
      </p:sp>
      <p:pic>
        <p:nvPicPr>
          <p:cNvPr id="6" name="図 5">
            <a:extLst>
              <a:ext uri="{FF2B5EF4-FFF2-40B4-BE49-F238E27FC236}">
                <a16:creationId xmlns:a16="http://schemas.microsoft.com/office/drawing/2014/main" id="{BFD5D764-CF40-42E3-9DCF-6132516523AD}"/>
              </a:ext>
            </a:extLst>
          </p:cNvPr>
          <p:cNvPicPr>
            <a:picLocks noChangeAspect="1"/>
          </p:cNvPicPr>
          <p:nvPr/>
        </p:nvPicPr>
        <p:blipFill>
          <a:blip r:embed="rId2"/>
          <a:stretch>
            <a:fillRect/>
          </a:stretch>
        </p:blipFill>
        <p:spPr>
          <a:xfrm>
            <a:off x="184805" y="903921"/>
            <a:ext cx="3823796" cy="5394960"/>
          </a:xfrm>
          <a:prstGeom prst="rect">
            <a:avLst/>
          </a:prstGeom>
        </p:spPr>
      </p:pic>
      <p:pic>
        <p:nvPicPr>
          <p:cNvPr id="7" name="図 6">
            <a:extLst>
              <a:ext uri="{FF2B5EF4-FFF2-40B4-BE49-F238E27FC236}">
                <a16:creationId xmlns:a16="http://schemas.microsoft.com/office/drawing/2014/main" id="{9BC82A40-19F9-49D6-A095-74E1FE9DC3B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74153" y="903921"/>
            <a:ext cx="2309745" cy="1538710"/>
          </a:xfrm>
          <a:prstGeom prst="rect">
            <a:avLst/>
          </a:prstGeom>
        </p:spPr>
      </p:pic>
      <p:pic>
        <p:nvPicPr>
          <p:cNvPr id="8" name="図 7">
            <a:extLst>
              <a:ext uri="{FF2B5EF4-FFF2-40B4-BE49-F238E27FC236}">
                <a16:creationId xmlns:a16="http://schemas.microsoft.com/office/drawing/2014/main" id="{4F2C9CED-02C6-4F61-9053-1848F2B8F64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49450" y="903921"/>
            <a:ext cx="2309745" cy="1537516"/>
          </a:xfrm>
          <a:prstGeom prst="rect">
            <a:avLst/>
          </a:prstGeom>
        </p:spPr>
      </p:pic>
      <p:sp>
        <p:nvSpPr>
          <p:cNvPr id="10" name="コンテンツ プレースホルダー 4">
            <a:extLst>
              <a:ext uri="{FF2B5EF4-FFF2-40B4-BE49-F238E27FC236}">
                <a16:creationId xmlns:a16="http://schemas.microsoft.com/office/drawing/2014/main" id="{17F3E393-C8E2-4DB8-8ED2-506AA28EFDC5}"/>
              </a:ext>
            </a:extLst>
          </p:cNvPr>
          <p:cNvSpPr>
            <a:spLocks noGrp="1"/>
          </p:cNvSpPr>
          <p:nvPr>
            <p:ph idx="1"/>
          </p:nvPr>
        </p:nvSpPr>
        <p:spPr>
          <a:xfrm>
            <a:off x="4174153" y="2499193"/>
            <a:ext cx="4785042" cy="256885"/>
          </a:xfrm>
        </p:spPr>
        <p:txBody>
          <a:bodyPr>
            <a:normAutofit/>
          </a:bodyPr>
          <a:lstStyle/>
          <a:p>
            <a:pPr marL="0" indent="0" algn="ctr">
              <a:buNone/>
            </a:pPr>
            <a:r>
              <a:rPr lang="ja-JP" altLang="en-US" sz="1200" dirty="0"/>
              <a:t>（じゃぱとらへ活動を掲載）</a:t>
            </a:r>
          </a:p>
        </p:txBody>
      </p:sp>
      <p:pic>
        <p:nvPicPr>
          <p:cNvPr id="11" name="図 10">
            <a:extLst>
              <a:ext uri="{FF2B5EF4-FFF2-40B4-BE49-F238E27FC236}">
                <a16:creationId xmlns:a16="http://schemas.microsoft.com/office/drawing/2014/main" id="{CC781BF5-4DC1-4006-8024-F7418632853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80114" y="2870765"/>
            <a:ext cx="2571087" cy="3428116"/>
          </a:xfrm>
          <a:prstGeom prst="rect">
            <a:avLst/>
          </a:prstGeom>
        </p:spPr>
      </p:pic>
      <p:pic>
        <p:nvPicPr>
          <p:cNvPr id="12" name="図 11">
            <a:extLst>
              <a:ext uri="{FF2B5EF4-FFF2-40B4-BE49-F238E27FC236}">
                <a16:creationId xmlns:a16="http://schemas.microsoft.com/office/drawing/2014/main" id="{43FDF398-00FE-437B-9B56-893D0617A38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174153" y="2966776"/>
            <a:ext cx="2144351" cy="3337511"/>
          </a:xfrm>
          <a:prstGeom prst="rect">
            <a:avLst/>
          </a:prstGeom>
        </p:spPr>
      </p:pic>
      <p:sp>
        <p:nvSpPr>
          <p:cNvPr id="13" name="タイトル 1">
            <a:extLst>
              <a:ext uri="{FF2B5EF4-FFF2-40B4-BE49-F238E27FC236}">
                <a16:creationId xmlns:a16="http://schemas.microsoft.com/office/drawing/2014/main" id="{20AAB909-9070-42C1-8636-CAD6B61C6688}"/>
              </a:ext>
            </a:extLst>
          </p:cNvPr>
          <p:cNvSpPr txBox="1">
            <a:spLocks/>
          </p:cNvSpPr>
          <p:nvPr/>
        </p:nvSpPr>
        <p:spPr>
          <a:xfrm>
            <a:off x="2096703" y="6268720"/>
            <a:ext cx="6954498" cy="5591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2400" kern="1200">
                <a:solidFill>
                  <a:schemeClr val="tx1"/>
                </a:solidFill>
                <a:latin typeface="ＭＳ ゴシック" panose="020B0609070205080204" pitchFamily="49" charset="-128"/>
                <a:ea typeface="ＭＳ ゴシック" panose="020B0609070205080204" pitchFamily="49" charset="-128"/>
                <a:cs typeface="+mj-cs"/>
              </a:defRPr>
            </a:lvl1pPr>
          </a:lstStyle>
          <a:p>
            <a:pPr algn="ctr"/>
            <a:r>
              <a:rPr lang="ja-JP" altLang="en-US" dirty="0"/>
              <a:t>地域の空き家調査をシルバー会員と共に活動</a:t>
            </a:r>
          </a:p>
        </p:txBody>
      </p:sp>
    </p:spTree>
    <p:extLst>
      <p:ext uri="{BB962C8B-B14F-4D97-AF65-F5344CB8AC3E}">
        <p14:creationId xmlns:p14="http://schemas.microsoft.com/office/powerpoint/2010/main" val="110824242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2409051-DB38-8842-8AE8-84585903069E}"/>
              </a:ext>
            </a:extLst>
          </p:cNvPr>
          <p:cNvSpPr>
            <a:spLocks noGrp="1"/>
          </p:cNvSpPr>
          <p:nvPr>
            <p:ph type="title"/>
          </p:nvPr>
        </p:nvSpPr>
        <p:spPr/>
        <p:txBody>
          <a:bodyPr/>
          <a:lstStyle/>
          <a:p>
            <a:r>
              <a:rPr lang="ja-JP" altLang="en-US" dirty="0"/>
              <a:t>ＣＯＳＯＪＩとの連携</a:t>
            </a:r>
            <a:endParaRPr kumimoji="1" lang="ja-JP" altLang="en-US" dirty="0"/>
          </a:p>
        </p:txBody>
      </p:sp>
      <p:pic>
        <p:nvPicPr>
          <p:cNvPr id="2050" name="Picture 2">
            <a:extLst>
              <a:ext uri="{FF2B5EF4-FFF2-40B4-BE49-F238E27FC236}">
                <a16:creationId xmlns:a16="http://schemas.microsoft.com/office/drawing/2014/main" id="{93F61E5D-6447-4B7A-8477-DDBEDBBDD468}"/>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23436" y="952210"/>
            <a:ext cx="4079770" cy="237882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35044E87-A46D-4F34-B3EE-FE350385D08F}"/>
              </a:ext>
            </a:extLst>
          </p:cNvPr>
          <p:cNvPicPr>
            <a:picLocks noChangeAspect="1" noChangeArrowheads="1" noCrop="1"/>
          </p:cNvPicPr>
          <p:nvPr/>
        </p:nvPicPr>
        <p:blipFill>
          <a:blip r:embed="rId3">
            <a:extLst>
              <a:ext uri="{28A0092B-C50C-407E-A947-70E740481C1C}">
                <a14:useLocalDpi xmlns:a14="http://schemas.microsoft.com/office/drawing/2010/main"/>
              </a:ext>
            </a:extLst>
          </a:blip>
          <a:srcRect/>
          <a:stretch>
            <a:fillRect/>
          </a:stretch>
        </p:blipFill>
        <p:spPr bwMode="auto">
          <a:xfrm>
            <a:off x="4572000" y="952210"/>
            <a:ext cx="4213169" cy="2378820"/>
          </a:xfrm>
          <a:prstGeom prst="rect">
            <a:avLst/>
          </a:prstGeom>
          <a:noFill/>
          <a:extLst>
            <a:ext uri="{909E8E84-426E-40DD-AFC4-6F175D3DCCD1}">
              <a14:hiddenFill xmlns:a14="http://schemas.microsoft.com/office/drawing/2010/main">
                <a:solidFill>
                  <a:srgbClr val="FFFFFF"/>
                </a:solidFill>
              </a14:hiddenFill>
            </a:ext>
          </a:extLst>
        </p:spPr>
      </p:pic>
      <p:sp>
        <p:nvSpPr>
          <p:cNvPr id="4" name="正方形/長方形 3">
            <a:extLst>
              <a:ext uri="{FF2B5EF4-FFF2-40B4-BE49-F238E27FC236}">
                <a16:creationId xmlns:a16="http://schemas.microsoft.com/office/drawing/2014/main" id="{46C59D78-9E9B-4050-82F0-C83D81DD1D52}"/>
              </a:ext>
            </a:extLst>
          </p:cNvPr>
          <p:cNvSpPr/>
          <p:nvPr/>
        </p:nvSpPr>
        <p:spPr>
          <a:xfrm>
            <a:off x="241133" y="4559838"/>
            <a:ext cx="8661733" cy="1569660"/>
          </a:xfrm>
          <a:prstGeom prst="rect">
            <a:avLst/>
          </a:prstGeom>
        </p:spPr>
        <p:txBody>
          <a:bodyPr wrap="square">
            <a:spAutoFit/>
          </a:bodyPr>
          <a:lstStyle/>
          <a:p>
            <a:r>
              <a:rPr lang="en-US" altLang="ja-JP" sz="1600" dirty="0">
                <a:latin typeface="ＭＳ ゴシック" panose="020B0609070205080204" pitchFamily="49" charset="-128"/>
                <a:ea typeface="ＭＳ ゴシック" panose="020B0609070205080204" pitchFamily="49" charset="-128"/>
              </a:rPr>
              <a:t>COSOJI</a:t>
            </a:r>
            <a:r>
              <a:rPr lang="ja-JP" altLang="en-US" sz="1600" dirty="0">
                <a:latin typeface="ＭＳ ゴシック" panose="020B0609070205080204" pitchFamily="49" charset="-128"/>
                <a:ea typeface="ＭＳ ゴシック" panose="020B0609070205080204" pitchFamily="49" charset="-128"/>
              </a:rPr>
              <a:t>は“不動産業界の軽作業”と“地域住民のスキマ時間”を繋げるワークシェアサービスです。アパート、マンション、戸建などの所有者が不動産に関する軽作業（共用部清掃、目視点検、草むしりなど）を地域住民へスマホひとつで依頼することができます。連携を通じ、日本国の地域活性化、地方創生および地域の終活促進に資する事業であることに合意し、両社が有する経営資源、情報、ノウハウを相互活用し、既存事業の更なる推進及び、共同推進可能な事業の企画・推進を行うことを目的としています。</a:t>
            </a:r>
          </a:p>
        </p:txBody>
      </p:sp>
      <p:sp>
        <p:nvSpPr>
          <p:cNvPr id="5" name="正方形/長方形 4">
            <a:extLst>
              <a:ext uri="{FF2B5EF4-FFF2-40B4-BE49-F238E27FC236}">
                <a16:creationId xmlns:a16="http://schemas.microsoft.com/office/drawing/2014/main" id="{45A92571-B120-486C-8A42-1BB0CBB98B3A}"/>
              </a:ext>
            </a:extLst>
          </p:cNvPr>
          <p:cNvSpPr/>
          <p:nvPr/>
        </p:nvSpPr>
        <p:spPr>
          <a:xfrm>
            <a:off x="123436" y="3693960"/>
            <a:ext cx="8883404" cy="400110"/>
          </a:xfrm>
          <a:prstGeom prst="rect">
            <a:avLst/>
          </a:prstGeom>
        </p:spPr>
        <p:txBody>
          <a:bodyPr wrap="square">
            <a:spAutoFit/>
          </a:bodyPr>
          <a:lstStyle/>
          <a:p>
            <a:pPr algn="ctr"/>
            <a:r>
              <a:rPr lang="ja-JP" altLang="en-US" sz="2000" dirty="0">
                <a:latin typeface="ＭＳ ゴシック" panose="020B0609070205080204" pitchFamily="49" charset="-128"/>
                <a:ea typeface="ＭＳ ゴシック" panose="020B0609070205080204" pitchFamily="49" charset="-128"/>
              </a:rPr>
              <a:t>“空き家の保全”と“地域住民のスキマ時間”のマッチングアプリとの連携</a:t>
            </a:r>
          </a:p>
        </p:txBody>
      </p:sp>
    </p:spTree>
    <p:extLst>
      <p:ext uri="{BB962C8B-B14F-4D97-AF65-F5344CB8AC3E}">
        <p14:creationId xmlns:p14="http://schemas.microsoft.com/office/powerpoint/2010/main" val="392493392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CCA5F87-1D1E-45CB-8D83-FC7EEFAD99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丸めた設計図">
            <a:extLst>
              <a:ext uri="{FF2B5EF4-FFF2-40B4-BE49-F238E27FC236}">
                <a16:creationId xmlns:a16="http://schemas.microsoft.com/office/drawing/2014/main" id="{95180B99-1187-4021-9AA6-5DCF24BACC2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2" b="-1"/>
          <a:stretch/>
        </p:blipFill>
        <p:spPr>
          <a:xfrm>
            <a:off x="20" y="10"/>
            <a:ext cx="6501364" cy="6857990"/>
          </a:xfrm>
          <a:prstGeom prst="rect">
            <a:avLst/>
          </a:prstGeom>
        </p:spPr>
      </p:pic>
      <p:sp>
        <p:nvSpPr>
          <p:cNvPr id="11" name="Rectangle 10">
            <a:extLst>
              <a:ext uri="{FF2B5EF4-FFF2-40B4-BE49-F238E27FC236}">
                <a16:creationId xmlns:a16="http://schemas.microsoft.com/office/drawing/2014/main" id="{7CCFC2C6-6238-4A2F-93DE-2ADF74AF63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783739" y="0"/>
            <a:ext cx="6360260"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タイトル 1">
            <a:extLst>
              <a:ext uri="{FF2B5EF4-FFF2-40B4-BE49-F238E27FC236}">
                <a16:creationId xmlns:a16="http://schemas.microsoft.com/office/drawing/2014/main" id="{DBF72B02-474D-2344-A4C9-E6B399F057C4}"/>
              </a:ext>
            </a:extLst>
          </p:cNvPr>
          <p:cNvSpPr>
            <a:spLocks noGrp="1"/>
          </p:cNvSpPr>
          <p:nvPr>
            <p:ph type="title"/>
          </p:nvPr>
        </p:nvSpPr>
        <p:spPr>
          <a:xfrm>
            <a:off x="4773881" y="1122363"/>
            <a:ext cx="4130089" cy="3204134"/>
          </a:xfrm>
        </p:spPr>
        <p:txBody>
          <a:bodyPr vert="horz" lIns="91440" tIns="45720" rIns="91440" bIns="45720" rtlCol="0" anchor="b">
            <a:normAutofit/>
          </a:bodyPr>
          <a:lstStyle/>
          <a:p>
            <a:r>
              <a:rPr lang="ja-JP" altLang="en-US" sz="6600">
                <a:latin typeface="+mj-lt"/>
                <a:ea typeface="+mj-ea"/>
              </a:rPr>
              <a:t>　</a:t>
            </a:r>
            <a:r>
              <a:rPr lang="ja-JP" altLang="en-US" sz="6600" b="1">
                <a:solidFill>
                  <a:srgbClr val="FF0000"/>
                </a:solidFill>
                <a:latin typeface="+mj-lt"/>
                <a:ea typeface="+mj-ea"/>
              </a:rPr>
              <a:t>利活用</a:t>
            </a:r>
            <a:endParaRPr kumimoji="1" lang="ja-JP" altLang="en-US" sz="6600" b="1">
              <a:solidFill>
                <a:srgbClr val="FF0000"/>
              </a:solidFill>
              <a:latin typeface="+mj-lt"/>
              <a:ea typeface="+mj-ea"/>
            </a:endParaRP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079617"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8736" y="4546920"/>
            <a:ext cx="30175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984481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スライド番号プレースホルダー 1">
            <a:extLst>
              <a:ext uri="{FF2B5EF4-FFF2-40B4-BE49-F238E27FC236}">
                <a16:creationId xmlns:a16="http://schemas.microsoft.com/office/drawing/2014/main" id="{45E72F35-78B7-874A-B31E-B212D04EF4D0}"/>
              </a:ext>
            </a:extLst>
          </p:cNvPr>
          <p:cNvSpPr>
            <a:spLocks noGrp="1"/>
          </p:cNvSpPr>
          <p:nvPr>
            <p:ph type="sldNum" sz="quarter" idx="4294967295"/>
          </p:nvPr>
        </p:nvSpPr>
        <p:spPr bwMode="auto">
          <a:xfrm>
            <a:off x="6457950" y="6356351"/>
            <a:ext cx="20574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3128F928-446E-F341-AB5F-1B2305EED0FD}" type="slidenum">
              <a:rPr lang="ja-JP" altLang="en-US" sz="1200">
                <a:solidFill>
                  <a:srgbClr val="898989"/>
                </a:solidFill>
              </a:rPr>
              <a:pPr>
                <a:spcBef>
                  <a:spcPct val="0"/>
                </a:spcBef>
                <a:buFontTx/>
                <a:buNone/>
              </a:pPr>
              <a:t>81</a:t>
            </a:fld>
            <a:endParaRPr lang="ja-JP" altLang="en-US" sz="1200">
              <a:solidFill>
                <a:srgbClr val="898989"/>
              </a:solidFill>
            </a:endParaRPr>
          </a:p>
        </p:txBody>
      </p:sp>
      <p:pic>
        <p:nvPicPr>
          <p:cNvPr id="3075" name="図 9" descr="米原タペストリ秋冬文字なし.jpg">
            <a:extLst>
              <a:ext uri="{FF2B5EF4-FFF2-40B4-BE49-F238E27FC236}">
                <a16:creationId xmlns:a16="http://schemas.microsoft.com/office/drawing/2014/main" id="{1B0FBF97-8242-CA48-B65F-CAB60EEDCEFE}"/>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4450" y="2724150"/>
            <a:ext cx="918845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正方形/長方形 6">
            <a:extLst>
              <a:ext uri="{FF2B5EF4-FFF2-40B4-BE49-F238E27FC236}">
                <a16:creationId xmlns:a16="http://schemas.microsoft.com/office/drawing/2014/main" id="{66698701-BA00-BD46-8290-C65A09B556EB}"/>
              </a:ext>
            </a:extLst>
          </p:cNvPr>
          <p:cNvSpPr>
            <a:spLocks noChangeArrowheads="1"/>
          </p:cNvSpPr>
          <p:nvPr/>
        </p:nvSpPr>
        <p:spPr bwMode="auto">
          <a:xfrm>
            <a:off x="115888" y="3941763"/>
            <a:ext cx="9144000"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algn="ctr" eaLnBrk="1" hangingPunct="1">
              <a:lnSpc>
                <a:spcPts val="4000"/>
              </a:lnSpc>
              <a:spcBef>
                <a:spcPct val="0"/>
              </a:spcBef>
              <a:buFontTx/>
              <a:buNone/>
            </a:pPr>
            <a:r>
              <a:rPr lang="ja-JP" altLang="en-US" sz="2000" b="1">
                <a:solidFill>
                  <a:srgbClr val="FF0000"/>
                </a:solidFill>
                <a:latin typeface="Meiryo UI" panose="020B0604030504040204" pitchFamily="34" charset="-128"/>
                <a:ea typeface="Meiryo UI" panose="020B0604030504040204" pitchFamily="34" charset="-128"/>
              </a:rPr>
              <a:t>空家は放置すれば負の遺産　活用すれば地域の宝</a:t>
            </a:r>
            <a:endParaRPr lang="en-US" altLang="ja-JP" sz="2000" b="1">
              <a:solidFill>
                <a:srgbClr val="FF0000"/>
              </a:solidFill>
              <a:latin typeface="Meiryo UI" panose="020B0604030504040204" pitchFamily="34" charset="-128"/>
              <a:ea typeface="Meiryo UI" panose="020B0604030504040204" pitchFamily="34" charset="-128"/>
            </a:endParaRPr>
          </a:p>
        </p:txBody>
      </p:sp>
      <p:sp>
        <p:nvSpPr>
          <p:cNvPr id="3077" name="タイトル 1">
            <a:extLst>
              <a:ext uri="{FF2B5EF4-FFF2-40B4-BE49-F238E27FC236}">
                <a16:creationId xmlns:a16="http://schemas.microsoft.com/office/drawing/2014/main" id="{EFA55CFA-62ED-174C-B687-67E1F58E6966}"/>
              </a:ext>
            </a:extLst>
          </p:cNvPr>
          <p:cNvSpPr txBox="1">
            <a:spLocks/>
          </p:cNvSpPr>
          <p:nvPr/>
        </p:nvSpPr>
        <p:spPr bwMode="auto">
          <a:xfrm>
            <a:off x="-14288" y="1458913"/>
            <a:ext cx="9158288"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b"/>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ja-JP" altLang="en-US" sz="3600" b="1">
                <a:latin typeface="Meiryo UI" panose="020B0604030504040204" pitchFamily="34" charset="-128"/>
                <a:ea typeface="Meiryo UI" panose="020B0604030504040204" pitchFamily="34" charset="-128"/>
              </a:rPr>
              <a:t>官民連携による</a:t>
            </a:r>
            <a:endParaRPr lang="en-US" altLang="ja-JP" sz="3600" b="1">
              <a:latin typeface="Meiryo UI" panose="020B0604030504040204" pitchFamily="34" charset="-128"/>
              <a:ea typeface="Meiryo UI" panose="020B0604030504040204" pitchFamily="34" charset="-128"/>
            </a:endParaRPr>
          </a:p>
          <a:p>
            <a:pPr algn="ctr" eaLnBrk="1" hangingPunct="1">
              <a:spcBef>
                <a:spcPct val="0"/>
              </a:spcBef>
              <a:buFontTx/>
              <a:buNone/>
            </a:pPr>
            <a:r>
              <a:rPr lang="ja-JP" altLang="en-US" sz="3600" b="1">
                <a:latin typeface="Meiryo UI" panose="020B0604030504040204" pitchFamily="34" charset="-128"/>
                <a:ea typeface="Meiryo UI" panose="020B0604030504040204" pitchFamily="34" charset="-128"/>
              </a:rPr>
              <a:t>空家</a:t>
            </a:r>
            <a:r>
              <a:rPr lang="en-US" altLang="ja-JP" sz="3600" b="1">
                <a:latin typeface="Meiryo UI" panose="020B0604030504040204" pitchFamily="34" charset="-128"/>
                <a:ea typeface="Meiryo UI" panose="020B0604030504040204" pitchFamily="34" charset="-128"/>
              </a:rPr>
              <a:t>DIY</a:t>
            </a:r>
            <a:r>
              <a:rPr lang="ja-JP" altLang="en-US" sz="3600" b="1">
                <a:latin typeface="Meiryo UI" panose="020B0604030504040204" pitchFamily="34" charset="-128"/>
                <a:ea typeface="Meiryo UI" panose="020B0604030504040204" pitchFamily="34" charset="-128"/>
              </a:rPr>
              <a:t>を活用した地域活性化</a:t>
            </a:r>
            <a:endParaRPr lang="en-US" altLang="ja-JP" sz="3600" b="1">
              <a:latin typeface="Meiryo UI" panose="020B0604030504040204" pitchFamily="34" charset="-128"/>
              <a:ea typeface="Meiryo UI" panose="020B0604030504040204" pitchFamily="34" charset="-128"/>
            </a:endParaRPr>
          </a:p>
        </p:txBody>
      </p:sp>
      <p:grpSp>
        <p:nvGrpSpPr>
          <p:cNvPr id="3078" name="グループ化 2">
            <a:extLst>
              <a:ext uri="{FF2B5EF4-FFF2-40B4-BE49-F238E27FC236}">
                <a16:creationId xmlns:a16="http://schemas.microsoft.com/office/drawing/2014/main" id="{3BB7F8B5-681D-DC43-92B2-E2F860E96E3D}"/>
              </a:ext>
            </a:extLst>
          </p:cNvPr>
          <p:cNvGrpSpPr>
            <a:grpSpLocks/>
          </p:cNvGrpSpPr>
          <p:nvPr/>
        </p:nvGrpSpPr>
        <p:grpSpPr bwMode="auto">
          <a:xfrm>
            <a:off x="1200150" y="5876925"/>
            <a:ext cx="1422400" cy="395288"/>
            <a:chOff x="1199532" y="5877377"/>
            <a:chExt cx="1422400" cy="395288"/>
          </a:xfrm>
        </p:grpSpPr>
        <p:pic>
          <p:nvPicPr>
            <p:cNvPr id="3082" name="図 13" descr="kouyousya.jpg">
              <a:extLst>
                <a:ext uri="{FF2B5EF4-FFF2-40B4-BE49-F238E27FC236}">
                  <a16:creationId xmlns:a16="http://schemas.microsoft.com/office/drawing/2014/main" id="{58648BBF-7947-034F-B4C9-67C4326E28AB}"/>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199532" y="5877377"/>
              <a:ext cx="446087" cy="39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3" name="図 14" descr="kouyousya.jpg">
              <a:extLst>
                <a:ext uri="{FF2B5EF4-FFF2-40B4-BE49-F238E27FC236}">
                  <a16:creationId xmlns:a16="http://schemas.microsoft.com/office/drawing/2014/main" id="{6618119E-3790-8645-A37E-2A69D2FDFC23}"/>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685307" y="5901190"/>
              <a:ext cx="936625"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079" name="Google Shape;275;p32">
            <a:extLst>
              <a:ext uri="{FF2B5EF4-FFF2-40B4-BE49-F238E27FC236}">
                <a16:creationId xmlns:a16="http://schemas.microsoft.com/office/drawing/2014/main" id="{F2B89132-48D6-DF40-8BA4-3FABEEEF24D6}"/>
              </a:ext>
            </a:extLst>
          </p:cNvPr>
          <p:cNvPicPr preferRelativeResize="0">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913438" y="5438775"/>
            <a:ext cx="1098550" cy="110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0" name="Google Shape;276;p32">
            <a:extLst>
              <a:ext uri="{FF2B5EF4-FFF2-40B4-BE49-F238E27FC236}">
                <a16:creationId xmlns:a16="http://schemas.microsoft.com/office/drawing/2014/main" id="{CDDEFC5F-2FB9-4642-A960-DFB5944DDB30}"/>
              </a:ext>
            </a:extLst>
          </p:cNvPr>
          <p:cNvPicPr preferRelativeResize="0">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056438" y="5383213"/>
            <a:ext cx="1268412"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1" name="図 3">
            <a:extLst>
              <a:ext uri="{FF2B5EF4-FFF2-40B4-BE49-F238E27FC236}">
                <a16:creationId xmlns:a16="http://schemas.microsoft.com/office/drawing/2014/main" id="{1D8A2F20-8C07-714A-A31D-DB788534D4D9}"/>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144838" y="5770563"/>
            <a:ext cx="26574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511747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角丸四角形 79">
            <a:extLst>
              <a:ext uri="{FF2B5EF4-FFF2-40B4-BE49-F238E27FC236}">
                <a16:creationId xmlns:a16="http://schemas.microsoft.com/office/drawing/2014/main" id="{DCE0CB97-0FDA-D841-AEA1-5574C30A423A}"/>
              </a:ext>
            </a:extLst>
          </p:cNvPr>
          <p:cNvSpPr/>
          <p:nvPr/>
        </p:nvSpPr>
        <p:spPr>
          <a:xfrm>
            <a:off x="1100138" y="5645150"/>
            <a:ext cx="6846887" cy="1208088"/>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solidFill>
                <a:schemeClr val="tx1"/>
              </a:solidFill>
              <a:latin typeface="Meiryo UI" panose="020B0604030504040204" pitchFamily="50" charset="-128"/>
              <a:ea typeface="Meiryo UI" panose="020B0604030504040204" pitchFamily="50" charset="-128"/>
            </a:endParaRPr>
          </a:p>
        </p:txBody>
      </p:sp>
      <p:sp>
        <p:nvSpPr>
          <p:cNvPr id="79" name="角丸四角形 78">
            <a:extLst>
              <a:ext uri="{FF2B5EF4-FFF2-40B4-BE49-F238E27FC236}">
                <a16:creationId xmlns:a16="http://schemas.microsoft.com/office/drawing/2014/main" id="{9544C733-F15C-ED48-89DE-2739D11682AC}"/>
              </a:ext>
            </a:extLst>
          </p:cNvPr>
          <p:cNvSpPr/>
          <p:nvPr/>
        </p:nvSpPr>
        <p:spPr>
          <a:xfrm>
            <a:off x="1273175" y="5829300"/>
            <a:ext cx="6545263" cy="890588"/>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solidFill>
                <a:schemeClr val="tx1"/>
              </a:solidFill>
              <a:latin typeface="Meiryo UI" panose="020B0604030504040204" pitchFamily="50" charset="-128"/>
              <a:ea typeface="Meiryo UI" panose="020B0604030504040204" pitchFamily="50" charset="-128"/>
            </a:endParaRPr>
          </a:p>
        </p:txBody>
      </p:sp>
      <p:sp>
        <p:nvSpPr>
          <p:cNvPr id="28" name="正方形/長方形 27">
            <a:extLst>
              <a:ext uri="{FF2B5EF4-FFF2-40B4-BE49-F238E27FC236}">
                <a16:creationId xmlns:a16="http://schemas.microsoft.com/office/drawing/2014/main" id="{35B53A75-D4D9-114D-82F7-13CCFD3E971B}"/>
              </a:ext>
            </a:extLst>
          </p:cNvPr>
          <p:cNvSpPr/>
          <p:nvPr/>
        </p:nvSpPr>
        <p:spPr>
          <a:xfrm>
            <a:off x="2133600" y="2471738"/>
            <a:ext cx="4749800" cy="1668462"/>
          </a:xfrm>
          <a:prstGeom prst="rect">
            <a:avLst/>
          </a:prstGeom>
          <a:solidFill>
            <a:schemeClr val="bg1">
              <a:lumMod val="85000"/>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149" name="タイトル 1">
            <a:extLst>
              <a:ext uri="{FF2B5EF4-FFF2-40B4-BE49-F238E27FC236}">
                <a16:creationId xmlns:a16="http://schemas.microsoft.com/office/drawing/2014/main" id="{DA54CA90-81E5-9A4F-9B4C-1C5F5B2C47F2}"/>
              </a:ext>
            </a:extLst>
          </p:cNvPr>
          <p:cNvSpPr txBox="1">
            <a:spLocks/>
          </p:cNvSpPr>
          <p:nvPr/>
        </p:nvSpPr>
        <p:spPr bwMode="auto">
          <a:xfrm>
            <a:off x="0" y="0"/>
            <a:ext cx="9144000" cy="45878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rIns="0" bIns="0"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ja-JP" altLang="en-US" sz="2800" b="1">
                <a:solidFill>
                  <a:schemeClr val="bg1"/>
                </a:solidFill>
                <a:latin typeface="Meiryo UI" panose="020B0604030504040204" pitchFamily="34" charset="-128"/>
                <a:ea typeface="Meiryo UI" panose="020B0604030504040204" pitchFamily="34" charset="-128"/>
              </a:rPr>
              <a:t>　２　事業の全体像</a:t>
            </a:r>
            <a:endParaRPr lang="en-US" altLang="ja-JP" sz="2800" b="1">
              <a:solidFill>
                <a:schemeClr val="bg1"/>
              </a:solidFill>
              <a:latin typeface="Meiryo UI" panose="020B0604030504040204" pitchFamily="34" charset="-128"/>
              <a:ea typeface="Meiryo UI" panose="020B0604030504040204" pitchFamily="34" charset="-128"/>
            </a:endParaRPr>
          </a:p>
        </p:txBody>
      </p:sp>
      <p:sp>
        <p:nvSpPr>
          <p:cNvPr id="6150" name="スライド番号プレースホルダー 1">
            <a:extLst>
              <a:ext uri="{FF2B5EF4-FFF2-40B4-BE49-F238E27FC236}">
                <a16:creationId xmlns:a16="http://schemas.microsoft.com/office/drawing/2014/main" id="{6B9FCA4C-FED7-B544-ADFA-BF9C2C6FF784}"/>
              </a:ext>
            </a:extLst>
          </p:cNvPr>
          <p:cNvSpPr>
            <a:spLocks noGrp="1" noChangeArrowheads="1"/>
          </p:cNvSpPr>
          <p:nvPr>
            <p:ph type="sldNum" sz="quarter" idx="4294967295"/>
          </p:nvPr>
        </p:nvSpPr>
        <p:spPr bwMode="auto">
          <a:xfrm>
            <a:off x="6929438" y="6354763"/>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CCE2AD9F-10B4-E449-95AD-1AFFB5A6EDCF}" type="slidenum">
              <a:rPr lang="ja-JP" altLang="en-US" sz="1200">
                <a:solidFill>
                  <a:srgbClr val="898989"/>
                </a:solidFill>
              </a:rPr>
              <a:pPr>
                <a:spcBef>
                  <a:spcPct val="0"/>
                </a:spcBef>
                <a:buFontTx/>
                <a:buNone/>
              </a:pPr>
              <a:t>82</a:t>
            </a:fld>
            <a:endParaRPr lang="ja-JP" altLang="en-US" sz="1200">
              <a:solidFill>
                <a:srgbClr val="898989"/>
              </a:solidFill>
            </a:endParaRPr>
          </a:p>
        </p:txBody>
      </p:sp>
      <p:pic>
        <p:nvPicPr>
          <p:cNvPr id="6151" name="Google Shape;275;p32">
            <a:extLst>
              <a:ext uri="{FF2B5EF4-FFF2-40B4-BE49-F238E27FC236}">
                <a16:creationId xmlns:a16="http://schemas.microsoft.com/office/drawing/2014/main" id="{140997D0-6D2E-A64E-A0BE-458A04A26E2E}"/>
              </a:ext>
            </a:extLst>
          </p:cNvPr>
          <p:cNvPicPr preferRelativeResize="0">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667375" y="631825"/>
            <a:ext cx="819150"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2" name="Google Shape;276;p32">
            <a:extLst>
              <a:ext uri="{FF2B5EF4-FFF2-40B4-BE49-F238E27FC236}">
                <a16:creationId xmlns:a16="http://schemas.microsoft.com/office/drawing/2014/main" id="{14E4AD68-9616-2045-9EAD-E480F50F3130}"/>
              </a:ext>
            </a:extLst>
          </p:cNvPr>
          <p:cNvPicPr preferRelativeResize="0">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386638" y="598488"/>
            <a:ext cx="9223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3" name="図 2">
            <a:extLst>
              <a:ext uri="{FF2B5EF4-FFF2-40B4-BE49-F238E27FC236}">
                <a16:creationId xmlns:a16="http://schemas.microsoft.com/office/drawing/2014/main" id="{E57F3E4F-BC8D-2741-9447-EA5CBCDAA548}"/>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636838" y="828675"/>
            <a:ext cx="207010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4" name="Picture 5" descr="C:\Users\masashi_sekizawa\Desktop\これまでのフリーイラスト\building_boroya.png">
            <a:extLst>
              <a:ext uri="{FF2B5EF4-FFF2-40B4-BE49-F238E27FC236}">
                <a16:creationId xmlns:a16="http://schemas.microsoft.com/office/drawing/2014/main" id="{F076C68D-AE8E-F541-B7FC-B9007CB1FF35}"/>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693988" y="2697163"/>
            <a:ext cx="148590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下矢印 16">
            <a:extLst>
              <a:ext uri="{FF2B5EF4-FFF2-40B4-BE49-F238E27FC236}">
                <a16:creationId xmlns:a16="http://schemas.microsoft.com/office/drawing/2014/main" id="{1A26E09B-AA7D-DE46-BEEB-C703267FA96B}"/>
              </a:ext>
            </a:extLst>
          </p:cNvPr>
          <p:cNvSpPr/>
          <p:nvPr/>
        </p:nvSpPr>
        <p:spPr>
          <a:xfrm>
            <a:off x="2270125" y="1519238"/>
            <a:ext cx="719138" cy="1027112"/>
          </a:xfrm>
          <a:prstGeom prst="down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nvGrpSpPr>
          <p:cNvPr id="6156" name="グループ化 23">
            <a:extLst>
              <a:ext uri="{FF2B5EF4-FFF2-40B4-BE49-F238E27FC236}">
                <a16:creationId xmlns:a16="http://schemas.microsoft.com/office/drawing/2014/main" id="{3D361C32-D831-9945-8102-7867B0B18043}"/>
              </a:ext>
            </a:extLst>
          </p:cNvPr>
          <p:cNvGrpSpPr>
            <a:grpSpLocks/>
          </p:cNvGrpSpPr>
          <p:nvPr/>
        </p:nvGrpSpPr>
        <p:grpSpPr bwMode="auto">
          <a:xfrm>
            <a:off x="212725" y="879475"/>
            <a:ext cx="1244600" cy="342900"/>
            <a:chOff x="1199532" y="5877377"/>
            <a:chExt cx="1422400" cy="395288"/>
          </a:xfrm>
        </p:grpSpPr>
        <p:pic>
          <p:nvPicPr>
            <p:cNvPr id="6190" name="図 13" descr="kouyousya.jpg">
              <a:extLst>
                <a:ext uri="{FF2B5EF4-FFF2-40B4-BE49-F238E27FC236}">
                  <a16:creationId xmlns:a16="http://schemas.microsoft.com/office/drawing/2014/main" id="{8369C1B6-B02E-9A4F-8DE5-175DD05AF3E7}"/>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199532" y="5877377"/>
              <a:ext cx="446087" cy="39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91" name="図 14" descr="kouyousya.jpg">
              <a:extLst>
                <a:ext uri="{FF2B5EF4-FFF2-40B4-BE49-F238E27FC236}">
                  <a16:creationId xmlns:a16="http://schemas.microsoft.com/office/drawing/2014/main" id="{F51537F7-3E49-FE4F-9AA3-350F8089B31E}"/>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685307" y="5901190"/>
              <a:ext cx="936625"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22" name="直線矢印コネクタ 21">
            <a:extLst>
              <a:ext uri="{FF2B5EF4-FFF2-40B4-BE49-F238E27FC236}">
                <a16:creationId xmlns:a16="http://schemas.microsoft.com/office/drawing/2014/main" id="{DC7088E6-A16D-1949-8356-ED25D1DE7AA2}"/>
              </a:ext>
            </a:extLst>
          </p:cNvPr>
          <p:cNvCxnSpPr/>
          <p:nvPr/>
        </p:nvCxnSpPr>
        <p:spPr>
          <a:xfrm>
            <a:off x="1736725" y="1041400"/>
            <a:ext cx="809625" cy="0"/>
          </a:xfrm>
          <a:prstGeom prst="straightConnector1">
            <a:avLst/>
          </a:prstGeom>
          <a:ln w="25400">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 name="直線矢印コネクタ 30">
            <a:extLst>
              <a:ext uri="{FF2B5EF4-FFF2-40B4-BE49-F238E27FC236}">
                <a16:creationId xmlns:a16="http://schemas.microsoft.com/office/drawing/2014/main" id="{699BE7BE-8277-0A4D-B3A2-264AE905F027}"/>
              </a:ext>
            </a:extLst>
          </p:cNvPr>
          <p:cNvCxnSpPr/>
          <p:nvPr/>
        </p:nvCxnSpPr>
        <p:spPr>
          <a:xfrm>
            <a:off x="4857750" y="1066800"/>
            <a:ext cx="809625" cy="0"/>
          </a:xfrm>
          <a:prstGeom prst="straightConnector1">
            <a:avLst/>
          </a:prstGeom>
          <a:ln w="25400">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2" name="角丸四角形 31">
            <a:extLst>
              <a:ext uri="{FF2B5EF4-FFF2-40B4-BE49-F238E27FC236}">
                <a16:creationId xmlns:a16="http://schemas.microsoft.com/office/drawing/2014/main" id="{5752F509-CE2F-764C-85A5-EE5F6F2265DC}"/>
              </a:ext>
            </a:extLst>
          </p:cNvPr>
          <p:cNvSpPr/>
          <p:nvPr/>
        </p:nvSpPr>
        <p:spPr>
          <a:xfrm>
            <a:off x="1722438" y="730250"/>
            <a:ext cx="844550" cy="431800"/>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連携</a:t>
            </a:r>
            <a:endParaRPr lang="ja-JP"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3" name="角丸四角形 32">
            <a:extLst>
              <a:ext uri="{FF2B5EF4-FFF2-40B4-BE49-F238E27FC236}">
                <a16:creationId xmlns:a16="http://schemas.microsoft.com/office/drawing/2014/main" id="{E410A087-EB70-8B42-9E89-0EB8B834503B}"/>
              </a:ext>
            </a:extLst>
          </p:cNvPr>
          <p:cNvSpPr/>
          <p:nvPr/>
        </p:nvSpPr>
        <p:spPr>
          <a:xfrm>
            <a:off x="4845050" y="762000"/>
            <a:ext cx="846138" cy="431800"/>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連携</a:t>
            </a:r>
            <a:endParaRPr lang="ja-JP"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34" name="直線矢印コネクタ 33">
            <a:extLst>
              <a:ext uri="{FF2B5EF4-FFF2-40B4-BE49-F238E27FC236}">
                <a16:creationId xmlns:a16="http://schemas.microsoft.com/office/drawing/2014/main" id="{822ED27E-AB1E-E14A-B44E-D1D97FD7F1EB}"/>
              </a:ext>
            </a:extLst>
          </p:cNvPr>
          <p:cNvCxnSpPr/>
          <p:nvPr/>
        </p:nvCxnSpPr>
        <p:spPr>
          <a:xfrm>
            <a:off x="6577013" y="1041400"/>
            <a:ext cx="809625" cy="0"/>
          </a:xfrm>
          <a:prstGeom prst="straightConnector1">
            <a:avLst/>
          </a:prstGeom>
          <a:ln w="25400">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6" name="角丸四角形 35">
            <a:extLst>
              <a:ext uri="{FF2B5EF4-FFF2-40B4-BE49-F238E27FC236}">
                <a16:creationId xmlns:a16="http://schemas.microsoft.com/office/drawing/2014/main" id="{F6718477-7D39-FB4C-9CFA-075AA9CA8C77}"/>
              </a:ext>
            </a:extLst>
          </p:cNvPr>
          <p:cNvSpPr/>
          <p:nvPr/>
        </p:nvSpPr>
        <p:spPr>
          <a:xfrm>
            <a:off x="6578600" y="747713"/>
            <a:ext cx="846138" cy="430212"/>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連携</a:t>
            </a:r>
            <a:endParaRPr lang="ja-JP"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7" name="角丸四角形 36">
            <a:extLst>
              <a:ext uri="{FF2B5EF4-FFF2-40B4-BE49-F238E27FC236}">
                <a16:creationId xmlns:a16="http://schemas.microsoft.com/office/drawing/2014/main" id="{138D974E-5BFE-AA49-A49B-F2448A9E4C1E}"/>
              </a:ext>
            </a:extLst>
          </p:cNvPr>
          <p:cNvSpPr/>
          <p:nvPr/>
        </p:nvSpPr>
        <p:spPr>
          <a:xfrm>
            <a:off x="1884363" y="1441450"/>
            <a:ext cx="1389062" cy="431800"/>
          </a:xfrm>
          <a:prstGeom prst="roundRect">
            <a:avLst/>
          </a:prstGeom>
          <a:solidFill>
            <a:schemeClr val="accent2">
              <a:lumMod val="20000"/>
              <a:lumOff val="80000"/>
            </a:schemeClr>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altLang="ja-JP"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DIY</a:t>
            </a:r>
            <a:r>
              <a:rPr lang="ja-JP" altLang="en-US"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教室</a:t>
            </a:r>
            <a:endParaRPr lang="ja-JP" altLang="ja-JP"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8" name="下矢印 37">
            <a:extLst>
              <a:ext uri="{FF2B5EF4-FFF2-40B4-BE49-F238E27FC236}">
                <a16:creationId xmlns:a16="http://schemas.microsoft.com/office/drawing/2014/main" id="{06C3CF71-D552-3B4F-B8CB-A4F8806FE694}"/>
              </a:ext>
            </a:extLst>
          </p:cNvPr>
          <p:cNvSpPr/>
          <p:nvPr/>
        </p:nvSpPr>
        <p:spPr>
          <a:xfrm>
            <a:off x="5716588" y="1519238"/>
            <a:ext cx="720725" cy="1028700"/>
          </a:xfrm>
          <a:prstGeom prst="down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0" name="角丸四角形 39">
            <a:extLst>
              <a:ext uri="{FF2B5EF4-FFF2-40B4-BE49-F238E27FC236}">
                <a16:creationId xmlns:a16="http://schemas.microsoft.com/office/drawing/2014/main" id="{104C4890-9978-C64A-B546-BEA4EA885881}"/>
              </a:ext>
            </a:extLst>
          </p:cNvPr>
          <p:cNvSpPr/>
          <p:nvPr/>
        </p:nvSpPr>
        <p:spPr>
          <a:xfrm>
            <a:off x="4891088" y="1441450"/>
            <a:ext cx="2371725" cy="431800"/>
          </a:xfrm>
          <a:prstGeom prst="roundRect">
            <a:avLst/>
          </a:prstGeom>
          <a:solidFill>
            <a:schemeClr val="accent2">
              <a:lumMod val="20000"/>
              <a:lumOff val="80000"/>
            </a:schemeClr>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altLang="ja-JP"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YouTube</a:t>
            </a:r>
            <a:r>
              <a:rPr lang="ja-JP" altLang="en-US"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チャンネル</a:t>
            </a:r>
            <a:endParaRPr lang="ja-JP" altLang="ja-JP"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9" name="正方形/長方形 28">
            <a:extLst>
              <a:ext uri="{FF2B5EF4-FFF2-40B4-BE49-F238E27FC236}">
                <a16:creationId xmlns:a16="http://schemas.microsoft.com/office/drawing/2014/main" id="{7810CCC4-84A7-F34E-AB1D-3C98514B6DF3}"/>
              </a:ext>
            </a:extLst>
          </p:cNvPr>
          <p:cNvSpPr/>
          <p:nvPr/>
        </p:nvSpPr>
        <p:spPr>
          <a:xfrm>
            <a:off x="696913" y="4611688"/>
            <a:ext cx="1865312" cy="49530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400" b="1" dirty="0">
                <a:solidFill>
                  <a:schemeClr val="tx1"/>
                </a:solidFill>
                <a:latin typeface="Meiryo UI" panose="020B0604030504040204" pitchFamily="50" charset="-128"/>
                <a:ea typeface="Meiryo UI" panose="020B0604030504040204" pitchFamily="50" charset="-128"/>
              </a:rPr>
              <a:t>空家等所有者</a:t>
            </a:r>
          </a:p>
        </p:txBody>
      </p:sp>
      <p:sp>
        <p:nvSpPr>
          <p:cNvPr id="42" name="正方形/長方形 41">
            <a:extLst>
              <a:ext uri="{FF2B5EF4-FFF2-40B4-BE49-F238E27FC236}">
                <a16:creationId xmlns:a16="http://schemas.microsoft.com/office/drawing/2014/main" id="{B7444CDB-FC93-D146-9D1C-2C16200F6B2A}"/>
              </a:ext>
            </a:extLst>
          </p:cNvPr>
          <p:cNvSpPr/>
          <p:nvPr/>
        </p:nvSpPr>
        <p:spPr>
          <a:xfrm>
            <a:off x="3575050" y="4611688"/>
            <a:ext cx="1865313" cy="49530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400" b="1" dirty="0">
                <a:solidFill>
                  <a:schemeClr val="tx1"/>
                </a:solidFill>
                <a:latin typeface="Meiryo UI" panose="020B0604030504040204" pitchFamily="50" charset="-128"/>
                <a:ea typeface="Meiryo UI" panose="020B0604030504040204" pitchFamily="50" charset="-128"/>
              </a:rPr>
              <a:t>移住希望者</a:t>
            </a:r>
          </a:p>
        </p:txBody>
      </p:sp>
      <p:sp>
        <p:nvSpPr>
          <p:cNvPr id="43" name="正方形/長方形 42">
            <a:extLst>
              <a:ext uri="{FF2B5EF4-FFF2-40B4-BE49-F238E27FC236}">
                <a16:creationId xmlns:a16="http://schemas.microsoft.com/office/drawing/2014/main" id="{2642652E-1F1C-384C-A1AE-D0B4D79CA957}"/>
              </a:ext>
            </a:extLst>
          </p:cNvPr>
          <p:cNvSpPr/>
          <p:nvPr/>
        </p:nvSpPr>
        <p:spPr>
          <a:xfrm>
            <a:off x="6437313" y="4611688"/>
            <a:ext cx="1865312" cy="49530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400" b="1" dirty="0">
                <a:solidFill>
                  <a:schemeClr val="tx1"/>
                </a:solidFill>
                <a:latin typeface="Meiryo UI" panose="020B0604030504040204" pitchFamily="50" charset="-128"/>
                <a:ea typeface="Meiryo UI" panose="020B0604030504040204" pitchFamily="50" charset="-128"/>
              </a:rPr>
              <a:t>地域住民（甲津原）</a:t>
            </a:r>
          </a:p>
        </p:txBody>
      </p:sp>
      <p:cxnSp>
        <p:nvCxnSpPr>
          <p:cNvPr id="39" name="直線矢印コネクタ 38">
            <a:extLst>
              <a:ext uri="{FF2B5EF4-FFF2-40B4-BE49-F238E27FC236}">
                <a16:creationId xmlns:a16="http://schemas.microsoft.com/office/drawing/2014/main" id="{4C9BAECF-37C2-6E41-B6FC-FF6DB1F38451}"/>
              </a:ext>
            </a:extLst>
          </p:cNvPr>
          <p:cNvCxnSpPr>
            <a:stCxn id="43" idx="1"/>
            <a:endCxn id="42" idx="3"/>
          </p:cNvCxnSpPr>
          <p:nvPr/>
        </p:nvCxnSpPr>
        <p:spPr>
          <a:xfrm flipH="1">
            <a:off x="5440363" y="4859338"/>
            <a:ext cx="996950" cy="0"/>
          </a:xfrm>
          <a:prstGeom prst="straightConnector1">
            <a:avLst/>
          </a:prstGeom>
          <a:ln w="254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8" name="角丸四角形 47">
            <a:extLst>
              <a:ext uri="{FF2B5EF4-FFF2-40B4-BE49-F238E27FC236}">
                <a16:creationId xmlns:a16="http://schemas.microsoft.com/office/drawing/2014/main" id="{94F4C466-3779-0247-8560-920F7C1F6F90}"/>
              </a:ext>
            </a:extLst>
          </p:cNvPr>
          <p:cNvSpPr/>
          <p:nvPr/>
        </p:nvSpPr>
        <p:spPr>
          <a:xfrm>
            <a:off x="5516563" y="4521200"/>
            <a:ext cx="844550" cy="431800"/>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賃貸</a:t>
            </a:r>
            <a:endParaRPr lang="ja-JP"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49" name="直線矢印コネクタ 48">
            <a:extLst>
              <a:ext uri="{FF2B5EF4-FFF2-40B4-BE49-F238E27FC236}">
                <a16:creationId xmlns:a16="http://schemas.microsoft.com/office/drawing/2014/main" id="{A80E21EB-1474-8B43-9A62-AA234F117594}"/>
              </a:ext>
            </a:extLst>
          </p:cNvPr>
          <p:cNvCxnSpPr/>
          <p:nvPr/>
        </p:nvCxnSpPr>
        <p:spPr>
          <a:xfrm flipV="1">
            <a:off x="2322513" y="4140200"/>
            <a:ext cx="3175" cy="471488"/>
          </a:xfrm>
          <a:prstGeom prst="straightConnector1">
            <a:avLst/>
          </a:prstGeom>
          <a:ln w="254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2" name="直線矢印コネクタ 51">
            <a:extLst>
              <a:ext uri="{FF2B5EF4-FFF2-40B4-BE49-F238E27FC236}">
                <a16:creationId xmlns:a16="http://schemas.microsoft.com/office/drawing/2014/main" id="{336BAA0D-EF39-D046-A27E-505632A80B91}"/>
              </a:ext>
            </a:extLst>
          </p:cNvPr>
          <p:cNvCxnSpPr>
            <a:stCxn id="42" idx="0"/>
          </p:cNvCxnSpPr>
          <p:nvPr/>
        </p:nvCxnSpPr>
        <p:spPr>
          <a:xfrm flipH="1" flipV="1">
            <a:off x="4508500" y="4140200"/>
            <a:ext cx="0" cy="471488"/>
          </a:xfrm>
          <a:prstGeom prst="straightConnector1">
            <a:avLst/>
          </a:prstGeom>
          <a:ln w="254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3" name="直線矢印コネクタ 52">
            <a:extLst>
              <a:ext uri="{FF2B5EF4-FFF2-40B4-BE49-F238E27FC236}">
                <a16:creationId xmlns:a16="http://schemas.microsoft.com/office/drawing/2014/main" id="{CF46C8B9-AE28-5F4D-A668-421A3B28A93F}"/>
              </a:ext>
            </a:extLst>
          </p:cNvPr>
          <p:cNvCxnSpPr/>
          <p:nvPr/>
        </p:nvCxnSpPr>
        <p:spPr>
          <a:xfrm flipV="1">
            <a:off x="6686550" y="4140200"/>
            <a:ext cx="3175" cy="471488"/>
          </a:xfrm>
          <a:prstGeom prst="straightConnector1">
            <a:avLst/>
          </a:prstGeom>
          <a:ln w="254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4" name="角丸四角形 53">
            <a:extLst>
              <a:ext uri="{FF2B5EF4-FFF2-40B4-BE49-F238E27FC236}">
                <a16:creationId xmlns:a16="http://schemas.microsoft.com/office/drawing/2014/main" id="{B32E3826-6FAF-2C45-81B9-A7AFF81617A6}"/>
              </a:ext>
            </a:extLst>
          </p:cNvPr>
          <p:cNvSpPr/>
          <p:nvPr/>
        </p:nvSpPr>
        <p:spPr>
          <a:xfrm>
            <a:off x="2155825" y="4284663"/>
            <a:ext cx="846138" cy="431800"/>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参加</a:t>
            </a:r>
            <a:endParaRPr lang="ja-JP"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5" name="角丸四角形 54">
            <a:extLst>
              <a:ext uri="{FF2B5EF4-FFF2-40B4-BE49-F238E27FC236}">
                <a16:creationId xmlns:a16="http://schemas.microsoft.com/office/drawing/2014/main" id="{DE1868A3-4455-CB46-8585-D8D4DF4791C7}"/>
              </a:ext>
            </a:extLst>
          </p:cNvPr>
          <p:cNvSpPr/>
          <p:nvPr/>
        </p:nvSpPr>
        <p:spPr>
          <a:xfrm>
            <a:off x="4346575" y="4292600"/>
            <a:ext cx="846138" cy="430213"/>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参加</a:t>
            </a:r>
            <a:endParaRPr lang="ja-JP"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6" name="角丸四角形 55">
            <a:extLst>
              <a:ext uri="{FF2B5EF4-FFF2-40B4-BE49-F238E27FC236}">
                <a16:creationId xmlns:a16="http://schemas.microsoft.com/office/drawing/2014/main" id="{CCA62BB3-B3B1-7A47-8AF3-E4056ECB9BCD}"/>
              </a:ext>
            </a:extLst>
          </p:cNvPr>
          <p:cNvSpPr/>
          <p:nvPr/>
        </p:nvSpPr>
        <p:spPr>
          <a:xfrm>
            <a:off x="6580188" y="4273550"/>
            <a:ext cx="1216025" cy="431800"/>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参加・出資</a:t>
            </a:r>
            <a:endParaRPr lang="ja-JP"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58" name="直線矢印コネクタ 57">
            <a:extLst>
              <a:ext uri="{FF2B5EF4-FFF2-40B4-BE49-F238E27FC236}">
                <a16:creationId xmlns:a16="http://schemas.microsoft.com/office/drawing/2014/main" id="{6A601A64-DE62-064A-9D1F-80DEA8259479}"/>
              </a:ext>
            </a:extLst>
          </p:cNvPr>
          <p:cNvCxnSpPr/>
          <p:nvPr/>
        </p:nvCxnSpPr>
        <p:spPr>
          <a:xfrm flipH="1" flipV="1">
            <a:off x="6724650" y="3178175"/>
            <a:ext cx="1093788" cy="0"/>
          </a:xfrm>
          <a:prstGeom prst="straightConnector1">
            <a:avLst/>
          </a:prstGeom>
          <a:ln w="254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B9CAFF4C-4C39-3C4C-A724-856E5D2A1A89}"/>
              </a:ext>
            </a:extLst>
          </p:cNvPr>
          <p:cNvCxnSpPr/>
          <p:nvPr/>
        </p:nvCxnSpPr>
        <p:spPr>
          <a:xfrm>
            <a:off x="7812088" y="3178175"/>
            <a:ext cx="0" cy="1433513"/>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4" name="角丸四角形 63">
            <a:extLst>
              <a:ext uri="{FF2B5EF4-FFF2-40B4-BE49-F238E27FC236}">
                <a16:creationId xmlns:a16="http://schemas.microsoft.com/office/drawing/2014/main" id="{58F9C31E-1D0F-754C-A0EA-D1B85BA1A4A1}"/>
              </a:ext>
            </a:extLst>
          </p:cNvPr>
          <p:cNvSpPr/>
          <p:nvPr/>
        </p:nvSpPr>
        <p:spPr>
          <a:xfrm>
            <a:off x="7713663" y="3617913"/>
            <a:ext cx="1216025" cy="431800"/>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所有・管理</a:t>
            </a:r>
            <a:endParaRPr lang="ja-JP"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6180" name="図 60">
            <a:extLst>
              <a:ext uri="{FF2B5EF4-FFF2-40B4-BE49-F238E27FC236}">
                <a16:creationId xmlns:a16="http://schemas.microsoft.com/office/drawing/2014/main" id="{95D3E55A-8F31-A344-BE36-5710F64EA839}"/>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010150" y="2676525"/>
            <a:ext cx="1595438" cy="133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角丸四角形 62">
            <a:extLst>
              <a:ext uri="{FF2B5EF4-FFF2-40B4-BE49-F238E27FC236}">
                <a16:creationId xmlns:a16="http://schemas.microsoft.com/office/drawing/2014/main" id="{AC5BADD0-95E2-FD46-B547-4FFE71B49251}"/>
              </a:ext>
            </a:extLst>
          </p:cNvPr>
          <p:cNvSpPr/>
          <p:nvPr/>
        </p:nvSpPr>
        <p:spPr>
          <a:xfrm>
            <a:off x="1497013" y="5984875"/>
            <a:ext cx="6149975" cy="566738"/>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b="1" dirty="0">
                <a:solidFill>
                  <a:schemeClr val="tx1"/>
                </a:solidFill>
                <a:latin typeface="Meiryo UI" panose="020B0604030504040204" pitchFamily="50" charset="-128"/>
                <a:ea typeface="Meiryo UI" panose="020B0604030504040204" pitchFamily="50" charset="-128"/>
              </a:rPr>
              <a:t>空家流通促進・移住定住促進</a:t>
            </a:r>
          </a:p>
        </p:txBody>
      </p:sp>
      <p:sp>
        <p:nvSpPr>
          <p:cNvPr id="65" name="ストライプ矢印 64">
            <a:extLst>
              <a:ext uri="{FF2B5EF4-FFF2-40B4-BE49-F238E27FC236}">
                <a16:creationId xmlns:a16="http://schemas.microsoft.com/office/drawing/2014/main" id="{3DC8E2D9-6187-7441-ABC8-D5200DC5412F}"/>
              </a:ext>
            </a:extLst>
          </p:cNvPr>
          <p:cNvSpPr/>
          <p:nvPr/>
        </p:nvSpPr>
        <p:spPr>
          <a:xfrm rot="5400000">
            <a:off x="4302919" y="5114131"/>
            <a:ext cx="584200" cy="674688"/>
          </a:xfrm>
          <a:prstGeom prst="striped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0" name="ストライプ矢印 69">
            <a:extLst>
              <a:ext uri="{FF2B5EF4-FFF2-40B4-BE49-F238E27FC236}">
                <a16:creationId xmlns:a16="http://schemas.microsoft.com/office/drawing/2014/main" id="{2ECBF224-AEC4-C846-BB34-7D2796DBB581}"/>
              </a:ext>
            </a:extLst>
          </p:cNvPr>
          <p:cNvSpPr/>
          <p:nvPr/>
        </p:nvSpPr>
        <p:spPr>
          <a:xfrm>
            <a:off x="4346575" y="3101975"/>
            <a:ext cx="584200" cy="673100"/>
          </a:xfrm>
          <a:prstGeom prst="striped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5" name="角丸四角形 74">
            <a:extLst>
              <a:ext uri="{FF2B5EF4-FFF2-40B4-BE49-F238E27FC236}">
                <a16:creationId xmlns:a16="http://schemas.microsoft.com/office/drawing/2014/main" id="{1C68DD3E-0864-7140-807D-8048A5B86C6B}"/>
              </a:ext>
            </a:extLst>
          </p:cNvPr>
          <p:cNvSpPr/>
          <p:nvPr/>
        </p:nvSpPr>
        <p:spPr>
          <a:xfrm>
            <a:off x="2035175" y="5122863"/>
            <a:ext cx="2044700" cy="430212"/>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DIY</a:t>
            </a: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ノウハウを習得</a:t>
            </a:r>
            <a:endParaRPr lang="ja-JP"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76" name="正方形/長方形 75">
            <a:extLst>
              <a:ext uri="{FF2B5EF4-FFF2-40B4-BE49-F238E27FC236}">
                <a16:creationId xmlns:a16="http://schemas.microsoft.com/office/drawing/2014/main" id="{094294E1-C8ED-354A-AB15-61EA39EB8361}"/>
              </a:ext>
            </a:extLst>
          </p:cNvPr>
          <p:cNvSpPr/>
          <p:nvPr/>
        </p:nvSpPr>
        <p:spPr>
          <a:xfrm>
            <a:off x="7196138" y="2112963"/>
            <a:ext cx="1866900" cy="49371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400" b="1" dirty="0">
                <a:solidFill>
                  <a:schemeClr val="tx1"/>
                </a:solidFill>
                <a:latin typeface="Meiryo UI" panose="020B0604030504040204" pitchFamily="50" charset="-128"/>
                <a:ea typeface="Meiryo UI" panose="020B0604030504040204" pitchFamily="50" charset="-128"/>
              </a:rPr>
              <a:t>地域外住民</a:t>
            </a:r>
          </a:p>
        </p:txBody>
      </p:sp>
      <p:sp>
        <p:nvSpPr>
          <p:cNvPr id="77" name="角丸四角形 76">
            <a:extLst>
              <a:ext uri="{FF2B5EF4-FFF2-40B4-BE49-F238E27FC236}">
                <a16:creationId xmlns:a16="http://schemas.microsoft.com/office/drawing/2014/main" id="{FB93921A-2CFC-0046-90D1-843F6EA08899}"/>
              </a:ext>
            </a:extLst>
          </p:cNvPr>
          <p:cNvSpPr/>
          <p:nvPr/>
        </p:nvSpPr>
        <p:spPr>
          <a:xfrm>
            <a:off x="7646988" y="1733550"/>
            <a:ext cx="844550" cy="431800"/>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視聴</a:t>
            </a:r>
            <a:endParaRPr lang="ja-JP"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78" name="直線矢印コネクタ 77">
            <a:extLst>
              <a:ext uri="{FF2B5EF4-FFF2-40B4-BE49-F238E27FC236}">
                <a16:creationId xmlns:a16="http://schemas.microsoft.com/office/drawing/2014/main" id="{A566FB08-0398-FC47-AC8A-8025FC2AE0F0}"/>
              </a:ext>
            </a:extLst>
          </p:cNvPr>
          <p:cNvCxnSpPr/>
          <p:nvPr/>
        </p:nvCxnSpPr>
        <p:spPr>
          <a:xfrm flipH="1" flipV="1">
            <a:off x="7348538" y="1701800"/>
            <a:ext cx="496887" cy="1588"/>
          </a:xfrm>
          <a:prstGeom prst="straightConnector1">
            <a:avLst/>
          </a:prstGeom>
          <a:ln w="254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1" name="角丸四角形 80">
            <a:extLst>
              <a:ext uri="{FF2B5EF4-FFF2-40B4-BE49-F238E27FC236}">
                <a16:creationId xmlns:a16="http://schemas.microsoft.com/office/drawing/2014/main" id="{F243F4C7-1940-6B41-ACD4-0F163B7AA1DD}"/>
              </a:ext>
            </a:extLst>
          </p:cNvPr>
          <p:cNvSpPr/>
          <p:nvPr/>
        </p:nvSpPr>
        <p:spPr>
          <a:xfrm>
            <a:off x="5699125" y="5353050"/>
            <a:ext cx="3201988" cy="431800"/>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米原市をモデルとして全国に効果を波及</a:t>
            </a:r>
            <a:endParaRPr lang="ja-JP"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83" name="直線コネクタ 82">
            <a:extLst>
              <a:ext uri="{FF2B5EF4-FFF2-40B4-BE49-F238E27FC236}">
                <a16:creationId xmlns:a16="http://schemas.microsoft.com/office/drawing/2014/main" id="{F502DD37-8E68-A44D-9C03-CFA4CFAC3775}"/>
              </a:ext>
            </a:extLst>
          </p:cNvPr>
          <p:cNvCxnSpPr/>
          <p:nvPr/>
        </p:nvCxnSpPr>
        <p:spPr>
          <a:xfrm>
            <a:off x="7847013" y="1701800"/>
            <a:ext cx="0" cy="411163"/>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697757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タイトル 1">
            <a:extLst>
              <a:ext uri="{FF2B5EF4-FFF2-40B4-BE49-F238E27FC236}">
                <a16:creationId xmlns:a16="http://schemas.microsoft.com/office/drawing/2014/main" id="{1D9C9B75-FDF9-B542-ABC2-4F6708CC8E05}"/>
              </a:ext>
            </a:extLst>
          </p:cNvPr>
          <p:cNvSpPr txBox="1">
            <a:spLocks/>
          </p:cNvSpPr>
          <p:nvPr/>
        </p:nvSpPr>
        <p:spPr bwMode="auto">
          <a:xfrm>
            <a:off x="0" y="0"/>
            <a:ext cx="9144000" cy="45878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rIns="0" bIns="0"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ja-JP" altLang="en-US" sz="2800" b="1">
                <a:solidFill>
                  <a:schemeClr val="bg1"/>
                </a:solidFill>
                <a:latin typeface="Meiryo UI" panose="020B0604030504040204" pitchFamily="34" charset="-128"/>
                <a:ea typeface="Meiryo UI" panose="020B0604030504040204" pitchFamily="34" charset="-128"/>
              </a:rPr>
              <a:t>　４　事業内容</a:t>
            </a:r>
            <a:endParaRPr lang="en-US" altLang="ja-JP" sz="2800" b="1">
              <a:solidFill>
                <a:schemeClr val="bg1"/>
              </a:solidFill>
              <a:latin typeface="Meiryo UI" panose="020B0604030504040204" pitchFamily="34" charset="-128"/>
              <a:ea typeface="Meiryo UI" panose="020B0604030504040204" pitchFamily="34" charset="-128"/>
            </a:endParaRPr>
          </a:p>
        </p:txBody>
      </p:sp>
      <p:sp>
        <p:nvSpPr>
          <p:cNvPr id="8195" name="スライド番号プレースホルダー 1">
            <a:extLst>
              <a:ext uri="{FF2B5EF4-FFF2-40B4-BE49-F238E27FC236}">
                <a16:creationId xmlns:a16="http://schemas.microsoft.com/office/drawing/2014/main" id="{B67D20D0-1F0B-CA42-9045-2549A8A8C56E}"/>
              </a:ext>
            </a:extLst>
          </p:cNvPr>
          <p:cNvSpPr>
            <a:spLocks noGrp="1" noChangeArrowheads="1"/>
          </p:cNvSpPr>
          <p:nvPr>
            <p:ph type="sldNum" sz="quarter" idx="4294967295"/>
          </p:nvPr>
        </p:nvSpPr>
        <p:spPr bwMode="auto">
          <a:xfrm>
            <a:off x="6929438" y="6354763"/>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406208F7-8707-CD45-8D34-F09075364EF9}" type="slidenum">
              <a:rPr lang="ja-JP" altLang="en-US" sz="1200">
                <a:solidFill>
                  <a:srgbClr val="898989"/>
                </a:solidFill>
              </a:rPr>
              <a:pPr>
                <a:spcBef>
                  <a:spcPct val="0"/>
                </a:spcBef>
                <a:buFontTx/>
                <a:buNone/>
              </a:pPr>
              <a:t>83</a:t>
            </a:fld>
            <a:endParaRPr lang="ja-JP" altLang="en-US" sz="1200">
              <a:solidFill>
                <a:srgbClr val="898989"/>
              </a:solidFill>
            </a:endParaRPr>
          </a:p>
        </p:txBody>
      </p:sp>
      <p:graphicFrame>
        <p:nvGraphicFramePr>
          <p:cNvPr id="4" name="表 3">
            <a:extLst>
              <a:ext uri="{FF2B5EF4-FFF2-40B4-BE49-F238E27FC236}">
                <a16:creationId xmlns:a16="http://schemas.microsoft.com/office/drawing/2014/main" id="{D52333F5-DB4E-8946-8D79-0D977B91726E}"/>
              </a:ext>
            </a:extLst>
          </p:cNvPr>
          <p:cNvGraphicFramePr>
            <a:graphicFrameLocks noGrp="1"/>
          </p:cNvGraphicFramePr>
          <p:nvPr/>
        </p:nvGraphicFramePr>
        <p:xfrm>
          <a:off x="115888" y="917575"/>
          <a:ext cx="8596312" cy="1219200"/>
        </p:xfrm>
        <a:graphic>
          <a:graphicData uri="http://schemas.openxmlformats.org/drawingml/2006/table">
            <a:tbl>
              <a:tblPr firstRow="1" bandRow="1">
                <a:tableStyleId>{69CF1AB2-1976-4502-BF36-3FF5EA218861}</a:tableStyleId>
              </a:tblPr>
              <a:tblGrid>
                <a:gridCol w="1710262">
                  <a:extLst>
                    <a:ext uri="{9D8B030D-6E8A-4147-A177-3AD203B41FA5}">
                      <a16:colId xmlns:a16="http://schemas.microsoft.com/office/drawing/2014/main" val="3749077915"/>
                    </a:ext>
                  </a:extLst>
                </a:gridCol>
                <a:gridCol w="6886050">
                  <a:extLst>
                    <a:ext uri="{9D8B030D-6E8A-4147-A177-3AD203B41FA5}">
                      <a16:colId xmlns:a16="http://schemas.microsoft.com/office/drawing/2014/main" val="3928626879"/>
                    </a:ext>
                  </a:extLst>
                </a:gridCol>
              </a:tblGrid>
              <a:tr h="304800">
                <a:tc>
                  <a:txBody>
                    <a:bodyPr/>
                    <a:lstStyle/>
                    <a:p>
                      <a:pPr algn="ctr"/>
                      <a:r>
                        <a:rPr kumimoji="1" lang="ja-JP" altLang="en-US" sz="1400" b="0" dirty="0">
                          <a:latin typeface="Meiryo UI" panose="020B0604030504040204" pitchFamily="50" charset="-128"/>
                          <a:ea typeface="Meiryo UI" panose="020B0604030504040204" pitchFamily="50" charset="-128"/>
                        </a:rPr>
                        <a:t>開催時期</a:t>
                      </a:r>
                    </a:p>
                  </a:txBody>
                  <a:tcPr marL="91444" marR="91444" marT="45706" marB="45706" anchor="ctr">
                    <a:solidFill>
                      <a:schemeClr val="tx2">
                        <a:lumMod val="20000"/>
                        <a:lumOff val="80000"/>
                      </a:schemeClr>
                    </a:solidFill>
                  </a:tcPr>
                </a:tc>
                <a:tc>
                  <a:txBody>
                    <a:bodyPr/>
                    <a:lstStyle/>
                    <a:p>
                      <a:r>
                        <a:rPr kumimoji="1" lang="ja-JP" altLang="en-US" sz="1400" b="0" dirty="0">
                          <a:latin typeface="Meiryo UI" panose="020B0604030504040204" pitchFamily="50" charset="-128"/>
                          <a:ea typeface="Meiryo UI" panose="020B0604030504040204" pitchFamily="50" charset="-128"/>
                        </a:rPr>
                        <a:t>令和３年６月～</a:t>
                      </a:r>
                      <a:r>
                        <a:rPr kumimoji="1" lang="en-US" altLang="ja-JP" sz="1400" b="0" dirty="0">
                          <a:latin typeface="Meiryo UI" panose="020B0604030504040204" pitchFamily="50" charset="-128"/>
                          <a:ea typeface="Meiryo UI" panose="020B0604030504040204" pitchFamily="50" charset="-128"/>
                        </a:rPr>
                        <a:t>12</a:t>
                      </a:r>
                      <a:r>
                        <a:rPr kumimoji="1" lang="ja-JP" altLang="en-US" sz="1400" b="0" dirty="0">
                          <a:latin typeface="Meiryo UI" panose="020B0604030504040204" pitchFamily="50" charset="-128"/>
                          <a:ea typeface="Meiryo UI" panose="020B0604030504040204" pitchFamily="50" charset="-128"/>
                        </a:rPr>
                        <a:t>月の間に３回程度</a:t>
                      </a:r>
                    </a:p>
                  </a:txBody>
                  <a:tcPr marL="91444" marR="91444" marT="45706" marB="45706" anchor="ctr"/>
                </a:tc>
                <a:extLst>
                  <a:ext uri="{0D108BD9-81ED-4DB2-BD59-A6C34878D82A}">
                    <a16:rowId xmlns:a16="http://schemas.microsoft.com/office/drawing/2014/main" val="3544468997"/>
                  </a:ext>
                </a:extLst>
              </a:tr>
              <a:tr h="304800">
                <a:tc>
                  <a:txBody>
                    <a:bodyPr/>
                    <a:lstStyle/>
                    <a:p>
                      <a:pPr algn="ctr"/>
                      <a:r>
                        <a:rPr kumimoji="1" lang="ja-JP" altLang="en-US" sz="1400" b="0" dirty="0">
                          <a:latin typeface="Meiryo UI" panose="020B0604030504040204" pitchFamily="50" charset="-128"/>
                          <a:ea typeface="Meiryo UI" panose="020B0604030504040204" pitchFamily="50" charset="-128"/>
                        </a:rPr>
                        <a:t>参加対象者</a:t>
                      </a:r>
                    </a:p>
                  </a:txBody>
                  <a:tcPr marL="91444" marR="91444" marT="45706" marB="45706" anchor="ctr">
                    <a:solidFill>
                      <a:schemeClr val="tx2">
                        <a:lumMod val="20000"/>
                        <a:lumOff val="80000"/>
                      </a:schemeClr>
                    </a:solidFill>
                  </a:tcPr>
                </a:tc>
                <a:tc>
                  <a:txBody>
                    <a:bodyPr/>
                    <a:lstStyle/>
                    <a:p>
                      <a:r>
                        <a:rPr kumimoji="1" lang="ja-JP" altLang="en-US" sz="1400" b="0" dirty="0">
                          <a:latin typeface="Meiryo UI" panose="020B0604030504040204" pitchFamily="50" charset="-128"/>
                          <a:ea typeface="Meiryo UI" panose="020B0604030504040204" pitchFamily="50" charset="-128"/>
                        </a:rPr>
                        <a:t>空家等所有者、移住希望者、地域住民など</a:t>
                      </a:r>
                    </a:p>
                  </a:txBody>
                  <a:tcPr marL="91444" marR="91444" marT="45706" marB="45706" anchor="ctr"/>
                </a:tc>
                <a:extLst>
                  <a:ext uri="{0D108BD9-81ED-4DB2-BD59-A6C34878D82A}">
                    <a16:rowId xmlns:a16="http://schemas.microsoft.com/office/drawing/2014/main" val="1540092326"/>
                  </a:ext>
                </a:extLst>
              </a:tr>
              <a:tr h="304800">
                <a:tc>
                  <a:txBody>
                    <a:bodyPr/>
                    <a:lstStyle/>
                    <a:p>
                      <a:pPr algn="ctr"/>
                      <a:r>
                        <a:rPr kumimoji="1" lang="ja-JP" altLang="en-US" sz="1400" b="0" dirty="0">
                          <a:latin typeface="Meiryo UI" panose="020B0604030504040204" pitchFamily="50" charset="-128"/>
                          <a:ea typeface="Meiryo UI" panose="020B0604030504040204" pitchFamily="50" charset="-128"/>
                        </a:rPr>
                        <a:t>参加人数</a:t>
                      </a:r>
                    </a:p>
                  </a:txBody>
                  <a:tcPr marL="91444" marR="91444" marT="45706" marB="45706" anchor="ctr">
                    <a:solidFill>
                      <a:schemeClr val="tx2">
                        <a:lumMod val="20000"/>
                        <a:lumOff val="80000"/>
                      </a:schemeClr>
                    </a:solidFill>
                  </a:tcPr>
                </a:tc>
                <a:tc>
                  <a:txBody>
                    <a:bodyPr/>
                    <a:lstStyle/>
                    <a:p>
                      <a:r>
                        <a:rPr kumimoji="1" lang="ja-JP" altLang="en-US" sz="1400" b="0" dirty="0">
                          <a:latin typeface="Meiryo UI" panose="020B0604030504040204" pitchFamily="50" charset="-128"/>
                          <a:ea typeface="Meiryo UI" panose="020B0604030504040204" pitchFamily="50" charset="-128"/>
                        </a:rPr>
                        <a:t>１回当たり</a:t>
                      </a:r>
                      <a:r>
                        <a:rPr kumimoji="1" lang="en-US" altLang="ja-JP" sz="1400" b="0" dirty="0">
                          <a:latin typeface="Meiryo UI" panose="020B0604030504040204" pitchFamily="50" charset="-128"/>
                          <a:ea typeface="Meiryo UI" panose="020B0604030504040204" pitchFamily="50" charset="-128"/>
                        </a:rPr>
                        <a:t>10</a:t>
                      </a:r>
                      <a:r>
                        <a:rPr kumimoji="1" lang="ja-JP" altLang="en-US" sz="1400" b="0" dirty="0">
                          <a:latin typeface="Meiryo UI" panose="020B0604030504040204" pitchFamily="50" charset="-128"/>
                          <a:ea typeface="Meiryo UI" panose="020B0604030504040204" pitchFamily="50" charset="-128"/>
                        </a:rPr>
                        <a:t>人～</a:t>
                      </a:r>
                      <a:r>
                        <a:rPr kumimoji="1" lang="en-US" altLang="ja-JP" sz="1400" b="0" dirty="0">
                          <a:latin typeface="Meiryo UI" panose="020B0604030504040204" pitchFamily="50" charset="-128"/>
                          <a:ea typeface="Meiryo UI" panose="020B0604030504040204" pitchFamily="50" charset="-128"/>
                        </a:rPr>
                        <a:t>20</a:t>
                      </a:r>
                      <a:r>
                        <a:rPr kumimoji="1" lang="ja-JP" altLang="en-US" sz="1400" b="0" dirty="0">
                          <a:latin typeface="Meiryo UI" panose="020B0604030504040204" pitchFamily="50" charset="-128"/>
                          <a:ea typeface="Meiryo UI" panose="020B0604030504040204" pitchFamily="50" charset="-128"/>
                        </a:rPr>
                        <a:t>人程度</a:t>
                      </a:r>
                    </a:p>
                  </a:txBody>
                  <a:tcPr marL="91444" marR="91444" marT="45706" marB="45706" anchor="ctr"/>
                </a:tc>
                <a:extLst>
                  <a:ext uri="{0D108BD9-81ED-4DB2-BD59-A6C34878D82A}">
                    <a16:rowId xmlns:a16="http://schemas.microsoft.com/office/drawing/2014/main" val="3208345469"/>
                  </a:ext>
                </a:extLst>
              </a:tr>
              <a:tr h="304800">
                <a:tc>
                  <a:txBody>
                    <a:bodyPr/>
                    <a:lstStyle/>
                    <a:p>
                      <a:pPr algn="ctr"/>
                      <a:r>
                        <a:rPr kumimoji="1" lang="ja-JP" altLang="en-US" sz="1400" b="0" dirty="0">
                          <a:latin typeface="Meiryo UI" panose="020B0604030504040204" pitchFamily="50" charset="-128"/>
                          <a:ea typeface="Meiryo UI" panose="020B0604030504040204" pitchFamily="50" charset="-128"/>
                        </a:rPr>
                        <a:t>講師</a:t>
                      </a:r>
                    </a:p>
                  </a:txBody>
                  <a:tcPr marL="91444" marR="91444" marT="45706" marB="45706" anchor="ctr">
                    <a:solidFill>
                      <a:schemeClr val="tx2">
                        <a:lumMod val="20000"/>
                        <a:lumOff val="80000"/>
                      </a:schemeClr>
                    </a:solidFill>
                  </a:tcPr>
                </a:tc>
                <a:tc>
                  <a:txBody>
                    <a:bodyPr/>
                    <a:lstStyle/>
                    <a:p>
                      <a:r>
                        <a:rPr kumimoji="1" lang="ja-JP" altLang="en-US" sz="1400" b="0" dirty="0">
                          <a:latin typeface="Meiryo UI" panose="020B0604030504040204" pitchFamily="50" charset="-128"/>
                          <a:ea typeface="Meiryo UI" panose="020B0604030504040204" pitchFamily="50" charset="-128"/>
                        </a:rPr>
                        <a:t>一般社団法人全国古民家再生協会会員（現役の大工）</a:t>
                      </a:r>
                    </a:p>
                  </a:txBody>
                  <a:tcPr marL="91444" marR="91444" marT="45706" marB="45706" anchor="ctr"/>
                </a:tc>
                <a:extLst>
                  <a:ext uri="{0D108BD9-81ED-4DB2-BD59-A6C34878D82A}">
                    <a16:rowId xmlns:a16="http://schemas.microsoft.com/office/drawing/2014/main" val="1126421953"/>
                  </a:ext>
                </a:extLst>
              </a:tr>
            </a:tbl>
          </a:graphicData>
        </a:graphic>
      </p:graphicFrame>
      <p:sp>
        <p:nvSpPr>
          <p:cNvPr id="8213" name="タイトル 1">
            <a:extLst>
              <a:ext uri="{FF2B5EF4-FFF2-40B4-BE49-F238E27FC236}">
                <a16:creationId xmlns:a16="http://schemas.microsoft.com/office/drawing/2014/main" id="{5F07A3AB-1C58-D64F-A415-1171A9EC69DC}"/>
              </a:ext>
            </a:extLst>
          </p:cNvPr>
          <p:cNvSpPr txBox="1">
            <a:spLocks/>
          </p:cNvSpPr>
          <p:nvPr/>
        </p:nvSpPr>
        <p:spPr bwMode="auto">
          <a:xfrm>
            <a:off x="0" y="458788"/>
            <a:ext cx="9144000" cy="45878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rIns="0" bIns="0"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ja-JP" altLang="en-US" sz="2400" b="1">
                <a:solidFill>
                  <a:schemeClr val="bg1"/>
                </a:solidFill>
                <a:latin typeface="Meiryo UI" panose="020B0604030504040204" pitchFamily="34" charset="-128"/>
                <a:ea typeface="Meiryo UI" panose="020B0604030504040204" pitchFamily="34" charset="-128"/>
              </a:rPr>
              <a:t>　（１）</a:t>
            </a:r>
            <a:r>
              <a:rPr lang="en-US" altLang="ja-JP" sz="2400" b="1">
                <a:solidFill>
                  <a:schemeClr val="bg1"/>
                </a:solidFill>
                <a:latin typeface="Meiryo UI" panose="020B0604030504040204" pitchFamily="34" charset="-128"/>
                <a:ea typeface="Meiryo UI" panose="020B0604030504040204" pitchFamily="34" charset="-128"/>
              </a:rPr>
              <a:t>DIY</a:t>
            </a:r>
            <a:r>
              <a:rPr lang="ja-JP" altLang="en-US" sz="2400" b="1">
                <a:solidFill>
                  <a:schemeClr val="bg1"/>
                </a:solidFill>
                <a:latin typeface="Meiryo UI" panose="020B0604030504040204" pitchFamily="34" charset="-128"/>
                <a:ea typeface="Meiryo UI" panose="020B0604030504040204" pitchFamily="34" charset="-128"/>
              </a:rPr>
              <a:t>教室のイメージ</a:t>
            </a:r>
            <a:endParaRPr lang="en-US" altLang="ja-JP" sz="2400" b="1">
              <a:solidFill>
                <a:schemeClr val="bg1"/>
              </a:solidFill>
              <a:latin typeface="Meiryo UI" panose="020B0604030504040204" pitchFamily="34" charset="-128"/>
              <a:ea typeface="Meiryo UI" panose="020B0604030504040204" pitchFamily="34" charset="-128"/>
            </a:endParaRPr>
          </a:p>
        </p:txBody>
      </p:sp>
      <p:sp>
        <p:nvSpPr>
          <p:cNvPr id="8214" name="タイトル 1">
            <a:extLst>
              <a:ext uri="{FF2B5EF4-FFF2-40B4-BE49-F238E27FC236}">
                <a16:creationId xmlns:a16="http://schemas.microsoft.com/office/drawing/2014/main" id="{315B8D74-6B7A-004F-8552-664CB6B91D4D}"/>
              </a:ext>
            </a:extLst>
          </p:cNvPr>
          <p:cNvSpPr txBox="1">
            <a:spLocks/>
          </p:cNvSpPr>
          <p:nvPr/>
        </p:nvSpPr>
        <p:spPr bwMode="auto">
          <a:xfrm>
            <a:off x="0" y="2193925"/>
            <a:ext cx="9144000" cy="45878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rIns="0" bIns="0"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ja-JP" altLang="en-US" sz="2400" b="1">
                <a:solidFill>
                  <a:schemeClr val="bg1"/>
                </a:solidFill>
                <a:latin typeface="Meiryo UI" panose="020B0604030504040204" pitchFamily="34" charset="-128"/>
                <a:ea typeface="Meiryo UI" panose="020B0604030504040204" pitchFamily="34" charset="-128"/>
              </a:rPr>
              <a:t>　（２）</a:t>
            </a:r>
            <a:r>
              <a:rPr lang="en-US" altLang="ja-JP" sz="2400" b="1">
                <a:solidFill>
                  <a:schemeClr val="bg1"/>
                </a:solidFill>
                <a:latin typeface="Meiryo UI" panose="020B0604030504040204" pitchFamily="34" charset="-128"/>
                <a:ea typeface="Meiryo UI" panose="020B0604030504040204" pitchFamily="34" charset="-128"/>
              </a:rPr>
              <a:t>YouTube</a:t>
            </a:r>
            <a:r>
              <a:rPr lang="ja-JP" altLang="en-US" sz="2400" b="1">
                <a:solidFill>
                  <a:schemeClr val="bg1"/>
                </a:solidFill>
                <a:latin typeface="Meiryo UI" panose="020B0604030504040204" pitchFamily="34" charset="-128"/>
                <a:ea typeface="Meiryo UI" panose="020B0604030504040204" pitchFamily="34" charset="-128"/>
              </a:rPr>
              <a:t>チャンネルのイメージ</a:t>
            </a:r>
            <a:endParaRPr lang="en-US" altLang="ja-JP" sz="2400" b="1">
              <a:solidFill>
                <a:schemeClr val="bg1"/>
              </a:solidFill>
              <a:latin typeface="Meiryo UI" panose="020B0604030504040204" pitchFamily="34" charset="-128"/>
              <a:ea typeface="Meiryo UI" panose="020B0604030504040204" pitchFamily="34" charset="-128"/>
            </a:endParaRPr>
          </a:p>
        </p:txBody>
      </p:sp>
      <p:graphicFrame>
        <p:nvGraphicFramePr>
          <p:cNvPr id="10" name="表 9">
            <a:extLst>
              <a:ext uri="{FF2B5EF4-FFF2-40B4-BE49-F238E27FC236}">
                <a16:creationId xmlns:a16="http://schemas.microsoft.com/office/drawing/2014/main" id="{3391F330-5961-7E4B-8805-CC5FA6F49865}"/>
              </a:ext>
            </a:extLst>
          </p:cNvPr>
          <p:cNvGraphicFramePr>
            <a:graphicFrameLocks noGrp="1"/>
          </p:cNvGraphicFramePr>
          <p:nvPr/>
        </p:nvGraphicFramePr>
        <p:xfrm>
          <a:off x="115888" y="2657475"/>
          <a:ext cx="8596312" cy="3840164"/>
        </p:xfrm>
        <a:graphic>
          <a:graphicData uri="http://schemas.openxmlformats.org/drawingml/2006/table">
            <a:tbl>
              <a:tblPr firstRow="1" bandRow="1">
                <a:tableStyleId>{69CF1AB2-1976-4502-BF36-3FF5EA218861}</a:tableStyleId>
              </a:tblPr>
              <a:tblGrid>
                <a:gridCol w="1710262">
                  <a:extLst>
                    <a:ext uri="{9D8B030D-6E8A-4147-A177-3AD203B41FA5}">
                      <a16:colId xmlns:a16="http://schemas.microsoft.com/office/drawing/2014/main" val="3749077915"/>
                    </a:ext>
                  </a:extLst>
                </a:gridCol>
                <a:gridCol w="6886050">
                  <a:extLst>
                    <a:ext uri="{9D8B030D-6E8A-4147-A177-3AD203B41FA5}">
                      <a16:colId xmlns:a16="http://schemas.microsoft.com/office/drawing/2014/main" val="3928626879"/>
                    </a:ext>
                  </a:extLst>
                </a:gridCol>
              </a:tblGrid>
              <a:tr h="304853">
                <a:tc>
                  <a:txBody>
                    <a:bodyPr/>
                    <a:lstStyle/>
                    <a:p>
                      <a:pPr algn="ctr"/>
                      <a:r>
                        <a:rPr kumimoji="1" lang="ja-JP" altLang="en-US" sz="1400" b="0" dirty="0">
                          <a:latin typeface="Meiryo UI" panose="020B0604030504040204" pitchFamily="50" charset="-128"/>
                          <a:ea typeface="Meiryo UI" panose="020B0604030504040204" pitchFamily="50" charset="-128"/>
                        </a:rPr>
                        <a:t>チャンネル名</a:t>
                      </a:r>
                    </a:p>
                  </a:txBody>
                  <a:tcPr marL="91444" marR="91444" marT="45724" marB="45724" anchor="ctr">
                    <a:solidFill>
                      <a:schemeClr val="tx2">
                        <a:lumMod val="20000"/>
                        <a:lumOff val="80000"/>
                      </a:schemeClr>
                    </a:solidFill>
                  </a:tcPr>
                </a:tc>
                <a:tc>
                  <a:txBody>
                    <a:bodyPr/>
                    <a:lstStyle/>
                    <a:p>
                      <a:r>
                        <a:rPr kumimoji="1" lang="en-US" altLang="ja-JP" sz="1400" b="0" dirty="0">
                          <a:latin typeface="Meiryo UI" panose="020B0604030504040204" pitchFamily="50" charset="-128"/>
                          <a:ea typeface="Meiryo UI" panose="020B0604030504040204" pitchFamily="50" charset="-128"/>
                        </a:rPr>
                        <a:t>DIY BASE</a:t>
                      </a:r>
                      <a:r>
                        <a:rPr kumimoji="1" lang="ja-JP" altLang="en-US" sz="1400" b="0" dirty="0">
                          <a:latin typeface="Meiryo UI" panose="020B0604030504040204" pitchFamily="50" charset="-128"/>
                          <a:ea typeface="Meiryo UI" panose="020B0604030504040204" pitchFamily="50" charset="-128"/>
                        </a:rPr>
                        <a:t>（仮）</a:t>
                      </a:r>
                      <a:endParaRPr kumimoji="1" lang="en-US" altLang="ja-JP" sz="1400" b="0" dirty="0">
                        <a:latin typeface="Meiryo UI" panose="020B0604030504040204" pitchFamily="50" charset="-128"/>
                        <a:ea typeface="Meiryo UI" panose="020B0604030504040204" pitchFamily="50" charset="-128"/>
                      </a:endParaRPr>
                    </a:p>
                  </a:txBody>
                  <a:tcPr marL="91444" marR="91444" marT="45724" marB="45724" anchor="ctr"/>
                </a:tc>
                <a:extLst>
                  <a:ext uri="{0D108BD9-81ED-4DB2-BD59-A6C34878D82A}">
                    <a16:rowId xmlns:a16="http://schemas.microsoft.com/office/drawing/2014/main" val="226686417"/>
                  </a:ext>
                </a:extLst>
              </a:tr>
              <a:tr h="731663">
                <a:tc>
                  <a:txBody>
                    <a:bodyPr/>
                    <a:lstStyle/>
                    <a:p>
                      <a:pPr algn="ctr"/>
                      <a:r>
                        <a:rPr kumimoji="1" lang="ja-JP" altLang="en-US" sz="1400" b="0" dirty="0">
                          <a:latin typeface="Meiryo UI" panose="020B0604030504040204" pitchFamily="50" charset="-128"/>
                          <a:ea typeface="Meiryo UI" panose="020B0604030504040204" pitchFamily="50" charset="-128"/>
                        </a:rPr>
                        <a:t>チャンネルコンセプト</a:t>
                      </a:r>
                    </a:p>
                  </a:txBody>
                  <a:tcPr marL="91444" marR="91444" marT="45724" marB="45724" anchor="ctr">
                    <a:solidFill>
                      <a:schemeClr val="tx2">
                        <a:lumMod val="20000"/>
                        <a:lumOff val="80000"/>
                      </a:schemeClr>
                    </a:solidFill>
                  </a:tcPr>
                </a:tc>
                <a:tc>
                  <a:txBody>
                    <a:bodyPr/>
                    <a:lstStyle/>
                    <a:p>
                      <a:r>
                        <a:rPr kumimoji="1" lang="ja-JP" altLang="en-US" sz="1400" b="0" dirty="0">
                          <a:latin typeface="Meiryo UI" panose="020B0604030504040204" pitchFamily="50" charset="-128"/>
                          <a:ea typeface="Meiryo UI" panose="020B0604030504040204" pitchFamily="50" charset="-128"/>
                        </a:rPr>
                        <a:t>「</a:t>
                      </a:r>
                      <a:r>
                        <a:rPr kumimoji="1" lang="en-US" altLang="ja-JP" sz="1400" b="0" dirty="0">
                          <a:latin typeface="Meiryo UI" panose="020B0604030504040204" pitchFamily="50" charset="-128"/>
                          <a:ea typeface="Meiryo UI" panose="020B0604030504040204" pitchFamily="50" charset="-128"/>
                        </a:rPr>
                        <a:t>Do It Yourself </a:t>
                      </a:r>
                      <a:r>
                        <a:rPr kumimoji="1" lang="ja-JP" altLang="en-US" sz="1400" b="0" dirty="0">
                          <a:latin typeface="Meiryo UI" panose="020B0604030504040204" pitchFamily="50" charset="-128"/>
                          <a:ea typeface="Meiryo UI" panose="020B0604030504040204" pitchFamily="50" charset="-128"/>
                        </a:rPr>
                        <a:t>何でも自分でやろう」をコンセプトに、使われなくなった空家をフルリフォーム！</a:t>
                      </a:r>
                      <a:endParaRPr kumimoji="1" lang="en-US" altLang="ja-JP" sz="1400" b="0" dirty="0">
                        <a:latin typeface="Meiryo UI" panose="020B0604030504040204" pitchFamily="50" charset="-128"/>
                        <a:ea typeface="Meiryo UI" panose="020B0604030504040204" pitchFamily="50" charset="-128"/>
                      </a:endParaRPr>
                    </a:p>
                    <a:p>
                      <a:r>
                        <a:rPr kumimoji="1" lang="ja-JP" altLang="en-US" sz="1400" b="0" dirty="0">
                          <a:latin typeface="Meiryo UI" panose="020B0604030504040204" pitchFamily="50" charset="-128"/>
                          <a:ea typeface="Meiryo UI" panose="020B0604030504040204" pitchFamily="50" charset="-128"/>
                        </a:rPr>
                        <a:t>さらに</a:t>
                      </a:r>
                      <a:r>
                        <a:rPr kumimoji="1" lang="en-US" altLang="ja-JP" sz="1400" b="0" dirty="0">
                          <a:latin typeface="Meiryo UI" panose="020B0604030504040204" pitchFamily="50" charset="-128"/>
                          <a:ea typeface="Meiryo UI" panose="020B0604030504040204" pitchFamily="50" charset="-128"/>
                        </a:rPr>
                        <a:t>YouTube</a:t>
                      </a:r>
                      <a:r>
                        <a:rPr kumimoji="1" lang="ja-JP" altLang="en-US" sz="1400" b="0" dirty="0">
                          <a:latin typeface="Meiryo UI" panose="020B0604030504040204" pitchFamily="50" charset="-128"/>
                          <a:ea typeface="Meiryo UI" panose="020B0604030504040204" pitchFamily="50" charset="-128"/>
                        </a:rPr>
                        <a:t>上で住人を募集することで地域にも新しい風を送ります！</a:t>
                      </a:r>
                      <a:br>
                        <a:rPr kumimoji="1" lang="ja-JP" altLang="en-US" sz="1400" b="0" dirty="0">
                          <a:latin typeface="Meiryo UI" panose="020B0604030504040204" pitchFamily="50" charset="-128"/>
                          <a:ea typeface="Meiryo UI" panose="020B0604030504040204" pitchFamily="50" charset="-128"/>
                        </a:rPr>
                      </a:br>
                      <a:r>
                        <a:rPr kumimoji="1" lang="en-US" altLang="ja-JP" sz="1400" b="0" dirty="0">
                          <a:latin typeface="Meiryo UI" panose="020B0604030504040204" pitchFamily="50" charset="-128"/>
                          <a:ea typeface="Meiryo UI" panose="020B0604030504040204" pitchFamily="50" charset="-128"/>
                        </a:rPr>
                        <a:t>DIY</a:t>
                      </a:r>
                      <a:r>
                        <a:rPr kumimoji="1" lang="ja-JP" altLang="en-US" sz="1400" b="0" dirty="0">
                          <a:latin typeface="Meiryo UI" panose="020B0604030504040204" pitchFamily="50" charset="-128"/>
                          <a:ea typeface="Meiryo UI" panose="020B0604030504040204" pitchFamily="50" charset="-128"/>
                        </a:rPr>
                        <a:t>のノウハウはもちろん、地域や、暮らしなどライフスタイルにまつわる様々な形をご提案します！</a:t>
                      </a:r>
                    </a:p>
                  </a:txBody>
                  <a:tcPr marL="91444" marR="91444" marT="45724" marB="45724" anchor="ctr"/>
                </a:tc>
                <a:extLst>
                  <a:ext uri="{0D108BD9-81ED-4DB2-BD59-A6C34878D82A}">
                    <a16:rowId xmlns:a16="http://schemas.microsoft.com/office/drawing/2014/main" val="3544468997"/>
                  </a:ext>
                </a:extLst>
              </a:tr>
              <a:tr h="304853">
                <a:tc>
                  <a:txBody>
                    <a:bodyPr/>
                    <a:lstStyle/>
                    <a:p>
                      <a:pPr algn="ctr"/>
                      <a:r>
                        <a:rPr kumimoji="1" lang="ja-JP" altLang="en-US" sz="1400" b="0" dirty="0">
                          <a:latin typeface="Meiryo UI" panose="020B0604030504040204" pitchFamily="50" charset="-128"/>
                          <a:ea typeface="Meiryo UI" panose="020B0604030504040204" pitchFamily="50" charset="-128"/>
                        </a:rPr>
                        <a:t>チャンネル運営者</a:t>
                      </a:r>
                    </a:p>
                  </a:txBody>
                  <a:tcPr marL="91444" marR="91444" marT="45724" marB="45724" anchor="ctr">
                    <a:solidFill>
                      <a:schemeClr val="tx2">
                        <a:lumMod val="20000"/>
                        <a:lumOff val="80000"/>
                      </a:schemeClr>
                    </a:solidFill>
                  </a:tcPr>
                </a:tc>
                <a:tc>
                  <a:txBody>
                    <a:bodyPr/>
                    <a:lstStyle/>
                    <a:p>
                      <a:r>
                        <a:rPr kumimoji="1" lang="ja-JP" altLang="en-US" sz="1400" b="0" dirty="0">
                          <a:latin typeface="Meiryo UI" panose="020B0604030504040204" pitchFamily="50" charset="-128"/>
                          <a:ea typeface="Meiryo UI" panose="020B0604030504040204" pitchFamily="50" charset="-128"/>
                        </a:rPr>
                        <a:t>株式会社</a:t>
                      </a:r>
                      <a:r>
                        <a:rPr kumimoji="1" lang="en-US" altLang="ja-JP" sz="1400" b="0" dirty="0" err="1">
                          <a:latin typeface="Meiryo UI" panose="020B0604030504040204" pitchFamily="50" charset="-128"/>
                          <a:ea typeface="Meiryo UI" panose="020B0604030504040204" pitchFamily="50" charset="-128"/>
                        </a:rPr>
                        <a:t>BitStar</a:t>
                      </a:r>
                      <a:endParaRPr kumimoji="1" lang="ja-JP" altLang="en-US" sz="1400" b="0" dirty="0">
                        <a:latin typeface="Meiryo UI" panose="020B0604030504040204" pitchFamily="50" charset="-128"/>
                        <a:ea typeface="Meiryo UI" panose="020B0604030504040204" pitchFamily="50" charset="-128"/>
                      </a:endParaRPr>
                    </a:p>
                  </a:txBody>
                  <a:tcPr marL="91444" marR="91444" marT="45724" marB="45724" anchor="ctr"/>
                </a:tc>
                <a:extLst>
                  <a:ext uri="{0D108BD9-81ED-4DB2-BD59-A6C34878D82A}">
                    <a16:rowId xmlns:a16="http://schemas.microsoft.com/office/drawing/2014/main" val="1540092326"/>
                  </a:ext>
                </a:extLst>
              </a:tr>
              <a:tr h="304853">
                <a:tc>
                  <a:txBody>
                    <a:bodyPr/>
                    <a:lstStyle/>
                    <a:p>
                      <a:pPr algn="ctr"/>
                      <a:r>
                        <a:rPr kumimoji="1" lang="ja-JP" altLang="en-US" sz="1400" b="0" dirty="0">
                          <a:latin typeface="Meiryo UI" panose="020B0604030504040204" pitchFamily="50" charset="-128"/>
                          <a:ea typeface="Meiryo UI" panose="020B0604030504040204" pitchFamily="50" charset="-128"/>
                        </a:rPr>
                        <a:t>チャンネルスポンサー</a:t>
                      </a:r>
                    </a:p>
                  </a:txBody>
                  <a:tcPr marL="91444" marR="91444" marT="45724" marB="45724" anchor="ctr">
                    <a:solidFill>
                      <a:schemeClr val="tx2">
                        <a:lumMod val="20000"/>
                        <a:lumOff val="80000"/>
                      </a:schemeClr>
                    </a:solidFill>
                  </a:tcPr>
                </a:tc>
                <a:tc>
                  <a:txBody>
                    <a:bodyPr/>
                    <a:lstStyle/>
                    <a:p>
                      <a:r>
                        <a:rPr kumimoji="1" lang="ja-JP" altLang="en-US" sz="1400" b="0" dirty="0">
                          <a:latin typeface="Meiryo UI" panose="020B0604030504040204" pitchFamily="50" charset="-128"/>
                          <a:ea typeface="Meiryo UI" panose="020B0604030504040204" pitchFamily="50" charset="-128"/>
                        </a:rPr>
                        <a:t>ミドリ安全株式会社</a:t>
                      </a:r>
                    </a:p>
                  </a:txBody>
                  <a:tcPr marL="91444" marR="91444" marT="45724" marB="45724" anchor="ctr"/>
                </a:tc>
                <a:extLst>
                  <a:ext uri="{0D108BD9-81ED-4DB2-BD59-A6C34878D82A}">
                    <a16:rowId xmlns:a16="http://schemas.microsoft.com/office/drawing/2014/main" val="3208345469"/>
                  </a:ext>
                </a:extLst>
              </a:tr>
              <a:tr h="304853">
                <a:tc>
                  <a:txBody>
                    <a:bodyPr/>
                    <a:lstStyle/>
                    <a:p>
                      <a:pPr algn="ctr"/>
                      <a:r>
                        <a:rPr kumimoji="1" lang="ja-JP" altLang="en-US" sz="1400" b="0" dirty="0">
                          <a:latin typeface="Meiryo UI" panose="020B0604030504040204" pitchFamily="50" charset="-128"/>
                          <a:ea typeface="Meiryo UI" panose="020B0604030504040204" pitchFamily="50" charset="-128"/>
                        </a:rPr>
                        <a:t>講師</a:t>
                      </a:r>
                    </a:p>
                  </a:txBody>
                  <a:tcPr marL="91444" marR="91444" marT="45724" marB="45724" anchor="ctr">
                    <a:solidFill>
                      <a:schemeClr val="tx2">
                        <a:lumMod val="20000"/>
                        <a:lumOff val="80000"/>
                      </a:schemeClr>
                    </a:solidFill>
                  </a:tcPr>
                </a:tc>
                <a:tc>
                  <a:txBody>
                    <a:bodyPr/>
                    <a:lstStyle/>
                    <a:p>
                      <a:r>
                        <a:rPr kumimoji="1" lang="ja-JP" altLang="en-US" sz="1400" b="0" dirty="0">
                          <a:latin typeface="Meiryo UI" panose="020B0604030504040204" pitchFamily="50" charset="-128"/>
                          <a:ea typeface="Meiryo UI" panose="020B0604030504040204" pitchFamily="50" charset="-128"/>
                        </a:rPr>
                        <a:t>一般社団法人全国古民家再生協会会員（現役の大工）</a:t>
                      </a:r>
                    </a:p>
                  </a:txBody>
                  <a:tcPr marL="91444" marR="91444" marT="45724" marB="45724" anchor="ctr"/>
                </a:tc>
                <a:extLst>
                  <a:ext uri="{0D108BD9-81ED-4DB2-BD59-A6C34878D82A}">
                    <a16:rowId xmlns:a16="http://schemas.microsoft.com/office/drawing/2014/main" val="1126421953"/>
                  </a:ext>
                </a:extLst>
              </a:tr>
              <a:tr h="974530">
                <a:tc>
                  <a:txBody>
                    <a:bodyPr/>
                    <a:lstStyle/>
                    <a:p>
                      <a:pPr algn="ctr"/>
                      <a:r>
                        <a:rPr kumimoji="1" lang="ja-JP" altLang="en-US" sz="1400" b="0" dirty="0">
                          <a:latin typeface="Meiryo UI" panose="020B0604030504040204" pitchFamily="50" charset="-128"/>
                          <a:ea typeface="Meiryo UI" panose="020B0604030504040204" pitchFamily="50" charset="-128"/>
                        </a:rPr>
                        <a:t>出演者</a:t>
                      </a:r>
                    </a:p>
                  </a:txBody>
                  <a:tcPr marL="91444" marR="91444" marT="45724" marB="45724" anchor="ctr">
                    <a:solidFill>
                      <a:schemeClr val="tx2">
                        <a:lumMod val="20000"/>
                        <a:lumOff val="80000"/>
                      </a:schemeClr>
                    </a:solidFill>
                  </a:tcPr>
                </a:tc>
                <a:tc>
                  <a:txBody>
                    <a:bodyPr/>
                    <a:lstStyle/>
                    <a:p>
                      <a:r>
                        <a:rPr kumimoji="1" lang="en-US" altLang="ja-JP" sz="1400" b="0" dirty="0">
                          <a:latin typeface="Meiryo UI" panose="020B0604030504040204" pitchFamily="50" charset="-128"/>
                          <a:ea typeface="Meiryo UI" panose="020B0604030504040204" pitchFamily="50" charset="-128"/>
                        </a:rPr>
                        <a:t>MC</a:t>
                      </a:r>
                      <a:r>
                        <a:rPr kumimoji="1" lang="ja-JP" altLang="en-US" sz="1400" b="0" dirty="0">
                          <a:latin typeface="Meiryo UI" panose="020B0604030504040204" pitchFamily="50" charset="-128"/>
                          <a:ea typeface="Meiryo UI" panose="020B0604030504040204" pitchFamily="50" charset="-128"/>
                        </a:rPr>
                        <a:t>　の</a:t>
                      </a:r>
                      <a:r>
                        <a:rPr kumimoji="1" lang="ja-JP" altLang="en-US" sz="1400" b="0" dirty="0" err="1">
                          <a:latin typeface="Meiryo UI" panose="020B0604030504040204" pitchFamily="50" charset="-128"/>
                          <a:ea typeface="Meiryo UI" panose="020B0604030504040204" pitchFamily="50" charset="-128"/>
                        </a:rPr>
                        <a:t>ぐちょん</a:t>
                      </a:r>
                      <a:endParaRPr kumimoji="1" lang="en-US" altLang="ja-JP" sz="1400" b="0" dirty="0">
                        <a:latin typeface="Meiryo UI" panose="020B0604030504040204" pitchFamily="50" charset="-128"/>
                        <a:ea typeface="Meiryo UI" panose="020B0604030504040204" pitchFamily="50" charset="-128"/>
                      </a:endParaRPr>
                    </a:p>
                    <a:p>
                      <a:r>
                        <a:rPr kumimoji="1" lang="en-US" altLang="ja-JP" sz="1400" b="0" dirty="0">
                          <a:latin typeface="Meiryo UI" panose="020B0604030504040204" pitchFamily="50" charset="-128"/>
                          <a:ea typeface="Meiryo UI" panose="020B0604030504040204" pitchFamily="50" charset="-128"/>
                        </a:rPr>
                        <a:t>【</a:t>
                      </a:r>
                      <a:r>
                        <a:rPr kumimoji="1" lang="ja-JP" altLang="en-US" sz="1400" b="0" dirty="0">
                          <a:latin typeface="Meiryo UI" panose="020B0604030504040204" pitchFamily="50" charset="-128"/>
                          <a:ea typeface="Meiryo UI" panose="020B0604030504040204" pitchFamily="50" charset="-128"/>
                        </a:rPr>
                        <a:t>経歴</a:t>
                      </a:r>
                      <a:r>
                        <a:rPr kumimoji="1" lang="en-US" altLang="ja-JP" sz="1400" b="0" dirty="0">
                          <a:latin typeface="Meiryo UI" panose="020B0604030504040204" pitchFamily="50" charset="-128"/>
                          <a:ea typeface="Meiryo UI" panose="020B0604030504040204" pitchFamily="50" charset="-128"/>
                        </a:rPr>
                        <a:t>】</a:t>
                      </a:r>
                    </a:p>
                    <a:p>
                      <a:r>
                        <a:rPr kumimoji="1" lang="ja-JP" altLang="en-US" sz="1400" b="0" dirty="0">
                          <a:latin typeface="Meiryo UI" panose="020B0604030504040204" pitchFamily="50" charset="-128"/>
                          <a:ea typeface="Meiryo UI" panose="020B0604030504040204" pitchFamily="50" charset="-128"/>
                        </a:rPr>
                        <a:t>株式会社ミクシィにて「モンスターストライク」公式</a:t>
                      </a:r>
                      <a:r>
                        <a:rPr kumimoji="1" lang="en-US" altLang="ja-JP" sz="1400" b="0" dirty="0">
                          <a:latin typeface="Meiryo UI" panose="020B0604030504040204" pitchFamily="50" charset="-128"/>
                          <a:ea typeface="Meiryo UI" panose="020B0604030504040204" pitchFamily="50" charset="-128"/>
                        </a:rPr>
                        <a:t>YouTube</a:t>
                      </a:r>
                    </a:p>
                    <a:p>
                      <a:r>
                        <a:rPr kumimoji="1" lang="ja-JP" altLang="en-US" sz="1400" b="0" dirty="0">
                          <a:latin typeface="Meiryo UI" panose="020B0604030504040204" pitchFamily="50" charset="-128"/>
                          <a:ea typeface="Meiryo UI" panose="020B0604030504040204" pitchFamily="50" charset="-128"/>
                        </a:rPr>
                        <a:t>チャンネルの企画・出演に約３年間携わった経験あり</a:t>
                      </a:r>
                      <a:endParaRPr kumimoji="1" lang="en-US" altLang="ja-JP" sz="1400" b="0" dirty="0">
                        <a:latin typeface="Meiryo UI" panose="020B0604030504040204" pitchFamily="50" charset="-128"/>
                        <a:ea typeface="Meiryo UI" panose="020B0604030504040204" pitchFamily="50" charset="-128"/>
                      </a:endParaRPr>
                    </a:p>
                  </a:txBody>
                  <a:tcPr marL="91444" marR="91444" marT="45724" marB="45724" anchor="ctr"/>
                </a:tc>
                <a:extLst>
                  <a:ext uri="{0D108BD9-81ED-4DB2-BD59-A6C34878D82A}">
                    <a16:rowId xmlns:a16="http://schemas.microsoft.com/office/drawing/2014/main" val="3771162737"/>
                  </a:ext>
                </a:extLst>
              </a:tr>
              <a:tr h="304853">
                <a:tc>
                  <a:txBody>
                    <a:bodyPr/>
                    <a:lstStyle/>
                    <a:p>
                      <a:pPr algn="ctr"/>
                      <a:r>
                        <a:rPr kumimoji="1" lang="ja-JP" altLang="en-US" sz="1400" b="0" dirty="0">
                          <a:latin typeface="Meiryo UI" panose="020B0604030504040204" pitchFamily="50" charset="-128"/>
                          <a:ea typeface="Meiryo UI" panose="020B0604030504040204" pitchFamily="50" charset="-128"/>
                        </a:rPr>
                        <a:t>配信本数</a:t>
                      </a:r>
                    </a:p>
                  </a:txBody>
                  <a:tcPr marL="91444" marR="91444" marT="45724" marB="45724" anchor="ctr">
                    <a:solidFill>
                      <a:schemeClr val="tx2">
                        <a:lumMod val="20000"/>
                        <a:lumOff val="80000"/>
                      </a:schemeClr>
                    </a:solidFill>
                  </a:tcPr>
                </a:tc>
                <a:tc>
                  <a:txBody>
                    <a:bodyPr/>
                    <a:lstStyle/>
                    <a:p>
                      <a:r>
                        <a:rPr kumimoji="1" lang="ja-JP" altLang="en-US" sz="1400" b="0" dirty="0">
                          <a:latin typeface="Meiryo UI" panose="020B0604030504040204" pitchFamily="50" charset="-128"/>
                          <a:ea typeface="Meiryo UI" panose="020B0604030504040204" pitchFamily="50" charset="-128"/>
                        </a:rPr>
                        <a:t>月８本</a:t>
                      </a:r>
                      <a:endParaRPr kumimoji="1" lang="en-US" altLang="ja-JP" sz="1400" b="0" dirty="0">
                        <a:latin typeface="Meiryo UI" panose="020B0604030504040204" pitchFamily="50" charset="-128"/>
                        <a:ea typeface="Meiryo UI" panose="020B0604030504040204" pitchFamily="50" charset="-128"/>
                      </a:endParaRPr>
                    </a:p>
                  </a:txBody>
                  <a:tcPr marL="91444" marR="91444" marT="45724" marB="45724" anchor="ctr"/>
                </a:tc>
                <a:extLst>
                  <a:ext uri="{0D108BD9-81ED-4DB2-BD59-A6C34878D82A}">
                    <a16:rowId xmlns:a16="http://schemas.microsoft.com/office/drawing/2014/main" val="2550975455"/>
                  </a:ext>
                </a:extLst>
              </a:tr>
              <a:tr h="304853">
                <a:tc>
                  <a:txBody>
                    <a:bodyPr/>
                    <a:lstStyle/>
                    <a:p>
                      <a:pPr algn="ctr"/>
                      <a:r>
                        <a:rPr kumimoji="1" lang="ja-JP" altLang="en-US" sz="1400" b="0" dirty="0">
                          <a:latin typeface="Meiryo UI" panose="020B0604030504040204" pitchFamily="50" charset="-128"/>
                          <a:ea typeface="Meiryo UI" panose="020B0604030504040204" pitchFamily="50" charset="-128"/>
                        </a:rPr>
                        <a:t>撮影期間（想定）</a:t>
                      </a:r>
                    </a:p>
                  </a:txBody>
                  <a:tcPr marL="91444" marR="91444" marT="45724" marB="45724" anchor="ctr">
                    <a:solidFill>
                      <a:schemeClr val="tx2">
                        <a:lumMod val="20000"/>
                        <a:lumOff val="80000"/>
                      </a:schemeClr>
                    </a:solidFill>
                  </a:tcPr>
                </a:tc>
                <a:tc>
                  <a:txBody>
                    <a:bodyPr/>
                    <a:lstStyle/>
                    <a:p>
                      <a:r>
                        <a:rPr kumimoji="1" lang="en-US" altLang="ja-JP" sz="1400" b="0" dirty="0">
                          <a:latin typeface="Meiryo UI" panose="020B0604030504040204" pitchFamily="50" charset="-128"/>
                          <a:ea typeface="Meiryo UI" panose="020B0604030504040204" pitchFamily="50" charset="-128"/>
                        </a:rPr>
                        <a:t>10</a:t>
                      </a:r>
                      <a:r>
                        <a:rPr kumimoji="1" lang="ja-JP" altLang="en-US" sz="1400" b="0" dirty="0">
                          <a:latin typeface="Meiryo UI" panose="020B0604030504040204" pitchFamily="50" charset="-128"/>
                          <a:ea typeface="Meiryo UI" panose="020B0604030504040204" pitchFamily="50" charset="-128"/>
                        </a:rPr>
                        <a:t>か月間</a:t>
                      </a:r>
                      <a:endParaRPr kumimoji="1" lang="en-US" altLang="ja-JP" sz="1400" b="0" dirty="0">
                        <a:latin typeface="Meiryo UI" panose="020B0604030504040204" pitchFamily="50" charset="-128"/>
                        <a:ea typeface="Meiryo UI" panose="020B0604030504040204" pitchFamily="50" charset="-128"/>
                      </a:endParaRPr>
                    </a:p>
                  </a:txBody>
                  <a:tcPr marL="91444" marR="91444" marT="45724" marB="45724" anchor="ctr"/>
                </a:tc>
                <a:extLst>
                  <a:ext uri="{0D108BD9-81ED-4DB2-BD59-A6C34878D82A}">
                    <a16:rowId xmlns:a16="http://schemas.microsoft.com/office/drawing/2014/main" val="234842967"/>
                  </a:ext>
                </a:extLst>
              </a:tr>
              <a:tr h="304853">
                <a:tc>
                  <a:txBody>
                    <a:bodyPr/>
                    <a:lstStyle/>
                    <a:p>
                      <a:pPr algn="ctr"/>
                      <a:r>
                        <a:rPr kumimoji="1" lang="ja-JP" altLang="en-US" sz="1400" b="0" dirty="0">
                          <a:latin typeface="Meiryo UI" panose="020B0604030504040204" pitchFamily="50" charset="-128"/>
                          <a:ea typeface="Meiryo UI" panose="020B0604030504040204" pitchFamily="50" charset="-128"/>
                        </a:rPr>
                        <a:t>撮影頻度（想定）</a:t>
                      </a:r>
                    </a:p>
                  </a:txBody>
                  <a:tcPr marL="91444" marR="91444" marT="45724" marB="45724" anchor="ctr">
                    <a:solidFill>
                      <a:schemeClr val="tx2">
                        <a:lumMod val="20000"/>
                        <a:lumOff val="80000"/>
                      </a:schemeClr>
                    </a:solidFill>
                  </a:tcPr>
                </a:tc>
                <a:tc>
                  <a:txBody>
                    <a:bodyPr/>
                    <a:lstStyle/>
                    <a:p>
                      <a:r>
                        <a:rPr kumimoji="1" lang="ja-JP" altLang="en-US" sz="1400" b="0" dirty="0">
                          <a:latin typeface="Meiryo UI" panose="020B0604030504040204" pitchFamily="50" charset="-128"/>
                          <a:ea typeface="Meiryo UI" panose="020B0604030504040204" pitchFamily="50" charset="-128"/>
                        </a:rPr>
                        <a:t>月２回（２泊３日）</a:t>
                      </a:r>
                      <a:endParaRPr kumimoji="1" lang="en-US" altLang="ja-JP" sz="1400" b="0" dirty="0">
                        <a:latin typeface="Meiryo UI" panose="020B0604030504040204" pitchFamily="50" charset="-128"/>
                        <a:ea typeface="Meiryo UI" panose="020B0604030504040204" pitchFamily="50" charset="-128"/>
                      </a:endParaRPr>
                    </a:p>
                  </a:txBody>
                  <a:tcPr marL="91444" marR="91444" marT="45724" marB="45724" anchor="ctr"/>
                </a:tc>
                <a:extLst>
                  <a:ext uri="{0D108BD9-81ED-4DB2-BD59-A6C34878D82A}">
                    <a16:rowId xmlns:a16="http://schemas.microsoft.com/office/drawing/2014/main" val="4191023754"/>
                  </a:ext>
                </a:extLst>
              </a:tr>
            </a:tbl>
          </a:graphicData>
        </a:graphic>
      </p:graphicFrame>
      <p:pic>
        <p:nvPicPr>
          <p:cNvPr id="8247" name="Google Shape;226;p29">
            <a:extLst>
              <a:ext uri="{FF2B5EF4-FFF2-40B4-BE49-F238E27FC236}">
                <a16:creationId xmlns:a16="http://schemas.microsoft.com/office/drawing/2014/main" id="{48EF0EC0-CB39-1C41-AEC1-98E7D8B4B59B}"/>
              </a:ext>
            </a:extLst>
          </p:cNvPr>
          <p:cNvPicPr preferRelativeResize="0">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929438" y="4111625"/>
            <a:ext cx="1714500" cy="145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正方形/長方形 11">
            <a:extLst>
              <a:ext uri="{FF2B5EF4-FFF2-40B4-BE49-F238E27FC236}">
                <a16:creationId xmlns:a16="http://schemas.microsoft.com/office/drawing/2014/main" id="{373E280A-4C43-1B41-A86F-280D73219C89}"/>
              </a:ext>
            </a:extLst>
          </p:cNvPr>
          <p:cNvSpPr/>
          <p:nvPr/>
        </p:nvSpPr>
        <p:spPr>
          <a:xfrm>
            <a:off x="128588" y="6529388"/>
            <a:ext cx="8596312" cy="301625"/>
          </a:xfrm>
          <a:prstGeom prst="rect">
            <a:avLst/>
          </a:prstGeom>
          <a:solidFill>
            <a:schemeClr val="accent2">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400" b="1" dirty="0">
                <a:solidFill>
                  <a:schemeClr val="tx1"/>
                </a:solidFill>
                <a:latin typeface="Meiryo UI" panose="020B0604030504040204" pitchFamily="50" charset="-128"/>
                <a:ea typeface="Meiryo UI" panose="020B0604030504040204" pitchFamily="50" charset="-128"/>
              </a:rPr>
              <a:t>DIY</a:t>
            </a:r>
            <a:r>
              <a:rPr lang="ja-JP" altLang="en-US" sz="1400" b="1" dirty="0">
                <a:solidFill>
                  <a:schemeClr val="tx1"/>
                </a:solidFill>
                <a:latin typeface="Meiryo UI" panose="020B0604030504040204" pitchFamily="50" charset="-128"/>
                <a:ea typeface="Meiryo UI" panose="020B0604030504040204" pitchFamily="50" charset="-128"/>
              </a:rPr>
              <a:t>教室と</a:t>
            </a:r>
            <a:r>
              <a:rPr lang="en-US" altLang="ja-JP" sz="1400" b="1" dirty="0">
                <a:solidFill>
                  <a:schemeClr val="tx1"/>
                </a:solidFill>
                <a:latin typeface="Meiryo UI" panose="020B0604030504040204" pitchFamily="50" charset="-128"/>
                <a:ea typeface="Meiryo UI" panose="020B0604030504040204" pitchFamily="50" charset="-128"/>
              </a:rPr>
              <a:t>YouTube</a:t>
            </a:r>
            <a:r>
              <a:rPr lang="ja-JP" altLang="en-US" sz="1400" b="1" dirty="0">
                <a:solidFill>
                  <a:schemeClr val="tx1"/>
                </a:solidFill>
                <a:latin typeface="Meiryo UI" panose="020B0604030504040204" pitchFamily="50" charset="-128"/>
                <a:ea typeface="Meiryo UI" panose="020B0604030504040204" pitchFamily="50" charset="-128"/>
              </a:rPr>
              <a:t>撮影を行いながら、空家物件の改修を進めます！</a:t>
            </a:r>
          </a:p>
        </p:txBody>
      </p:sp>
    </p:spTree>
    <p:extLst>
      <p:ext uri="{BB962C8B-B14F-4D97-AF65-F5344CB8AC3E}">
        <p14:creationId xmlns:p14="http://schemas.microsoft.com/office/powerpoint/2010/main" val="205095197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タイトル 1">
            <a:extLst>
              <a:ext uri="{FF2B5EF4-FFF2-40B4-BE49-F238E27FC236}">
                <a16:creationId xmlns:a16="http://schemas.microsoft.com/office/drawing/2014/main" id="{6E27C46B-58FB-3743-B254-F35CA70C90A7}"/>
              </a:ext>
            </a:extLst>
          </p:cNvPr>
          <p:cNvSpPr txBox="1">
            <a:spLocks/>
          </p:cNvSpPr>
          <p:nvPr/>
        </p:nvSpPr>
        <p:spPr bwMode="auto">
          <a:xfrm>
            <a:off x="0" y="0"/>
            <a:ext cx="9144000" cy="45878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rIns="0" bIns="0"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ja-JP" altLang="en-US" sz="2800" b="1">
                <a:solidFill>
                  <a:schemeClr val="bg1"/>
                </a:solidFill>
                <a:latin typeface="Meiryo UI" panose="020B0604030504040204" pitchFamily="34" charset="-128"/>
                <a:ea typeface="Meiryo UI" panose="020B0604030504040204" pitchFamily="34" charset="-128"/>
              </a:rPr>
              <a:t>　参考情報</a:t>
            </a:r>
            <a:endParaRPr lang="en-US" altLang="ja-JP" sz="2800" b="1">
              <a:solidFill>
                <a:schemeClr val="bg1"/>
              </a:solidFill>
              <a:latin typeface="Meiryo UI" panose="020B0604030504040204" pitchFamily="34" charset="-128"/>
              <a:ea typeface="Meiryo UI" panose="020B0604030504040204" pitchFamily="34" charset="-128"/>
            </a:endParaRPr>
          </a:p>
        </p:txBody>
      </p:sp>
      <p:sp>
        <p:nvSpPr>
          <p:cNvPr id="10243" name="スライド番号プレースホルダー 1">
            <a:extLst>
              <a:ext uri="{FF2B5EF4-FFF2-40B4-BE49-F238E27FC236}">
                <a16:creationId xmlns:a16="http://schemas.microsoft.com/office/drawing/2014/main" id="{1071A5BA-4D68-4844-9F59-B27D82B731B6}"/>
              </a:ext>
            </a:extLst>
          </p:cNvPr>
          <p:cNvSpPr>
            <a:spLocks noGrp="1" noChangeArrowheads="1"/>
          </p:cNvSpPr>
          <p:nvPr>
            <p:ph type="sldNum" sz="quarter" idx="4294967295"/>
          </p:nvPr>
        </p:nvSpPr>
        <p:spPr bwMode="auto">
          <a:xfrm>
            <a:off x="6929438" y="6354763"/>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265EE12E-C203-E343-B37B-3B1CBEC06852}" type="slidenum">
              <a:rPr lang="ja-JP" altLang="en-US" sz="1200">
                <a:solidFill>
                  <a:srgbClr val="898989"/>
                </a:solidFill>
              </a:rPr>
              <a:pPr>
                <a:spcBef>
                  <a:spcPct val="0"/>
                </a:spcBef>
                <a:buFontTx/>
                <a:buNone/>
              </a:pPr>
              <a:t>84</a:t>
            </a:fld>
            <a:endParaRPr lang="ja-JP" altLang="en-US" sz="1200">
              <a:solidFill>
                <a:srgbClr val="898989"/>
              </a:solidFill>
            </a:endParaRPr>
          </a:p>
        </p:txBody>
      </p:sp>
      <p:pic>
        <p:nvPicPr>
          <p:cNvPr id="10244" name="図 2">
            <a:extLst>
              <a:ext uri="{FF2B5EF4-FFF2-40B4-BE49-F238E27FC236}">
                <a16:creationId xmlns:a16="http://schemas.microsoft.com/office/drawing/2014/main" id="{82E7F090-78CC-0743-9844-B0309AEF9064}"/>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 y="458788"/>
            <a:ext cx="9144000" cy="634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711880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422B3C4-312A-5C4B-8B65-766AE7426B20}"/>
              </a:ext>
            </a:extLst>
          </p:cNvPr>
          <p:cNvSpPr>
            <a:spLocks noGrp="1"/>
          </p:cNvSpPr>
          <p:nvPr>
            <p:ph type="title"/>
          </p:nvPr>
        </p:nvSpPr>
        <p:spPr/>
        <p:txBody>
          <a:bodyPr/>
          <a:lstStyle/>
          <a:p>
            <a:r>
              <a:rPr kumimoji="1" lang="ja-JP" altLang="en-US"/>
              <a:t>小田原市　テレワーク施設</a:t>
            </a:r>
          </a:p>
        </p:txBody>
      </p:sp>
      <p:sp>
        <p:nvSpPr>
          <p:cNvPr id="3" name="コンテンツ プレースホルダー 2">
            <a:extLst>
              <a:ext uri="{FF2B5EF4-FFF2-40B4-BE49-F238E27FC236}">
                <a16:creationId xmlns:a16="http://schemas.microsoft.com/office/drawing/2014/main" id="{6151F212-F148-E54C-AAF7-1288B0E0193A}"/>
              </a:ext>
            </a:extLst>
          </p:cNvPr>
          <p:cNvSpPr>
            <a:spLocks noGrp="1"/>
          </p:cNvSpPr>
          <p:nvPr>
            <p:ph idx="1"/>
          </p:nvPr>
        </p:nvSpPr>
        <p:spPr/>
        <p:txBody>
          <a:bodyPr/>
          <a:lstStyle/>
          <a:p>
            <a:endParaRPr kumimoji="1" lang="ja-JP" altLang="en-US"/>
          </a:p>
        </p:txBody>
      </p:sp>
      <p:pic>
        <p:nvPicPr>
          <p:cNvPr id="5" name="図 4" descr="新聞の一部の白黒写真&#10;&#10;中程度の精度で自動的に生成された説明">
            <a:extLst>
              <a:ext uri="{FF2B5EF4-FFF2-40B4-BE49-F238E27FC236}">
                <a16:creationId xmlns:a16="http://schemas.microsoft.com/office/drawing/2014/main" id="{53527BED-3869-844E-83E5-86413A2AEEE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455" y="791154"/>
            <a:ext cx="9037089" cy="6066846"/>
          </a:xfrm>
          <a:prstGeom prst="rect">
            <a:avLst/>
          </a:prstGeom>
        </p:spPr>
      </p:pic>
    </p:spTree>
    <p:extLst>
      <p:ext uri="{BB962C8B-B14F-4D97-AF65-F5344CB8AC3E}">
        <p14:creationId xmlns:p14="http://schemas.microsoft.com/office/powerpoint/2010/main" val="366029133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70DF497-9BAA-F84F-BDF8-84E5F04D3C16}"/>
              </a:ext>
            </a:extLst>
          </p:cNvPr>
          <p:cNvSpPr>
            <a:spLocks noGrp="1"/>
          </p:cNvSpPr>
          <p:nvPr>
            <p:ph type="title"/>
          </p:nvPr>
        </p:nvSpPr>
        <p:spPr/>
        <p:txBody>
          <a:bodyPr/>
          <a:lstStyle/>
          <a:p>
            <a:r>
              <a:rPr lang="ja-JP" altLang="en-US"/>
              <a:t>関係人口を増やす</a:t>
            </a:r>
            <a:endParaRPr kumimoji="1" lang="ja-JP" altLang="en-US"/>
          </a:p>
        </p:txBody>
      </p:sp>
      <p:pic>
        <p:nvPicPr>
          <p:cNvPr id="5" name="コンテンツ プレースホルダー 4" descr="部屋の窓の外を見ている人&#10;&#10;中程度の精度で自動的に生成された説明">
            <a:extLst>
              <a:ext uri="{FF2B5EF4-FFF2-40B4-BE49-F238E27FC236}">
                <a16:creationId xmlns:a16="http://schemas.microsoft.com/office/drawing/2014/main" id="{926C8449-9C01-3C46-AB5A-AF17E203E839}"/>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319767" y="768715"/>
            <a:ext cx="8504465" cy="6004694"/>
          </a:xfrm>
        </p:spPr>
      </p:pic>
    </p:spTree>
    <p:extLst>
      <p:ext uri="{BB962C8B-B14F-4D97-AF65-F5344CB8AC3E}">
        <p14:creationId xmlns:p14="http://schemas.microsoft.com/office/powerpoint/2010/main" val="272075206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189CD78-7544-2E4C-812A-819E3808D182}"/>
              </a:ext>
            </a:extLst>
          </p:cNvPr>
          <p:cNvSpPr>
            <a:spLocks noGrp="1"/>
          </p:cNvSpPr>
          <p:nvPr>
            <p:ph type="title"/>
          </p:nvPr>
        </p:nvSpPr>
        <p:spPr/>
        <p:txBody>
          <a:bodyPr/>
          <a:lstStyle/>
          <a:p>
            <a:r>
              <a:rPr kumimoji="1" lang="ja-JP" altLang="en-US"/>
              <a:t>古民家ワークプレイス「</a:t>
            </a:r>
            <a:r>
              <a:rPr kumimoji="1" lang="en-US" altLang="ja-JP" dirty="0"/>
              <a:t>DEN</a:t>
            </a:r>
            <a:r>
              <a:rPr kumimoji="1" lang="ja-JP" altLang="en-US"/>
              <a:t>」</a:t>
            </a:r>
          </a:p>
        </p:txBody>
      </p:sp>
      <p:pic>
        <p:nvPicPr>
          <p:cNvPr id="5" name="コンテンツ プレースホルダー 4" descr="建物の入り口&#10;&#10;低い精度で自動的に生成された説明">
            <a:extLst>
              <a:ext uri="{FF2B5EF4-FFF2-40B4-BE49-F238E27FC236}">
                <a16:creationId xmlns:a16="http://schemas.microsoft.com/office/drawing/2014/main" id="{654F26A1-2F0A-DD42-98F6-BB1D6AC863F4}"/>
              </a:ext>
            </a:extLst>
          </p:cNvPr>
          <p:cNvPicPr>
            <a:picLocks noGrp="1" noChangeAspect="1"/>
          </p:cNvPicPr>
          <p:nvPr>
            <p:ph idx="1"/>
          </p:nvPr>
        </p:nvPicPr>
        <p:blipFill>
          <a:blip r:embed="rId2"/>
          <a:stretch>
            <a:fillRect/>
          </a:stretch>
        </p:blipFill>
        <p:spPr>
          <a:xfrm>
            <a:off x="540124" y="790574"/>
            <a:ext cx="8352864" cy="5430931"/>
          </a:xfrm>
        </p:spPr>
      </p:pic>
      <p:pic>
        <p:nvPicPr>
          <p:cNvPr id="7" name="図 6" descr="テキスト, 手紙&#10;&#10;自動的に生成された説明">
            <a:extLst>
              <a:ext uri="{FF2B5EF4-FFF2-40B4-BE49-F238E27FC236}">
                <a16:creationId xmlns:a16="http://schemas.microsoft.com/office/drawing/2014/main" id="{85DB0B8B-0A1F-7044-A527-BA874F7E1C87}"/>
              </a:ext>
            </a:extLst>
          </p:cNvPr>
          <p:cNvPicPr>
            <a:picLocks noChangeAspect="1"/>
          </p:cNvPicPr>
          <p:nvPr/>
        </p:nvPicPr>
        <p:blipFill>
          <a:blip r:embed="rId3"/>
          <a:stretch>
            <a:fillRect/>
          </a:stretch>
        </p:blipFill>
        <p:spPr>
          <a:xfrm flipH="1">
            <a:off x="251011" y="4652523"/>
            <a:ext cx="1559860" cy="1646358"/>
          </a:xfrm>
          <a:prstGeom prst="rect">
            <a:avLst/>
          </a:prstGeom>
        </p:spPr>
      </p:pic>
      <p:pic>
        <p:nvPicPr>
          <p:cNvPr id="9" name="図 8" descr="カップ, コーヒー, 屋内, テーブル が含まれている画像&#10;&#10;自動的に生成された説明">
            <a:extLst>
              <a:ext uri="{FF2B5EF4-FFF2-40B4-BE49-F238E27FC236}">
                <a16:creationId xmlns:a16="http://schemas.microsoft.com/office/drawing/2014/main" id="{53C99377-A2CB-2A4D-BA0B-47E356E1E315}"/>
              </a:ext>
            </a:extLst>
          </p:cNvPr>
          <p:cNvPicPr>
            <a:picLocks noChangeAspect="1"/>
          </p:cNvPicPr>
          <p:nvPr/>
        </p:nvPicPr>
        <p:blipFill>
          <a:blip r:embed="rId4"/>
          <a:stretch>
            <a:fillRect/>
          </a:stretch>
        </p:blipFill>
        <p:spPr>
          <a:xfrm>
            <a:off x="7333128" y="4787153"/>
            <a:ext cx="1559860" cy="1473040"/>
          </a:xfrm>
          <a:prstGeom prst="rect">
            <a:avLst/>
          </a:prstGeom>
        </p:spPr>
      </p:pic>
    </p:spTree>
    <p:extLst>
      <p:ext uri="{BB962C8B-B14F-4D97-AF65-F5344CB8AC3E}">
        <p14:creationId xmlns:p14="http://schemas.microsoft.com/office/powerpoint/2010/main" val="122726251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75E9B9F-F0E7-C445-AFE0-E23068A7B109}"/>
              </a:ext>
            </a:extLst>
          </p:cNvPr>
          <p:cNvSpPr>
            <a:spLocks noGrp="1"/>
          </p:cNvSpPr>
          <p:nvPr>
            <p:ph type="title"/>
          </p:nvPr>
        </p:nvSpPr>
        <p:spPr/>
        <p:txBody>
          <a:bodyPr/>
          <a:lstStyle/>
          <a:p>
            <a:r>
              <a:rPr kumimoji="1" lang="ja-JP" altLang="en-US"/>
              <a:t>施設内部イメージ</a:t>
            </a:r>
          </a:p>
        </p:txBody>
      </p:sp>
      <p:pic>
        <p:nvPicPr>
          <p:cNvPr id="5" name="コンテンツ プレースホルダー 4" descr="屋内, テーブル, 部屋, 椅子 が含まれている画像&#10;&#10;自動的に生成された説明">
            <a:extLst>
              <a:ext uri="{FF2B5EF4-FFF2-40B4-BE49-F238E27FC236}">
                <a16:creationId xmlns:a16="http://schemas.microsoft.com/office/drawing/2014/main" id="{D304B5E5-2515-EA42-A6A3-F2FE4FF1EBB2}"/>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428171" y="818698"/>
            <a:ext cx="8287657" cy="5786291"/>
          </a:xfrm>
        </p:spPr>
      </p:pic>
    </p:spTree>
    <p:extLst>
      <p:ext uri="{BB962C8B-B14F-4D97-AF65-F5344CB8AC3E}">
        <p14:creationId xmlns:p14="http://schemas.microsoft.com/office/powerpoint/2010/main" val="422063137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EADCAF8-8823-4E89-8612-21029831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8CA07B2-0819-4B62-9425-7A52BBDD70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grpSp>
        <p:nvGrpSpPr>
          <p:cNvPr id="12" name="Group 11">
            <a:extLst>
              <a:ext uri="{FF2B5EF4-FFF2-40B4-BE49-F238E27FC236}">
                <a16:creationId xmlns:a16="http://schemas.microsoft.com/office/drawing/2014/main" id="{DA02BEE4-A5D4-40AF-882D-49D34B086FF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77550" y="3985"/>
            <a:ext cx="7329573" cy="6858000"/>
            <a:chOff x="1303402" y="36937"/>
            <a:chExt cx="9772765" cy="6858000"/>
          </a:xfrm>
        </p:grpSpPr>
        <p:sp>
          <p:nvSpPr>
            <p:cNvPr id="13" name="Freeform: Shape 12">
              <a:extLst>
                <a:ext uri="{FF2B5EF4-FFF2-40B4-BE49-F238E27FC236}">
                  <a16:creationId xmlns:a16="http://schemas.microsoft.com/office/drawing/2014/main" id="{0F5843EB-154F-4459-8954-BB1DF64BBD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adFill>
              <a:gsLst>
                <a:gs pos="2000">
                  <a:schemeClr val="bg1">
                    <a:alpha val="10000"/>
                  </a:schemeClr>
                </a:gs>
                <a:gs pos="16000">
                  <a:schemeClr val="accent6">
                    <a:alpha val="8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75905135-55D9-431B-8D5A-4C5C92B1FE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accent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9B732812-A0BB-4324-B390-DFEF26C109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adFill>
              <a:gsLst>
                <a:gs pos="2000">
                  <a:schemeClr val="bg1">
                    <a:alpha val="10000"/>
                  </a:schemeClr>
                </a:gs>
                <a:gs pos="16000">
                  <a:schemeClr val="accent6">
                    <a:alpha val="2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01FEC055-6F76-4E20-BC93-76C2F58EAF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adFill>
              <a:gsLst>
                <a:gs pos="2000">
                  <a:schemeClr val="bg1">
                    <a:alpha val="10000"/>
                  </a:schemeClr>
                </a:gs>
                <a:gs pos="16000">
                  <a:schemeClr val="accent6">
                    <a:alpha val="8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D74CD21D-122E-4F3D-82AF-F4A37C278A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adFill>
              <a:gsLst>
                <a:gs pos="2000">
                  <a:schemeClr val="bg1">
                    <a:alpha val="10000"/>
                  </a:schemeClr>
                </a:gs>
                <a:gs pos="16000">
                  <a:schemeClr val="accent6">
                    <a:alpha val="2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5A7FF51F-3820-41BE-8690-7E758ECFA7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gradFill>
              <a:gsLst>
                <a:gs pos="813">
                  <a:schemeClr val="bg1">
                    <a:alpha val="41000"/>
                  </a:schemeClr>
                </a:gs>
                <a:gs pos="20000">
                  <a:schemeClr val="accent5">
                    <a:lumMod val="85000"/>
                    <a:alpha val="56000"/>
                  </a:schemeClr>
                </a:gs>
                <a:gs pos="44000">
                  <a:schemeClr val="accent6">
                    <a:lumMod val="40000"/>
                    <a:lumOff val="60000"/>
                    <a:alpha val="57000"/>
                  </a:schemeClr>
                </a:gs>
                <a:gs pos="100000">
                  <a:schemeClr val="bg1">
                    <a:alpha val="59000"/>
                  </a:schemeClr>
                </a:gs>
                <a:gs pos="74000">
                  <a:schemeClr val="accent1">
                    <a:lumMod val="91000"/>
                    <a:lumOff val="9000"/>
                    <a:alpha val="34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85EAD889-EA4D-485F-BA9C-F6473A4329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sp>
        <p:nvSpPr>
          <p:cNvPr id="2" name="タイトル 1">
            <a:extLst>
              <a:ext uri="{FF2B5EF4-FFF2-40B4-BE49-F238E27FC236}">
                <a16:creationId xmlns:a16="http://schemas.microsoft.com/office/drawing/2014/main" id="{FF46211A-17FB-6345-81F9-EA49AB2AED77}"/>
              </a:ext>
            </a:extLst>
          </p:cNvPr>
          <p:cNvSpPr>
            <a:spLocks noGrp="1"/>
          </p:cNvSpPr>
          <p:nvPr>
            <p:ph type="title"/>
          </p:nvPr>
        </p:nvSpPr>
        <p:spPr>
          <a:xfrm>
            <a:off x="2284026" y="2043663"/>
            <a:ext cx="4578895" cy="2031055"/>
          </a:xfrm>
        </p:spPr>
        <p:txBody>
          <a:bodyPr vert="horz" lIns="91440" tIns="45720" rIns="91440" bIns="45720" rtlCol="0" anchor="b">
            <a:normAutofit/>
          </a:bodyPr>
          <a:lstStyle/>
          <a:p>
            <a:pPr algn="ctr"/>
            <a:r>
              <a:rPr lang="ja-JP" altLang="en-US" sz="7200" b="1">
                <a:solidFill>
                  <a:srgbClr val="FF0000"/>
                </a:solidFill>
                <a:latin typeface="+mj-lt"/>
                <a:ea typeface="+mj-ea"/>
              </a:rPr>
              <a:t>解体促進</a:t>
            </a:r>
            <a:endParaRPr kumimoji="1" lang="ja-JP" altLang="en-US" sz="7200" b="1" kern="1200">
              <a:solidFill>
                <a:srgbClr val="FF0000"/>
              </a:solidFill>
              <a:latin typeface="+mj-lt"/>
              <a:ea typeface="+mj-ea"/>
              <a:cs typeface="+mj-cs"/>
            </a:endParaRPr>
          </a:p>
        </p:txBody>
      </p:sp>
    </p:spTree>
    <p:extLst>
      <p:ext uri="{BB962C8B-B14F-4D97-AF65-F5344CB8AC3E}">
        <p14:creationId xmlns:p14="http://schemas.microsoft.com/office/powerpoint/2010/main" val="304207892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D9FCF9A-1A92-8F4A-9646-67EC59496693}"/>
              </a:ext>
            </a:extLst>
          </p:cNvPr>
          <p:cNvSpPr>
            <a:spLocks noGrp="1"/>
          </p:cNvSpPr>
          <p:nvPr>
            <p:ph type="title"/>
          </p:nvPr>
        </p:nvSpPr>
        <p:spPr/>
        <p:txBody>
          <a:bodyPr/>
          <a:lstStyle/>
          <a:p>
            <a:r>
              <a:rPr kumimoji="1" lang="ja-JP" altLang="en-US"/>
              <a:t>循環型解体</a:t>
            </a:r>
          </a:p>
        </p:txBody>
      </p:sp>
      <p:pic>
        <p:nvPicPr>
          <p:cNvPr id="5" name="図 4" descr="屋外, フェンス, 人, 男 が含まれている画像&#10;&#10;自動的に生成された説明">
            <a:extLst>
              <a:ext uri="{FF2B5EF4-FFF2-40B4-BE49-F238E27FC236}">
                <a16:creationId xmlns:a16="http://schemas.microsoft.com/office/drawing/2014/main" id="{668B5F7F-1235-054B-933B-154E8F2FC59E}"/>
              </a:ext>
            </a:extLst>
          </p:cNvPr>
          <p:cNvPicPr>
            <a:picLocks noChangeAspect="1"/>
          </p:cNvPicPr>
          <p:nvPr/>
        </p:nvPicPr>
        <p:blipFill>
          <a:blip r:embed="rId3"/>
          <a:stretch>
            <a:fillRect/>
          </a:stretch>
        </p:blipFill>
        <p:spPr>
          <a:xfrm>
            <a:off x="457200" y="872280"/>
            <a:ext cx="3886200" cy="2556720"/>
          </a:xfrm>
          <a:prstGeom prst="rect">
            <a:avLst/>
          </a:prstGeom>
        </p:spPr>
      </p:pic>
      <p:pic>
        <p:nvPicPr>
          <p:cNvPr id="7" name="図 6" descr="屋外, 人, 男, 座る が含まれている画像&#10;&#10;自動的に生成された説明">
            <a:extLst>
              <a:ext uri="{FF2B5EF4-FFF2-40B4-BE49-F238E27FC236}">
                <a16:creationId xmlns:a16="http://schemas.microsoft.com/office/drawing/2014/main" id="{48E1C5DC-7F37-D14E-B364-13A556AFA3EC}"/>
              </a:ext>
            </a:extLst>
          </p:cNvPr>
          <p:cNvPicPr>
            <a:picLocks noChangeAspect="1"/>
          </p:cNvPicPr>
          <p:nvPr/>
        </p:nvPicPr>
        <p:blipFill>
          <a:blip r:embed="rId4"/>
          <a:stretch>
            <a:fillRect/>
          </a:stretch>
        </p:blipFill>
        <p:spPr>
          <a:xfrm>
            <a:off x="444654" y="3699721"/>
            <a:ext cx="3886200" cy="2832842"/>
          </a:xfrm>
          <a:prstGeom prst="rect">
            <a:avLst/>
          </a:prstGeom>
        </p:spPr>
      </p:pic>
      <p:pic>
        <p:nvPicPr>
          <p:cNvPr id="9" name="図 8" descr="屋内, 建物, テーブル, 立つ が含まれている画像&#10;&#10;自動的に生成された説明">
            <a:extLst>
              <a:ext uri="{FF2B5EF4-FFF2-40B4-BE49-F238E27FC236}">
                <a16:creationId xmlns:a16="http://schemas.microsoft.com/office/drawing/2014/main" id="{0C3B4CE2-B384-B949-A31B-89E7862D8413}"/>
              </a:ext>
            </a:extLst>
          </p:cNvPr>
          <p:cNvPicPr>
            <a:picLocks noChangeAspect="1"/>
          </p:cNvPicPr>
          <p:nvPr/>
        </p:nvPicPr>
        <p:blipFill>
          <a:blip r:embed="rId5"/>
          <a:stretch>
            <a:fillRect/>
          </a:stretch>
        </p:blipFill>
        <p:spPr>
          <a:xfrm>
            <a:off x="4673600" y="872280"/>
            <a:ext cx="4203700" cy="2556720"/>
          </a:xfrm>
          <a:prstGeom prst="rect">
            <a:avLst/>
          </a:prstGeom>
        </p:spPr>
      </p:pic>
      <p:pic>
        <p:nvPicPr>
          <p:cNvPr id="11" name="図 10" descr="屋内, 椅子, 木製, テーブル が含まれている画像&#10;&#10;自動的に生成された説明">
            <a:extLst>
              <a:ext uri="{FF2B5EF4-FFF2-40B4-BE49-F238E27FC236}">
                <a16:creationId xmlns:a16="http://schemas.microsoft.com/office/drawing/2014/main" id="{C0E7C1BC-F37F-1243-B013-41A5418CF13C}"/>
              </a:ext>
            </a:extLst>
          </p:cNvPr>
          <p:cNvPicPr>
            <a:picLocks noChangeAspect="1"/>
          </p:cNvPicPr>
          <p:nvPr/>
        </p:nvPicPr>
        <p:blipFill>
          <a:blip r:embed="rId6"/>
          <a:stretch>
            <a:fillRect/>
          </a:stretch>
        </p:blipFill>
        <p:spPr>
          <a:xfrm>
            <a:off x="4673600" y="3699722"/>
            <a:ext cx="4210050" cy="2832842"/>
          </a:xfrm>
          <a:prstGeom prst="rect">
            <a:avLst/>
          </a:prstGeom>
        </p:spPr>
      </p:pic>
    </p:spTree>
    <p:extLst>
      <p:ext uri="{BB962C8B-B14F-4D97-AF65-F5344CB8AC3E}">
        <p14:creationId xmlns:p14="http://schemas.microsoft.com/office/powerpoint/2010/main" val="56827528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EE2F7CE-DAC3-174F-A689-59F6EF0E8276}"/>
              </a:ext>
            </a:extLst>
          </p:cNvPr>
          <p:cNvSpPr>
            <a:spLocks noGrp="1"/>
          </p:cNvSpPr>
          <p:nvPr>
            <p:ph type="title"/>
          </p:nvPr>
        </p:nvSpPr>
        <p:spPr/>
        <p:txBody>
          <a:bodyPr/>
          <a:lstStyle/>
          <a:p>
            <a:r>
              <a:rPr kumimoji="1" lang="ja-JP" altLang="en-US" dirty="0"/>
              <a:t>古材活用　古材鑑定士　事例　</a:t>
            </a:r>
          </a:p>
        </p:txBody>
      </p:sp>
      <p:pic>
        <p:nvPicPr>
          <p:cNvPr id="5" name="コンテンツ プレースホルダー 4" descr="屋内, テーブル, 木製, 木材 が含まれている画像&#10;&#10;自動的に生成された説明">
            <a:extLst>
              <a:ext uri="{FF2B5EF4-FFF2-40B4-BE49-F238E27FC236}">
                <a16:creationId xmlns:a16="http://schemas.microsoft.com/office/drawing/2014/main" id="{7CF9C9DD-373D-264B-A6F8-81D099DA8048}"/>
              </a:ext>
            </a:extLst>
          </p:cNvPr>
          <p:cNvPicPr>
            <a:picLocks noGrp="1" noChangeAspect="1"/>
          </p:cNvPicPr>
          <p:nvPr>
            <p:ph idx="1"/>
          </p:nvPr>
        </p:nvPicPr>
        <p:blipFill>
          <a:blip r:embed="rId2"/>
          <a:stretch>
            <a:fillRect/>
          </a:stretch>
        </p:blipFill>
        <p:spPr>
          <a:xfrm>
            <a:off x="189572" y="934845"/>
            <a:ext cx="3809380" cy="5745824"/>
          </a:xfrm>
        </p:spPr>
      </p:pic>
      <p:pic>
        <p:nvPicPr>
          <p:cNvPr id="7" name="図 6" descr="屋内, 床, 部屋, 窓 が含まれている画像&#10;&#10;自動的に生成された説明">
            <a:extLst>
              <a:ext uri="{FF2B5EF4-FFF2-40B4-BE49-F238E27FC236}">
                <a16:creationId xmlns:a16="http://schemas.microsoft.com/office/drawing/2014/main" id="{F1454940-C789-444C-BF19-B7D0EDA768B4}"/>
              </a:ext>
            </a:extLst>
          </p:cNvPr>
          <p:cNvPicPr>
            <a:picLocks noChangeAspect="1"/>
          </p:cNvPicPr>
          <p:nvPr/>
        </p:nvPicPr>
        <p:blipFill>
          <a:blip r:embed="rId3"/>
          <a:stretch>
            <a:fillRect/>
          </a:stretch>
        </p:blipFill>
        <p:spPr>
          <a:xfrm>
            <a:off x="4229100" y="934845"/>
            <a:ext cx="4749802" cy="2819400"/>
          </a:xfrm>
          <a:prstGeom prst="rect">
            <a:avLst/>
          </a:prstGeom>
        </p:spPr>
      </p:pic>
      <p:pic>
        <p:nvPicPr>
          <p:cNvPr id="9" name="図 8" descr="屋内, 椅子, テーブル, 木製 が含まれている画像&#10;&#10;自動的に生成された説明">
            <a:extLst>
              <a:ext uri="{FF2B5EF4-FFF2-40B4-BE49-F238E27FC236}">
                <a16:creationId xmlns:a16="http://schemas.microsoft.com/office/drawing/2014/main" id="{34070953-D68A-2F4F-B446-C2063AD89EE0}"/>
              </a:ext>
            </a:extLst>
          </p:cNvPr>
          <p:cNvPicPr>
            <a:picLocks noChangeAspect="1"/>
          </p:cNvPicPr>
          <p:nvPr/>
        </p:nvPicPr>
        <p:blipFill>
          <a:blip r:embed="rId4"/>
          <a:stretch>
            <a:fillRect/>
          </a:stretch>
        </p:blipFill>
        <p:spPr>
          <a:xfrm>
            <a:off x="4224453" y="3947844"/>
            <a:ext cx="4749802" cy="2726938"/>
          </a:xfrm>
          <a:prstGeom prst="rect">
            <a:avLst/>
          </a:prstGeom>
        </p:spPr>
      </p:pic>
    </p:spTree>
    <p:extLst>
      <p:ext uri="{BB962C8B-B14F-4D97-AF65-F5344CB8AC3E}">
        <p14:creationId xmlns:p14="http://schemas.microsoft.com/office/powerpoint/2010/main" val="129685825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A67CFE-3B3C-8C43-955C-B841E257A8F0}"/>
              </a:ext>
            </a:extLst>
          </p:cNvPr>
          <p:cNvSpPr>
            <a:spLocks noGrp="1"/>
          </p:cNvSpPr>
          <p:nvPr>
            <p:ph type="title"/>
          </p:nvPr>
        </p:nvSpPr>
        <p:spPr/>
        <p:txBody>
          <a:bodyPr/>
          <a:lstStyle/>
          <a:p>
            <a:r>
              <a:rPr kumimoji="1" lang="ja-JP" altLang="en-US" dirty="0"/>
              <a:t>空き家の移築も</a:t>
            </a:r>
          </a:p>
        </p:txBody>
      </p:sp>
      <p:pic>
        <p:nvPicPr>
          <p:cNvPr id="5" name="コンテンツ プレースホルダー 4" descr="新聞の一部の白黒写真&#10;&#10;中程度の精度で自動的に生成された説明">
            <a:extLst>
              <a:ext uri="{FF2B5EF4-FFF2-40B4-BE49-F238E27FC236}">
                <a16:creationId xmlns:a16="http://schemas.microsoft.com/office/drawing/2014/main" id="{D5E13457-211E-3740-B507-6437E1F99DAA}"/>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521677" y="899013"/>
            <a:ext cx="8100646" cy="5480015"/>
          </a:xfrm>
        </p:spPr>
      </p:pic>
    </p:spTree>
    <p:extLst>
      <p:ext uri="{BB962C8B-B14F-4D97-AF65-F5344CB8AC3E}">
        <p14:creationId xmlns:p14="http://schemas.microsoft.com/office/powerpoint/2010/main" val="225093928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983840-2F96-764C-AA67-EA561627F083}"/>
              </a:ext>
            </a:extLst>
          </p:cNvPr>
          <p:cNvSpPr>
            <a:spLocks noGrp="1"/>
          </p:cNvSpPr>
          <p:nvPr>
            <p:ph type="title"/>
          </p:nvPr>
        </p:nvSpPr>
        <p:spPr/>
        <p:txBody>
          <a:bodyPr/>
          <a:lstStyle/>
          <a:p>
            <a:r>
              <a:rPr kumimoji="1" lang="ja-JP" altLang="en-US"/>
              <a:t>解体促進事業（ネットワーク向け）</a:t>
            </a:r>
          </a:p>
        </p:txBody>
      </p:sp>
      <p:pic>
        <p:nvPicPr>
          <p:cNvPr id="5" name="コンテンツ プレースホルダー 4">
            <a:extLst>
              <a:ext uri="{FF2B5EF4-FFF2-40B4-BE49-F238E27FC236}">
                <a16:creationId xmlns:a16="http://schemas.microsoft.com/office/drawing/2014/main" id="{A2321565-0669-6F40-B938-5E7309CA359A}"/>
              </a:ext>
            </a:extLst>
          </p:cNvPr>
          <p:cNvPicPr>
            <a:picLocks noGrp="1" noChangeAspect="1"/>
          </p:cNvPicPr>
          <p:nvPr>
            <p:ph idx="1"/>
          </p:nvPr>
        </p:nvPicPr>
        <p:blipFill>
          <a:blip r:embed="rId2"/>
          <a:stretch>
            <a:fillRect/>
          </a:stretch>
        </p:blipFill>
        <p:spPr>
          <a:xfrm>
            <a:off x="320634" y="810452"/>
            <a:ext cx="8467264" cy="5432095"/>
          </a:xfrm>
        </p:spPr>
      </p:pic>
    </p:spTree>
    <p:extLst>
      <p:ext uri="{BB962C8B-B14F-4D97-AF65-F5344CB8AC3E}">
        <p14:creationId xmlns:p14="http://schemas.microsoft.com/office/powerpoint/2010/main" val="138740308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017AC4B-9AEF-824A-B318-708C604EB5C2}"/>
              </a:ext>
            </a:extLst>
          </p:cNvPr>
          <p:cNvSpPr>
            <a:spLocks noGrp="1"/>
          </p:cNvSpPr>
          <p:nvPr>
            <p:ph type="title"/>
          </p:nvPr>
        </p:nvSpPr>
        <p:spPr/>
        <p:txBody>
          <a:bodyPr/>
          <a:lstStyle/>
          <a:p>
            <a:r>
              <a:rPr kumimoji="1" lang="ja-JP" altLang="en-US"/>
              <a:t>解体促進事業（外部事業者向け）</a:t>
            </a:r>
          </a:p>
        </p:txBody>
      </p:sp>
      <p:pic>
        <p:nvPicPr>
          <p:cNvPr id="9" name="コンテンツ プレースホルダー 8" descr="グラフィカル ユーザー インターフェイス, タイムライン&#10;&#10;中程度の精度で自動的に生成された説明">
            <a:extLst>
              <a:ext uri="{FF2B5EF4-FFF2-40B4-BE49-F238E27FC236}">
                <a16:creationId xmlns:a16="http://schemas.microsoft.com/office/drawing/2014/main" id="{D2B129DB-7846-0C40-8D2F-7936C0F0F564}"/>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201881" y="855023"/>
            <a:ext cx="8704613" cy="5498276"/>
          </a:xfrm>
        </p:spPr>
      </p:pic>
    </p:spTree>
    <p:extLst>
      <p:ext uri="{BB962C8B-B14F-4D97-AF65-F5344CB8AC3E}">
        <p14:creationId xmlns:p14="http://schemas.microsoft.com/office/powerpoint/2010/main" val="250489575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BC0432A-7808-944B-827F-AAAD14A0FD23}"/>
              </a:ext>
            </a:extLst>
          </p:cNvPr>
          <p:cNvSpPr>
            <a:spLocks noGrp="1"/>
          </p:cNvSpPr>
          <p:nvPr>
            <p:ph type="title"/>
          </p:nvPr>
        </p:nvSpPr>
        <p:spPr/>
        <p:txBody>
          <a:bodyPr/>
          <a:lstStyle/>
          <a:p>
            <a:r>
              <a:rPr kumimoji="1" lang="ja-JP" altLang="en-US"/>
              <a:t>地域を元気にする</a:t>
            </a:r>
            <a:r>
              <a:rPr kumimoji="1" lang="en-US" altLang="ja-JP" dirty="0"/>
              <a:t>【</a:t>
            </a:r>
            <a:r>
              <a:rPr kumimoji="1" lang="ja-JP" altLang="en-US"/>
              <a:t>ひと</a:t>
            </a:r>
            <a:r>
              <a:rPr kumimoji="1" lang="en-US" altLang="ja-JP" dirty="0"/>
              <a:t>】</a:t>
            </a:r>
            <a:r>
              <a:rPr kumimoji="1" lang="ja-JP" altLang="en-US"/>
              <a:t>✖️</a:t>
            </a:r>
            <a:r>
              <a:rPr kumimoji="1" lang="en-US" altLang="ja-JP" dirty="0"/>
              <a:t>【</a:t>
            </a:r>
            <a:r>
              <a:rPr lang="ja-JP" altLang="en-US"/>
              <a:t>モノ</a:t>
            </a:r>
            <a:r>
              <a:rPr kumimoji="1" lang="en-US" altLang="ja-JP" dirty="0"/>
              <a:t>】</a:t>
            </a:r>
            <a:r>
              <a:rPr kumimoji="1" lang="ja-JP" altLang="en-US"/>
              <a:t>✖️</a:t>
            </a:r>
            <a:r>
              <a:rPr kumimoji="1" lang="en-US" altLang="ja-JP" dirty="0"/>
              <a:t>【</a:t>
            </a:r>
            <a:r>
              <a:rPr kumimoji="1" lang="ja-JP" altLang="en-US"/>
              <a:t>資金</a:t>
            </a:r>
            <a:r>
              <a:rPr kumimoji="1" lang="en-US" altLang="ja-JP" dirty="0"/>
              <a:t>】</a:t>
            </a:r>
            <a:endParaRPr kumimoji="1" lang="ja-JP" altLang="en-US"/>
          </a:p>
        </p:txBody>
      </p:sp>
      <p:sp>
        <p:nvSpPr>
          <p:cNvPr id="3" name="コンテンツ プレースホルダー 2">
            <a:extLst>
              <a:ext uri="{FF2B5EF4-FFF2-40B4-BE49-F238E27FC236}">
                <a16:creationId xmlns:a16="http://schemas.microsoft.com/office/drawing/2014/main" id="{FEF5F9B9-BF5D-E742-8631-6C4139795D9D}"/>
              </a:ext>
            </a:extLst>
          </p:cNvPr>
          <p:cNvSpPr>
            <a:spLocks noGrp="1"/>
          </p:cNvSpPr>
          <p:nvPr>
            <p:ph idx="1"/>
          </p:nvPr>
        </p:nvSpPr>
        <p:spPr>
          <a:xfrm>
            <a:off x="628650" y="791154"/>
            <a:ext cx="7886700" cy="1663756"/>
          </a:xfrm>
        </p:spPr>
        <p:txBody>
          <a:bodyPr/>
          <a:lstStyle/>
          <a:p>
            <a:pPr marL="0" indent="0">
              <a:buNone/>
            </a:pPr>
            <a:r>
              <a:rPr kumimoji="1" lang="ja-JP" altLang="en-US"/>
              <a:t>モノ　空き家は多くある</a:t>
            </a:r>
            <a:endParaRPr kumimoji="1" lang="en-US" altLang="ja-JP" dirty="0"/>
          </a:p>
          <a:p>
            <a:pPr marL="0" indent="0">
              <a:buNone/>
            </a:pPr>
            <a:r>
              <a:rPr lang="ja-JP" altLang="en-US"/>
              <a:t>ひと　資格制度で獲得・育成</a:t>
            </a:r>
            <a:endParaRPr lang="en-US" altLang="ja-JP" dirty="0"/>
          </a:p>
          <a:p>
            <a:pPr marL="0" indent="0">
              <a:buNone/>
            </a:pPr>
            <a:r>
              <a:rPr lang="ja-JP" altLang="en-US"/>
              <a:t>資金　交付金・ファンド＋企業版ふるさと納税</a:t>
            </a:r>
            <a:endParaRPr lang="en-US" altLang="ja-JP" dirty="0"/>
          </a:p>
        </p:txBody>
      </p:sp>
      <p:sp>
        <p:nvSpPr>
          <p:cNvPr id="4" name="円/楕円 3">
            <a:extLst>
              <a:ext uri="{FF2B5EF4-FFF2-40B4-BE49-F238E27FC236}">
                <a16:creationId xmlns:a16="http://schemas.microsoft.com/office/drawing/2014/main" id="{C87DB6F1-361B-1547-8B43-FB9D8F310641}"/>
              </a:ext>
            </a:extLst>
          </p:cNvPr>
          <p:cNvSpPr/>
          <p:nvPr/>
        </p:nvSpPr>
        <p:spPr>
          <a:xfrm>
            <a:off x="2861353" y="2564317"/>
            <a:ext cx="3421294" cy="2157573"/>
          </a:xfrm>
          <a:prstGeom prst="ellipse">
            <a:avLst/>
          </a:prstGeom>
          <a:solidFill>
            <a:schemeClr val="accent4">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4800" b="1">
                <a:solidFill>
                  <a:schemeClr val="tx1"/>
                </a:solidFill>
                <a:latin typeface="HGSMinchoE" panose="02020900000000000000" pitchFamily="18" charset="-128"/>
                <a:ea typeface="HGSMinchoE" panose="02020900000000000000" pitchFamily="18" charset="-128"/>
              </a:rPr>
              <a:t>ヒト</a:t>
            </a:r>
          </a:p>
        </p:txBody>
      </p:sp>
      <p:grpSp>
        <p:nvGrpSpPr>
          <p:cNvPr id="8" name="グループ化 7">
            <a:extLst>
              <a:ext uri="{FF2B5EF4-FFF2-40B4-BE49-F238E27FC236}">
                <a16:creationId xmlns:a16="http://schemas.microsoft.com/office/drawing/2014/main" id="{91D2EDA2-E2D0-B548-A32D-FEBE2F47C2E7}"/>
              </a:ext>
            </a:extLst>
          </p:cNvPr>
          <p:cNvGrpSpPr/>
          <p:nvPr/>
        </p:nvGrpSpPr>
        <p:grpSpPr>
          <a:xfrm>
            <a:off x="1524197" y="4048043"/>
            <a:ext cx="6095605" cy="2157573"/>
            <a:chOff x="1626939" y="4140510"/>
            <a:chExt cx="6095605" cy="2157573"/>
          </a:xfrm>
        </p:grpSpPr>
        <p:sp>
          <p:nvSpPr>
            <p:cNvPr id="6" name="円/楕円 5">
              <a:extLst>
                <a:ext uri="{FF2B5EF4-FFF2-40B4-BE49-F238E27FC236}">
                  <a16:creationId xmlns:a16="http://schemas.microsoft.com/office/drawing/2014/main" id="{82AB2AC5-65F4-CB4C-A389-FD4E2CD013BF}"/>
                </a:ext>
              </a:extLst>
            </p:cNvPr>
            <p:cNvSpPr/>
            <p:nvPr/>
          </p:nvSpPr>
          <p:spPr>
            <a:xfrm>
              <a:off x="1626939" y="4140510"/>
              <a:ext cx="3421294" cy="2157573"/>
            </a:xfrm>
            <a:prstGeom prst="ellipse">
              <a:avLst/>
            </a:prstGeom>
            <a:solidFill>
              <a:schemeClr val="accent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4800" b="1">
                  <a:solidFill>
                    <a:schemeClr val="tx1"/>
                  </a:solidFill>
                  <a:latin typeface="HGSMinchoE" panose="02020900000000000000" pitchFamily="18" charset="-128"/>
                  <a:ea typeface="HGSMinchoE" panose="02020900000000000000" pitchFamily="18" charset="-128"/>
                </a:rPr>
                <a:t>モノ</a:t>
              </a:r>
            </a:p>
          </p:txBody>
        </p:sp>
        <p:sp>
          <p:nvSpPr>
            <p:cNvPr id="7" name="円/楕円 6">
              <a:extLst>
                <a:ext uri="{FF2B5EF4-FFF2-40B4-BE49-F238E27FC236}">
                  <a16:creationId xmlns:a16="http://schemas.microsoft.com/office/drawing/2014/main" id="{C5B9E30F-83E9-9540-977F-9D39C82FD290}"/>
                </a:ext>
              </a:extLst>
            </p:cNvPr>
            <p:cNvSpPr/>
            <p:nvPr/>
          </p:nvSpPr>
          <p:spPr>
            <a:xfrm>
              <a:off x="4301250" y="4140510"/>
              <a:ext cx="3421294" cy="2157573"/>
            </a:xfrm>
            <a:prstGeom prst="ellipse">
              <a:avLst/>
            </a:prstGeom>
            <a:solidFill>
              <a:srgbClr val="FF0000">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4800" b="1">
                  <a:solidFill>
                    <a:schemeClr val="tx1"/>
                  </a:solidFill>
                  <a:latin typeface="HGSMinchoE" panose="02020900000000000000" pitchFamily="18" charset="-128"/>
                  <a:ea typeface="HGSMinchoE" panose="02020900000000000000" pitchFamily="18" charset="-128"/>
                </a:rPr>
                <a:t>資金</a:t>
              </a:r>
            </a:p>
          </p:txBody>
        </p:sp>
      </p:grpSp>
    </p:spTree>
    <p:extLst>
      <p:ext uri="{BB962C8B-B14F-4D97-AF65-F5344CB8AC3E}">
        <p14:creationId xmlns:p14="http://schemas.microsoft.com/office/powerpoint/2010/main" val="149154939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181</TotalTime>
  <Words>4339</Words>
  <Application>Microsoft Macintosh PowerPoint</Application>
  <PresentationFormat>画面に合わせる (4:3)</PresentationFormat>
  <Paragraphs>640</Paragraphs>
  <Slides>95</Slides>
  <Notes>3</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95</vt:i4>
      </vt:variant>
    </vt:vector>
  </HeadingPairs>
  <TitlesOfParts>
    <vt:vector size="106" baseType="lpstr">
      <vt:lpstr>HGSMinchoE</vt:lpstr>
      <vt:lpstr>HGSoeiKakugothicUB</vt:lpstr>
      <vt:lpstr>Meiryo UI</vt:lpstr>
      <vt:lpstr>ＭＳ ゴシック</vt:lpstr>
      <vt:lpstr>ＭＳ ゴシック</vt:lpstr>
      <vt:lpstr>Tsukushi A Round Gothic Regular</vt:lpstr>
      <vt:lpstr>游ゴシック</vt:lpstr>
      <vt:lpstr>Arial</vt:lpstr>
      <vt:lpstr>Calibri</vt:lpstr>
      <vt:lpstr>Calibri Light</vt:lpstr>
      <vt:lpstr>Office テーマ</vt:lpstr>
      <vt:lpstr>  一般社団法人全国空き家アドバイザー協議会　　 令和３年６月度例会&amp;全国会議 （例会は過去の例会資料も参考にしてください）  私たちの使命 </vt:lpstr>
      <vt:lpstr>私たちの使命</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全国空き家アドバイザー協議会設立の意義</vt:lpstr>
      <vt:lpstr>空き家に手を加えるコトなくそのまま流通が基本</vt:lpstr>
      <vt:lpstr>空き家バンクでは出来ないコト</vt:lpstr>
      <vt:lpstr> </vt:lpstr>
      <vt:lpstr>PowerPoint プレゼンテーション</vt:lpstr>
      <vt:lpstr>PowerPoint プレゼンテーション</vt:lpstr>
      <vt:lpstr>PowerPoint プレゼンテーション</vt:lpstr>
      <vt:lpstr>　　　　　　　　　郡山市で連携協定  FUKUSIMAの復興へ 空き家の発生抑制と利活用をしていく 郡山市で連携協定FUKUSIMAの復興へ 空き家の発生抑制と利活用をしていく</vt:lpstr>
      <vt:lpstr>空き家連携協定 地域４自治体と共 に連携し空き家活用  ・新城市 ・設楽町 ・東栄町 ・豊根村</vt:lpstr>
      <vt:lpstr>射水市 空き家連携協定  空き家バンクは移住 古民家再生協会は  ・解体促進 ・発生抑制 ・利活用 と役割分担</vt:lpstr>
      <vt:lpstr>事例　５　亀岡市</vt:lpstr>
      <vt:lpstr>私たちは全国各地で自治体と連携協定</vt:lpstr>
      <vt:lpstr>連携協定自治体</vt:lpstr>
      <vt:lpstr>提携した自治体と  地域を元気にしていく</vt:lpstr>
      <vt:lpstr>PowerPoint プレゼンテーション</vt:lpstr>
      <vt:lpstr>PowerPoint プレゼンテーション</vt:lpstr>
      <vt:lpstr>PowerPoint プレゼンテーション</vt:lpstr>
      <vt:lpstr>  小田原市で連携協定 古民家再生協会のノウハウで 空き家を活かすチームを地域で設立</vt:lpstr>
      <vt:lpstr>全国各地で設立されています</vt:lpstr>
      <vt:lpstr>PowerPoint プレゼンテーション</vt:lpstr>
      <vt:lpstr>PowerPoint プレゼンテーション</vt:lpstr>
      <vt:lpstr>PowerPoint プレゼンテーション</vt:lpstr>
      <vt:lpstr>PowerPoint プレゼンテーション</vt:lpstr>
      <vt:lpstr>全国空き家アドバイザー協議会は</vt:lpstr>
      <vt:lpstr>全国運営規約（抜粋）　１</vt:lpstr>
      <vt:lpstr>全国運営規約（抜粋）　２</vt:lpstr>
      <vt:lpstr>支部運営規約（抜粋）１　</vt:lpstr>
      <vt:lpstr>支部運営規約（抜粋）２　</vt:lpstr>
      <vt:lpstr>支部運営規約（抜粋）３　</vt:lpstr>
      <vt:lpstr>支部運営規約（抜粋）４　</vt:lpstr>
      <vt:lpstr>PowerPoint プレゼンテーション</vt:lpstr>
      <vt:lpstr>令和３年度　空き家対策支援方針（国土交通省）</vt:lpstr>
      <vt:lpstr>２つの資格制度でその推進のプロを育成していきます</vt:lpstr>
      <vt:lpstr>空き家課題トータルコンサルタント</vt:lpstr>
      <vt:lpstr>古民家ツーリズムまちづくりプランナー</vt:lpstr>
      <vt:lpstr>地域活性化へのステップ</vt:lpstr>
      <vt:lpstr>日本の国策としてインバウンドから二地域居住</vt:lpstr>
      <vt:lpstr>日本の国策としてインバウンドから二地域居住</vt:lpstr>
      <vt:lpstr>二地域居住へ</vt:lpstr>
      <vt:lpstr>PowerPoint プレゼンテーション</vt:lpstr>
      <vt:lpstr>PowerPoint プレゼンテーション</vt:lpstr>
      <vt:lpstr>参加申し込み自治体一覧</vt:lpstr>
      <vt:lpstr>企業と地域のマッチングに向けて</vt:lpstr>
      <vt:lpstr>国の施策「企業版ふるさと納税」</vt:lpstr>
      <vt:lpstr>国の施策「企業版ふるさと納税」</vt:lpstr>
      <vt:lpstr>全国各地で古民家旅館・料亭再生プロジェクト</vt:lpstr>
      <vt:lpstr>岐阜県養老町での活性化</vt:lpstr>
      <vt:lpstr>養老町老舗旅館のクラウドファンディング</vt:lpstr>
      <vt:lpstr>養老町でのお金の創り方</vt:lpstr>
      <vt:lpstr>養老町で申請　１</vt:lpstr>
      <vt:lpstr>養老町で申請　２</vt:lpstr>
      <vt:lpstr>上越市での老舗料亭での事例</vt:lpstr>
      <vt:lpstr>PowerPoint プレゼンテーション</vt:lpstr>
      <vt:lpstr>PowerPoint プレゼンテーション</vt:lpstr>
      <vt:lpstr>空き家課題解決には資金が必要</vt:lpstr>
      <vt:lpstr>企業版ふるさと納税の現状</vt:lpstr>
      <vt:lpstr>ハード＋ネットワーク✖️ソフト＋ノウハウ</vt:lpstr>
      <vt:lpstr>自治体側からすれば</vt:lpstr>
      <vt:lpstr>例えば（※）・・・めんどくさい</vt:lpstr>
      <vt:lpstr>自治体側からすれば</vt:lpstr>
      <vt:lpstr>私たちで自治体へサポート出来ること</vt:lpstr>
      <vt:lpstr>私たちで自治体へサポート出来ること</vt:lpstr>
      <vt:lpstr>私たちで自治体へサポート出来ること</vt:lpstr>
      <vt:lpstr>私たちで自治体へサポート出来ること</vt:lpstr>
      <vt:lpstr>私たちで自治体へサポート出来ること</vt:lpstr>
      <vt:lpstr>私たちでサポート出来ること</vt:lpstr>
      <vt:lpstr>企業版ふるさと納税を成功させるコツ</vt:lpstr>
      <vt:lpstr>発生抑制</vt:lpstr>
      <vt:lpstr>地域の人で空き家問題を話し合う住教育</vt:lpstr>
      <vt:lpstr>シルバー人材センターとの連携</vt:lpstr>
      <vt:lpstr>ＣＯＳＯＪＩとの連携</vt:lpstr>
      <vt:lpstr>　利活用</vt:lpstr>
      <vt:lpstr>PowerPoint プレゼンテーション</vt:lpstr>
      <vt:lpstr>PowerPoint プレゼンテーション</vt:lpstr>
      <vt:lpstr>PowerPoint プレゼンテーション</vt:lpstr>
      <vt:lpstr>PowerPoint プレゼンテーション</vt:lpstr>
      <vt:lpstr>小田原市　テレワーク施設</vt:lpstr>
      <vt:lpstr>関係人口を増やす</vt:lpstr>
      <vt:lpstr>古民家ワークプレイス「DEN」</vt:lpstr>
      <vt:lpstr>施設内部イメージ</vt:lpstr>
      <vt:lpstr>解体促進</vt:lpstr>
      <vt:lpstr>循環型解体</vt:lpstr>
      <vt:lpstr>古材活用　古材鑑定士　事例　</vt:lpstr>
      <vt:lpstr>空き家の移築も</vt:lpstr>
      <vt:lpstr>解体促進事業（ネットワーク向け）</vt:lpstr>
      <vt:lpstr>解体促進事業（外部事業者向け）</vt:lpstr>
      <vt:lpstr>地域を元気にする【ひと】✖️【モノ】✖️【資金】</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井上 幸一</cp:lastModifiedBy>
  <cp:revision>30</cp:revision>
  <dcterms:created xsi:type="dcterms:W3CDTF">2021-02-04T05:15:42Z</dcterms:created>
  <dcterms:modified xsi:type="dcterms:W3CDTF">2021-06-10T12:05:07Z</dcterms:modified>
</cp:coreProperties>
</file>