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4"/>
  </p:notesMasterIdLst>
  <p:sldIdLst>
    <p:sldId id="2676" r:id="rId2"/>
    <p:sldId id="2685" r:id="rId3"/>
    <p:sldId id="2672" r:id="rId4"/>
    <p:sldId id="2673" r:id="rId5"/>
    <p:sldId id="2674" r:id="rId6"/>
    <p:sldId id="1882" r:id="rId7"/>
    <p:sldId id="1933" r:id="rId8"/>
    <p:sldId id="2678" r:id="rId9"/>
    <p:sldId id="2677" r:id="rId10"/>
    <p:sldId id="2679" r:id="rId11"/>
    <p:sldId id="2680" r:id="rId12"/>
    <p:sldId id="2681" r:id="rId13"/>
    <p:sldId id="2682" r:id="rId14"/>
    <p:sldId id="2683" r:id="rId15"/>
    <p:sldId id="2684" r:id="rId16"/>
    <p:sldId id="589" r:id="rId17"/>
    <p:sldId id="687" r:id="rId18"/>
    <p:sldId id="310" r:id="rId19"/>
    <p:sldId id="491" r:id="rId20"/>
    <p:sldId id="493" r:id="rId21"/>
    <p:sldId id="2667" r:id="rId22"/>
    <p:sldId id="495" r:id="rId23"/>
    <p:sldId id="1710" r:id="rId24"/>
    <p:sldId id="2084" r:id="rId25"/>
    <p:sldId id="2085" r:id="rId26"/>
    <p:sldId id="2086" r:id="rId27"/>
    <p:sldId id="2087" r:id="rId28"/>
    <p:sldId id="2088" r:id="rId29"/>
    <p:sldId id="2089" r:id="rId30"/>
    <p:sldId id="2090" r:id="rId31"/>
    <p:sldId id="2092" r:id="rId32"/>
    <p:sldId id="2093" r:id="rId33"/>
    <p:sldId id="2079" r:id="rId34"/>
    <p:sldId id="2081" r:id="rId35"/>
    <p:sldId id="2082" r:id="rId36"/>
    <p:sldId id="1986" r:id="rId37"/>
    <p:sldId id="2015" r:id="rId38"/>
    <p:sldId id="2021" r:id="rId39"/>
    <p:sldId id="2023" r:id="rId40"/>
    <p:sldId id="1987" r:id="rId41"/>
    <p:sldId id="2097" r:id="rId42"/>
    <p:sldId id="1929"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01C32"/>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097" autoAdjust="0"/>
    <p:restoredTop sz="96327"/>
  </p:normalViewPr>
  <p:slideViewPr>
    <p:cSldViewPr snapToGrid="0" snapToObjects="1">
      <p:cViewPr varScale="1">
        <p:scale>
          <a:sx n="128" d="100"/>
          <a:sy n="128" d="100"/>
        </p:scale>
        <p:origin x="91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A2812D-68DE-814F-82AF-7FC4B9BDDFE0}" type="datetimeFigureOut">
              <a:rPr kumimoji="1" lang="ja-JP" altLang="en-US" smtClean="0"/>
              <a:t>2021/7/9</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E81D4D-CAA1-644A-A454-DDD4580D08D9}" type="slidenum">
              <a:rPr kumimoji="1" lang="ja-JP" altLang="en-US" smtClean="0"/>
              <a:t>‹#›</a:t>
            </a:fld>
            <a:endParaRPr kumimoji="1" lang="ja-JP" altLang="en-US"/>
          </a:p>
        </p:txBody>
      </p:sp>
    </p:spTree>
    <p:extLst>
      <p:ext uri="{BB962C8B-B14F-4D97-AF65-F5344CB8AC3E}">
        <p14:creationId xmlns:p14="http://schemas.microsoft.com/office/powerpoint/2010/main" val="275060829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600" dirty="0"/>
              <a:t>家を普通に貸すのもいいですが、新たな賃貸システムをご紹介しましょう。</a:t>
            </a:r>
            <a:endParaRPr lang="en-US" altLang="ja-JP" sz="1600" dirty="0"/>
          </a:p>
          <a:p>
            <a:endParaRPr lang="en-US" altLang="ja-JP" sz="1600" dirty="0"/>
          </a:p>
          <a:p>
            <a:r>
              <a:rPr lang="ja-JP" altLang="en-US" sz="1600" dirty="0"/>
              <a:t>国土交通省では、空き家の解消を目指して、中古住宅の流通や賃貸を勧めています。</a:t>
            </a:r>
            <a:endParaRPr lang="en-US" altLang="ja-JP" sz="1600" dirty="0"/>
          </a:p>
          <a:p>
            <a:r>
              <a:rPr lang="ja-JP" altLang="en-US" sz="1600" dirty="0"/>
              <a:t>中古住宅を流通させる一環として、</a:t>
            </a:r>
            <a:r>
              <a:rPr lang="en-US" altLang="ja-JP" sz="1600" dirty="0"/>
              <a:t>DIY</a:t>
            </a:r>
            <a:r>
              <a:rPr lang="ja-JP" altLang="en-US" sz="1600" dirty="0"/>
              <a:t>型賃貸借の普及に取り組んでいます。</a:t>
            </a:r>
            <a:br>
              <a:rPr lang="ja-JP" altLang="en-US" sz="1600" dirty="0"/>
            </a:br>
            <a:endParaRPr lang="en-US" altLang="ja-JP" sz="1600" dirty="0"/>
          </a:p>
          <a:p>
            <a:endParaRPr lang="en-US" altLang="ja-JP" sz="1600" dirty="0"/>
          </a:p>
          <a:p>
            <a:endParaRPr lang="en-US" altLang="ja-JP" sz="1600" dirty="0"/>
          </a:p>
        </p:txBody>
      </p:sp>
      <p:sp>
        <p:nvSpPr>
          <p:cNvPr id="4" name="スライド番号プレースホルダー 3"/>
          <p:cNvSpPr>
            <a:spLocks noGrp="1"/>
          </p:cNvSpPr>
          <p:nvPr>
            <p:ph type="sldNum" sz="quarter" idx="10"/>
          </p:nvPr>
        </p:nvSpPr>
        <p:spPr/>
        <p:txBody>
          <a:bodyPr/>
          <a:lstStyle/>
          <a:p>
            <a:fld id="{1E01A940-7B64-41D4-A8F8-DC71CE529C60}" type="slidenum">
              <a:rPr kumimoji="1" lang="ja-JP" altLang="en-US" smtClean="0"/>
              <a:t>16</a:t>
            </a:fld>
            <a:endParaRPr kumimoji="1" lang="ja-JP" altLang="en-US"/>
          </a:p>
        </p:txBody>
      </p:sp>
    </p:spTree>
    <p:extLst>
      <p:ext uri="{BB962C8B-B14F-4D97-AF65-F5344CB8AC3E}">
        <p14:creationId xmlns:p14="http://schemas.microsoft.com/office/powerpoint/2010/main" val="250645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sz="1200" dirty="0"/>
              <a:t>今までは、貸す人が修繕をして家を貸し出す方法でしたが、金銭面の負担が大きいものでした。</a:t>
            </a:r>
            <a:endParaRPr lang="en-US" altLang="ja-JP" sz="1200" dirty="0"/>
          </a:p>
          <a:p>
            <a:endParaRPr lang="en-US" altLang="ja-JP" sz="1200" dirty="0"/>
          </a:p>
          <a:p>
            <a:r>
              <a:rPr lang="ja-JP" altLang="en-US" sz="1200" dirty="0"/>
              <a:t>このシステムは現状のままの家を貸し出すので家賃を安く設定できます。</a:t>
            </a:r>
            <a:endParaRPr lang="en-US" altLang="ja-JP" sz="1200" dirty="0"/>
          </a:p>
          <a:p>
            <a:r>
              <a:rPr lang="ja-JP" altLang="en-US" sz="1200" dirty="0"/>
              <a:t>近年、ホームセンターに行けば材料も工具も何でもそろいますし、若い方にはＤＩＹが流行っているんです。</a:t>
            </a:r>
            <a:endParaRPr lang="en-US" altLang="ja-JP" sz="1200" dirty="0"/>
          </a:p>
          <a:p>
            <a:r>
              <a:rPr lang="ja-JP" altLang="en-US" sz="1200" dirty="0"/>
              <a:t>借りた人が自費でＤＩＹすることで自分好みに修繕や改造ができます。</a:t>
            </a:r>
            <a:endParaRPr lang="en-US" altLang="ja-JP" sz="1200" dirty="0"/>
          </a:p>
          <a:p>
            <a:r>
              <a:rPr lang="ja-JP" altLang="en-US" sz="1200" dirty="0"/>
              <a:t>借りた家でも自分好みにすれば永く住んでもらえるわけです。</a:t>
            </a:r>
            <a:endParaRPr lang="en-US" altLang="ja-JP" sz="1200" dirty="0"/>
          </a:p>
          <a:p>
            <a:endParaRPr lang="en-US" altLang="ja-JP" sz="1200" dirty="0"/>
          </a:p>
          <a:p>
            <a:r>
              <a:rPr lang="ja-JP" altLang="en-US" sz="1200" dirty="0"/>
              <a:t>そして退去時に原状回復しなくていいので、貸した人にとっても内装や住宅設備がよくなって返ってくるのですから、次の人に貸しやすくなります。</a:t>
            </a:r>
            <a:endParaRPr lang="en-US" altLang="ja-JP" sz="1200" dirty="0"/>
          </a:p>
          <a:p>
            <a:r>
              <a:rPr lang="ja-JP" altLang="en-US" sz="1200" dirty="0"/>
              <a:t>この方法は、かり主にもかし主にも利点があり、お互いにいい方法だと思います。</a:t>
            </a:r>
          </a:p>
          <a:p>
            <a:endParaRPr kumimoji="1" lang="ja-JP" altLang="en-US" dirty="0"/>
          </a:p>
        </p:txBody>
      </p:sp>
      <p:sp>
        <p:nvSpPr>
          <p:cNvPr id="4" name="スライド番号プレースホルダー 3"/>
          <p:cNvSpPr>
            <a:spLocks noGrp="1"/>
          </p:cNvSpPr>
          <p:nvPr>
            <p:ph type="sldNum" sz="quarter" idx="5"/>
          </p:nvPr>
        </p:nvSpPr>
        <p:spPr/>
        <p:txBody>
          <a:bodyPr/>
          <a:lstStyle/>
          <a:p>
            <a:fld id="{1E01A940-7B64-41D4-A8F8-DC71CE529C60}" type="slidenum">
              <a:rPr kumimoji="1" lang="ja-JP" altLang="en-US" smtClean="0"/>
              <a:t>17</a:t>
            </a:fld>
            <a:endParaRPr kumimoji="1" lang="ja-JP" altLang="en-US"/>
          </a:p>
        </p:txBody>
      </p:sp>
    </p:spTree>
    <p:extLst>
      <p:ext uri="{BB962C8B-B14F-4D97-AF65-F5344CB8AC3E}">
        <p14:creationId xmlns:p14="http://schemas.microsoft.com/office/powerpoint/2010/main" val="1164130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スライド イメージ プレースホルダ 1">
            <a:extLst>
              <a:ext uri="{FF2B5EF4-FFF2-40B4-BE49-F238E27FC236}">
                <a16:creationId xmlns:a16="http://schemas.microsoft.com/office/drawing/2014/main" id="{411B924B-2CF9-DB4A-AE06-4E8C495CABA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ノート プレースホルダ 2">
            <a:extLst>
              <a:ext uri="{FF2B5EF4-FFF2-40B4-BE49-F238E27FC236}">
                <a16:creationId xmlns:a16="http://schemas.microsoft.com/office/drawing/2014/main" id="{69EA624A-9C77-F347-82D6-AD9AC4CB21B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ja-JP" altLang="en-US"/>
              <a:t>議会用</a:t>
            </a:r>
          </a:p>
        </p:txBody>
      </p:sp>
      <p:sp>
        <p:nvSpPr>
          <p:cNvPr id="4100" name="スライド番号プレースホルダ 3">
            <a:extLst>
              <a:ext uri="{FF2B5EF4-FFF2-40B4-BE49-F238E27FC236}">
                <a16:creationId xmlns:a16="http://schemas.microsoft.com/office/drawing/2014/main" id="{0C194474-7800-F742-9FFF-D2057462B6B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Calibri" panose="020F0502020204030204" pitchFamily="34" charset="0"/>
                <a:ea typeface="ＭＳ Ｐゴシック" panose="020B0600070205080204" pitchFamily="34" charset="-128"/>
              </a:defRPr>
            </a:lvl1pPr>
            <a:lvl2pPr marL="741363" indent="-284163">
              <a:spcBef>
                <a:spcPct val="30000"/>
              </a:spcBef>
              <a:defRPr kumimoji="1" sz="1200">
                <a:solidFill>
                  <a:schemeClr val="tx1"/>
                </a:solidFill>
                <a:latin typeface="Calibri" panose="020F0502020204030204" pitchFamily="34" charset="0"/>
                <a:ea typeface="ＭＳ Ｐゴシック" panose="020B0600070205080204" pitchFamily="34" charset="-128"/>
              </a:defRPr>
            </a:lvl2pPr>
            <a:lvl3pPr marL="1141413" indent="-227013">
              <a:spcBef>
                <a:spcPct val="30000"/>
              </a:spcBef>
              <a:defRPr kumimoji="1" sz="1200">
                <a:solidFill>
                  <a:schemeClr val="tx1"/>
                </a:solidFill>
                <a:latin typeface="Calibri" panose="020F0502020204030204" pitchFamily="34" charset="0"/>
                <a:ea typeface="ＭＳ Ｐゴシック" panose="020B0600070205080204" pitchFamily="34" charset="-128"/>
              </a:defRPr>
            </a:lvl3pPr>
            <a:lvl4pPr marL="1598613" indent="-227013">
              <a:spcBef>
                <a:spcPct val="30000"/>
              </a:spcBef>
              <a:defRPr kumimoji="1" sz="1200">
                <a:solidFill>
                  <a:schemeClr val="tx1"/>
                </a:solidFill>
                <a:latin typeface="Calibri" panose="020F0502020204030204" pitchFamily="34" charset="0"/>
                <a:ea typeface="ＭＳ Ｐゴシック" panose="020B0600070205080204" pitchFamily="34" charset="-128"/>
              </a:defRPr>
            </a:lvl4pPr>
            <a:lvl5pPr marL="2055813" indent="-227013">
              <a:spcBef>
                <a:spcPct val="30000"/>
              </a:spcBef>
              <a:defRPr kumimoji="1" sz="1200">
                <a:solidFill>
                  <a:schemeClr val="tx1"/>
                </a:solidFill>
                <a:latin typeface="Calibri" panose="020F0502020204030204" pitchFamily="34" charset="0"/>
                <a:ea typeface="ＭＳ Ｐゴシック" panose="020B0600070205080204" pitchFamily="34" charset="-128"/>
              </a:defRPr>
            </a:lvl5pPr>
            <a:lvl6pPr marL="2513013" indent="-227013"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34" charset="-128"/>
              </a:defRPr>
            </a:lvl6pPr>
            <a:lvl7pPr marL="2970213" indent="-227013"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34" charset="-128"/>
              </a:defRPr>
            </a:lvl7pPr>
            <a:lvl8pPr marL="3427413" indent="-227013"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34" charset="-128"/>
              </a:defRPr>
            </a:lvl8pPr>
            <a:lvl9pPr marL="3884613" indent="-227013" eaLnBrk="0" fontAlgn="base" hangingPunct="0">
              <a:spcBef>
                <a:spcPct val="30000"/>
              </a:spcBef>
              <a:spcAft>
                <a:spcPct val="0"/>
              </a:spcAft>
              <a:defRPr kumimoji="1"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CCDF038-F7C4-F44B-8F33-DC4055AC0292}" type="slidenum">
              <a:rPr lang="ja-JP" altLang="en-US">
                <a:latin typeface="Arial" panose="020B0604020202020204" pitchFamily="34" charset="0"/>
              </a:rPr>
              <a:pPr>
                <a:spcBef>
                  <a:spcPct val="0"/>
                </a:spcBef>
              </a:pPr>
              <a:t>18</a:t>
            </a:fld>
            <a:endParaRPr lang="ja-JP" altLang="en-US">
              <a:latin typeface="Arial" panose="020B0604020202020204" pitchFamily="34" charset="0"/>
            </a:endParaRPr>
          </a:p>
        </p:txBody>
      </p:sp>
    </p:spTree>
    <p:extLst>
      <p:ext uri="{BB962C8B-B14F-4D97-AF65-F5344CB8AC3E}">
        <p14:creationId xmlns:p14="http://schemas.microsoft.com/office/powerpoint/2010/main" val="351601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2021/7/9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2021/7/9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2021/7/9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2021/7/9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2021/7/9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2021/7/9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2021/7/9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2021/7/9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2021/7/9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rmAutofit fontScale="90000"/>
          </a:bodyPr>
          <a:lstStyle/>
          <a:p>
            <a:br>
              <a:rPr kumimoji="1" lang="en-US" altLang="ja-JP" dirty="0"/>
            </a:br>
            <a:r>
              <a:rPr kumimoji="1" lang="ja-JP" altLang="en-US" dirty="0"/>
              <a:t>一般社団法人</a:t>
            </a:r>
            <a:br>
              <a:rPr kumimoji="1" lang="en-US" altLang="ja-JP" dirty="0"/>
            </a:br>
            <a:r>
              <a:rPr kumimoji="1" lang="ja-JP" altLang="en-US" dirty="0"/>
              <a:t>全国空き家アドバイザー協議会　　　○○県○○支部</a:t>
            </a:r>
            <a:br>
              <a:rPr kumimoji="1" lang="en-US" altLang="ja-JP" dirty="0"/>
            </a:br>
            <a:br>
              <a:rPr kumimoji="1" lang="en-US" altLang="ja-JP" dirty="0"/>
            </a:br>
            <a:r>
              <a:rPr kumimoji="1" lang="ja-JP" altLang="en-US" sz="4000"/>
              <a:t>令和３年７月度例会</a:t>
            </a:r>
            <a:br>
              <a:rPr kumimoji="1" lang="en-US" altLang="ja-JP" sz="4000" dirty="0"/>
            </a:br>
            <a:r>
              <a:rPr kumimoji="1" lang="ja-JP" altLang="en-US" sz="2000"/>
              <a:t>（過去の例会資料も参考</a:t>
            </a:r>
            <a:r>
              <a:rPr lang="ja-JP" altLang="en-US" sz="2000"/>
              <a:t>にしてください）</a:t>
            </a:r>
            <a:endParaRPr kumimoji="1" lang="ja-JP" altLang="en-US" sz="20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5067300" y="4170556"/>
            <a:ext cx="4076700" cy="2547744"/>
          </a:xfrm>
        </p:spPr>
        <p:txBody>
          <a:bodyPr anchor="ctr">
            <a:noAutofit/>
          </a:bodyPr>
          <a:lstStyle/>
          <a:p>
            <a:pPr marL="0" indent="0">
              <a:buNone/>
            </a:pPr>
            <a:endParaRPr lang="en-US" altLang="ja-JP" sz="2400" dirty="0"/>
          </a:p>
          <a:p>
            <a:pPr marL="0" indent="0">
              <a:buNone/>
            </a:pPr>
            <a:r>
              <a:rPr lang="ja-JP" altLang="en-US" sz="2400"/>
              <a:t>　　空き家課題解決事例</a:t>
            </a:r>
            <a:endParaRPr lang="en-US" altLang="ja-JP" sz="2400" dirty="0"/>
          </a:p>
          <a:p>
            <a:pPr marL="0" indent="0">
              <a:buNone/>
            </a:pPr>
            <a:r>
              <a:rPr lang="ja-JP" altLang="en-US" sz="2400"/>
              <a:t>　　　</a:t>
            </a:r>
            <a:endParaRPr lang="en-US" altLang="ja-JP" sz="2400" dirty="0"/>
          </a:p>
          <a:p>
            <a:pPr marL="0" indent="0">
              <a:buNone/>
            </a:pPr>
            <a:r>
              <a:rPr lang="ja-JP" altLang="en-US" sz="2400"/>
              <a:t>　　</a:t>
            </a:r>
            <a:endParaRPr lang="en-US" sz="2400" dirty="0"/>
          </a:p>
        </p:txBody>
      </p:sp>
    </p:spTree>
    <p:extLst>
      <p:ext uri="{BB962C8B-B14F-4D97-AF65-F5344CB8AC3E}">
        <p14:creationId xmlns:p14="http://schemas.microsoft.com/office/powerpoint/2010/main" val="1952854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机の上に座っているスーツ姿の男性たち&#10;&#10;中程度の精度で自動的に生成された説明">
            <a:extLst>
              <a:ext uri="{FF2B5EF4-FFF2-40B4-BE49-F238E27FC236}">
                <a16:creationId xmlns:a16="http://schemas.microsoft.com/office/drawing/2014/main" id="{E32A3290-B3FC-A24D-93AB-A446DF0763A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1"/>
          <a:stretch/>
        </p:blipFill>
        <p:spPr>
          <a:xfrm>
            <a:off x="3788371" y="3354910"/>
            <a:ext cx="5355309" cy="3503943"/>
          </a:xfrm>
          <a:prstGeom prst="rect">
            <a:avLst/>
          </a:prstGeom>
        </p:spPr>
      </p:pic>
      <p:pic>
        <p:nvPicPr>
          <p:cNvPr id="5" name="図 4" descr="人, 屋内, テーブル, 男 が含まれている画像&#10;&#10;自動的に生成された説明">
            <a:extLst>
              <a:ext uri="{FF2B5EF4-FFF2-40B4-BE49-F238E27FC236}">
                <a16:creationId xmlns:a16="http://schemas.microsoft.com/office/drawing/2014/main" id="{4201846F-F2DE-574D-8D36-0B0D47506BD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788740" y="-1"/>
            <a:ext cx="5354944" cy="3396007"/>
          </a:xfrm>
          <a:prstGeom prst="rect">
            <a:avLst/>
          </a:prstGeom>
        </p:spPr>
      </p:pic>
      <p:grpSp>
        <p:nvGrpSpPr>
          <p:cNvPr id="13" name="グループ化 12"/>
          <p:cNvGrpSpPr/>
          <p:nvPr/>
        </p:nvGrpSpPr>
        <p:grpSpPr>
          <a:xfrm>
            <a:off x="29011" y="-1"/>
            <a:ext cx="5322013" cy="6858854"/>
            <a:chOff x="0" y="-1"/>
            <a:chExt cx="5322013" cy="6858854"/>
          </a:xfrm>
          <a:solidFill>
            <a:schemeClr val="bg2">
              <a:lumMod val="50000"/>
              <a:alpha val="50196"/>
            </a:schemeClr>
          </a:solidFill>
        </p:grpSpPr>
        <p:sp>
          <p:nvSpPr>
            <p:cNvPr id="6" name="フローチャート: データ 5"/>
            <p:cNvSpPr/>
            <p:nvPr/>
          </p:nvSpPr>
          <p:spPr>
            <a:xfrm>
              <a:off x="1142121" y="-1"/>
              <a:ext cx="4179892" cy="6858854"/>
            </a:xfrm>
            <a:prstGeom prst="flowChartInputOutp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フローチャート: 処理 7"/>
            <p:cNvSpPr/>
            <p:nvPr/>
          </p:nvSpPr>
          <p:spPr>
            <a:xfrm>
              <a:off x="0" y="-1"/>
              <a:ext cx="3113070" cy="6858001"/>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4" name="グループ化 13"/>
          <p:cNvGrpSpPr/>
          <p:nvPr/>
        </p:nvGrpSpPr>
        <p:grpSpPr>
          <a:xfrm>
            <a:off x="-4289" y="-1"/>
            <a:ext cx="4999712" cy="6865886"/>
            <a:chOff x="322301" y="-7033"/>
            <a:chExt cx="4999712" cy="6865886"/>
          </a:xfrm>
          <a:solidFill>
            <a:schemeClr val="bg2">
              <a:lumMod val="25000"/>
            </a:schemeClr>
          </a:solidFill>
        </p:grpSpPr>
        <p:sp>
          <p:nvSpPr>
            <p:cNvPr id="15" name="フローチャート: データ 14"/>
            <p:cNvSpPr/>
            <p:nvPr/>
          </p:nvSpPr>
          <p:spPr>
            <a:xfrm>
              <a:off x="1142121" y="-7032"/>
              <a:ext cx="4179892" cy="6865885"/>
            </a:xfrm>
            <a:prstGeom prst="flowChartInputOutpu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ローチャート: 処理 15"/>
            <p:cNvSpPr/>
            <p:nvPr/>
          </p:nvSpPr>
          <p:spPr>
            <a:xfrm>
              <a:off x="322301" y="-7033"/>
              <a:ext cx="2790768" cy="6865033"/>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 name="タイトル 1">
            <a:extLst>
              <a:ext uri="{FF2B5EF4-FFF2-40B4-BE49-F238E27FC236}">
                <a16:creationId xmlns:a16="http://schemas.microsoft.com/office/drawing/2014/main" id="{9346C3A9-85C9-5B49-AB9E-02F58423F19D}"/>
              </a:ext>
            </a:extLst>
          </p:cNvPr>
          <p:cNvSpPr>
            <a:spLocks noGrp="1"/>
          </p:cNvSpPr>
          <p:nvPr>
            <p:ph type="title"/>
          </p:nvPr>
        </p:nvSpPr>
        <p:spPr>
          <a:xfrm>
            <a:off x="574455" y="365125"/>
            <a:ext cx="3949616" cy="1325563"/>
          </a:xfrm>
        </p:spPr>
        <p:txBody>
          <a:bodyPr>
            <a:normAutofit/>
          </a:bodyPr>
          <a:lstStyle/>
          <a:p>
            <a:br>
              <a:rPr lang="en-US" altLang="ja-JP" sz="3200" dirty="0">
                <a:solidFill>
                  <a:schemeClr val="bg2"/>
                </a:solidFill>
              </a:rPr>
            </a:br>
            <a:r>
              <a:rPr lang="ja-JP" altLang="en-US" sz="3200" dirty="0">
                <a:solidFill>
                  <a:schemeClr val="bg2"/>
                </a:solidFill>
              </a:rPr>
              <a:t>茨城県連合会事例</a:t>
            </a:r>
            <a:br>
              <a:rPr lang="ja-JP" altLang="en-US" dirty="0">
                <a:solidFill>
                  <a:schemeClr val="bg2"/>
                </a:solidFill>
              </a:rPr>
            </a:br>
            <a:endParaRPr kumimoji="1" lang="ja-JP" altLang="en-US" dirty="0">
              <a:solidFill>
                <a:schemeClr val="bg2"/>
              </a:solidFill>
            </a:endParaRPr>
          </a:p>
        </p:txBody>
      </p:sp>
      <p:sp>
        <p:nvSpPr>
          <p:cNvPr id="3" name="コンテンツ プレースホルダー 2">
            <a:extLst>
              <a:ext uri="{FF2B5EF4-FFF2-40B4-BE49-F238E27FC236}">
                <a16:creationId xmlns:a16="http://schemas.microsoft.com/office/drawing/2014/main" id="{F8D95BB5-65A7-194C-92CA-C537ACDBE7A9}"/>
              </a:ext>
            </a:extLst>
          </p:cNvPr>
          <p:cNvSpPr>
            <a:spLocks noGrp="1"/>
          </p:cNvSpPr>
          <p:nvPr>
            <p:ph idx="1"/>
          </p:nvPr>
        </p:nvSpPr>
        <p:spPr>
          <a:xfrm>
            <a:off x="574455" y="2022601"/>
            <a:ext cx="3118490" cy="4154361"/>
          </a:xfrm>
        </p:spPr>
        <p:txBody>
          <a:bodyPr>
            <a:normAutofit/>
          </a:bodyPr>
          <a:lstStyle/>
          <a:p>
            <a:pPr marL="0" indent="0">
              <a:buNone/>
            </a:pPr>
            <a:endParaRPr kumimoji="1" lang="en-US" altLang="ja-JP" sz="1700" dirty="0">
              <a:solidFill>
                <a:schemeClr val="bg2"/>
              </a:solidFill>
            </a:endParaRPr>
          </a:p>
          <a:p>
            <a:pPr marL="0" indent="0">
              <a:buNone/>
            </a:pPr>
            <a:endParaRPr lang="en-US" altLang="ja-JP" sz="1700" dirty="0">
              <a:solidFill>
                <a:schemeClr val="bg2"/>
              </a:solidFill>
            </a:endParaRPr>
          </a:p>
          <a:p>
            <a:pPr marL="0" indent="0">
              <a:buNone/>
            </a:pPr>
            <a:r>
              <a:rPr lang="ja-JP" altLang="en-US" sz="1700" dirty="0">
                <a:solidFill>
                  <a:schemeClr val="bg2"/>
                </a:solidFill>
              </a:rPr>
              <a:t>茨城県では</a:t>
            </a:r>
            <a:endParaRPr lang="en-US" altLang="ja-JP" sz="1700" dirty="0">
              <a:solidFill>
                <a:schemeClr val="bg2"/>
              </a:solidFill>
            </a:endParaRPr>
          </a:p>
          <a:p>
            <a:pPr marL="0" indent="0">
              <a:buNone/>
            </a:pPr>
            <a:r>
              <a:rPr lang="ja-JP" altLang="en-US" sz="1700" dirty="0">
                <a:solidFill>
                  <a:schemeClr val="bg2"/>
                </a:solidFill>
              </a:rPr>
              <a:t>「古民家再生協会３支部」</a:t>
            </a:r>
            <a:endParaRPr lang="en-US" altLang="ja-JP" sz="1700" dirty="0">
              <a:solidFill>
                <a:schemeClr val="bg2"/>
              </a:solidFill>
            </a:endParaRPr>
          </a:p>
          <a:p>
            <a:pPr marL="0" indent="0">
              <a:buNone/>
            </a:pPr>
            <a:r>
              <a:rPr lang="ja-JP" altLang="en-US" sz="1700" dirty="0">
                <a:solidFill>
                  <a:schemeClr val="bg2"/>
                </a:solidFill>
              </a:rPr>
              <a:t>「住教育」</a:t>
            </a:r>
            <a:endParaRPr lang="en-US" altLang="ja-JP" sz="1700" dirty="0">
              <a:solidFill>
                <a:schemeClr val="bg2"/>
              </a:solidFill>
            </a:endParaRPr>
          </a:p>
          <a:p>
            <a:pPr marL="0" indent="0">
              <a:buNone/>
            </a:pPr>
            <a:r>
              <a:rPr lang="ja-JP" altLang="en-US" sz="1700" dirty="0">
                <a:solidFill>
                  <a:schemeClr val="bg2"/>
                </a:solidFill>
              </a:rPr>
              <a:t>「交付金」など</a:t>
            </a:r>
            <a:endParaRPr lang="en-US" altLang="ja-JP" sz="1700" dirty="0">
              <a:solidFill>
                <a:schemeClr val="bg2"/>
              </a:solidFill>
            </a:endParaRPr>
          </a:p>
          <a:p>
            <a:pPr marL="0" indent="0">
              <a:buNone/>
            </a:pPr>
            <a:r>
              <a:rPr lang="ja-JP" altLang="en-US" sz="1700" dirty="0">
                <a:solidFill>
                  <a:schemeClr val="bg2"/>
                </a:solidFill>
              </a:rPr>
              <a:t>様々なノウハウを</a:t>
            </a:r>
            <a:endParaRPr lang="en-US" altLang="ja-JP" sz="1700" dirty="0">
              <a:solidFill>
                <a:schemeClr val="bg2"/>
              </a:solidFill>
            </a:endParaRPr>
          </a:p>
          <a:p>
            <a:pPr marL="0" indent="0">
              <a:buNone/>
            </a:pPr>
            <a:r>
              <a:rPr lang="ja-JP" altLang="en-US" sz="1700" dirty="0">
                <a:solidFill>
                  <a:schemeClr val="bg2"/>
                </a:solidFill>
              </a:rPr>
              <a:t>チームとして活かしています</a:t>
            </a:r>
            <a:endParaRPr lang="en-US" altLang="ja-JP" sz="1700" dirty="0">
              <a:solidFill>
                <a:schemeClr val="bg2"/>
              </a:solidFill>
            </a:endParaRPr>
          </a:p>
        </p:txBody>
      </p:sp>
    </p:spTree>
    <p:extLst>
      <p:ext uri="{BB962C8B-B14F-4D97-AF65-F5344CB8AC3E}">
        <p14:creationId xmlns:p14="http://schemas.microsoft.com/office/powerpoint/2010/main" val="419976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descr="人, 建物, 屋外, 民衆 が含まれている画像&#10;&#10;自動的に生成された説明">
            <a:extLst>
              <a:ext uri="{FF2B5EF4-FFF2-40B4-BE49-F238E27FC236}">
                <a16:creationId xmlns:a16="http://schemas.microsoft.com/office/drawing/2014/main" id="{86917711-0F9D-7E43-AE3F-7F227DA6F2B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291"/>
          <a:stretch/>
        </p:blipFill>
        <p:spPr>
          <a:xfrm>
            <a:off x="2989776" y="700089"/>
            <a:ext cx="3370356" cy="3060018"/>
          </a:xfrm>
          <a:custGeom>
            <a:avLst/>
            <a:gdLst/>
            <a:ahLst/>
            <a:cxnLst/>
            <a:rect l="l" t="t" r="r" b="b"/>
            <a:pathLst>
              <a:path w="4979304" h="3364992">
                <a:moveTo>
                  <a:pt x="0" y="0"/>
                </a:moveTo>
                <a:lnTo>
                  <a:pt x="4211250" y="0"/>
                </a:lnTo>
                <a:lnTo>
                  <a:pt x="4309461" y="192282"/>
                </a:lnTo>
                <a:cubicBezTo>
                  <a:pt x="4697535" y="1033269"/>
                  <a:pt x="4937593" y="2032690"/>
                  <a:pt x="4974907" y="3110424"/>
                </a:cubicBezTo>
                <a:lnTo>
                  <a:pt x="4979304" y="3364992"/>
                </a:lnTo>
                <a:lnTo>
                  <a:pt x="800592" y="3364992"/>
                </a:lnTo>
                <a:lnTo>
                  <a:pt x="797493" y="3185579"/>
                </a:lnTo>
                <a:cubicBezTo>
                  <a:pt x="756786" y="2009870"/>
                  <a:pt x="474799" y="927359"/>
                  <a:pt x="22579" y="42066"/>
                </a:cubicBezTo>
                <a:close/>
              </a:path>
            </a:pathLst>
          </a:custGeom>
        </p:spPr>
      </p:pic>
      <p:pic>
        <p:nvPicPr>
          <p:cNvPr id="13" name="図 12" descr="建物の壁に貼られたポスター&#10;&#10;低い精度で自動的に生成された説明">
            <a:extLst>
              <a:ext uri="{FF2B5EF4-FFF2-40B4-BE49-F238E27FC236}">
                <a16:creationId xmlns:a16="http://schemas.microsoft.com/office/drawing/2014/main" id="{03833F2B-1C3B-1A40-8D5C-0F846AAB9F4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3"/>
          <a:stretch/>
        </p:blipFill>
        <p:spPr>
          <a:xfrm>
            <a:off x="5907871" y="3803750"/>
            <a:ext cx="3239365" cy="3054250"/>
          </a:xfrm>
          <a:custGeom>
            <a:avLst/>
            <a:gdLst/>
            <a:ahLst/>
            <a:cxnLst/>
            <a:rect l="l" t="t" r="r" b="b"/>
            <a:pathLst>
              <a:path w="4810310" h="3401568">
                <a:moveTo>
                  <a:pt x="781270" y="0"/>
                </a:moveTo>
                <a:lnTo>
                  <a:pt x="4810310" y="0"/>
                </a:lnTo>
                <a:lnTo>
                  <a:pt x="4810310" y="3401568"/>
                </a:lnTo>
                <a:lnTo>
                  <a:pt x="0" y="3401568"/>
                </a:lnTo>
                <a:lnTo>
                  <a:pt x="1963" y="3397912"/>
                </a:lnTo>
                <a:cubicBezTo>
                  <a:pt x="454182" y="2512619"/>
                  <a:pt x="736170" y="1430108"/>
                  <a:pt x="776876" y="254399"/>
                </a:cubicBezTo>
                <a:close/>
              </a:path>
            </a:pathLst>
          </a:custGeom>
        </p:spPr>
      </p:pic>
      <p:pic>
        <p:nvPicPr>
          <p:cNvPr id="9" name="図 8" descr="帽子をかぶった男性たち&#10;&#10;低い精度で自動的に生成された説明">
            <a:extLst>
              <a:ext uri="{FF2B5EF4-FFF2-40B4-BE49-F238E27FC236}">
                <a16:creationId xmlns:a16="http://schemas.microsoft.com/office/drawing/2014/main" id="{C36FD770-908D-834A-9E7C-9B3DE2086B3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2"/>
          <a:stretch/>
        </p:blipFill>
        <p:spPr>
          <a:xfrm>
            <a:off x="3041663" y="3803748"/>
            <a:ext cx="3316922" cy="3054251"/>
          </a:xfrm>
          <a:custGeom>
            <a:avLst/>
            <a:gdLst/>
            <a:ahLst/>
            <a:cxnLst/>
            <a:rect l="l" t="t" r="r" b="b"/>
            <a:pathLst>
              <a:path w="4925479" h="3364992">
                <a:moveTo>
                  <a:pt x="749362" y="0"/>
                </a:moveTo>
                <a:lnTo>
                  <a:pt x="4925479" y="0"/>
                </a:lnTo>
                <a:lnTo>
                  <a:pt x="4921868" y="209033"/>
                </a:lnTo>
                <a:cubicBezTo>
                  <a:pt x="4884554" y="1286766"/>
                  <a:pt x="4644496" y="2286187"/>
                  <a:pt x="4256422" y="3127175"/>
                </a:cubicBezTo>
                <a:lnTo>
                  <a:pt x="4134952" y="3364992"/>
                </a:lnTo>
                <a:lnTo>
                  <a:pt x="0" y="3364992"/>
                </a:lnTo>
                <a:lnTo>
                  <a:pt x="79008" y="3202330"/>
                </a:lnTo>
                <a:cubicBezTo>
                  <a:pt x="467082" y="2361343"/>
                  <a:pt x="707140" y="1361922"/>
                  <a:pt x="744454" y="284189"/>
                </a:cubicBezTo>
                <a:close/>
              </a:path>
            </a:pathLst>
          </a:custGeom>
        </p:spPr>
      </p:pic>
      <p:sp>
        <p:nvSpPr>
          <p:cNvPr id="2" name="タイトル 1">
            <a:extLst>
              <a:ext uri="{FF2B5EF4-FFF2-40B4-BE49-F238E27FC236}">
                <a16:creationId xmlns:a16="http://schemas.microsoft.com/office/drawing/2014/main" id="{23388702-5324-0547-8805-F41B17FBD0B7}"/>
              </a:ext>
            </a:extLst>
          </p:cNvPr>
          <p:cNvSpPr>
            <a:spLocks noGrp="1"/>
          </p:cNvSpPr>
          <p:nvPr>
            <p:ph type="title"/>
          </p:nvPr>
        </p:nvSpPr>
        <p:spPr>
          <a:xfrm>
            <a:off x="352162" y="1178958"/>
            <a:ext cx="2886338" cy="1325563"/>
          </a:xfrm>
        </p:spPr>
        <p:txBody>
          <a:bodyPr>
            <a:noAutofit/>
          </a:bodyPr>
          <a:lstStyle/>
          <a:p>
            <a:r>
              <a:rPr kumimoji="1" lang="ja-JP" altLang="en-US" sz="3400" dirty="0"/>
              <a:t>古河市農泊</a:t>
            </a:r>
            <a:br>
              <a:rPr kumimoji="1" lang="en-US" altLang="ja-JP" sz="3400" dirty="0"/>
            </a:br>
            <a:r>
              <a:rPr kumimoji="1" lang="ja-JP" altLang="en-US" sz="3400" dirty="0"/>
              <a:t>プロジェクト</a:t>
            </a:r>
          </a:p>
        </p:txBody>
      </p:sp>
      <p:sp>
        <p:nvSpPr>
          <p:cNvPr id="4" name="コンテンツ プレースホルダー 3">
            <a:extLst>
              <a:ext uri="{FF2B5EF4-FFF2-40B4-BE49-F238E27FC236}">
                <a16:creationId xmlns:a16="http://schemas.microsoft.com/office/drawing/2014/main" id="{69096FBE-773C-C649-B39F-0EB63D9F8F20}"/>
              </a:ext>
            </a:extLst>
          </p:cNvPr>
          <p:cNvSpPr>
            <a:spLocks noGrp="1"/>
          </p:cNvSpPr>
          <p:nvPr>
            <p:ph idx="1"/>
          </p:nvPr>
        </p:nvSpPr>
        <p:spPr>
          <a:xfrm>
            <a:off x="482880" y="2978274"/>
            <a:ext cx="2724461" cy="3922776"/>
          </a:xfrm>
        </p:spPr>
        <p:txBody>
          <a:bodyPr>
            <a:normAutofit/>
          </a:bodyPr>
          <a:lstStyle/>
          <a:p>
            <a:pPr marL="0" indent="0">
              <a:buNone/>
            </a:pPr>
            <a:r>
              <a:rPr lang="ja-JP" altLang="en-US" sz="1500" dirty="0"/>
              <a:t>築</a:t>
            </a:r>
            <a:r>
              <a:rPr lang="en-US" altLang="ja-JP" sz="1500" dirty="0"/>
              <a:t>144</a:t>
            </a:r>
            <a:r>
              <a:rPr lang="ja-JP" altLang="en-US" sz="1500" dirty="0"/>
              <a:t>年の古民家で空き家であった。</a:t>
            </a:r>
          </a:p>
          <a:p>
            <a:pPr marL="0" indent="0">
              <a:buNone/>
            </a:pPr>
            <a:endParaRPr lang="en-US" altLang="ja-JP" sz="1500" dirty="0"/>
          </a:p>
          <a:p>
            <a:pPr marL="0" indent="0">
              <a:buNone/>
            </a:pPr>
            <a:r>
              <a:rPr lang="ja-JP" altLang="en-US" sz="1500" dirty="0"/>
              <a:t>古民家再生協会では</a:t>
            </a:r>
            <a:endParaRPr lang="en-US" altLang="ja-JP" sz="1500" dirty="0"/>
          </a:p>
          <a:p>
            <a:pPr marL="0" indent="0">
              <a:buNone/>
            </a:pPr>
            <a:r>
              <a:rPr lang="ja-JP" altLang="en-US" sz="1500" dirty="0"/>
              <a:t>古民家を借り上げ農泊事業</a:t>
            </a:r>
            <a:endParaRPr lang="en-US" altLang="ja-JP" sz="1500" dirty="0"/>
          </a:p>
          <a:p>
            <a:pPr marL="0" indent="0">
              <a:buNone/>
            </a:pPr>
            <a:r>
              <a:rPr lang="ja-JP" altLang="en-US" sz="1500" dirty="0"/>
              <a:t>として活用。様々な</a:t>
            </a:r>
            <a:endParaRPr lang="en-US" altLang="ja-JP" sz="1500" dirty="0"/>
          </a:p>
          <a:p>
            <a:pPr marL="0" indent="0">
              <a:buNone/>
            </a:pPr>
            <a:r>
              <a:rPr lang="ja-JP" altLang="en-US" sz="1500" dirty="0"/>
              <a:t>イベントを開催</a:t>
            </a:r>
            <a:endParaRPr lang="en-US" altLang="ja-JP" sz="1500" dirty="0"/>
          </a:p>
          <a:p>
            <a:pPr marL="0" indent="0">
              <a:buNone/>
            </a:pPr>
            <a:r>
              <a:rPr lang="ja-JP" altLang="en-US" sz="1500" dirty="0"/>
              <a:t>地域活性化の核になるように</a:t>
            </a:r>
            <a:endParaRPr lang="en-US" altLang="ja-JP" sz="1500" dirty="0"/>
          </a:p>
          <a:p>
            <a:pPr marL="0" indent="0">
              <a:buNone/>
            </a:pPr>
            <a:r>
              <a:rPr lang="ja-JP" altLang="en-US" sz="1500" dirty="0"/>
              <a:t>に取り組んでいる</a:t>
            </a:r>
            <a:br>
              <a:rPr lang="ja-JP" altLang="en-US" sz="1500" dirty="0"/>
            </a:br>
            <a:endParaRPr lang="ja-JP" altLang="en-US" sz="1500" dirty="0"/>
          </a:p>
        </p:txBody>
      </p:sp>
      <p:pic>
        <p:nvPicPr>
          <p:cNvPr id="7" name="図 6" descr="テーブル, 座る, 男, ノートパソコン が含まれている画像&#10;&#10;自動的に生成された説明">
            <a:extLst>
              <a:ext uri="{FF2B5EF4-FFF2-40B4-BE49-F238E27FC236}">
                <a16:creationId xmlns:a16="http://schemas.microsoft.com/office/drawing/2014/main" id="{37E6FB95-7F15-AE4D-95D4-B59ED422B83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1"/>
          <a:stretch/>
        </p:blipFill>
        <p:spPr>
          <a:xfrm>
            <a:off x="5922743" y="696648"/>
            <a:ext cx="3224090" cy="3054243"/>
          </a:xfrm>
          <a:custGeom>
            <a:avLst/>
            <a:gdLst/>
            <a:ahLst/>
            <a:cxnLst/>
            <a:rect l="l" t="t" r="r" b="b"/>
            <a:pathLst>
              <a:path w="4787628" h="3401568">
                <a:moveTo>
                  <a:pt x="0" y="0"/>
                </a:moveTo>
                <a:lnTo>
                  <a:pt x="4787628" y="0"/>
                </a:lnTo>
                <a:lnTo>
                  <a:pt x="4787628" y="3401568"/>
                </a:lnTo>
                <a:lnTo>
                  <a:pt x="762748" y="3401568"/>
                </a:lnTo>
                <a:lnTo>
                  <a:pt x="751436" y="2963954"/>
                </a:lnTo>
                <a:cubicBezTo>
                  <a:pt x="698408" y="1942163"/>
                  <a:pt x="463174" y="995044"/>
                  <a:pt x="93264" y="192283"/>
                </a:cubicBezTo>
                <a:close/>
              </a:path>
            </a:pathLst>
          </a:custGeom>
        </p:spPr>
      </p:pic>
      <p:cxnSp>
        <p:nvCxnSpPr>
          <p:cNvPr id="5" name="直線コネクタ 4"/>
          <p:cNvCxnSpPr/>
          <p:nvPr/>
        </p:nvCxnSpPr>
        <p:spPr>
          <a:xfrm>
            <a:off x="352162" y="2504521"/>
            <a:ext cx="2689501"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0105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56DD68-8B6C-7D47-B7EE-393D8D1F9DEA}"/>
              </a:ext>
            </a:extLst>
          </p:cNvPr>
          <p:cNvSpPr>
            <a:spLocks noGrp="1"/>
          </p:cNvSpPr>
          <p:nvPr>
            <p:ph type="title"/>
          </p:nvPr>
        </p:nvSpPr>
        <p:spPr>
          <a:xfrm>
            <a:off x="4872214" y="1011209"/>
            <a:ext cx="3592322" cy="1662878"/>
          </a:xfrm>
        </p:spPr>
        <p:txBody>
          <a:bodyPr>
            <a:normAutofit/>
          </a:bodyPr>
          <a:lstStyle/>
          <a:p>
            <a:r>
              <a:rPr lang="ja-JP" altLang="en-US" sz="3500" dirty="0"/>
              <a:t>下妻市空き家</a:t>
            </a:r>
            <a:br>
              <a:rPr lang="en-US" altLang="ja-JP" sz="3500" dirty="0"/>
            </a:br>
            <a:r>
              <a:rPr lang="en-US" altLang="ja-JP" sz="3500" dirty="0"/>
              <a:t>DIY</a:t>
            </a:r>
            <a:r>
              <a:rPr lang="ja-JP" altLang="en-US" sz="3500" dirty="0"/>
              <a:t>プロジェクト</a:t>
            </a:r>
            <a:endParaRPr kumimoji="1" lang="ja-JP" altLang="en-US" sz="3500" dirty="0"/>
          </a:p>
        </p:txBody>
      </p:sp>
      <p:pic>
        <p:nvPicPr>
          <p:cNvPr id="19" name="図 18" descr="橋の下を歩く人々&#10;&#10;低い精度で自動的に生成された説明">
            <a:extLst>
              <a:ext uri="{FF2B5EF4-FFF2-40B4-BE49-F238E27FC236}">
                <a16:creationId xmlns:a16="http://schemas.microsoft.com/office/drawing/2014/main" id="{68707D2C-09AA-A349-94F0-8E363A3E5BB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96900" y="692755"/>
            <a:ext cx="1820542" cy="3162765"/>
          </a:xfrm>
          <a:prstGeom prst="rect">
            <a:avLst/>
          </a:prstGeom>
        </p:spPr>
      </p:pic>
      <p:pic>
        <p:nvPicPr>
          <p:cNvPr id="5" name="図 4" descr="人, 写真, ポーズ, 持つ が含まれている画像&#10;&#10;自動的に生成された説明">
            <a:extLst>
              <a:ext uri="{FF2B5EF4-FFF2-40B4-BE49-F238E27FC236}">
                <a16:creationId xmlns:a16="http://schemas.microsoft.com/office/drawing/2014/main" id="{B651B3E1-2E6F-9544-ADDD-47D7DECAE91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41072" y="692755"/>
            <a:ext cx="1828551" cy="1797106"/>
          </a:xfrm>
          <a:prstGeom prst="rect">
            <a:avLst/>
          </a:prstGeom>
        </p:spPr>
      </p:pic>
      <p:pic>
        <p:nvPicPr>
          <p:cNvPr id="21" name="図 20" descr="屋外, 建物, 草, テーブル が含まれている画像&#10;&#10;自動的に生成された説明">
            <a:extLst>
              <a:ext uri="{FF2B5EF4-FFF2-40B4-BE49-F238E27FC236}">
                <a16:creationId xmlns:a16="http://schemas.microsoft.com/office/drawing/2014/main" id="{F91E11B1-E4B1-7144-90C2-C23C8A490AC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2"/>
          <a:stretch/>
        </p:blipFill>
        <p:spPr>
          <a:xfrm>
            <a:off x="596900" y="4097975"/>
            <a:ext cx="1820541" cy="2245455"/>
          </a:xfrm>
          <a:prstGeom prst="rect">
            <a:avLst/>
          </a:prstGeom>
        </p:spPr>
      </p:pic>
      <p:pic>
        <p:nvPicPr>
          <p:cNvPr id="23" name="図 22" descr="建物の前の家&#10;&#10;自動的に生成された説明">
            <a:extLst>
              <a:ext uri="{FF2B5EF4-FFF2-40B4-BE49-F238E27FC236}">
                <a16:creationId xmlns:a16="http://schemas.microsoft.com/office/drawing/2014/main" id="{F3C55B16-B453-3443-B80D-BEAA60C4DD9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6"/>
          <a:stretch/>
        </p:blipFill>
        <p:spPr>
          <a:xfrm>
            <a:off x="2641070" y="2706300"/>
            <a:ext cx="1828551" cy="1661311"/>
          </a:xfrm>
          <a:prstGeom prst="rect">
            <a:avLst/>
          </a:prstGeom>
        </p:spPr>
      </p:pic>
      <p:pic>
        <p:nvPicPr>
          <p:cNvPr id="7" name="図 6" descr="テキスト が含まれている画像&#10;&#10;自動的に生成された説明">
            <a:extLst>
              <a:ext uri="{FF2B5EF4-FFF2-40B4-BE49-F238E27FC236}">
                <a16:creationId xmlns:a16="http://schemas.microsoft.com/office/drawing/2014/main" id="{19CC6C74-2B48-D046-B5DC-DA101F5C228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35004" r="20382" b="-1"/>
          <a:stretch/>
        </p:blipFill>
        <p:spPr>
          <a:xfrm>
            <a:off x="2641070" y="4541929"/>
            <a:ext cx="1828551" cy="1801501"/>
          </a:xfrm>
          <a:prstGeom prst="rect">
            <a:avLst/>
          </a:prstGeom>
        </p:spPr>
      </p:pic>
      <p:sp>
        <p:nvSpPr>
          <p:cNvPr id="3" name="コンテンツ プレースホルダー 2">
            <a:extLst>
              <a:ext uri="{FF2B5EF4-FFF2-40B4-BE49-F238E27FC236}">
                <a16:creationId xmlns:a16="http://schemas.microsoft.com/office/drawing/2014/main" id="{ADF93FB9-4721-0C4D-B99E-0454F7B27241}"/>
              </a:ext>
            </a:extLst>
          </p:cNvPr>
          <p:cNvSpPr>
            <a:spLocks noGrp="1"/>
          </p:cNvSpPr>
          <p:nvPr>
            <p:ph idx="1"/>
          </p:nvPr>
        </p:nvSpPr>
        <p:spPr>
          <a:xfrm>
            <a:off x="4872214" y="2869209"/>
            <a:ext cx="3592322" cy="3713895"/>
          </a:xfrm>
        </p:spPr>
        <p:txBody>
          <a:bodyPr>
            <a:normAutofit/>
          </a:bodyPr>
          <a:lstStyle/>
          <a:p>
            <a:pPr marL="0" indent="0">
              <a:buNone/>
            </a:pPr>
            <a:endParaRPr lang="en-US" altLang="ja-JP" sz="1700" dirty="0"/>
          </a:p>
          <a:p>
            <a:pPr marL="0" indent="0">
              <a:buNone/>
            </a:pPr>
            <a:endParaRPr lang="en-US" altLang="ja-JP" sz="1700" dirty="0"/>
          </a:p>
          <a:p>
            <a:pPr marL="0" indent="0">
              <a:buNone/>
            </a:pPr>
            <a:endParaRPr lang="en-US" altLang="ja-JP" sz="1700" dirty="0"/>
          </a:p>
          <a:p>
            <a:pPr marL="0" indent="0">
              <a:buNone/>
            </a:pPr>
            <a:r>
              <a:rPr lang="en-US" altLang="ja-JP" sz="1700" dirty="0"/>
              <a:t>YouTube</a:t>
            </a:r>
            <a:r>
              <a:rPr lang="ja-JP" altLang="en-US" sz="1700" dirty="0"/>
              <a:t>の</a:t>
            </a:r>
            <a:r>
              <a:rPr kumimoji="1" lang="ja-JP" altLang="en-US" sz="1700" dirty="0"/>
              <a:t>「</a:t>
            </a:r>
            <a:r>
              <a:rPr kumimoji="1" lang="en-US" altLang="ja-JP" sz="1700" dirty="0" err="1"/>
              <a:t>BitStar</a:t>
            </a:r>
            <a:r>
              <a:rPr kumimoji="1" lang="ja-JP" altLang="en-US" sz="1700" dirty="0"/>
              <a:t>」</a:t>
            </a:r>
            <a:endParaRPr kumimoji="1" lang="en-US" altLang="ja-JP" sz="1700" dirty="0"/>
          </a:p>
          <a:p>
            <a:pPr marL="0" indent="0">
              <a:buNone/>
            </a:pPr>
            <a:r>
              <a:rPr lang="ja-JP" altLang="en-US" sz="1700" dirty="0"/>
              <a:t>安全作業の「みどり安全」と連携</a:t>
            </a:r>
            <a:endParaRPr lang="en-US" altLang="ja-JP" sz="1700" dirty="0"/>
          </a:p>
          <a:p>
            <a:pPr marL="0" indent="0">
              <a:buNone/>
            </a:pPr>
            <a:r>
              <a:rPr kumimoji="1" lang="ja-JP" altLang="en-US" sz="1700" dirty="0"/>
              <a:t>地域の空き家の</a:t>
            </a:r>
            <a:r>
              <a:rPr kumimoji="1" lang="en-US" altLang="ja-JP" sz="1700" dirty="0"/>
              <a:t>DIY</a:t>
            </a:r>
            <a:r>
              <a:rPr kumimoji="1" lang="ja-JP" altLang="en-US" sz="1700" dirty="0"/>
              <a:t>事業を促進</a:t>
            </a:r>
          </a:p>
        </p:txBody>
      </p:sp>
      <p:cxnSp>
        <p:nvCxnSpPr>
          <p:cNvPr id="6" name="直線コネクタ 5"/>
          <p:cNvCxnSpPr/>
          <p:nvPr/>
        </p:nvCxnSpPr>
        <p:spPr>
          <a:xfrm>
            <a:off x="4872214" y="2489861"/>
            <a:ext cx="3592322"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6278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9144000" cy="6858000"/>
          </a:xfrm>
          <a:prstGeom prst="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31CC89DC-6538-1042-81B8-BFBA55A66F49}"/>
              </a:ext>
            </a:extLst>
          </p:cNvPr>
          <p:cNvSpPr>
            <a:spLocks noGrp="1"/>
          </p:cNvSpPr>
          <p:nvPr>
            <p:ph type="title"/>
          </p:nvPr>
        </p:nvSpPr>
        <p:spPr>
          <a:xfrm>
            <a:off x="5916074" y="978408"/>
            <a:ext cx="2791206" cy="1106424"/>
          </a:xfrm>
          <a:ln>
            <a:noFill/>
          </a:ln>
        </p:spPr>
        <p:txBody>
          <a:bodyPr anchor="b">
            <a:normAutofit/>
          </a:bodyPr>
          <a:lstStyle/>
          <a:p>
            <a:r>
              <a:rPr kumimoji="1" lang="ja-JP" altLang="en-US">
                <a:solidFill>
                  <a:schemeClr val="bg1"/>
                </a:solidFill>
              </a:rPr>
              <a:t>笠間市住教育</a:t>
            </a:r>
            <a:br>
              <a:rPr kumimoji="1" lang="en-US" altLang="ja-JP" dirty="0">
                <a:solidFill>
                  <a:schemeClr val="bg1"/>
                </a:solidFill>
              </a:rPr>
            </a:br>
            <a:r>
              <a:rPr kumimoji="1" lang="ja-JP" altLang="en-US">
                <a:solidFill>
                  <a:schemeClr val="bg1"/>
                </a:solidFill>
              </a:rPr>
              <a:t>　　プロジェクト</a:t>
            </a:r>
          </a:p>
        </p:txBody>
      </p:sp>
      <p:pic>
        <p:nvPicPr>
          <p:cNvPr id="9" name="図 8" descr="男, 立つ, 建物, フロント が含まれている画像&#10;&#10;自動的に生成された説明">
            <a:extLst>
              <a:ext uri="{FF2B5EF4-FFF2-40B4-BE49-F238E27FC236}">
                <a16:creationId xmlns:a16="http://schemas.microsoft.com/office/drawing/2014/main" id="{2213040C-C9AF-574C-9BE9-CD64F8A39B7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3"/>
          <a:stretch/>
        </p:blipFill>
        <p:spPr>
          <a:xfrm>
            <a:off x="300635" y="630936"/>
            <a:ext cx="2839212" cy="5495544"/>
          </a:xfrm>
          <a:prstGeom prst="rect">
            <a:avLst/>
          </a:prstGeom>
        </p:spPr>
      </p:pic>
      <p:pic>
        <p:nvPicPr>
          <p:cNvPr id="5" name="図 4" descr="グラフィカル ユーザー インターフェイス&#10;&#10;自動的に生成された説明">
            <a:extLst>
              <a:ext uri="{FF2B5EF4-FFF2-40B4-BE49-F238E27FC236}">
                <a16:creationId xmlns:a16="http://schemas.microsoft.com/office/drawing/2014/main" id="{E7ADDD88-FA73-CC46-A437-8AA4E31A626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3271266" y="630936"/>
            <a:ext cx="1988820" cy="2679192"/>
          </a:xfrm>
          <a:prstGeom prst="rect">
            <a:avLst/>
          </a:prstGeom>
        </p:spPr>
      </p:pic>
      <p:pic>
        <p:nvPicPr>
          <p:cNvPr id="7" name="図 6" descr="テキスト&#10;&#10;自動的に生成された説明">
            <a:extLst>
              <a:ext uri="{FF2B5EF4-FFF2-40B4-BE49-F238E27FC236}">
                <a16:creationId xmlns:a16="http://schemas.microsoft.com/office/drawing/2014/main" id="{2E8D06F1-08E0-734D-BB77-D3D7F079443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271266" y="3447288"/>
            <a:ext cx="1988820" cy="2679192"/>
          </a:xfrm>
          <a:prstGeom prst="rect">
            <a:avLst/>
          </a:prstGeom>
        </p:spPr>
      </p:pic>
      <p:sp>
        <p:nvSpPr>
          <p:cNvPr id="3" name="コンテンツ プレースホルダー 2">
            <a:extLst>
              <a:ext uri="{FF2B5EF4-FFF2-40B4-BE49-F238E27FC236}">
                <a16:creationId xmlns:a16="http://schemas.microsoft.com/office/drawing/2014/main" id="{30E91E25-C436-A242-8F15-E8D8F54CE2CA}"/>
              </a:ext>
            </a:extLst>
          </p:cNvPr>
          <p:cNvSpPr>
            <a:spLocks noGrp="1"/>
          </p:cNvSpPr>
          <p:nvPr>
            <p:ph idx="1"/>
          </p:nvPr>
        </p:nvSpPr>
        <p:spPr>
          <a:xfrm>
            <a:off x="5916074" y="2368296"/>
            <a:ext cx="2791206" cy="3502152"/>
          </a:xfrm>
        </p:spPr>
        <p:txBody>
          <a:bodyPr>
            <a:normAutofit/>
          </a:bodyPr>
          <a:lstStyle/>
          <a:p>
            <a:pPr marL="0" indent="0">
              <a:buNone/>
            </a:pPr>
            <a:endParaRPr kumimoji="1" lang="en-US" altLang="ja-JP" sz="1500" dirty="0">
              <a:solidFill>
                <a:schemeClr val="bg1"/>
              </a:solidFill>
            </a:endParaRPr>
          </a:p>
          <a:p>
            <a:pPr marL="0" indent="0">
              <a:buNone/>
            </a:pPr>
            <a:endParaRPr lang="en-US" altLang="ja-JP" sz="1500" dirty="0">
              <a:solidFill>
                <a:schemeClr val="bg1"/>
              </a:solidFill>
            </a:endParaRPr>
          </a:p>
          <a:p>
            <a:pPr marL="0" indent="0">
              <a:buNone/>
            </a:pPr>
            <a:endParaRPr kumimoji="1" lang="en-US" altLang="ja-JP" sz="1500">
              <a:solidFill>
                <a:schemeClr val="bg1"/>
              </a:solidFill>
            </a:endParaRPr>
          </a:p>
          <a:p>
            <a:pPr marL="0" indent="0">
              <a:buNone/>
            </a:pPr>
            <a:r>
              <a:rPr kumimoji="1" lang="ja-JP" altLang="en-US" sz="1500">
                <a:solidFill>
                  <a:schemeClr val="bg1"/>
                </a:solidFill>
              </a:rPr>
              <a:t>笠間市の市民を対象に</a:t>
            </a:r>
            <a:endParaRPr kumimoji="1" lang="en-US" altLang="ja-JP" sz="1500" dirty="0">
              <a:solidFill>
                <a:schemeClr val="bg1"/>
              </a:solidFill>
            </a:endParaRPr>
          </a:p>
          <a:p>
            <a:pPr marL="0" indent="0">
              <a:buNone/>
            </a:pPr>
            <a:r>
              <a:rPr lang="ja-JP" altLang="en-US" sz="1500">
                <a:solidFill>
                  <a:schemeClr val="bg1"/>
                </a:solidFill>
              </a:rPr>
              <a:t>　　　</a:t>
            </a:r>
            <a:r>
              <a:rPr kumimoji="1" lang="ja-JP" altLang="en-US" sz="1500">
                <a:solidFill>
                  <a:schemeClr val="bg1"/>
                </a:solidFill>
              </a:rPr>
              <a:t>空き家セミナー実施</a:t>
            </a:r>
            <a:endParaRPr kumimoji="1" lang="en-US" altLang="ja-JP" sz="1500" dirty="0">
              <a:solidFill>
                <a:schemeClr val="bg1"/>
              </a:solidFill>
            </a:endParaRPr>
          </a:p>
          <a:p>
            <a:pPr marL="0" indent="0">
              <a:buNone/>
            </a:pPr>
            <a:endParaRPr kumimoji="1" lang="en-US" altLang="ja-JP" sz="1500" dirty="0">
              <a:solidFill>
                <a:schemeClr val="bg1"/>
              </a:solidFill>
            </a:endParaRPr>
          </a:p>
          <a:p>
            <a:pPr marL="0" indent="0">
              <a:buNone/>
            </a:pPr>
            <a:r>
              <a:rPr kumimoji="1" lang="ja-JP" altLang="en-US" sz="1500">
                <a:solidFill>
                  <a:schemeClr val="bg1"/>
                </a:solidFill>
              </a:rPr>
              <a:t>官民連携で</a:t>
            </a:r>
            <a:endParaRPr kumimoji="1" lang="en-US" altLang="ja-JP" sz="1500" dirty="0">
              <a:solidFill>
                <a:schemeClr val="bg1"/>
              </a:solidFill>
            </a:endParaRPr>
          </a:p>
          <a:p>
            <a:pPr marL="0" indent="0">
              <a:buNone/>
            </a:pPr>
            <a:r>
              <a:rPr kumimoji="1" lang="ja-JP" altLang="en-US" sz="1500">
                <a:solidFill>
                  <a:schemeClr val="bg1"/>
                </a:solidFill>
              </a:rPr>
              <a:t>地域課題に取り組んでいます</a:t>
            </a:r>
          </a:p>
        </p:txBody>
      </p:sp>
      <p:cxnSp>
        <p:nvCxnSpPr>
          <p:cNvPr id="8" name="直線コネクタ 7"/>
          <p:cNvCxnSpPr/>
          <p:nvPr/>
        </p:nvCxnSpPr>
        <p:spPr>
          <a:xfrm>
            <a:off x="5465852" y="1315094"/>
            <a:ext cx="0" cy="381171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0772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3D6E21-C154-4942-BF6E-CF404890EF2C}"/>
              </a:ext>
            </a:extLst>
          </p:cNvPr>
          <p:cNvSpPr>
            <a:spLocks noGrp="1"/>
          </p:cNvSpPr>
          <p:nvPr>
            <p:ph type="title"/>
          </p:nvPr>
        </p:nvSpPr>
        <p:spPr/>
        <p:txBody>
          <a:bodyPr>
            <a:normAutofit fontScale="90000"/>
          </a:bodyPr>
          <a:lstStyle/>
          <a:p>
            <a:br>
              <a:rPr kumimoji="1" lang="en-US" altLang="ja-JP" dirty="0"/>
            </a:br>
            <a:endParaRPr kumimoji="1" lang="ja-JP" altLang="en-US"/>
          </a:p>
        </p:txBody>
      </p:sp>
      <p:sp>
        <p:nvSpPr>
          <p:cNvPr id="3" name="コンテンツ プレースホルダー 2">
            <a:extLst>
              <a:ext uri="{FF2B5EF4-FFF2-40B4-BE49-F238E27FC236}">
                <a16:creationId xmlns:a16="http://schemas.microsoft.com/office/drawing/2014/main" id="{80DD61A0-6594-C647-8C2D-7062D36EED23}"/>
              </a:ext>
            </a:extLst>
          </p:cNvPr>
          <p:cNvSpPr>
            <a:spLocks noGrp="1"/>
          </p:cNvSpPr>
          <p:nvPr>
            <p:ph idx="1"/>
          </p:nvPr>
        </p:nvSpPr>
        <p:spPr>
          <a:xfrm>
            <a:off x="312392" y="996952"/>
            <a:ext cx="8519216" cy="5359399"/>
          </a:xfrm>
        </p:spPr>
        <p:txBody>
          <a:bodyPr>
            <a:noAutofit/>
          </a:bodyPr>
          <a:lstStyle/>
          <a:p>
            <a:pPr marL="0" indent="0">
              <a:buNone/>
            </a:pPr>
            <a:r>
              <a:rPr kumimoji="1" lang="en-US" altLang="ja-JP" sz="2400" dirty="0"/>
              <a:t>        </a:t>
            </a:r>
            <a:r>
              <a:rPr kumimoji="1" lang="ja-JP" altLang="en-US" sz="2400"/>
              <a:t>　</a:t>
            </a:r>
            <a:r>
              <a:rPr kumimoji="1" lang="en-US" altLang="ja-JP" sz="2400" dirty="0"/>
              <a:t> </a:t>
            </a:r>
            <a:r>
              <a:rPr kumimoji="1" lang="ja-JP" altLang="en-US" sz="2400" dirty="0"/>
              <a:t>自治体の出来ないこと民間が行う</a:t>
            </a:r>
            <a:endParaRPr kumimoji="1" lang="en-US" altLang="ja-JP" sz="2400" dirty="0"/>
          </a:p>
          <a:p>
            <a:pPr marL="0" indent="0">
              <a:buNone/>
            </a:pPr>
            <a:r>
              <a:rPr lang="ja-JP" altLang="en-US" sz="2400" dirty="0"/>
              <a:t>　</a:t>
            </a:r>
            <a:br>
              <a:rPr lang="en-US" altLang="ja-JP" sz="2400" dirty="0"/>
            </a:br>
            <a:r>
              <a:rPr lang="en-US" altLang="ja-JP" sz="2400" dirty="0"/>
              <a:t>                   </a:t>
            </a:r>
            <a:r>
              <a:rPr lang="ja-JP" altLang="en-US" sz="2400" dirty="0"/>
              <a:t>　</a:t>
            </a:r>
            <a:r>
              <a:rPr lang="en-US" altLang="ja-JP" sz="2400" dirty="0"/>
              <a:t>    </a:t>
            </a:r>
            <a:r>
              <a:rPr kumimoji="1" lang="ja-JP" altLang="en-US" sz="2400" dirty="0"/>
              <a:t>⬇️</a:t>
            </a:r>
            <a:endParaRPr kumimoji="1" lang="en-US" altLang="ja-JP" sz="2400" dirty="0"/>
          </a:p>
          <a:p>
            <a:pPr marL="0" indent="0" algn="ctr">
              <a:buNone/>
            </a:pPr>
            <a:endParaRPr kumimoji="1" lang="en-US" altLang="ja-JP" sz="2400" dirty="0"/>
          </a:p>
          <a:p>
            <a:pPr marL="0" indent="0" algn="ctr">
              <a:buNone/>
            </a:pPr>
            <a:r>
              <a:rPr kumimoji="1" lang="en-US" altLang="ja-JP" sz="2400" dirty="0"/>
              <a:t> </a:t>
            </a:r>
            <a:r>
              <a:rPr kumimoji="1" lang="ja-JP" altLang="en-US" sz="2400" dirty="0"/>
              <a:t>自治体と情報共有し自治体と共に「空き家課題解決」</a:t>
            </a:r>
            <a:endParaRPr kumimoji="1" lang="en-US" altLang="ja-JP" sz="2400" dirty="0"/>
          </a:p>
          <a:p>
            <a:pPr marL="0" indent="0">
              <a:buNone/>
            </a:pPr>
            <a:r>
              <a:rPr kumimoji="1" lang="en-US" altLang="ja-JP" sz="2400" dirty="0"/>
              <a:t>      </a:t>
            </a:r>
            <a:r>
              <a:rPr kumimoji="1" lang="ja-JP" altLang="en-US" sz="2400" dirty="0"/>
              <a:t>（空き家バンク）　</a:t>
            </a:r>
            <a:r>
              <a:rPr kumimoji="1" lang="en-US" altLang="ja-JP" sz="2400" dirty="0"/>
              <a:t> </a:t>
            </a:r>
            <a:r>
              <a:rPr kumimoji="1" lang="ja-JP" altLang="en-US" sz="2400" dirty="0"/>
              <a:t>⬇️ </a:t>
            </a:r>
            <a:endParaRPr kumimoji="1" lang="en-US" altLang="ja-JP" sz="2400" dirty="0"/>
          </a:p>
          <a:p>
            <a:pPr marL="0" indent="0">
              <a:buNone/>
            </a:pPr>
            <a:r>
              <a:rPr kumimoji="1" lang="ja-JP" altLang="en-US" sz="2400" dirty="0"/>
              <a:t>　　　　　　　　　　　　　　　　　</a:t>
            </a:r>
            <a:endParaRPr kumimoji="1" lang="en-US" altLang="ja-JP" sz="2400" dirty="0"/>
          </a:p>
          <a:p>
            <a:pPr marL="0" indent="0">
              <a:buNone/>
            </a:pPr>
            <a:r>
              <a:rPr kumimoji="1" lang="en-US" altLang="ja-JP" sz="2400" dirty="0"/>
              <a:t>  </a:t>
            </a:r>
            <a:r>
              <a:rPr kumimoji="1" lang="ja-JP" altLang="en-US" sz="2400" dirty="0"/>
              <a:t>自治体情報管理発信</a:t>
            </a:r>
            <a:r>
              <a:rPr kumimoji="1" lang="en-US" altLang="ja-JP" sz="2400" dirty="0"/>
              <a:t> </a:t>
            </a:r>
            <a:r>
              <a:rPr kumimoji="1" lang="ja-JP" altLang="en-US" sz="2400" dirty="0"/>
              <a:t>⇦</a:t>
            </a:r>
            <a:r>
              <a:rPr kumimoji="1" lang="ja-JP" altLang="en-US" sz="2400" dirty="0">
                <a:solidFill>
                  <a:srgbClr val="FF0000"/>
                </a:solidFill>
              </a:rPr>
              <a:t>連携</a:t>
            </a:r>
            <a:r>
              <a:rPr kumimoji="1" lang="ja-JP" altLang="en-US" sz="2400" dirty="0"/>
              <a:t>⇨</a:t>
            </a:r>
            <a:r>
              <a:rPr kumimoji="1" lang="en-US" altLang="ja-JP" sz="2400" dirty="0"/>
              <a:t> </a:t>
            </a:r>
            <a:r>
              <a:rPr kumimoji="1" lang="ja-JP" altLang="en-US" sz="2400" dirty="0"/>
              <a:t>民間で実務運営</a:t>
            </a:r>
            <a:endParaRPr kumimoji="1" lang="en-US" altLang="ja-JP" sz="2400" dirty="0"/>
          </a:p>
          <a:p>
            <a:pPr marL="0" indent="0">
              <a:buNone/>
            </a:pPr>
            <a:r>
              <a:rPr kumimoji="1" lang="ja-JP" altLang="en-US" sz="2400" dirty="0"/>
              <a:t>　　　　　　　　</a:t>
            </a:r>
            <a:r>
              <a:rPr kumimoji="1" lang="en-US" altLang="ja-JP" sz="2400" dirty="0"/>
              <a:t>      </a:t>
            </a:r>
            <a:r>
              <a:rPr kumimoji="1" lang="ja-JP" altLang="en-US" sz="2400" dirty="0"/>
              <a:t>　</a:t>
            </a:r>
            <a:r>
              <a:rPr kumimoji="1" lang="en-US" altLang="ja-JP" sz="2400" dirty="0"/>
              <a:t> </a:t>
            </a:r>
            <a:r>
              <a:rPr kumimoji="1" lang="ja-JP" altLang="en-US" sz="2400" dirty="0"/>
              <a:t>⬇️</a:t>
            </a:r>
            <a:endParaRPr kumimoji="1" lang="en-US" altLang="ja-JP" sz="2400" dirty="0"/>
          </a:p>
          <a:p>
            <a:pPr marL="0" indent="0">
              <a:buNone/>
            </a:pPr>
            <a:r>
              <a:rPr kumimoji="1" lang="ja-JP" altLang="en-US" sz="2400" dirty="0"/>
              <a:t>　　　　　　　　　</a:t>
            </a:r>
            <a:r>
              <a:rPr lang="ja-JP" altLang="en-US" sz="2400" dirty="0"/>
              <a:t> </a:t>
            </a:r>
            <a:r>
              <a:rPr kumimoji="1" lang="ja-JP" altLang="en-US" sz="2400" dirty="0"/>
              <a:t>　　</a:t>
            </a:r>
            <a:r>
              <a:rPr kumimoji="1" lang="en-US" altLang="ja-JP" sz="2400" dirty="0"/>
              <a:t>    </a:t>
            </a:r>
            <a:r>
              <a:rPr kumimoji="1" lang="ja-JP" altLang="en-US" sz="2400" dirty="0"/>
              <a:t>・発生抑制</a:t>
            </a:r>
            <a:endParaRPr kumimoji="1" lang="en-US" altLang="ja-JP" sz="2400" dirty="0"/>
          </a:p>
          <a:p>
            <a:pPr marL="0" indent="0">
              <a:buNone/>
            </a:pPr>
            <a:r>
              <a:rPr kumimoji="1" lang="ja-JP" altLang="en-US" sz="2400" dirty="0"/>
              <a:t>　　　　　　　　　　　　　</a:t>
            </a:r>
            <a:r>
              <a:rPr kumimoji="1" lang="en-US" altLang="ja-JP" sz="2400" dirty="0"/>
              <a:t> </a:t>
            </a:r>
            <a:r>
              <a:rPr kumimoji="1" lang="ja-JP" altLang="en-US" sz="2400" dirty="0"/>
              <a:t>・解体促進</a:t>
            </a:r>
            <a:endParaRPr kumimoji="1" lang="en-US" altLang="ja-JP" sz="2400" dirty="0"/>
          </a:p>
          <a:p>
            <a:pPr marL="0" indent="0">
              <a:buNone/>
            </a:pPr>
            <a:r>
              <a:rPr kumimoji="1" lang="ja-JP" altLang="en-US" sz="2400" dirty="0"/>
              <a:t>　　　　　　　　　　　　　</a:t>
            </a:r>
            <a:r>
              <a:rPr kumimoji="1" lang="en-US" altLang="ja-JP" sz="2400" dirty="0"/>
              <a:t> </a:t>
            </a:r>
            <a:r>
              <a:rPr kumimoji="1" lang="ja-JP" altLang="en-US" sz="2400" dirty="0"/>
              <a:t>・</a:t>
            </a:r>
            <a:r>
              <a:rPr lang="ja-JP" altLang="en-US" sz="2400" dirty="0"/>
              <a:t>利活用</a:t>
            </a:r>
            <a:endParaRPr kumimoji="1" lang="en-US" altLang="ja-JP" sz="2400" dirty="0"/>
          </a:p>
          <a:p>
            <a:pPr marL="0" indent="0">
              <a:buNone/>
            </a:pPr>
            <a:r>
              <a:rPr kumimoji="1" lang="ja-JP" altLang="en-US" sz="2400" dirty="0"/>
              <a:t>　　　　　　　　　　　　</a:t>
            </a:r>
            <a:endParaRPr kumimoji="1" lang="en-US" altLang="ja-JP" sz="2400" dirty="0"/>
          </a:p>
          <a:p>
            <a:pPr marL="0" indent="0">
              <a:buNone/>
            </a:pPr>
            <a:r>
              <a:rPr kumimoji="1" lang="ja-JP" altLang="en-US" sz="2400" dirty="0"/>
              <a:t>　　　　　　　　　　</a:t>
            </a:r>
            <a:endParaRPr kumimoji="1" lang="en-US" altLang="ja-JP" sz="2400" dirty="0"/>
          </a:p>
          <a:p>
            <a:pPr marL="0" indent="0">
              <a:buNone/>
            </a:pPr>
            <a:r>
              <a:rPr kumimoji="1" lang="ja-JP" altLang="en-US" sz="2400" dirty="0"/>
              <a:t>　　　　　　　　</a:t>
            </a:r>
            <a:endParaRPr kumimoji="1" lang="en-US" altLang="ja-JP" sz="2400" dirty="0"/>
          </a:p>
        </p:txBody>
      </p:sp>
    </p:spTree>
    <p:extLst>
      <p:ext uri="{BB962C8B-B14F-4D97-AF65-F5344CB8AC3E}">
        <p14:creationId xmlns:p14="http://schemas.microsoft.com/office/powerpoint/2010/main" val="3530217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2409051-DB38-8842-8AE8-84585903069E}"/>
              </a:ext>
            </a:extLst>
          </p:cNvPr>
          <p:cNvSpPr>
            <a:spLocks noGrp="1"/>
          </p:cNvSpPr>
          <p:nvPr>
            <p:ph type="title"/>
          </p:nvPr>
        </p:nvSpPr>
        <p:spPr/>
        <p:txBody>
          <a:bodyPr/>
          <a:lstStyle/>
          <a:p>
            <a:r>
              <a:rPr lang="ja-JP" altLang="en-US" dirty="0"/>
              <a:t>ＣＯＳＯＪＩとの連携</a:t>
            </a:r>
            <a:endParaRPr kumimoji="1" lang="ja-JP" altLang="en-US" dirty="0"/>
          </a:p>
        </p:txBody>
      </p:sp>
      <p:pic>
        <p:nvPicPr>
          <p:cNvPr id="2050" name="Picture 2">
            <a:extLst>
              <a:ext uri="{FF2B5EF4-FFF2-40B4-BE49-F238E27FC236}">
                <a16:creationId xmlns:a16="http://schemas.microsoft.com/office/drawing/2014/main" id="{93F61E5D-6447-4B7A-8477-DDBEDBBDD468}"/>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3436" y="952210"/>
            <a:ext cx="4079770" cy="237882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35044E87-A46D-4F34-B3EE-FE350385D08F}"/>
              </a:ext>
            </a:extLst>
          </p:cNvPr>
          <p:cNvPicPr>
            <a:picLocks noChangeAspect="1" noChangeArrowheads="1" noCrop="1"/>
          </p:cNvPicPr>
          <p:nvPr/>
        </p:nvPicPr>
        <p:blipFill>
          <a:blip r:embed="rId3">
            <a:extLst>
              <a:ext uri="{28A0092B-C50C-407E-A947-70E740481C1C}">
                <a14:useLocalDpi xmlns:a14="http://schemas.microsoft.com/office/drawing/2010/main"/>
              </a:ext>
            </a:extLst>
          </a:blip>
          <a:srcRect/>
          <a:stretch>
            <a:fillRect/>
          </a:stretch>
        </p:blipFill>
        <p:spPr bwMode="auto">
          <a:xfrm>
            <a:off x="4572000" y="952210"/>
            <a:ext cx="4213169" cy="2378820"/>
          </a:xfrm>
          <a:prstGeom prst="rect">
            <a:avLst/>
          </a:prstGeom>
          <a:noFill/>
          <a:extLst>
            <a:ext uri="{909E8E84-426E-40DD-AFC4-6F175D3DCCD1}">
              <a14:hiddenFill xmlns:a14="http://schemas.microsoft.com/office/drawing/2010/main">
                <a:solidFill>
                  <a:srgbClr val="FFFFFF"/>
                </a:solidFill>
              </a14:hiddenFill>
            </a:ext>
          </a:extLst>
        </p:spPr>
      </p:pic>
      <p:sp>
        <p:nvSpPr>
          <p:cNvPr id="4" name="正方形/長方形 3">
            <a:extLst>
              <a:ext uri="{FF2B5EF4-FFF2-40B4-BE49-F238E27FC236}">
                <a16:creationId xmlns:a16="http://schemas.microsoft.com/office/drawing/2014/main" id="{46C59D78-9E9B-4050-82F0-C83D81DD1D52}"/>
              </a:ext>
            </a:extLst>
          </p:cNvPr>
          <p:cNvSpPr/>
          <p:nvPr/>
        </p:nvSpPr>
        <p:spPr>
          <a:xfrm>
            <a:off x="241133" y="4559838"/>
            <a:ext cx="8661733" cy="1569660"/>
          </a:xfrm>
          <a:prstGeom prst="rect">
            <a:avLst/>
          </a:prstGeom>
        </p:spPr>
        <p:txBody>
          <a:bodyPr wrap="square">
            <a:spAutoFit/>
          </a:bodyPr>
          <a:lstStyle/>
          <a:p>
            <a:r>
              <a:rPr lang="en-US" altLang="ja-JP" sz="1600" dirty="0">
                <a:latin typeface="ＭＳ ゴシック" panose="020B0609070205080204" pitchFamily="49" charset="-128"/>
                <a:ea typeface="ＭＳ ゴシック" panose="020B0609070205080204" pitchFamily="49" charset="-128"/>
              </a:rPr>
              <a:t>COSOJI</a:t>
            </a:r>
            <a:r>
              <a:rPr lang="ja-JP" altLang="en-US" sz="1600" dirty="0">
                <a:latin typeface="ＭＳ ゴシック" panose="020B0609070205080204" pitchFamily="49" charset="-128"/>
                <a:ea typeface="ＭＳ ゴシック" panose="020B0609070205080204" pitchFamily="49" charset="-128"/>
              </a:rPr>
              <a:t>は“不動産業界の軽作業”と“地域住民のスキマ時間”を繋げるワークシェアサービスです。アパート、マンション、戸建などの所有者が不動産に関する軽作業（共用部清掃、目視点検、草むしりなど）を地域住民へスマホひとつで依頼することができます。連携を通じ、日本国の地域活性化、地方創生および地域の終活促進に資する事業であることに合意し、両社が有する経営資源、情報、ノウハウを相互活用し、既存事業の更なる推進及び、共同推進可能な事業の企画・推進を行うことを目的としています。</a:t>
            </a:r>
          </a:p>
        </p:txBody>
      </p:sp>
      <p:sp>
        <p:nvSpPr>
          <p:cNvPr id="5" name="正方形/長方形 4">
            <a:extLst>
              <a:ext uri="{FF2B5EF4-FFF2-40B4-BE49-F238E27FC236}">
                <a16:creationId xmlns:a16="http://schemas.microsoft.com/office/drawing/2014/main" id="{45A92571-B120-486C-8A42-1BB0CBB98B3A}"/>
              </a:ext>
            </a:extLst>
          </p:cNvPr>
          <p:cNvSpPr/>
          <p:nvPr/>
        </p:nvSpPr>
        <p:spPr>
          <a:xfrm>
            <a:off x="123436" y="3693960"/>
            <a:ext cx="8883404" cy="400110"/>
          </a:xfrm>
          <a:prstGeom prst="rect">
            <a:avLst/>
          </a:prstGeom>
        </p:spPr>
        <p:txBody>
          <a:bodyPr wrap="square">
            <a:spAutoFit/>
          </a:bodyPr>
          <a:lstStyle/>
          <a:p>
            <a:pPr algn="ctr"/>
            <a:r>
              <a:rPr lang="ja-JP" altLang="en-US" sz="2000" dirty="0">
                <a:latin typeface="ＭＳ ゴシック" panose="020B0609070205080204" pitchFamily="49" charset="-128"/>
                <a:ea typeface="ＭＳ ゴシック" panose="020B0609070205080204" pitchFamily="49" charset="-128"/>
              </a:rPr>
              <a:t>“空き家の保全”と“地域住民のスキマ時間”のマッチングアプリとの連携</a:t>
            </a:r>
          </a:p>
        </p:txBody>
      </p:sp>
    </p:spTree>
    <p:extLst>
      <p:ext uri="{BB962C8B-B14F-4D97-AF65-F5344CB8AC3E}">
        <p14:creationId xmlns:p14="http://schemas.microsoft.com/office/powerpoint/2010/main" val="3924933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76E8C41-167B-D248-AF35-5984D982A980}"/>
              </a:ext>
            </a:extLst>
          </p:cNvPr>
          <p:cNvSpPr>
            <a:spLocks noGrp="1"/>
          </p:cNvSpPr>
          <p:nvPr>
            <p:ph type="title"/>
          </p:nvPr>
        </p:nvSpPr>
        <p:spPr/>
        <p:txBody>
          <a:bodyPr/>
          <a:lstStyle/>
          <a:p>
            <a:r>
              <a:rPr kumimoji="1" lang="ja-JP" altLang="en-US"/>
              <a:t>３社連携協定</a:t>
            </a:r>
          </a:p>
        </p:txBody>
      </p:sp>
      <p:pic>
        <p:nvPicPr>
          <p:cNvPr id="5" name="コンテンツ プレースホルダー 4" descr="テキスト が含まれている画像&#10;&#10;自動的に生成された説明">
            <a:extLst>
              <a:ext uri="{FF2B5EF4-FFF2-40B4-BE49-F238E27FC236}">
                <a16:creationId xmlns:a16="http://schemas.microsoft.com/office/drawing/2014/main" id="{C839C068-EB02-D74C-9328-B2C275465954}"/>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257577" y="850006"/>
            <a:ext cx="8577329" cy="5331853"/>
          </a:xfrm>
        </p:spPr>
      </p:pic>
    </p:spTree>
    <p:extLst>
      <p:ext uri="{BB962C8B-B14F-4D97-AF65-F5344CB8AC3E}">
        <p14:creationId xmlns:p14="http://schemas.microsoft.com/office/powerpoint/2010/main" val="991345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B8EDCE9-69F4-A34A-A02C-34A3DC44E036}"/>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1E4DAB62-0CFB-BF48-80FA-6B9125DAF622}"/>
              </a:ext>
            </a:extLst>
          </p:cNvPr>
          <p:cNvSpPr>
            <a:spLocks noGrp="1"/>
          </p:cNvSpPr>
          <p:nvPr>
            <p:ph idx="1"/>
          </p:nvPr>
        </p:nvSpPr>
        <p:spPr/>
        <p:txBody>
          <a:bodyPr/>
          <a:lstStyle/>
          <a:p>
            <a:pPr marL="0" indent="0">
              <a:buNone/>
            </a:pPr>
            <a:endParaRPr lang="en-US" altLang="ja-JP" dirty="0"/>
          </a:p>
          <a:p>
            <a:pPr marL="0" indent="0">
              <a:buNone/>
            </a:pPr>
            <a:endParaRPr lang="en-US" altLang="ja-JP" dirty="0"/>
          </a:p>
          <a:p>
            <a:pPr marL="0" indent="0">
              <a:buNone/>
            </a:pPr>
            <a:r>
              <a:rPr lang="ja-JP" altLang="en-US"/>
              <a:t>上天草市との連携協定では</a:t>
            </a:r>
            <a:endParaRPr lang="en-US" altLang="ja-JP" dirty="0"/>
          </a:p>
          <a:p>
            <a:pPr marL="0" indent="0">
              <a:buNone/>
            </a:pPr>
            <a:r>
              <a:rPr lang="en" altLang="ja-JP" dirty="0" err="1"/>
              <a:t>Rsmile</a:t>
            </a:r>
            <a:r>
              <a:rPr lang="ja-JP" altLang="en-US"/>
              <a:t>株式会社を含む連携協定です。</a:t>
            </a:r>
            <a:endParaRPr lang="en-US" altLang="ja-JP" dirty="0"/>
          </a:p>
          <a:p>
            <a:pPr marL="0" indent="0">
              <a:buNone/>
            </a:pPr>
            <a:r>
              <a:rPr lang="ja-JP" altLang="en-US"/>
              <a:t>空き家等の適正な管理、発生抑制、利活用等</a:t>
            </a:r>
            <a:endParaRPr lang="en-US" altLang="ja-JP" dirty="0"/>
          </a:p>
          <a:p>
            <a:pPr marL="0" indent="0">
              <a:buNone/>
            </a:pPr>
            <a:r>
              <a:rPr lang="ja-JP" altLang="en-US"/>
              <a:t>を通じ、地域の生活環境の保全や雇用創出と</a:t>
            </a:r>
            <a:endParaRPr lang="en-US" altLang="ja-JP" dirty="0"/>
          </a:p>
          <a:p>
            <a:pPr marL="0" indent="0">
              <a:buNone/>
            </a:pPr>
            <a:r>
              <a:rPr lang="ja-JP" altLang="en-US"/>
              <a:t>地域活性化に寄与することを目的に</a:t>
            </a:r>
            <a:endParaRPr lang="en-US" altLang="ja-JP" dirty="0"/>
          </a:p>
          <a:p>
            <a:pPr marL="0" indent="0">
              <a:buNone/>
            </a:pPr>
            <a:r>
              <a:rPr lang="ja-JP" altLang="en-US"/>
              <a:t>相互に連携・協力することに合意し</a:t>
            </a:r>
            <a:endParaRPr lang="en-US" altLang="ja-JP" dirty="0"/>
          </a:p>
          <a:p>
            <a:pPr marL="0" indent="0">
              <a:buNone/>
            </a:pPr>
            <a:r>
              <a:rPr lang="en-US" altLang="ja-JP" dirty="0"/>
              <a:t>3</a:t>
            </a:r>
            <a:r>
              <a:rPr lang="ja-JP" altLang="en-US"/>
              <a:t>社間で協定を締結しました。</a:t>
            </a:r>
            <a:endParaRPr kumimoji="1" lang="ja-JP" altLang="en-US"/>
          </a:p>
        </p:txBody>
      </p:sp>
    </p:spTree>
    <p:extLst>
      <p:ext uri="{BB962C8B-B14F-4D97-AF65-F5344CB8AC3E}">
        <p14:creationId xmlns:p14="http://schemas.microsoft.com/office/powerpoint/2010/main" val="2765267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790172-1EC3-8741-8153-F812AFE7DD66}"/>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18602390-2440-A144-A4B1-FB3EC479D9D4}"/>
              </a:ext>
            </a:extLst>
          </p:cNvPr>
          <p:cNvSpPr>
            <a:spLocks noGrp="1"/>
          </p:cNvSpPr>
          <p:nvPr>
            <p:ph idx="1"/>
          </p:nvPr>
        </p:nvSpPr>
        <p:spPr/>
        <p:txBody>
          <a:bodyPr/>
          <a:lstStyle/>
          <a:p>
            <a:pPr marL="0" indent="0">
              <a:buNone/>
            </a:pPr>
            <a:r>
              <a:rPr lang="ja-JP" altLang="en-US"/>
              <a:t>協定の目的</a:t>
            </a:r>
          </a:p>
          <a:p>
            <a:pPr marL="0" indent="0">
              <a:buNone/>
            </a:pPr>
            <a:endParaRPr lang="en-US" altLang="ja-JP" dirty="0"/>
          </a:p>
          <a:p>
            <a:pPr marL="0" indent="0">
              <a:buNone/>
            </a:pPr>
            <a:r>
              <a:rPr lang="ja-JP" altLang="en-US"/>
              <a:t>上天草市</a:t>
            </a:r>
            <a:endParaRPr lang="en-US" altLang="ja-JP" dirty="0"/>
          </a:p>
          <a:p>
            <a:pPr marL="0" indent="0">
              <a:buNone/>
            </a:pPr>
            <a:r>
              <a:rPr lang="ja-JP" altLang="en-US"/>
              <a:t>一般社団法人古民家再生協会熊本</a:t>
            </a:r>
            <a:endParaRPr lang="en-US" altLang="ja-JP" dirty="0"/>
          </a:p>
          <a:p>
            <a:pPr marL="0" indent="0">
              <a:buNone/>
            </a:pPr>
            <a:r>
              <a:rPr lang="en" altLang="ja-JP" dirty="0" err="1"/>
              <a:t>Rsmile</a:t>
            </a:r>
            <a:r>
              <a:rPr lang="ja-JP" altLang="en-US"/>
              <a:t>株式会社　　　　　　　　が空き家等</a:t>
            </a:r>
            <a:endParaRPr lang="en-US" altLang="ja-JP" dirty="0"/>
          </a:p>
          <a:p>
            <a:pPr marL="0" indent="0">
              <a:buNone/>
            </a:pPr>
            <a:r>
              <a:rPr lang="ja-JP" altLang="en-US"/>
              <a:t>の適正な管理、発生抑制、利活用及び地域の</a:t>
            </a:r>
            <a:endParaRPr lang="en-US" altLang="ja-JP" dirty="0"/>
          </a:p>
          <a:p>
            <a:pPr marL="0" indent="0">
              <a:buNone/>
            </a:pPr>
            <a:r>
              <a:rPr lang="ja-JP" altLang="en-US"/>
              <a:t>雇用創出等を通じ、地域の生活環境の保全や</a:t>
            </a:r>
            <a:endParaRPr lang="en-US" altLang="ja-JP" dirty="0"/>
          </a:p>
          <a:p>
            <a:pPr marL="0" indent="0">
              <a:buNone/>
            </a:pPr>
            <a:r>
              <a:rPr lang="ja-JP" altLang="en-US"/>
              <a:t>地域活性化に寄与することを目的に相互に</a:t>
            </a:r>
            <a:endParaRPr lang="en-US" altLang="ja-JP" dirty="0"/>
          </a:p>
          <a:p>
            <a:pPr marL="0" indent="0">
              <a:buNone/>
            </a:pPr>
            <a:r>
              <a:rPr lang="ja-JP" altLang="en-US"/>
              <a:t>連携・協力する協定を締結しました。</a:t>
            </a:r>
          </a:p>
          <a:p>
            <a:pPr marL="0" indent="0">
              <a:buNone/>
            </a:pPr>
            <a:endParaRPr kumimoji="1" lang="ja-JP" altLang="en-US"/>
          </a:p>
        </p:txBody>
      </p:sp>
    </p:spTree>
    <p:extLst>
      <p:ext uri="{BB962C8B-B14F-4D97-AF65-F5344CB8AC3E}">
        <p14:creationId xmlns:p14="http://schemas.microsoft.com/office/powerpoint/2010/main" val="2955448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65878C-1EE2-4B49-B0E1-967E53EF318D}"/>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CA133AC3-C878-184D-9E4E-93F0DF48A5D2}"/>
              </a:ext>
            </a:extLst>
          </p:cNvPr>
          <p:cNvSpPr>
            <a:spLocks noGrp="1"/>
          </p:cNvSpPr>
          <p:nvPr>
            <p:ph idx="1"/>
          </p:nvPr>
        </p:nvSpPr>
        <p:spPr>
          <a:xfrm>
            <a:off x="628649" y="791154"/>
            <a:ext cx="8051711" cy="5187026"/>
          </a:xfrm>
        </p:spPr>
        <p:txBody>
          <a:bodyPr/>
          <a:lstStyle/>
          <a:p>
            <a:pPr marL="0" indent="0">
              <a:buNone/>
            </a:pPr>
            <a:r>
              <a:rPr lang="ja-JP" altLang="en-US"/>
              <a:t>上天草市の課題</a:t>
            </a:r>
          </a:p>
          <a:p>
            <a:pPr marL="0" indent="0">
              <a:buNone/>
            </a:pPr>
            <a:endParaRPr lang="en-US" altLang="ja-JP" dirty="0"/>
          </a:p>
          <a:p>
            <a:pPr marL="0" indent="0">
              <a:buNone/>
            </a:pPr>
            <a:r>
              <a:rPr lang="ja-JP" altLang="en-US"/>
              <a:t>上天草市の人口は</a:t>
            </a:r>
            <a:endParaRPr lang="en-US" altLang="ja-JP" dirty="0"/>
          </a:p>
          <a:p>
            <a:pPr marL="0" indent="0">
              <a:buNone/>
            </a:pPr>
            <a:r>
              <a:rPr lang="ja-JP" altLang="en-US"/>
              <a:t>昭和</a:t>
            </a:r>
            <a:r>
              <a:rPr lang="en-US" altLang="ja-JP" dirty="0"/>
              <a:t>35</a:t>
            </a:r>
            <a:r>
              <a:rPr lang="ja-JP" altLang="en-US"/>
              <a:t>年国勢調査の</a:t>
            </a:r>
            <a:r>
              <a:rPr lang="en-US" altLang="ja-JP" dirty="0"/>
              <a:t>51,349</a:t>
            </a:r>
            <a:r>
              <a:rPr lang="ja-JP" altLang="en-US"/>
              <a:t>人をピークに</a:t>
            </a:r>
            <a:endParaRPr lang="en-US" altLang="ja-JP" dirty="0"/>
          </a:p>
          <a:p>
            <a:pPr marL="0" indent="0">
              <a:buNone/>
            </a:pPr>
            <a:r>
              <a:rPr lang="ja-JP" altLang="en-US"/>
              <a:t>年々減少の一途をたどり</a:t>
            </a:r>
            <a:endParaRPr lang="en-US" altLang="ja-JP" dirty="0"/>
          </a:p>
          <a:p>
            <a:pPr marL="0" indent="0">
              <a:buNone/>
            </a:pPr>
            <a:r>
              <a:rPr lang="ja-JP" altLang="en-US"/>
              <a:t>平成</a:t>
            </a:r>
            <a:r>
              <a:rPr lang="en-US" altLang="ja-JP" dirty="0"/>
              <a:t>27</a:t>
            </a:r>
            <a:r>
              <a:rPr lang="ja-JP" altLang="en-US"/>
              <a:t>年国勢調査では</a:t>
            </a:r>
            <a:r>
              <a:rPr lang="en-US" altLang="ja-JP" dirty="0"/>
              <a:t>27,006</a:t>
            </a:r>
            <a:r>
              <a:rPr lang="ja-JP" altLang="en-US"/>
              <a:t>人となっています</a:t>
            </a:r>
            <a:endParaRPr lang="en-US" altLang="ja-JP" dirty="0"/>
          </a:p>
          <a:p>
            <a:pPr marL="0" indent="0">
              <a:buNone/>
            </a:pPr>
            <a:r>
              <a:rPr lang="ja-JP" altLang="en-US"/>
              <a:t>平成</a:t>
            </a:r>
            <a:r>
              <a:rPr lang="en-US" altLang="ja-JP" dirty="0"/>
              <a:t>30</a:t>
            </a:r>
            <a:r>
              <a:rPr lang="ja-JP" altLang="en-US"/>
              <a:t>年度の住宅土地統計調査によると</a:t>
            </a:r>
            <a:endParaRPr lang="en-US" altLang="ja-JP" dirty="0"/>
          </a:p>
          <a:p>
            <a:pPr marL="0" indent="0">
              <a:buNone/>
            </a:pPr>
            <a:r>
              <a:rPr lang="ja-JP" altLang="en-US"/>
              <a:t>市の空き家は</a:t>
            </a:r>
            <a:r>
              <a:rPr lang="en-US" altLang="ja-JP" dirty="0"/>
              <a:t>2,920</a:t>
            </a:r>
            <a:r>
              <a:rPr lang="ja-JP" altLang="en-US"/>
              <a:t>戸</a:t>
            </a:r>
            <a:endParaRPr lang="en-US" altLang="ja-JP" dirty="0"/>
          </a:p>
          <a:p>
            <a:pPr marL="0" indent="0">
              <a:buNone/>
            </a:pPr>
            <a:r>
              <a:rPr lang="ja-JP" altLang="en-US"/>
              <a:t>空き家率は</a:t>
            </a:r>
            <a:r>
              <a:rPr lang="en-US" altLang="ja-JP" dirty="0"/>
              <a:t>23.3</a:t>
            </a:r>
            <a:r>
              <a:rPr lang="ja-JP" altLang="en-US"/>
              <a:t>％であり</a:t>
            </a:r>
            <a:endParaRPr lang="en-US" altLang="ja-JP" dirty="0"/>
          </a:p>
          <a:p>
            <a:pPr marL="0" indent="0">
              <a:buNone/>
            </a:pPr>
            <a:r>
              <a:rPr lang="ja-JP" altLang="en-US"/>
              <a:t>人口減少に伴い空き家が増加しています。</a:t>
            </a:r>
            <a:endParaRPr kumimoji="1" lang="ja-JP" altLang="en-US"/>
          </a:p>
        </p:txBody>
      </p:sp>
    </p:spTree>
    <p:extLst>
      <p:ext uri="{BB962C8B-B14F-4D97-AF65-F5344CB8AC3E}">
        <p14:creationId xmlns:p14="http://schemas.microsoft.com/office/powerpoint/2010/main" val="2747192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757F315-B14A-E042-9A7E-CFD749734770}"/>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E10E9A3F-0CDB-0043-9ADB-408F2C1EF5C6}"/>
              </a:ext>
            </a:extLst>
          </p:cNvPr>
          <p:cNvSpPr>
            <a:spLocks noGrp="1"/>
          </p:cNvSpPr>
          <p:nvPr>
            <p:ph idx="1"/>
          </p:nvPr>
        </p:nvSpPr>
        <p:spPr>
          <a:xfrm>
            <a:off x="628649" y="791154"/>
            <a:ext cx="8090347" cy="5609646"/>
          </a:xfrm>
        </p:spPr>
        <p:txBody>
          <a:bodyPr>
            <a:normAutofit/>
          </a:bodyPr>
          <a:lstStyle/>
          <a:p>
            <a:pPr marL="0" indent="0">
              <a:buNone/>
            </a:pPr>
            <a:endParaRPr lang="en-US" altLang="ja-JP" dirty="0"/>
          </a:p>
          <a:p>
            <a:pPr marL="0" indent="0">
              <a:buNone/>
            </a:pPr>
            <a:r>
              <a:rPr lang="ja-JP" altLang="en-US"/>
              <a:t>上天草市では平成</a:t>
            </a:r>
            <a:r>
              <a:rPr lang="en-US" altLang="ja-JP" dirty="0"/>
              <a:t>28</a:t>
            </a:r>
            <a:r>
              <a:rPr lang="ja-JP" altLang="en-US"/>
              <a:t>年度より、空き家の利活用の</a:t>
            </a:r>
            <a:endParaRPr lang="en-US" altLang="ja-JP" dirty="0"/>
          </a:p>
          <a:p>
            <a:pPr marL="0" indent="0">
              <a:buNone/>
            </a:pPr>
            <a:r>
              <a:rPr lang="ja-JP" altLang="en-US"/>
              <a:t>推進、移住定住の促進を目的に空き家バンク制度</a:t>
            </a:r>
            <a:endParaRPr lang="en-US" altLang="ja-JP" dirty="0"/>
          </a:p>
          <a:p>
            <a:pPr marL="0" indent="0">
              <a:buNone/>
            </a:pPr>
            <a:r>
              <a:rPr lang="ja-JP" altLang="en-US"/>
              <a:t>を運用しています。</a:t>
            </a:r>
            <a:endParaRPr lang="en-US" altLang="ja-JP" dirty="0"/>
          </a:p>
          <a:p>
            <a:pPr marL="0" indent="0">
              <a:buNone/>
            </a:pPr>
            <a:r>
              <a:rPr lang="ja-JP" altLang="en-US"/>
              <a:t>空き家バンクの運用により空き家対策並びに</a:t>
            </a:r>
            <a:endParaRPr lang="en-US" altLang="ja-JP" dirty="0"/>
          </a:p>
          <a:p>
            <a:pPr marL="0" indent="0">
              <a:buNone/>
            </a:pPr>
            <a:r>
              <a:rPr lang="ja-JP" altLang="en-US"/>
              <a:t>移住者の増加が進む一方で</a:t>
            </a:r>
            <a:endParaRPr lang="en-US" altLang="ja-JP" dirty="0"/>
          </a:p>
          <a:p>
            <a:pPr marL="0" indent="0">
              <a:buNone/>
            </a:pPr>
            <a:endParaRPr lang="ja-JP" altLang="en-US"/>
          </a:p>
          <a:p>
            <a:pPr marL="0" indent="0">
              <a:buNone/>
            </a:pPr>
            <a:r>
              <a:rPr lang="ja-JP" altLang="en-US"/>
              <a:t>・登録された物件の中でも成約しやすい物件</a:t>
            </a:r>
            <a:endParaRPr lang="en-US" altLang="ja-JP" dirty="0"/>
          </a:p>
          <a:p>
            <a:pPr marL="0" indent="0">
              <a:buNone/>
            </a:pPr>
            <a:r>
              <a:rPr lang="ja-JP" altLang="en-US"/>
              <a:t>　としにくい物件があり格差が生じている</a:t>
            </a:r>
            <a:endParaRPr lang="en-US" altLang="ja-JP" dirty="0"/>
          </a:p>
          <a:p>
            <a:pPr marL="0" indent="0">
              <a:buNone/>
            </a:pPr>
            <a:endParaRPr lang="en-US" altLang="ja-JP" dirty="0"/>
          </a:p>
          <a:p>
            <a:pPr marL="0" indent="0">
              <a:buNone/>
            </a:pPr>
            <a:r>
              <a:rPr lang="ja-JP" altLang="en-US"/>
              <a:t>課題があります。</a:t>
            </a:r>
            <a:endParaRPr kumimoji="1" lang="ja-JP" altLang="en-US"/>
          </a:p>
        </p:txBody>
      </p:sp>
    </p:spTree>
    <p:extLst>
      <p:ext uri="{BB962C8B-B14F-4D97-AF65-F5344CB8AC3E}">
        <p14:creationId xmlns:p14="http://schemas.microsoft.com/office/powerpoint/2010/main" val="1265469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163A090-5AB4-7548-AA88-63D0C6E9B25C}"/>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997053E2-AFA2-3640-900B-9AD30321C70F}"/>
              </a:ext>
            </a:extLst>
          </p:cNvPr>
          <p:cNvSpPr>
            <a:spLocks noGrp="1"/>
          </p:cNvSpPr>
          <p:nvPr>
            <p:ph idx="1"/>
          </p:nvPr>
        </p:nvSpPr>
        <p:spPr>
          <a:xfrm>
            <a:off x="628650" y="791154"/>
            <a:ext cx="8283530" cy="5187026"/>
          </a:xfrm>
        </p:spPr>
        <p:txBody>
          <a:bodyPr>
            <a:normAutofit/>
          </a:bodyPr>
          <a:lstStyle/>
          <a:p>
            <a:pPr marL="0" indent="0">
              <a:buNone/>
            </a:pPr>
            <a:r>
              <a:rPr lang="ja-JP" altLang="en-US"/>
              <a:t>連携・サポート内容</a:t>
            </a:r>
          </a:p>
          <a:p>
            <a:pPr marL="0" indent="0">
              <a:buNone/>
            </a:pPr>
            <a:r>
              <a:rPr lang="ja-JP" altLang="en-US"/>
              <a:t>上天草市の空き家課題の解決において</a:t>
            </a:r>
            <a:endParaRPr lang="en-US" altLang="ja-JP" dirty="0"/>
          </a:p>
          <a:p>
            <a:pPr marL="0" indent="0">
              <a:buNone/>
            </a:pPr>
            <a:r>
              <a:rPr lang="ja-JP" altLang="en-US"/>
              <a:t>経営資源、情報、ノウハウを活用し</a:t>
            </a:r>
            <a:r>
              <a:rPr lang="en-US" altLang="ja-JP" dirty="0"/>
              <a:t>『</a:t>
            </a:r>
            <a:r>
              <a:rPr lang="en" altLang="ja-JP" dirty="0"/>
              <a:t>COSOJI』</a:t>
            </a:r>
          </a:p>
          <a:p>
            <a:pPr marL="0" indent="0">
              <a:buNone/>
            </a:pPr>
            <a:r>
              <a:rPr lang="ja-JP" altLang="en-US"/>
              <a:t>の更なる推進及び、共同推進可能な事業の企画</a:t>
            </a:r>
            <a:endParaRPr lang="en-US" altLang="ja-JP" dirty="0"/>
          </a:p>
          <a:p>
            <a:pPr marL="0" indent="0">
              <a:buNone/>
            </a:pPr>
            <a:r>
              <a:rPr lang="ja-JP" altLang="en-US"/>
              <a:t>推進を行います。</a:t>
            </a:r>
          </a:p>
          <a:p>
            <a:pPr marL="0" indent="0">
              <a:buNone/>
            </a:pPr>
            <a:r>
              <a:rPr lang="ja-JP" altLang="en-US"/>
              <a:t>① 空き家等の発生抑制や保全・再生</a:t>
            </a:r>
          </a:p>
          <a:p>
            <a:pPr marL="0" indent="0">
              <a:buNone/>
            </a:pPr>
            <a:r>
              <a:rPr lang="ja-JP" altLang="en-US"/>
              <a:t>② 空家の保全を地域住民の方々で行うことに</a:t>
            </a:r>
            <a:endParaRPr lang="en-US" altLang="ja-JP" dirty="0"/>
          </a:p>
          <a:p>
            <a:pPr marL="0" indent="0">
              <a:buNone/>
            </a:pPr>
            <a:r>
              <a:rPr lang="ja-JP" altLang="en-US"/>
              <a:t>　</a:t>
            </a:r>
            <a:r>
              <a:rPr lang="en-US" altLang="ja-JP" dirty="0"/>
              <a:t> </a:t>
            </a:r>
            <a:r>
              <a:rPr lang="ja-JP" altLang="en-US"/>
              <a:t>よる雇用創出</a:t>
            </a:r>
          </a:p>
          <a:p>
            <a:pPr marL="0" indent="0">
              <a:buNone/>
            </a:pPr>
            <a:r>
              <a:rPr lang="ja-JP" altLang="en-US"/>
              <a:t>③ 空家の保全促進のための空き家バンクへの</a:t>
            </a:r>
            <a:endParaRPr lang="en-US" altLang="ja-JP" dirty="0"/>
          </a:p>
          <a:p>
            <a:pPr marL="0" indent="0">
              <a:buNone/>
            </a:pPr>
            <a:r>
              <a:rPr lang="en-US" altLang="ja-JP" dirty="0"/>
              <a:t>   </a:t>
            </a:r>
            <a:r>
              <a:rPr lang="ja-JP" altLang="en-US"/>
              <a:t>登録数増加</a:t>
            </a:r>
            <a:endParaRPr kumimoji="1" lang="ja-JP" altLang="en-US"/>
          </a:p>
        </p:txBody>
      </p:sp>
    </p:spTree>
    <p:extLst>
      <p:ext uri="{BB962C8B-B14F-4D97-AF65-F5344CB8AC3E}">
        <p14:creationId xmlns:p14="http://schemas.microsoft.com/office/powerpoint/2010/main" val="4234467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F458B6C-E51C-7644-8592-2F66B661262A}"/>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E4D12566-7A66-3146-B4D6-3D5A2DA51A4E}"/>
              </a:ext>
            </a:extLst>
          </p:cNvPr>
          <p:cNvSpPr>
            <a:spLocks noGrp="1"/>
          </p:cNvSpPr>
          <p:nvPr>
            <p:ph idx="1"/>
          </p:nvPr>
        </p:nvSpPr>
        <p:spPr>
          <a:xfrm>
            <a:off x="373487" y="791154"/>
            <a:ext cx="8590209" cy="5187026"/>
          </a:xfrm>
        </p:spPr>
        <p:txBody>
          <a:bodyPr/>
          <a:lstStyle/>
          <a:p>
            <a:pPr marL="0" indent="0">
              <a:buNone/>
            </a:pPr>
            <a:endParaRPr lang="en-US" altLang="ja-JP" dirty="0"/>
          </a:p>
          <a:p>
            <a:pPr marL="0" indent="0">
              <a:buNone/>
            </a:pPr>
            <a:r>
              <a:rPr lang="ja-JP" altLang="en-US"/>
              <a:t>本協定に伴い</a:t>
            </a:r>
            <a:endParaRPr lang="en-US" altLang="ja-JP" dirty="0"/>
          </a:p>
          <a:p>
            <a:pPr marL="0" indent="0">
              <a:buNone/>
            </a:pPr>
            <a:r>
              <a:rPr lang="ja-JP" altLang="en-US"/>
              <a:t>上天草市の空き家事業の推進のため</a:t>
            </a:r>
            <a:endParaRPr lang="en-US" altLang="ja-JP" dirty="0"/>
          </a:p>
          <a:p>
            <a:pPr marL="0" indent="0">
              <a:buNone/>
            </a:pPr>
            <a:r>
              <a:rPr lang="ja-JP" altLang="en-US"/>
              <a:t>古民家再生協会熊本及び</a:t>
            </a:r>
            <a:r>
              <a:rPr lang="en" altLang="ja-JP" dirty="0" err="1"/>
              <a:t>Rsmile</a:t>
            </a:r>
            <a:r>
              <a:rPr lang="ja-JP" altLang="en-US"/>
              <a:t>が持つ空き家情報</a:t>
            </a:r>
            <a:endParaRPr lang="en-US" altLang="ja-JP" dirty="0"/>
          </a:p>
          <a:p>
            <a:pPr marL="0" indent="0">
              <a:buNone/>
            </a:pPr>
            <a:r>
              <a:rPr lang="ja-JP" altLang="en-US"/>
              <a:t>地域住民の情報・空き家の管理ノウハウをもとに</a:t>
            </a:r>
            <a:endParaRPr lang="en-US" altLang="ja-JP" dirty="0"/>
          </a:p>
          <a:p>
            <a:pPr marL="0" indent="0">
              <a:buNone/>
            </a:pPr>
            <a:r>
              <a:rPr lang="ja-JP" altLang="en-US"/>
              <a:t>「空き家の保全・地域住民のライフスタイル」</a:t>
            </a:r>
            <a:endParaRPr lang="en-US" altLang="ja-JP" dirty="0"/>
          </a:p>
          <a:p>
            <a:pPr marL="0" indent="0">
              <a:buNone/>
            </a:pPr>
            <a:r>
              <a:rPr lang="ja-JP" altLang="en-US"/>
              <a:t>をつなぐワークシェアアプリ</a:t>
            </a:r>
            <a:r>
              <a:rPr lang="en-US" altLang="ja-JP" dirty="0"/>
              <a:t>『</a:t>
            </a:r>
            <a:r>
              <a:rPr lang="en" altLang="ja-JP" dirty="0"/>
              <a:t>COSOJI』</a:t>
            </a:r>
            <a:r>
              <a:rPr lang="ja-JP" altLang="en-US"/>
              <a:t>を通じ</a:t>
            </a:r>
            <a:endParaRPr lang="en-US" altLang="ja-JP" dirty="0"/>
          </a:p>
          <a:p>
            <a:pPr marL="0" indent="0">
              <a:buNone/>
            </a:pPr>
            <a:r>
              <a:rPr lang="ja-JP" altLang="en-US"/>
              <a:t>空き家の所有者が、空き家の点検や掃除を地域</a:t>
            </a:r>
            <a:endParaRPr lang="en-US" altLang="ja-JP" dirty="0"/>
          </a:p>
          <a:p>
            <a:pPr marL="0" indent="0">
              <a:buNone/>
            </a:pPr>
            <a:r>
              <a:rPr lang="ja-JP" altLang="en-US"/>
              <a:t>住民の方に依頼する仕組みを提供する予定です。</a:t>
            </a:r>
            <a:endParaRPr kumimoji="1" lang="ja-JP" altLang="en-US"/>
          </a:p>
        </p:txBody>
      </p:sp>
    </p:spTree>
    <p:extLst>
      <p:ext uri="{BB962C8B-B14F-4D97-AF65-F5344CB8AC3E}">
        <p14:creationId xmlns:p14="http://schemas.microsoft.com/office/powerpoint/2010/main" val="5628007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43F990A-4BA1-B94C-B01E-28D7DC4FAFE6}"/>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11CE699A-A3AA-874B-80B7-156A3CEECA92}"/>
              </a:ext>
            </a:extLst>
          </p:cNvPr>
          <p:cNvSpPr>
            <a:spLocks noGrp="1"/>
          </p:cNvSpPr>
          <p:nvPr>
            <p:ph idx="1"/>
          </p:nvPr>
        </p:nvSpPr>
        <p:spPr/>
        <p:txBody>
          <a:bodyPr/>
          <a:lstStyle/>
          <a:p>
            <a:pPr marL="0" indent="0">
              <a:buNone/>
            </a:pPr>
            <a:endParaRPr lang="en" altLang="ja-JP" dirty="0"/>
          </a:p>
          <a:p>
            <a:pPr marL="0" indent="0">
              <a:buNone/>
            </a:pPr>
            <a:r>
              <a:rPr lang="en" altLang="ja-JP" dirty="0"/>
              <a:t>COSOJI</a:t>
            </a:r>
            <a:r>
              <a:rPr lang="ja-JP" altLang="en-US"/>
              <a:t>は</a:t>
            </a:r>
            <a:endParaRPr lang="en-US" altLang="ja-JP" dirty="0"/>
          </a:p>
          <a:p>
            <a:pPr marL="0" indent="0">
              <a:buNone/>
            </a:pPr>
            <a:r>
              <a:rPr lang="ja-JP" altLang="en-US"/>
              <a:t>“不動産業界の軽作業”と</a:t>
            </a:r>
            <a:endParaRPr lang="en-US" altLang="ja-JP" dirty="0"/>
          </a:p>
          <a:p>
            <a:pPr marL="0" indent="0">
              <a:buNone/>
            </a:pPr>
            <a:r>
              <a:rPr lang="ja-JP" altLang="en-US"/>
              <a:t>“地域住民のライフスタイル”を繋げる</a:t>
            </a:r>
            <a:endParaRPr lang="en-US" altLang="ja-JP" dirty="0"/>
          </a:p>
          <a:p>
            <a:pPr marL="0" indent="0">
              <a:buNone/>
            </a:pPr>
            <a:r>
              <a:rPr lang="ja-JP" altLang="en-US"/>
              <a:t>ワークシェアリングサービスです。</a:t>
            </a:r>
            <a:endParaRPr lang="en-US" altLang="ja-JP" dirty="0"/>
          </a:p>
          <a:p>
            <a:pPr marL="0" indent="0">
              <a:buNone/>
            </a:pPr>
            <a:r>
              <a:rPr lang="ja-JP" altLang="en-US"/>
              <a:t>アパート、マンション、戸建などの所有者が</a:t>
            </a:r>
            <a:endParaRPr lang="en-US" altLang="ja-JP" dirty="0"/>
          </a:p>
          <a:p>
            <a:pPr marL="0" indent="0">
              <a:buNone/>
            </a:pPr>
            <a:r>
              <a:rPr lang="ja-JP" altLang="en-US"/>
              <a:t>不動産に関する軽作業（共用部清掃、目視点検</a:t>
            </a:r>
            <a:endParaRPr lang="en-US" altLang="ja-JP" dirty="0"/>
          </a:p>
          <a:p>
            <a:pPr marL="0" indent="0">
              <a:buNone/>
            </a:pPr>
            <a:r>
              <a:rPr lang="ja-JP" altLang="en-US"/>
              <a:t>草むしりなど）を地域住民へスマホひとつで</a:t>
            </a:r>
            <a:endParaRPr lang="en-US" altLang="ja-JP" dirty="0"/>
          </a:p>
          <a:p>
            <a:pPr marL="0" indent="0">
              <a:buNone/>
            </a:pPr>
            <a:r>
              <a:rPr lang="ja-JP" altLang="en-US"/>
              <a:t>依頼することができます。</a:t>
            </a:r>
          </a:p>
          <a:p>
            <a:pPr marL="0" indent="0">
              <a:buNone/>
            </a:pPr>
            <a:endParaRPr kumimoji="1" lang="ja-JP" altLang="en-US"/>
          </a:p>
        </p:txBody>
      </p:sp>
    </p:spTree>
    <p:extLst>
      <p:ext uri="{BB962C8B-B14F-4D97-AF65-F5344CB8AC3E}">
        <p14:creationId xmlns:p14="http://schemas.microsoft.com/office/powerpoint/2010/main" val="3483688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A88467C0-D4D6-4591-9D32-C59DD93F53CD}"/>
              </a:ext>
            </a:extLst>
          </p:cNvPr>
          <p:cNvSpPr>
            <a:spLocks noGrp="1"/>
          </p:cNvSpPr>
          <p:nvPr>
            <p:ph type="title"/>
          </p:nvPr>
        </p:nvSpPr>
        <p:spPr>
          <a:xfrm>
            <a:off x="4924800" y="1603623"/>
            <a:ext cx="3821596" cy="571325"/>
          </a:xfrm>
        </p:spPr>
        <p:style>
          <a:lnRef idx="1">
            <a:schemeClr val="accent1"/>
          </a:lnRef>
          <a:fillRef idx="2">
            <a:schemeClr val="accent1"/>
          </a:fillRef>
          <a:effectRef idx="1">
            <a:schemeClr val="accent1"/>
          </a:effectRef>
          <a:fontRef idx="minor">
            <a:schemeClr val="dk1"/>
          </a:fontRef>
        </p:style>
        <p:txBody>
          <a:bodyPr>
            <a:noAutofit/>
          </a:bodyPr>
          <a:lstStyle/>
          <a:p>
            <a:pPr algn="ctr"/>
            <a:r>
              <a:rPr kumimoji="1" lang="ja-JP" altLang="en-US" sz="3200" b="1" dirty="0">
                <a:solidFill>
                  <a:schemeClr val="bg1"/>
                </a:solidFill>
              </a:rPr>
              <a:t>ＤＩＹ型賃貸借</a:t>
            </a:r>
          </a:p>
        </p:txBody>
      </p:sp>
      <p:pic>
        <p:nvPicPr>
          <p:cNvPr id="17" name="図 16">
            <a:extLst>
              <a:ext uri="{FF2B5EF4-FFF2-40B4-BE49-F238E27FC236}">
                <a16:creationId xmlns:a16="http://schemas.microsoft.com/office/drawing/2014/main" id="{6218BB9E-1C45-4259-817C-C2D72D2D7D32}"/>
              </a:ext>
            </a:extLst>
          </p:cNvPr>
          <p:cNvPicPr>
            <a:picLocks noChangeAspect="1"/>
          </p:cNvPicPr>
          <p:nvPr/>
        </p:nvPicPr>
        <p:blipFill>
          <a:blip r:embed="rId3"/>
          <a:stretch>
            <a:fillRect/>
          </a:stretch>
        </p:blipFill>
        <p:spPr>
          <a:xfrm>
            <a:off x="413726" y="775856"/>
            <a:ext cx="4170598" cy="5553026"/>
          </a:xfrm>
          <a:prstGeom prst="rect">
            <a:avLst/>
          </a:prstGeom>
          <a:ln w="9525">
            <a:solidFill>
              <a:schemeClr val="tx1"/>
            </a:solidFill>
          </a:ln>
        </p:spPr>
        <p:style>
          <a:lnRef idx="2">
            <a:schemeClr val="dk1"/>
          </a:lnRef>
          <a:fillRef idx="1">
            <a:schemeClr val="lt1"/>
          </a:fillRef>
          <a:effectRef idx="0">
            <a:schemeClr val="dk1"/>
          </a:effectRef>
          <a:fontRef idx="minor">
            <a:schemeClr val="dk1"/>
          </a:fontRef>
        </p:style>
      </p:pic>
      <p:sp>
        <p:nvSpPr>
          <p:cNvPr id="20" name="四角形: 角を丸くする 19">
            <a:extLst>
              <a:ext uri="{FF2B5EF4-FFF2-40B4-BE49-F238E27FC236}">
                <a16:creationId xmlns:a16="http://schemas.microsoft.com/office/drawing/2014/main" id="{82216706-04A8-4623-98FB-BB078B137924}"/>
              </a:ext>
            </a:extLst>
          </p:cNvPr>
          <p:cNvSpPr/>
          <p:nvPr/>
        </p:nvSpPr>
        <p:spPr>
          <a:xfrm>
            <a:off x="5145956" y="2651314"/>
            <a:ext cx="3379284" cy="17954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500" dirty="0">
                <a:latin typeface="ＭＳ ゴシック" panose="020B0609070205080204" pitchFamily="49" charset="-128"/>
                <a:ea typeface="ＭＳ ゴシック" panose="020B0609070205080204" pitchFamily="49" charset="-128"/>
              </a:rPr>
              <a:t>ＤＩＹとは</a:t>
            </a:r>
            <a:r>
              <a:rPr lang="en-US" altLang="ja-JP" sz="1500" dirty="0">
                <a:latin typeface="ＭＳ ゴシック" panose="020B0609070205080204" pitchFamily="49" charset="-128"/>
                <a:ea typeface="ＭＳ ゴシック" panose="020B0609070205080204" pitchFamily="49" charset="-128"/>
              </a:rPr>
              <a:t>Do</a:t>
            </a:r>
            <a:r>
              <a:rPr lang="ja-JP" altLang="en-US" sz="1500" dirty="0">
                <a:latin typeface="ＭＳ ゴシック" panose="020B0609070205080204" pitchFamily="49" charset="-128"/>
                <a:ea typeface="ＭＳ ゴシック" panose="020B0609070205080204" pitchFamily="49" charset="-128"/>
              </a:rPr>
              <a:t>　</a:t>
            </a:r>
            <a:r>
              <a:rPr lang="en-US" altLang="ja-JP" sz="1500" dirty="0" err="1">
                <a:latin typeface="ＭＳ ゴシック" panose="020B0609070205080204" pitchFamily="49" charset="-128"/>
                <a:ea typeface="ＭＳ ゴシック" panose="020B0609070205080204" pitchFamily="49" charset="-128"/>
              </a:rPr>
              <a:t>i</a:t>
            </a:r>
            <a:r>
              <a:rPr lang="ja-JP" altLang="en-US" sz="1500" dirty="0">
                <a:latin typeface="ＭＳ ゴシック" panose="020B0609070205080204" pitchFamily="49" charset="-128"/>
                <a:ea typeface="ＭＳ ゴシック" panose="020B0609070205080204" pitchFamily="49" charset="-128"/>
              </a:rPr>
              <a:t>ｔ　</a:t>
            </a:r>
            <a:r>
              <a:rPr lang="en-US" altLang="ja-JP" sz="1500" dirty="0">
                <a:latin typeface="ＭＳ ゴシック" panose="020B0609070205080204" pitchFamily="49" charset="-128"/>
                <a:ea typeface="ＭＳ ゴシック" panose="020B0609070205080204" pitchFamily="49" charset="-128"/>
              </a:rPr>
              <a:t>yourself</a:t>
            </a:r>
          </a:p>
          <a:p>
            <a:pPr algn="ctr"/>
            <a:r>
              <a:rPr lang="ja-JP" altLang="en-US" sz="1500" dirty="0">
                <a:latin typeface="ＭＳ ゴシック" panose="020B0609070205080204" pitchFamily="49" charset="-128"/>
                <a:ea typeface="ＭＳ ゴシック" panose="020B0609070205080204" pitchFamily="49" charset="-128"/>
              </a:rPr>
              <a:t>の略語で自らの手で</a:t>
            </a:r>
            <a:endParaRPr lang="en-US" altLang="ja-JP" sz="1500" dirty="0">
              <a:latin typeface="ＭＳ ゴシック" panose="020B0609070205080204" pitchFamily="49" charset="-128"/>
              <a:ea typeface="ＭＳ ゴシック" panose="020B0609070205080204" pitchFamily="49" charset="-128"/>
            </a:endParaRPr>
          </a:p>
          <a:p>
            <a:pPr algn="ctr"/>
            <a:r>
              <a:rPr lang="ja-JP" altLang="en-US" sz="1500" dirty="0">
                <a:latin typeface="ＭＳ ゴシック" panose="020B0609070205080204" pitchFamily="49" charset="-128"/>
                <a:ea typeface="ＭＳ ゴシック" panose="020B0609070205080204" pitchFamily="49" charset="-128"/>
              </a:rPr>
              <a:t>日曜大工を行うこと。</a:t>
            </a:r>
            <a:endParaRPr lang="en-US" altLang="ja-JP" sz="1500" dirty="0">
              <a:latin typeface="ＭＳ ゴシック" panose="020B0609070205080204" pitchFamily="49" charset="-128"/>
              <a:ea typeface="ＭＳ ゴシック" panose="020B0609070205080204" pitchFamily="49" charset="-128"/>
            </a:endParaRPr>
          </a:p>
          <a:p>
            <a:pPr algn="ctr"/>
            <a:r>
              <a:rPr lang="ja-JP" altLang="en-US" sz="1500" dirty="0">
                <a:latin typeface="ＭＳ ゴシック" panose="020B0609070205080204" pitchFamily="49" charset="-128"/>
                <a:ea typeface="ＭＳ ゴシック" panose="020B0609070205080204" pitchFamily="49" charset="-128"/>
              </a:rPr>
              <a:t>ここでは専門業者に頼んで行う</a:t>
            </a:r>
            <a:endParaRPr lang="en-US" altLang="ja-JP" sz="1500" dirty="0">
              <a:latin typeface="ＭＳ ゴシック" panose="020B0609070205080204" pitchFamily="49" charset="-128"/>
              <a:ea typeface="ＭＳ ゴシック" panose="020B0609070205080204" pitchFamily="49" charset="-128"/>
            </a:endParaRPr>
          </a:p>
          <a:p>
            <a:pPr algn="ctr"/>
            <a:r>
              <a:rPr lang="ja-JP" altLang="en-US" sz="1500" dirty="0">
                <a:latin typeface="ＭＳ ゴシック" panose="020B0609070205080204" pitchFamily="49" charset="-128"/>
                <a:ea typeface="ＭＳ ゴシック" panose="020B0609070205080204" pitchFamily="49" charset="-128"/>
              </a:rPr>
              <a:t>工事も含む。</a:t>
            </a:r>
          </a:p>
        </p:txBody>
      </p:sp>
      <p:sp>
        <p:nvSpPr>
          <p:cNvPr id="21" name="角丸四角形 20">
            <a:extLst>
              <a:ext uri="{FF2B5EF4-FFF2-40B4-BE49-F238E27FC236}">
                <a16:creationId xmlns:a16="http://schemas.microsoft.com/office/drawing/2014/main" id="{AD8E6648-9028-4A7E-A408-47073261141C}"/>
              </a:ext>
            </a:extLst>
          </p:cNvPr>
          <p:cNvSpPr/>
          <p:nvPr/>
        </p:nvSpPr>
        <p:spPr>
          <a:xfrm>
            <a:off x="5541264" y="5494451"/>
            <a:ext cx="2266442" cy="30349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1620" dirty="0">
                <a:latin typeface="ＭＳ ゴシック" panose="020B0609070205080204" pitchFamily="49" charset="-128"/>
                <a:ea typeface="ＭＳ ゴシック" panose="020B0609070205080204" pitchFamily="49" charset="-128"/>
              </a:rPr>
              <a:t>国土交通省ＨＰより</a:t>
            </a:r>
          </a:p>
        </p:txBody>
      </p:sp>
    </p:spTree>
    <p:extLst>
      <p:ext uri="{BB962C8B-B14F-4D97-AF65-F5344CB8AC3E}">
        <p14:creationId xmlns:p14="http://schemas.microsoft.com/office/powerpoint/2010/main" val="2022651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613BFE1C-261C-4710-BB5D-EB8ABB65CFB6}"/>
              </a:ext>
            </a:extLst>
          </p:cNvPr>
          <p:cNvPicPr>
            <a:picLocks noChangeAspect="1"/>
          </p:cNvPicPr>
          <p:nvPr/>
        </p:nvPicPr>
        <p:blipFill>
          <a:blip r:embed="rId3"/>
          <a:stretch>
            <a:fillRect/>
          </a:stretch>
        </p:blipFill>
        <p:spPr>
          <a:xfrm>
            <a:off x="719955" y="775778"/>
            <a:ext cx="7632935" cy="5536903"/>
          </a:xfrm>
          <a:prstGeom prst="rect">
            <a:avLst/>
          </a:prstGeom>
        </p:spPr>
      </p:pic>
      <p:sp>
        <p:nvSpPr>
          <p:cNvPr id="3" name="四角形: 角を丸くする 2">
            <a:extLst>
              <a:ext uri="{FF2B5EF4-FFF2-40B4-BE49-F238E27FC236}">
                <a16:creationId xmlns:a16="http://schemas.microsoft.com/office/drawing/2014/main" id="{DD5F6BDC-AA8E-4CF6-AEA3-B0343E1D0BC0}"/>
              </a:ext>
            </a:extLst>
          </p:cNvPr>
          <p:cNvSpPr/>
          <p:nvPr/>
        </p:nvSpPr>
        <p:spPr>
          <a:xfrm>
            <a:off x="6940555" y="6530009"/>
            <a:ext cx="2203445" cy="259229"/>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1620" dirty="0">
                <a:latin typeface="ＭＳ ゴシック" panose="020B0609070205080204" pitchFamily="49" charset="-128"/>
                <a:ea typeface="ＭＳ ゴシック" panose="020B0609070205080204" pitchFamily="49" charset="-128"/>
              </a:rPr>
              <a:t>国土交通省ＨＰより</a:t>
            </a:r>
          </a:p>
        </p:txBody>
      </p:sp>
    </p:spTree>
    <p:extLst>
      <p:ext uri="{BB962C8B-B14F-4D97-AF65-F5344CB8AC3E}">
        <p14:creationId xmlns:p14="http://schemas.microsoft.com/office/powerpoint/2010/main" val="19037985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スライド番号プレースホルダー 1">
            <a:extLst>
              <a:ext uri="{FF2B5EF4-FFF2-40B4-BE49-F238E27FC236}">
                <a16:creationId xmlns:a16="http://schemas.microsoft.com/office/drawing/2014/main" id="{45E72F35-78B7-874A-B31E-B212D04EF4D0}"/>
              </a:ext>
            </a:extLst>
          </p:cNvPr>
          <p:cNvSpPr>
            <a:spLocks noGrp="1"/>
          </p:cNvSpPr>
          <p:nvPr>
            <p:ph type="sldNum" sz="quarter" idx="4294967295"/>
          </p:nvPr>
        </p:nvSpPr>
        <p:spPr bwMode="auto">
          <a:xfrm>
            <a:off x="6981932" y="6356351"/>
            <a:ext cx="20574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3128F928-446E-F341-AB5F-1B2305EED0FD}" type="slidenum">
              <a:rPr lang="ja-JP" altLang="en-US" sz="1200">
                <a:solidFill>
                  <a:srgbClr val="898989"/>
                </a:solidFill>
              </a:rPr>
              <a:pPr>
                <a:spcBef>
                  <a:spcPct val="0"/>
                </a:spcBef>
                <a:buFontTx/>
                <a:buNone/>
              </a:pPr>
              <a:t>18</a:t>
            </a:fld>
            <a:endParaRPr lang="ja-JP" altLang="en-US" sz="1200" dirty="0">
              <a:solidFill>
                <a:srgbClr val="898989"/>
              </a:solidFill>
            </a:endParaRPr>
          </a:p>
        </p:txBody>
      </p:sp>
      <p:pic>
        <p:nvPicPr>
          <p:cNvPr id="3075" name="図 9" descr="米原タペストリ秋冬文字なし.jpg">
            <a:extLst>
              <a:ext uri="{FF2B5EF4-FFF2-40B4-BE49-F238E27FC236}">
                <a16:creationId xmlns:a16="http://schemas.microsoft.com/office/drawing/2014/main" id="{1B0FBF97-8242-CA48-B65F-CAB60EEDCEF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4450" y="2724150"/>
            <a:ext cx="918845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正方形/長方形 6">
            <a:extLst>
              <a:ext uri="{FF2B5EF4-FFF2-40B4-BE49-F238E27FC236}">
                <a16:creationId xmlns:a16="http://schemas.microsoft.com/office/drawing/2014/main" id="{66698701-BA00-BD46-8290-C65A09B556EB}"/>
              </a:ext>
            </a:extLst>
          </p:cNvPr>
          <p:cNvSpPr>
            <a:spLocks noChangeArrowheads="1"/>
          </p:cNvSpPr>
          <p:nvPr/>
        </p:nvSpPr>
        <p:spPr bwMode="auto">
          <a:xfrm>
            <a:off x="115888" y="3941763"/>
            <a:ext cx="9144000"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lgn="ctr" eaLnBrk="1" hangingPunct="1">
              <a:lnSpc>
                <a:spcPts val="4000"/>
              </a:lnSpc>
              <a:spcBef>
                <a:spcPct val="0"/>
              </a:spcBef>
              <a:buFontTx/>
              <a:buNone/>
            </a:pPr>
            <a:r>
              <a:rPr lang="ja-JP" altLang="en-US" sz="2000" b="1">
                <a:solidFill>
                  <a:srgbClr val="FF0000"/>
                </a:solidFill>
                <a:latin typeface="Meiryo UI" panose="020B0604030504040204" pitchFamily="34" charset="-128"/>
                <a:ea typeface="Meiryo UI" panose="020B0604030504040204" pitchFamily="34" charset="-128"/>
              </a:rPr>
              <a:t>空家は放置すれば負の遺産　活用すれば地域の宝</a:t>
            </a:r>
            <a:endParaRPr lang="en-US" altLang="ja-JP" sz="2000" b="1">
              <a:solidFill>
                <a:srgbClr val="FF0000"/>
              </a:solidFill>
              <a:latin typeface="Meiryo UI" panose="020B0604030504040204" pitchFamily="34" charset="-128"/>
              <a:ea typeface="Meiryo UI" panose="020B0604030504040204" pitchFamily="34" charset="-128"/>
            </a:endParaRPr>
          </a:p>
        </p:txBody>
      </p:sp>
      <p:sp>
        <p:nvSpPr>
          <p:cNvPr id="3077" name="タイトル 1">
            <a:extLst>
              <a:ext uri="{FF2B5EF4-FFF2-40B4-BE49-F238E27FC236}">
                <a16:creationId xmlns:a16="http://schemas.microsoft.com/office/drawing/2014/main" id="{EFA55CFA-62ED-174C-B687-67E1F58E6966}"/>
              </a:ext>
            </a:extLst>
          </p:cNvPr>
          <p:cNvSpPr txBox="1">
            <a:spLocks/>
          </p:cNvSpPr>
          <p:nvPr/>
        </p:nvSpPr>
        <p:spPr bwMode="auto">
          <a:xfrm>
            <a:off x="-14288" y="1458913"/>
            <a:ext cx="9158288"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bIns="0" anchor="b"/>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ja-JP" altLang="en-US" sz="3600" b="1">
                <a:latin typeface="Meiryo UI" panose="020B0604030504040204" pitchFamily="34" charset="-128"/>
                <a:ea typeface="Meiryo UI" panose="020B0604030504040204" pitchFamily="34" charset="-128"/>
              </a:rPr>
              <a:t>官民連携による</a:t>
            </a:r>
            <a:endParaRPr lang="en-US" altLang="ja-JP" sz="3600" b="1">
              <a:latin typeface="Meiryo UI" panose="020B0604030504040204" pitchFamily="34" charset="-128"/>
              <a:ea typeface="Meiryo UI" panose="020B0604030504040204" pitchFamily="34" charset="-128"/>
            </a:endParaRPr>
          </a:p>
          <a:p>
            <a:pPr algn="ctr" eaLnBrk="1" hangingPunct="1">
              <a:spcBef>
                <a:spcPct val="0"/>
              </a:spcBef>
              <a:buFontTx/>
              <a:buNone/>
            </a:pPr>
            <a:r>
              <a:rPr lang="ja-JP" altLang="en-US" sz="3600" b="1">
                <a:latin typeface="Meiryo UI" panose="020B0604030504040204" pitchFamily="34" charset="-128"/>
                <a:ea typeface="Meiryo UI" panose="020B0604030504040204" pitchFamily="34" charset="-128"/>
              </a:rPr>
              <a:t>空家</a:t>
            </a:r>
            <a:r>
              <a:rPr lang="en-US" altLang="ja-JP" sz="3600" b="1">
                <a:latin typeface="Meiryo UI" panose="020B0604030504040204" pitchFamily="34" charset="-128"/>
                <a:ea typeface="Meiryo UI" panose="020B0604030504040204" pitchFamily="34" charset="-128"/>
              </a:rPr>
              <a:t>DIY</a:t>
            </a:r>
            <a:r>
              <a:rPr lang="ja-JP" altLang="en-US" sz="3600" b="1">
                <a:latin typeface="Meiryo UI" panose="020B0604030504040204" pitchFamily="34" charset="-128"/>
                <a:ea typeface="Meiryo UI" panose="020B0604030504040204" pitchFamily="34" charset="-128"/>
              </a:rPr>
              <a:t>を活用した地域活性化</a:t>
            </a:r>
            <a:endParaRPr lang="en-US" altLang="ja-JP" sz="3600" b="1">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13618066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角丸四角形 79">
            <a:extLst>
              <a:ext uri="{FF2B5EF4-FFF2-40B4-BE49-F238E27FC236}">
                <a16:creationId xmlns:a16="http://schemas.microsoft.com/office/drawing/2014/main" id="{DCE0CB97-0FDA-D841-AEA1-5574C30A423A}"/>
              </a:ext>
            </a:extLst>
          </p:cNvPr>
          <p:cNvSpPr/>
          <p:nvPr/>
        </p:nvSpPr>
        <p:spPr>
          <a:xfrm>
            <a:off x="1100138" y="5192852"/>
            <a:ext cx="6846887" cy="1208088"/>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solidFill>
                <a:schemeClr val="tx1"/>
              </a:solidFill>
              <a:latin typeface="Meiryo UI" panose="020B0604030504040204" pitchFamily="50" charset="-128"/>
              <a:ea typeface="Meiryo UI" panose="020B0604030504040204" pitchFamily="50" charset="-128"/>
            </a:endParaRPr>
          </a:p>
        </p:txBody>
      </p:sp>
      <p:sp>
        <p:nvSpPr>
          <p:cNvPr id="79" name="角丸四角形 78">
            <a:extLst>
              <a:ext uri="{FF2B5EF4-FFF2-40B4-BE49-F238E27FC236}">
                <a16:creationId xmlns:a16="http://schemas.microsoft.com/office/drawing/2014/main" id="{9544C733-F15C-ED48-89DE-2739D11682AC}"/>
              </a:ext>
            </a:extLst>
          </p:cNvPr>
          <p:cNvSpPr/>
          <p:nvPr/>
        </p:nvSpPr>
        <p:spPr>
          <a:xfrm>
            <a:off x="1273175" y="5377002"/>
            <a:ext cx="6545263" cy="890588"/>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solidFill>
                <a:schemeClr val="tx1"/>
              </a:solidFill>
              <a:latin typeface="Meiryo UI" panose="020B0604030504040204" pitchFamily="50" charset="-128"/>
              <a:ea typeface="Meiryo UI" panose="020B0604030504040204" pitchFamily="50" charset="-128"/>
            </a:endParaRPr>
          </a:p>
        </p:txBody>
      </p:sp>
      <p:sp>
        <p:nvSpPr>
          <p:cNvPr id="28" name="正方形/長方形 27">
            <a:extLst>
              <a:ext uri="{FF2B5EF4-FFF2-40B4-BE49-F238E27FC236}">
                <a16:creationId xmlns:a16="http://schemas.microsoft.com/office/drawing/2014/main" id="{35B53A75-D4D9-114D-82F7-13CCFD3E971B}"/>
              </a:ext>
            </a:extLst>
          </p:cNvPr>
          <p:cNvSpPr/>
          <p:nvPr/>
        </p:nvSpPr>
        <p:spPr>
          <a:xfrm>
            <a:off x="2133600" y="2188676"/>
            <a:ext cx="4749800" cy="1668462"/>
          </a:xfrm>
          <a:prstGeom prst="rect">
            <a:avLst/>
          </a:prstGeom>
          <a:solidFill>
            <a:schemeClr val="bg1">
              <a:lumMod val="85000"/>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149" name="タイトル 1">
            <a:extLst>
              <a:ext uri="{FF2B5EF4-FFF2-40B4-BE49-F238E27FC236}">
                <a16:creationId xmlns:a16="http://schemas.microsoft.com/office/drawing/2014/main" id="{DA54CA90-81E5-9A4F-9B4C-1C5F5B2C47F2}"/>
              </a:ext>
            </a:extLst>
          </p:cNvPr>
          <p:cNvSpPr txBox="1">
            <a:spLocks/>
          </p:cNvSpPr>
          <p:nvPr/>
        </p:nvSpPr>
        <p:spPr bwMode="auto">
          <a:xfrm>
            <a:off x="0" y="0"/>
            <a:ext cx="9144000" cy="45878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bIns="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2800" b="1">
                <a:solidFill>
                  <a:schemeClr val="bg1"/>
                </a:solidFill>
                <a:latin typeface="Meiryo UI" panose="020B0604030504040204" pitchFamily="34" charset="-128"/>
                <a:ea typeface="Meiryo UI" panose="020B0604030504040204" pitchFamily="34" charset="-128"/>
              </a:rPr>
              <a:t>　２　事業の全体像</a:t>
            </a:r>
            <a:endParaRPr lang="en-US" altLang="ja-JP" sz="2800" b="1">
              <a:solidFill>
                <a:schemeClr val="bg1"/>
              </a:solidFill>
              <a:latin typeface="Meiryo UI" panose="020B0604030504040204" pitchFamily="34" charset="-128"/>
              <a:ea typeface="Meiryo UI" panose="020B0604030504040204" pitchFamily="34" charset="-128"/>
            </a:endParaRPr>
          </a:p>
        </p:txBody>
      </p:sp>
      <p:sp>
        <p:nvSpPr>
          <p:cNvPr id="6150" name="スライド番号プレースホルダー 1">
            <a:extLst>
              <a:ext uri="{FF2B5EF4-FFF2-40B4-BE49-F238E27FC236}">
                <a16:creationId xmlns:a16="http://schemas.microsoft.com/office/drawing/2014/main" id="{6B9FCA4C-FED7-B544-ADFA-BF9C2C6FF784}"/>
              </a:ext>
            </a:extLst>
          </p:cNvPr>
          <p:cNvSpPr>
            <a:spLocks noGrp="1" noChangeArrowheads="1"/>
          </p:cNvSpPr>
          <p:nvPr>
            <p:ph type="sldNum" sz="quarter" idx="4294967295"/>
          </p:nvPr>
        </p:nvSpPr>
        <p:spPr bwMode="auto">
          <a:xfrm>
            <a:off x="6929438" y="6451740"/>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CCE2AD9F-10B4-E449-95AD-1AFFB5A6EDCF}" type="slidenum">
              <a:rPr lang="ja-JP" altLang="en-US" sz="1200">
                <a:solidFill>
                  <a:srgbClr val="898989"/>
                </a:solidFill>
              </a:rPr>
              <a:pPr>
                <a:spcBef>
                  <a:spcPct val="0"/>
                </a:spcBef>
                <a:buFontTx/>
                <a:buNone/>
              </a:pPr>
              <a:t>19</a:t>
            </a:fld>
            <a:endParaRPr lang="ja-JP" altLang="en-US" sz="1200" dirty="0">
              <a:solidFill>
                <a:srgbClr val="898989"/>
              </a:solidFill>
            </a:endParaRPr>
          </a:p>
        </p:txBody>
      </p:sp>
      <p:pic>
        <p:nvPicPr>
          <p:cNvPr id="6151" name="Google Shape;275;p32">
            <a:extLst>
              <a:ext uri="{FF2B5EF4-FFF2-40B4-BE49-F238E27FC236}">
                <a16:creationId xmlns:a16="http://schemas.microsoft.com/office/drawing/2014/main" id="{140997D0-6D2E-A64E-A0BE-458A04A26E2E}"/>
              </a:ext>
            </a:extLst>
          </p:cNvPr>
          <p:cNvPicPr preferRelativeResize="0">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667375" y="348763"/>
            <a:ext cx="81915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2" name="Google Shape;276;p32">
            <a:extLst>
              <a:ext uri="{FF2B5EF4-FFF2-40B4-BE49-F238E27FC236}">
                <a16:creationId xmlns:a16="http://schemas.microsoft.com/office/drawing/2014/main" id="{14E4AD68-9616-2045-9EAD-E480F50F3130}"/>
              </a:ext>
            </a:extLst>
          </p:cNvPr>
          <p:cNvPicPr preferRelativeResize="0">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386638" y="315426"/>
            <a:ext cx="922337"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4" name="Picture 5" descr="C:\Users\masashi_sekizawa\Desktop\これまでのフリーイラスト\building_boroya.png">
            <a:extLst>
              <a:ext uri="{FF2B5EF4-FFF2-40B4-BE49-F238E27FC236}">
                <a16:creationId xmlns:a16="http://schemas.microsoft.com/office/drawing/2014/main" id="{F076C68D-AE8E-F541-B7FC-B9007CB1FF3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693988" y="2414101"/>
            <a:ext cx="14859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下矢印 16">
            <a:extLst>
              <a:ext uri="{FF2B5EF4-FFF2-40B4-BE49-F238E27FC236}">
                <a16:creationId xmlns:a16="http://schemas.microsoft.com/office/drawing/2014/main" id="{1A26E09B-AA7D-DE46-BEEB-C703267FA96B}"/>
              </a:ext>
            </a:extLst>
          </p:cNvPr>
          <p:cNvSpPr/>
          <p:nvPr/>
        </p:nvSpPr>
        <p:spPr>
          <a:xfrm>
            <a:off x="2270125" y="1236176"/>
            <a:ext cx="719138" cy="1027112"/>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22" name="直線矢印コネクタ 21">
            <a:extLst>
              <a:ext uri="{FF2B5EF4-FFF2-40B4-BE49-F238E27FC236}">
                <a16:creationId xmlns:a16="http://schemas.microsoft.com/office/drawing/2014/main" id="{DC7088E6-A16D-1949-8356-ED25D1DE7AA2}"/>
              </a:ext>
            </a:extLst>
          </p:cNvPr>
          <p:cNvCxnSpPr/>
          <p:nvPr/>
        </p:nvCxnSpPr>
        <p:spPr>
          <a:xfrm>
            <a:off x="1736725" y="758338"/>
            <a:ext cx="809625" cy="0"/>
          </a:xfrm>
          <a:prstGeom prst="straightConnector1">
            <a:avLst/>
          </a:prstGeom>
          <a:ln w="2540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直線矢印コネクタ 30">
            <a:extLst>
              <a:ext uri="{FF2B5EF4-FFF2-40B4-BE49-F238E27FC236}">
                <a16:creationId xmlns:a16="http://schemas.microsoft.com/office/drawing/2014/main" id="{699BE7BE-8277-0A4D-B3A2-264AE905F027}"/>
              </a:ext>
            </a:extLst>
          </p:cNvPr>
          <p:cNvCxnSpPr/>
          <p:nvPr/>
        </p:nvCxnSpPr>
        <p:spPr>
          <a:xfrm>
            <a:off x="4857750" y="783738"/>
            <a:ext cx="809625" cy="0"/>
          </a:xfrm>
          <a:prstGeom prst="straightConnector1">
            <a:avLst/>
          </a:prstGeom>
          <a:ln w="2540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2" name="角丸四角形 31">
            <a:extLst>
              <a:ext uri="{FF2B5EF4-FFF2-40B4-BE49-F238E27FC236}">
                <a16:creationId xmlns:a16="http://schemas.microsoft.com/office/drawing/2014/main" id="{5752F509-CE2F-764C-85A5-EE5F6F2265DC}"/>
              </a:ext>
            </a:extLst>
          </p:cNvPr>
          <p:cNvSpPr/>
          <p:nvPr/>
        </p:nvSpPr>
        <p:spPr>
          <a:xfrm>
            <a:off x="1722438" y="447188"/>
            <a:ext cx="844550" cy="431800"/>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連携</a:t>
            </a:r>
            <a:endParaRPr lang="ja-JP"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3" name="角丸四角形 32">
            <a:extLst>
              <a:ext uri="{FF2B5EF4-FFF2-40B4-BE49-F238E27FC236}">
                <a16:creationId xmlns:a16="http://schemas.microsoft.com/office/drawing/2014/main" id="{E410A087-EB70-8B42-9E89-0EB8B834503B}"/>
              </a:ext>
            </a:extLst>
          </p:cNvPr>
          <p:cNvSpPr/>
          <p:nvPr/>
        </p:nvSpPr>
        <p:spPr>
          <a:xfrm>
            <a:off x="4845050" y="478938"/>
            <a:ext cx="846138" cy="431800"/>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連携</a:t>
            </a:r>
            <a:endParaRPr lang="ja-JP"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34" name="直線矢印コネクタ 33">
            <a:extLst>
              <a:ext uri="{FF2B5EF4-FFF2-40B4-BE49-F238E27FC236}">
                <a16:creationId xmlns:a16="http://schemas.microsoft.com/office/drawing/2014/main" id="{822ED27E-AB1E-E14A-B44E-D1D97FD7F1EB}"/>
              </a:ext>
            </a:extLst>
          </p:cNvPr>
          <p:cNvCxnSpPr/>
          <p:nvPr/>
        </p:nvCxnSpPr>
        <p:spPr>
          <a:xfrm>
            <a:off x="6577013" y="758338"/>
            <a:ext cx="809625" cy="0"/>
          </a:xfrm>
          <a:prstGeom prst="straightConnector1">
            <a:avLst/>
          </a:prstGeom>
          <a:ln w="25400">
            <a:solidFill>
              <a:schemeClr val="bg1">
                <a:lumMod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6" name="角丸四角形 35">
            <a:extLst>
              <a:ext uri="{FF2B5EF4-FFF2-40B4-BE49-F238E27FC236}">
                <a16:creationId xmlns:a16="http://schemas.microsoft.com/office/drawing/2014/main" id="{F6718477-7D39-FB4C-9CFA-075AA9CA8C77}"/>
              </a:ext>
            </a:extLst>
          </p:cNvPr>
          <p:cNvSpPr/>
          <p:nvPr/>
        </p:nvSpPr>
        <p:spPr>
          <a:xfrm>
            <a:off x="6578600" y="464651"/>
            <a:ext cx="846138" cy="430212"/>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連携</a:t>
            </a:r>
            <a:endParaRPr lang="ja-JP"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7" name="角丸四角形 36">
            <a:extLst>
              <a:ext uri="{FF2B5EF4-FFF2-40B4-BE49-F238E27FC236}">
                <a16:creationId xmlns:a16="http://schemas.microsoft.com/office/drawing/2014/main" id="{138D974E-5BFE-AA49-A49B-F2448A9E4C1E}"/>
              </a:ext>
            </a:extLst>
          </p:cNvPr>
          <p:cNvSpPr/>
          <p:nvPr/>
        </p:nvSpPr>
        <p:spPr>
          <a:xfrm>
            <a:off x="1884363" y="1158388"/>
            <a:ext cx="1389062" cy="431800"/>
          </a:xfrm>
          <a:prstGeom prst="roundRect">
            <a:avLst/>
          </a:prstGeom>
          <a:solidFill>
            <a:schemeClr val="accent2">
              <a:lumMod val="20000"/>
              <a:lumOff val="80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altLang="ja-JP"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DIY</a:t>
            </a:r>
            <a:r>
              <a:rPr lang="ja-JP" altLang="en-US"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教室</a:t>
            </a:r>
            <a:endParaRPr lang="ja-JP" altLang="ja-JP"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8" name="下矢印 37">
            <a:extLst>
              <a:ext uri="{FF2B5EF4-FFF2-40B4-BE49-F238E27FC236}">
                <a16:creationId xmlns:a16="http://schemas.microsoft.com/office/drawing/2014/main" id="{06C3CF71-D552-3B4F-B8CB-A4F8806FE694}"/>
              </a:ext>
            </a:extLst>
          </p:cNvPr>
          <p:cNvSpPr/>
          <p:nvPr/>
        </p:nvSpPr>
        <p:spPr>
          <a:xfrm>
            <a:off x="5716588" y="1236176"/>
            <a:ext cx="720725" cy="1028700"/>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0" name="角丸四角形 39">
            <a:extLst>
              <a:ext uri="{FF2B5EF4-FFF2-40B4-BE49-F238E27FC236}">
                <a16:creationId xmlns:a16="http://schemas.microsoft.com/office/drawing/2014/main" id="{104C4890-9978-C64A-B546-BEA4EA885881}"/>
              </a:ext>
            </a:extLst>
          </p:cNvPr>
          <p:cNvSpPr/>
          <p:nvPr/>
        </p:nvSpPr>
        <p:spPr>
          <a:xfrm>
            <a:off x="4891088" y="1158388"/>
            <a:ext cx="2371725" cy="431800"/>
          </a:xfrm>
          <a:prstGeom prst="roundRect">
            <a:avLst/>
          </a:prstGeom>
          <a:solidFill>
            <a:schemeClr val="accent2">
              <a:lumMod val="20000"/>
              <a:lumOff val="80000"/>
            </a:schemeClr>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altLang="ja-JP"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YouTube</a:t>
            </a:r>
            <a:r>
              <a:rPr lang="ja-JP" altLang="en-US"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チャンネル</a:t>
            </a:r>
            <a:endParaRPr lang="ja-JP" altLang="ja-JP"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9" name="正方形/長方形 28">
            <a:extLst>
              <a:ext uri="{FF2B5EF4-FFF2-40B4-BE49-F238E27FC236}">
                <a16:creationId xmlns:a16="http://schemas.microsoft.com/office/drawing/2014/main" id="{7810CCC4-84A7-F34E-AB1D-3C98514B6DF3}"/>
              </a:ext>
            </a:extLst>
          </p:cNvPr>
          <p:cNvSpPr/>
          <p:nvPr/>
        </p:nvSpPr>
        <p:spPr>
          <a:xfrm>
            <a:off x="696913" y="4184790"/>
            <a:ext cx="1865312" cy="4953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400" b="1" dirty="0">
                <a:solidFill>
                  <a:schemeClr val="tx1"/>
                </a:solidFill>
                <a:latin typeface="Meiryo UI" panose="020B0604030504040204" pitchFamily="50" charset="-128"/>
                <a:ea typeface="Meiryo UI" panose="020B0604030504040204" pitchFamily="50" charset="-128"/>
              </a:rPr>
              <a:t>空家等所有者</a:t>
            </a:r>
          </a:p>
        </p:txBody>
      </p:sp>
      <p:sp>
        <p:nvSpPr>
          <p:cNvPr id="42" name="正方形/長方形 41">
            <a:extLst>
              <a:ext uri="{FF2B5EF4-FFF2-40B4-BE49-F238E27FC236}">
                <a16:creationId xmlns:a16="http://schemas.microsoft.com/office/drawing/2014/main" id="{B7444CDB-FC93-D146-9D1C-2C16200F6B2A}"/>
              </a:ext>
            </a:extLst>
          </p:cNvPr>
          <p:cNvSpPr/>
          <p:nvPr/>
        </p:nvSpPr>
        <p:spPr>
          <a:xfrm>
            <a:off x="3575050" y="4184790"/>
            <a:ext cx="1865313" cy="4953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400" b="1" dirty="0">
                <a:solidFill>
                  <a:schemeClr val="tx1"/>
                </a:solidFill>
                <a:latin typeface="Meiryo UI" panose="020B0604030504040204" pitchFamily="50" charset="-128"/>
                <a:ea typeface="Meiryo UI" panose="020B0604030504040204" pitchFamily="50" charset="-128"/>
              </a:rPr>
              <a:t>移住希望者</a:t>
            </a:r>
          </a:p>
        </p:txBody>
      </p:sp>
      <p:sp>
        <p:nvSpPr>
          <p:cNvPr id="43" name="正方形/長方形 42">
            <a:extLst>
              <a:ext uri="{FF2B5EF4-FFF2-40B4-BE49-F238E27FC236}">
                <a16:creationId xmlns:a16="http://schemas.microsoft.com/office/drawing/2014/main" id="{2642652E-1F1C-384C-A1AE-D0B4D79CA957}"/>
              </a:ext>
            </a:extLst>
          </p:cNvPr>
          <p:cNvSpPr/>
          <p:nvPr/>
        </p:nvSpPr>
        <p:spPr>
          <a:xfrm>
            <a:off x="6437313" y="4184790"/>
            <a:ext cx="1865312" cy="4953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400" b="1" dirty="0">
                <a:solidFill>
                  <a:schemeClr val="tx1"/>
                </a:solidFill>
                <a:latin typeface="Meiryo UI" panose="020B0604030504040204" pitchFamily="50" charset="-128"/>
                <a:ea typeface="Meiryo UI" panose="020B0604030504040204" pitchFamily="50" charset="-128"/>
              </a:rPr>
              <a:t>地域住民（甲津原）</a:t>
            </a:r>
          </a:p>
        </p:txBody>
      </p:sp>
      <p:cxnSp>
        <p:nvCxnSpPr>
          <p:cNvPr id="39" name="直線矢印コネクタ 38">
            <a:extLst>
              <a:ext uri="{FF2B5EF4-FFF2-40B4-BE49-F238E27FC236}">
                <a16:creationId xmlns:a16="http://schemas.microsoft.com/office/drawing/2014/main" id="{4C9BAECF-37C2-6E41-B6FC-FF6DB1F38451}"/>
              </a:ext>
            </a:extLst>
          </p:cNvPr>
          <p:cNvCxnSpPr>
            <a:stCxn id="43" idx="1"/>
            <a:endCxn id="42" idx="3"/>
          </p:cNvCxnSpPr>
          <p:nvPr/>
        </p:nvCxnSpPr>
        <p:spPr>
          <a:xfrm flipH="1">
            <a:off x="5440363" y="4432440"/>
            <a:ext cx="996950" cy="0"/>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8" name="角丸四角形 47">
            <a:extLst>
              <a:ext uri="{FF2B5EF4-FFF2-40B4-BE49-F238E27FC236}">
                <a16:creationId xmlns:a16="http://schemas.microsoft.com/office/drawing/2014/main" id="{94F4C466-3779-0247-8560-920F7C1F6F90}"/>
              </a:ext>
            </a:extLst>
          </p:cNvPr>
          <p:cNvSpPr/>
          <p:nvPr/>
        </p:nvSpPr>
        <p:spPr>
          <a:xfrm>
            <a:off x="5516563" y="4094302"/>
            <a:ext cx="844550" cy="431800"/>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賃貸</a:t>
            </a:r>
            <a:endParaRPr lang="ja-JP"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49" name="直線矢印コネクタ 48">
            <a:extLst>
              <a:ext uri="{FF2B5EF4-FFF2-40B4-BE49-F238E27FC236}">
                <a16:creationId xmlns:a16="http://schemas.microsoft.com/office/drawing/2014/main" id="{A80E21EB-1474-8B43-9A62-AA234F117594}"/>
              </a:ext>
            </a:extLst>
          </p:cNvPr>
          <p:cNvCxnSpPr/>
          <p:nvPr/>
        </p:nvCxnSpPr>
        <p:spPr>
          <a:xfrm flipV="1">
            <a:off x="2322513" y="3713302"/>
            <a:ext cx="3175" cy="471488"/>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2" name="直線矢印コネクタ 51">
            <a:extLst>
              <a:ext uri="{FF2B5EF4-FFF2-40B4-BE49-F238E27FC236}">
                <a16:creationId xmlns:a16="http://schemas.microsoft.com/office/drawing/2014/main" id="{336BAA0D-EF39-D046-A27E-505632A80B91}"/>
              </a:ext>
            </a:extLst>
          </p:cNvPr>
          <p:cNvCxnSpPr>
            <a:stCxn id="42" idx="0"/>
          </p:cNvCxnSpPr>
          <p:nvPr/>
        </p:nvCxnSpPr>
        <p:spPr>
          <a:xfrm flipH="1" flipV="1">
            <a:off x="4508500" y="3713302"/>
            <a:ext cx="0" cy="471488"/>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直線矢印コネクタ 52">
            <a:extLst>
              <a:ext uri="{FF2B5EF4-FFF2-40B4-BE49-F238E27FC236}">
                <a16:creationId xmlns:a16="http://schemas.microsoft.com/office/drawing/2014/main" id="{CF46C8B9-AE28-5F4D-A668-421A3B28A93F}"/>
              </a:ext>
            </a:extLst>
          </p:cNvPr>
          <p:cNvCxnSpPr/>
          <p:nvPr/>
        </p:nvCxnSpPr>
        <p:spPr>
          <a:xfrm flipV="1">
            <a:off x="6686550" y="3713302"/>
            <a:ext cx="3175" cy="471488"/>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4" name="角丸四角形 53">
            <a:extLst>
              <a:ext uri="{FF2B5EF4-FFF2-40B4-BE49-F238E27FC236}">
                <a16:creationId xmlns:a16="http://schemas.microsoft.com/office/drawing/2014/main" id="{B32E3826-6FAF-2C45-81B9-A7AFF81617A6}"/>
              </a:ext>
            </a:extLst>
          </p:cNvPr>
          <p:cNvSpPr/>
          <p:nvPr/>
        </p:nvSpPr>
        <p:spPr>
          <a:xfrm>
            <a:off x="2155825" y="3857765"/>
            <a:ext cx="846138" cy="431800"/>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参加</a:t>
            </a:r>
            <a:endParaRPr lang="ja-JP"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5" name="角丸四角形 54">
            <a:extLst>
              <a:ext uri="{FF2B5EF4-FFF2-40B4-BE49-F238E27FC236}">
                <a16:creationId xmlns:a16="http://schemas.microsoft.com/office/drawing/2014/main" id="{DE1868A3-4455-CB46-8585-D8D4DF4791C7}"/>
              </a:ext>
            </a:extLst>
          </p:cNvPr>
          <p:cNvSpPr/>
          <p:nvPr/>
        </p:nvSpPr>
        <p:spPr>
          <a:xfrm>
            <a:off x="4346575" y="3865702"/>
            <a:ext cx="846138" cy="430213"/>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参加</a:t>
            </a:r>
            <a:endParaRPr lang="ja-JP"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6" name="角丸四角形 55">
            <a:extLst>
              <a:ext uri="{FF2B5EF4-FFF2-40B4-BE49-F238E27FC236}">
                <a16:creationId xmlns:a16="http://schemas.microsoft.com/office/drawing/2014/main" id="{CCA62BB3-B3B1-7A47-8AF3-E4056ECB9BCD}"/>
              </a:ext>
            </a:extLst>
          </p:cNvPr>
          <p:cNvSpPr/>
          <p:nvPr/>
        </p:nvSpPr>
        <p:spPr>
          <a:xfrm>
            <a:off x="6580188" y="3846652"/>
            <a:ext cx="1216025" cy="431800"/>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参加・出資</a:t>
            </a:r>
            <a:endParaRPr lang="ja-JP"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58" name="直線矢印コネクタ 57">
            <a:extLst>
              <a:ext uri="{FF2B5EF4-FFF2-40B4-BE49-F238E27FC236}">
                <a16:creationId xmlns:a16="http://schemas.microsoft.com/office/drawing/2014/main" id="{6A601A64-DE62-064A-9D1F-80DEA8259479}"/>
              </a:ext>
            </a:extLst>
          </p:cNvPr>
          <p:cNvCxnSpPr/>
          <p:nvPr/>
        </p:nvCxnSpPr>
        <p:spPr>
          <a:xfrm flipH="1" flipV="1">
            <a:off x="6724650" y="2895113"/>
            <a:ext cx="1093788" cy="0"/>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B9CAFF4C-4C39-3C4C-A724-856E5D2A1A89}"/>
              </a:ext>
            </a:extLst>
          </p:cNvPr>
          <p:cNvCxnSpPr/>
          <p:nvPr/>
        </p:nvCxnSpPr>
        <p:spPr>
          <a:xfrm>
            <a:off x="7812088" y="2895113"/>
            <a:ext cx="0" cy="1289677"/>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4" name="角丸四角形 63">
            <a:extLst>
              <a:ext uri="{FF2B5EF4-FFF2-40B4-BE49-F238E27FC236}">
                <a16:creationId xmlns:a16="http://schemas.microsoft.com/office/drawing/2014/main" id="{58F9C31E-1D0F-754C-A0EA-D1B85BA1A4A1}"/>
              </a:ext>
            </a:extLst>
          </p:cNvPr>
          <p:cNvSpPr/>
          <p:nvPr/>
        </p:nvSpPr>
        <p:spPr>
          <a:xfrm>
            <a:off x="7713663" y="3334851"/>
            <a:ext cx="1216025" cy="431800"/>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所有・管理</a:t>
            </a:r>
            <a:endParaRPr lang="ja-JP"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pic>
        <p:nvPicPr>
          <p:cNvPr id="6180" name="図 60">
            <a:extLst>
              <a:ext uri="{FF2B5EF4-FFF2-40B4-BE49-F238E27FC236}">
                <a16:creationId xmlns:a16="http://schemas.microsoft.com/office/drawing/2014/main" id="{95D3E55A-8F31-A344-BE36-5710F64EA839}"/>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010150" y="2393463"/>
            <a:ext cx="1595438" cy="133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角丸四角形 62">
            <a:extLst>
              <a:ext uri="{FF2B5EF4-FFF2-40B4-BE49-F238E27FC236}">
                <a16:creationId xmlns:a16="http://schemas.microsoft.com/office/drawing/2014/main" id="{AC5BADD0-95E2-FD46-B547-4FFE71B49251}"/>
              </a:ext>
            </a:extLst>
          </p:cNvPr>
          <p:cNvSpPr/>
          <p:nvPr/>
        </p:nvSpPr>
        <p:spPr>
          <a:xfrm>
            <a:off x="1497013" y="5532577"/>
            <a:ext cx="6149975" cy="566738"/>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b="1" dirty="0">
                <a:solidFill>
                  <a:schemeClr val="tx1"/>
                </a:solidFill>
                <a:latin typeface="Meiryo UI" panose="020B0604030504040204" pitchFamily="50" charset="-128"/>
                <a:ea typeface="Meiryo UI" panose="020B0604030504040204" pitchFamily="50" charset="-128"/>
              </a:rPr>
              <a:t>空家流通促進・移住定住促進</a:t>
            </a:r>
          </a:p>
        </p:txBody>
      </p:sp>
      <p:sp>
        <p:nvSpPr>
          <p:cNvPr id="65" name="ストライプ矢印 64">
            <a:extLst>
              <a:ext uri="{FF2B5EF4-FFF2-40B4-BE49-F238E27FC236}">
                <a16:creationId xmlns:a16="http://schemas.microsoft.com/office/drawing/2014/main" id="{3DC8E2D9-6187-7441-ABC8-D5200DC5412F}"/>
              </a:ext>
            </a:extLst>
          </p:cNvPr>
          <p:cNvSpPr/>
          <p:nvPr/>
        </p:nvSpPr>
        <p:spPr>
          <a:xfrm rot="5400000">
            <a:off x="4302919" y="4687233"/>
            <a:ext cx="584200" cy="674688"/>
          </a:xfrm>
          <a:prstGeom prst="strip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0" name="ストライプ矢印 69">
            <a:extLst>
              <a:ext uri="{FF2B5EF4-FFF2-40B4-BE49-F238E27FC236}">
                <a16:creationId xmlns:a16="http://schemas.microsoft.com/office/drawing/2014/main" id="{2ECBF224-AEC4-C846-BB34-7D2796DBB581}"/>
              </a:ext>
            </a:extLst>
          </p:cNvPr>
          <p:cNvSpPr/>
          <p:nvPr/>
        </p:nvSpPr>
        <p:spPr>
          <a:xfrm>
            <a:off x="4346575" y="2818913"/>
            <a:ext cx="584200" cy="673100"/>
          </a:xfrm>
          <a:prstGeom prst="strip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5" name="角丸四角形 74">
            <a:extLst>
              <a:ext uri="{FF2B5EF4-FFF2-40B4-BE49-F238E27FC236}">
                <a16:creationId xmlns:a16="http://schemas.microsoft.com/office/drawing/2014/main" id="{1C68DD3E-0864-7140-807D-8048A5B86C6B}"/>
              </a:ext>
            </a:extLst>
          </p:cNvPr>
          <p:cNvSpPr/>
          <p:nvPr/>
        </p:nvSpPr>
        <p:spPr>
          <a:xfrm>
            <a:off x="2035175" y="4695965"/>
            <a:ext cx="2044700" cy="430212"/>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DIY</a:t>
            </a: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ノウハウを習得</a:t>
            </a:r>
            <a:endParaRPr lang="ja-JP"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6" name="正方形/長方形 75">
            <a:extLst>
              <a:ext uri="{FF2B5EF4-FFF2-40B4-BE49-F238E27FC236}">
                <a16:creationId xmlns:a16="http://schemas.microsoft.com/office/drawing/2014/main" id="{094294E1-C8ED-354A-AB15-61EA39EB8361}"/>
              </a:ext>
            </a:extLst>
          </p:cNvPr>
          <p:cNvSpPr/>
          <p:nvPr/>
        </p:nvSpPr>
        <p:spPr>
          <a:xfrm>
            <a:off x="7196138" y="1829901"/>
            <a:ext cx="1866900" cy="493712"/>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400" b="1" dirty="0">
                <a:solidFill>
                  <a:schemeClr val="tx1"/>
                </a:solidFill>
                <a:latin typeface="Meiryo UI" panose="020B0604030504040204" pitchFamily="50" charset="-128"/>
                <a:ea typeface="Meiryo UI" panose="020B0604030504040204" pitchFamily="50" charset="-128"/>
              </a:rPr>
              <a:t>地域外住民</a:t>
            </a:r>
          </a:p>
        </p:txBody>
      </p:sp>
      <p:sp>
        <p:nvSpPr>
          <p:cNvPr id="77" name="角丸四角形 76">
            <a:extLst>
              <a:ext uri="{FF2B5EF4-FFF2-40B4-BE49-F238E27FC236}">
                <a16:creationId xmlns:a16="http://schemas.microsoft.com/office/drawing/2014/main" id="{FB93921A-2CFC-0046-90D1-843F6EA08899}"/>
              </a:ext>
            </a:extLst>
          </p:cNvPr>
          <p:cNvSpPr/>
          <p:nvPr/>
        </p:nvSpPr>
        <p:spPr>
          <a:xfrm>
            <a:off x="7646988" y="1450488"/>
            <a:ext cx="844550" cy="431800"/>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視聴</a:t>
            </a:r>
            <a:endParaRPr lang="ja-JP"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78" name="直線矢印コネクタ 77">
            <a:extLst>
              <a:ext uri="{FF2B5EF4-FFF2-40B4-BE49-F238E27FC236}">
                <a16:creationId xmlns:a16="http://schemas.microsoft.com/office/drawing/2014/main" id="{A566FB08-0398-FC47-AC8A-8025FC2AE0F0}"/>
              </a:ext>
            </a:extLst>
          </p:cNvPr>
          <p:cNvCxnSpPr/>
          <p:nvPr/>
        </p:nvCxnSpPr>
        <p:spPr>
          <a:xfrm flipH="1" flipV="1">
            <a:off x="7348538" y="1418738"/>
            <a:ext cx="496887" cy="1588"/>
          </a:xfrm>
          <a:prstGeom prst="straightConnector1">
            <a:avLst/>
          </a:prstGeom>
          <a:ln w="254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1" name="角丸四角形 80">
            <a:extLst>
              <a:ext uri="{FF2B5EF4-FFF2-40B4-BE49-F238E27FC236}">
                <a16:creationId xmlns:a16="http://schemas.microsoft.com/office/drawing/2014/main" id="{F243F4C7-1940-6B41-ACD4-0F163B7AA1DD}"/>
              </a:ext>
            </a:extLst>
          </p:cNvPr>
          <p:cNvSpPr/>
          <p:nvPr/>
        </p:nvSpPr>
        <p:spPr>
          <a:xfrm>
            <a:off x="5699125" y="4926152"/>
            <a:ext cx="3201988" cy="431800"/>
          </a:xfrm>
          <a:prstGeom prst="round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ja-JP" altLang="en-US"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米原市をモデルとして全国に効果を波及</a:t>
            </a:r>
            <a:endParaRPr lang="ja-JP" altLang="ja-JP" sz="1400" b="1"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83" name="直線コネクタ 82">
            <a:extLst>
              <a:ext uri="{FF2B5EF4-FFF2-40B4-BE49-F238E27FC236}">
                <a16:creationId xmlns:a16="http://schemas.microsoft.com/office/drawing/2014/main" id="{F502DD37-8E68-A44D-9C03-CFA4CFAC3775}"/>
              </a:ext>
            </a:extLst>
          </p:cNvPr>
          <p:cNvCxnSpPr/>
          <p:nvPr/>
        </p:nvCxnSpPr>
        <p:spPr>
          <a:xfrm>
            <a:off x="7847013" y="1418738"/>
            <a:ext cx="0" cy="411163"/>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 name="テキスト ボックス 1">
            <a:extLst>
              <a:ext uri="{FF2B5EF4-FFF2-40B4-BE49-F238E27FC236}">
                <a16:creationId xmlns:a16="http://schemas.microsoft.com/office/drawing/2014/main" id="{AB194C47-3A75-F04E-B471-3CC4BB72BDDB}"/>
              </a:ext>
            </a:extLst>
          </p:cNvPr>
          <p:cNvSpPr txBox="1"/>
          <p:nvPr/>
        </p:nvSpPr>
        <p:spPr>
          <a:xfrm>
            <a:off x="494359" y="502752"/>
            <a:ext cx="1182042" cy="461665"/>
          </a:xfrm>
          <a:prstGeom prst="rect">
            <a:avLst/>
          </a:prstGeom>
          <a:noFill/>
        </p:spPr>
        <p:txBody>
          <a:bodyPr wrap="square" rtlCol="0">
            <a:spAutoFit/>
          </a:bodyPr>
          <a:lstStyle/>
          <a:p>
            <a:r>
              <a:rPr kumimoji="1" lang="ja-JP" altLang="en-US" sz="2400" b="1"/>
              <a:t>自治体</a:t>
            </a:r>
          </a:p>
        </p:txBody>
      </p:sp>
      <p:sp>
        <p:nvSpPr>
          <p:cNvPr id="3" name="テキスト ボックス 2">
            <a:extLst>
              <a:ext uri="{FF2B5EF4-FFF2-40B4-BE49-F238E27FC236}">
                <a16:creationId xmlns:a16="http://schemas.microsoft.com/office/drawing/2014/main" id="{6500D738-080A-1A49-B905-8D73C31E5706}"/>
              </a:ext>
            </a:extLst>
          </p:cNvPr>
          <p:cNvSpPr txBox="1"/>
          <p:nvPr/>
        </p:nvSpPr>
        <p:spPr>
          <a:xfrm>
            <a:off x="2546350" y="582126"/>
            <a:ext cx="2343149" cy="461665"/>
          </a:xfrm>
          <a:prstGeom prst="rect">
            <a:avLst/>
          </a:prstGeom>
          <a:noFill/>
        </p:spPr>
        <p:txBody>
          <a:bodyPr wrap="square" rtlCol="0">
            <a:spAutoFit/>
          </a:bodyPr>
          <a:lstStyle/>
          <a:p>
            <a:r>
              <a:rPr kumimoji="1" lang="ja-JP" altLang="en-US" sz="2400" b="1"/>
              <a:t>古民家再生協会</a:t>
            </a:r>
          </a:p>
        </p:txBody>
      </p:sp>
    </p:spTree>
    <p:extLst>
      <p:ext uri="{BB962C8B-B14F-4D97-AF65-F5344CB8AC3E}">
        <p14:creationId xmlns:p14="http://schemas.microsoft.com/office/powerpoint/2010/main" val="3328547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タイトル 1">
            <a:extLst>
              <a:ext uri="{FF2B5EF4-FFF2-40B4-BE49-F238E27FC236}">
                <a16:creationId xmlns:a16="http://schemas.microsoft.com/office/drawing/2014/main" id="{1D9C9B75-FDF9-B542-ABC2-4F6708CC8E05}"/>
              </a:ext>
            </a:extLst>
          </p:cNvPr>
          <p:cNvSpPr txBox="1">
            <a:spLocks/>
          </p:cNvSpPr>
          <p:nvPr/>
        </p:nvSpPr>
        <p:spPr bwMode="auto">
          <a:xfrm>
            <a:off x="0" y="0"/>
            <a:ext cx="9144000" cy="458788"/>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bIns="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2800" b="1">
                <a:solidFill>
                  <a:schemeClr val="bg1"/>
                </a:solidFill>
                <a:latin typeface="Meiryo UI" panose="020B0604030504040204" pitchFamily="34" charset="-128"/>
                <a:ea typeface="Meiryo UI" panose="020B0604030504040204" pitchFamily="34" charset="-128"/>
              </a:rPr>
              <a:t>　４　事業内容</a:t>
            </a:r>
            <a:endParaRPr lang="en-US" altLang="ja-JP" sz="2800" b="1">
              <a:solidFill>
                <a:schemeClr val="bg1"/>
              </a:solidFill>
              <a:latin typeface="Meiryo UI" panose="020B0604030504040204" pitchFamily="34" charset="-128"/>
              <a:ea typeface="Meiryo UI" panose="020B0604030504040204" pitchFamily="34" charset="-128"/>
            </a:endParaRPr>
          </a:p>
        </p:txBody>
      </p:sp>
      <p:sp>
        <p:nvSpPr>
          <p:cNvPr id="8195" name="スライド番号プレースホルダー 1">
            <a:extLst>
              <a:ext uri="{FF2B5EF4-FFF2-40B4-BE49-F238E27FC236}">
                <a16:creationId xmlns:a16="http://schemas.microsoft.com/office/drawing/2014/main" id="{B67D20D0-1F0B-CA42-9045-2549A8A8C56E}"/>
              </a:ext>
            </a:extLst>
          </p:cNvPr>
          <p:cNvSpPr>
            <a:spLocks noGrp="1" noChangeArrowheads="1"/>
          </p:cNvSpPr>
          <p:nvPr>
            <p:ph type="sldNum" sz="quarter" idx="4294967295"/>
          </p:nvPr>
        </p:nvSpPr>
        <p:spPr bwMode="auto">
          <a:xfrm>
            <a:off x="6929438" y="6354763"/>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406208F7-8707-CD45-8D34-F09075364EF9}" type="slidenum">
              <a:rPr lang="ja-JP" altLang="en-US" sz="1200">
                <a:solidFill>
                  <a:srgbClr val="898989"/>
                </a:solidFill>
              </a:rPr>
              <a:pPr>
                <a:spcBef>
                  <a:spcPct val="0"/>
                </a:spcBef>
                <a:buFontTx/>
                <a:buNone/>
              </a:pPr>
              <a:t>20</a:t>
            </a:fld>
            <a:endParaRPr lang="ja-JP" altLang="en-US" sz="1200">
              <a:solidFill>
                <a:srgbClr val="898989"/>
              </a:solidFill>
            </a:endParaRPr>
          </a:p>
        </p:txBody>
      </p:sp>
      <p:graphicFrame>
        <p:nvGraphicFramePr>
          <p:cNvPr id="4" name="表 3">
            <a:extLst>
              <a:ext uri="{FF2B5EF4-FFF2-40B4-BE49-F238E27FC236}">
                <a16:creationId xmlns:a16="http://schemas.microsoft.com/office/drawing/2014/main" id="{D52333F5-DB4E-8946-8D79-0D977B91726E}"/>
              </a:ext>
            </a:extLst>
          </p:cNvPr>
          <p:cNvGraphicFramePr>
            <a:graphicFrameLocks noGrp="1"/>
          </p:cNvGraphicFramePr>
          <p:nvPr>
            <p:extLst>
              <p:ext uri="{D42A27DB-BD31-4B8C-83A1-F6EECF244321}">
                <p14:modId xmlns:p14="http://schemas.microsoft.com/office/powerpoint/2010/main" val="3162593206"/>
              </p:ext>
            </p:extLst>
          </p:nvPr>
        </p:nvGraphicFramePr>
        <p:xfrm>
          <a:off x="115888" y="907301"/>
          <a:ext cx="8596312" cy="1219200"/>
        </p:xfrm>
        <a:graphic>
          <a:graphicData uri="http://schemas.openxmlformats.org/drawingml/2006/table">
            <a:tbl>
              <a:tblPr firstRow="1" bandRow="1">
                <a:tableStyleId>{69CF1AB2-1976-4502-BF36-3FF5EA218861}</a:tableStyleId>
              </a:tblPr>
              <a:tblGrid>
                <a:gridCol w="1710262">
                  <a:extLst>
                    <a:ext uri="{9D8B030D-6E8A-4147-A177-3AD203B41FA5}">
                      <a16:colId xmlns:a16="http://schemas.microsoft.com/office/drawing/2014/main" val="3749077915"/>
                    </a:ext>
                  </a:extLst>
                </a:gridCol>
                <a:gridCol w="6886050">
                  <a:extLst>
                    <a:ext uri="{9D8B030D-6E8A-4147-A177-3AD203B41FA5}">
                      <a16:colId xmlns:a16="http://schemas.microsoft.com/office/drawing/2014/main" val="3928626879"/>
                    </a:ext>
                  </a:extLst>
                </a:gridCol>
              </a:tblGrid>
              <a:tr h="304800">
                <a:tc>
                  <a:txBody>
                    <a:bodyPr/>
                    <a:lstStyle/>
                    <a:p>
                      <a:pPr algn="ctr"/>
                      <a:r>
                        <a:rPr kumimoji="1" lang="ja-JP" altLang="en-US" sz="1400" b="0" dirty="0">
                          <a:latin typeface="Meiryo UI" panose="020B0604030504040204" pitchFamily="50" charset="-128"/>
                          <a:ea typeface="Meiryo UI" panose="020B0604030504040204" pitchFamily="50" charset="-128"/>
                        </a:rPr>
                        <a:t>開催時期</a:t>
                      </a:r>
                    </a:p>
                  </a:txBody>
                  <a:tcPr marL="91444" marR="91444" marT="45706" marB="45706" anchor="ctr">
                    <a:solidFill>
                      <a:schemeClr val="tx2">
                        <a:lumMod val="20000"/>
                        <a:lumOff val="80000"/>
                      </a:schemeClr>
                    </a:solidFill>
                  </a:tcPr>
                </a:tc>
                <a:tc>
                  <a:txBody>
                    <a:bodyPr/>
                    <a:lstStyle/>
                    <a:p>
                      <a:r>
                        <a:rPr kumimoji="1" lang="ja-JP" altLang="en-US" sz="1400" b="0" dirty="0">
                          <a:latin typeface="Meiryo UI" panose="020B0604030504040204" pitchFamily="50" charset="-128"/>
                          <a:ea typeface="Meiryo UI" panose="020B0604030504040204" pitchFamily="50" charset="-128"/>
                        </a:rPr>
                        <a:t>令和３年６月～</a:t>
                      </a:r>
                      <a:r>
                        <a:rPr kumimoji="1" lang="en-US" altLang="ja-JP" sz="1400" b="0" dirty="0">
                          <a:latin typeface="Meiryo UI" panose="020B0604030504040204" pitchFamily="50" charset="-128"/>
                          <a:ea typeface="Meiryo UI" panose="020B0604030504040204" pitchFamily="50" charset="-128"/>
                        </a:rPr>
                        <a:t>12</a:t>
                      </a:r>
                      <a:r>
                        <a:rPr kumimoji="1" lang="ja-JP" altLang="en-US" sz="1400" b="0" dirty="0">
                          <a:latin typeface="Meiryo UI" panose="020B0604030504040204" pitchFamily="50" charset="-128"/>
                          <a:ea typeface="Meiryo UI" panose="020B0604030504040204" pitchFamily="50" charset="-128"/>
                        </a:rPr>
                        <a:t>月の間に３回程度</a:t>
                      </a:r>
                    </a:p>
                  </a:txBody>
                  <a:tcPr marL="91444" marR="91444" marT="45706" marB="45706" anchor="ctr"/>
                </a:tc>
                <a:extLst>
                  <a:ext uri="{0D108BD9-81ED-4DB2-BD59-A6C34878D82A}">
                    <a16:rowId xmlns:a16="http://schemas.microsoft.com/office/drawing/2014/main" val="3544468997"/>
                  </a:ext>
                </a:extLst>
              </a:tr>
              <a:tr h="304800">
                <a:tc>
                  <a:txBody>
                    <a:bodyPr/>
                    <a:lstStyle/>
                    <a:p>
                      <a:pPr algn="ctr"/>
                      <a:r>
                        <a:rPr kumimoji="1" lang="ja-JP" altLang="en-US" sz="1400" b="0" dirty="0">
                          <a:latin typeface="Meiryo UI" panose="020B0604030504040204" pitchFamily="50" charset="-128"/>
                          <a:ea typeface="Meiryo UI" panose="020B0604030504040204" pitchFamily="50" charset="-128"/>
                        </a:rPr>
                        <a:t>参加対象者</a:t>
                      </a:r>
                    </a:p>
                  </a:txBody>
                  <a:tcPr marL="91444" marR="91444" marT="45706" marB="45706" anchor="ctr">
                    <a:solidFill>
                      <a:schemeClr val="tx2">
                        <a:lumMod val="20000"/>
                        <a:lumOff val="80000"/>
                      </a:schemeClr>
                    </a:solidFill>
                  </a:tcPr>
                </a:tc>
                <a:tc>
                  <a:txBody>
                    <a:bodyPr/>
                    <a:lstStyle/>
                    <a:p>
                      <a:r>
                        <a:rPr kumimoji="1" lang="ja-JP" altLang="en-US" sz="1400" b="0" dirty="0">
                          <a:latin typeface="Meiryo UI" panose="020B0604030504040204" pitchFamily="50" charset="-128"/>
                          <a:ea typeface="Meiryo UI" panose="020B0604030504040204" pitchFamily="50" charset="-128"/>
                        </a:rPr>
                        <a:t>空家等所有者、移住希望者、地域住民など</a:t>
                      </a:r>
                    </a:p>
                  </a:txBody>
                  <a:tcPr marL="91444" marR="91444" marT="45706" marB="45706" anchor="ctr"/>
                </a:tc>
                <a:extLst>
                  <a:ext uri="{0D108BD9-81ED-4DB2-BD59-A6C34878D82A}">
                    <a16:rowId xmlns:a16="http://schemas.microsoft.com/office/drawing/2014/main" val="1540092326"/>
                  </a:ext>
                </a:extLst>
              </a:tr>
              <a:tr h="304800">
                <a:tc>
                  <a:txBody>
                    <a:bodyPr/>
                    <a:lstStyle/>
                    <a:p>
                      <a:pPr algn="ctr"/>
                      <a:r>
                        <a:rPr kumimoji="1" lang="ja-JP" altLang="en-US" sz="1400" b="0" dirty="0">
                          <a:latin typeface="Meiryo UI" panose="020B0604030504040204" pitchFamily="50" charset="-128"/>
                          <a:ea typeface="Meiryo UI" panose="020B0604030504040204" pitchFamily="50" charset="-128"/>
                        </a:rPr>
                        <a:t>参加人数</a:t>
                      </a:r>
                    </a:p>
                  </a:txBody>
                  <a:tcPr marL="91444" marR="91444" marT="45706" marB="45706" anchor="ctr">
                    <a:solidFill>
                      <a:schemeClr val="tx2">
                        <a:lumMod val="20000"/>
                        <a:lumOff val="80000"/>
                      </a:schemeClr>
                    </a:solidFill>
                  </a:tcPr>
                </a:tc>
                <a:tc>
                  <a:txBody>
                    <a:bodyPr/>
                    <a:lstStyle/>
                    <a:p>
                      <a:r>
                        <a:rPr kumimoji="1" lang="ja-JP" altLang="en-US" sz="1400" b="0" dirty="0">
                          <a:latin typeface="Meiryo UI" panose="020B0604030504040204" pitchFamily="50" charset="-128"/>
                          <a:ea typeface="Meiryo UI" panose="020B0604030504040204" pitchFamily="50" charset="-128"/>
                        </a:rPr>
                        <a:t>１回当たり</a:t>
                      </a:r>
                      <a:r>
                        <a:rPr kumimoji="1" lang="en-US" altLang="ja-JP" sz="1400" b="0" dirty="0">
                          <a:latin typeface="Meiryo UI" panose="020B0604030504040204" pitchFamily="50" charset="-128"/>
                          <a:ea typeface="Meiryo UI" panose="020B0604030504040204" pitchFamily="50" charset="-128"/>
                        </a:rPr>
                        <a:t>10</a:t>
                      </a:r>
                      <a:r>
                        <a:rPr kumimoji="1" lang="ja-JP" altLang="en-US" sz="1400" b="0" dirty="0">
                          <a:latin typeface="Meiryo UI" panose="020B0604030504040204" pitchFamily="50" charset="-128"/>
                          <a:ea typeface="Meiryo UI" panose="020B0604030504040204" pitchFamily="50" charset="-128"/>
                        </a:rPr>
                        <a:t>人～</a:t>
                      </a:r>
                      <a:r>
                        <a:rPr kumimoji="1" lang="en-US" altLang="ja-JP" sz="1400" b="0" dirty="0">
                          <a:latin typeface="Meiryo UI" panose="020B0604030504040204" pitchFamily="50" charset="-128"/>
                          <a:ea typeface="Meiryo UI" panose="020B0604030504040204" pitchFamily="50" charset="-128"/>
                        </a:rPr>
                        <a:t>20</a:t>
                      </a:r>
                      <a:r>
                        <a:rPr kumimoji="1" lang="ja-JP" altLang="en-US" sz="1400" b="0" dirty="0">
                          <a:latin typeface="Meiryo UI" panose="020B0604030504040204" pitchFamily="50" charset="-128"/>
                          <a:ea typeface="Meiryo UI" panose="020B0604030504040204" pitchFamily="50" charset="-128"/>
                        </a:rPr>
                        <a:t>人程度</a:t>
                      </a:r>
                    </a:p>
                  </a:txBody>
                  <a:tcPr marL="91444" marR="91444" marT="45706" marB="45706" anchor="ctr"/>
                </a:tc>
                <a:extLst>
                  <a:ext uri="{0D108BD9-81ED-4DB2-BD59-A6C34878D82A}">
                    <a16:rowId xmlns:a16="http://schemas.microsoft.com/office/drawing/2014/main" val="3208345469"/>
                  </a:ext>
                </a:extLst>
              </a:tr>
              <a:tr h="304800">
                <a:tc>
                  <a:txBody>
                    <a:bodyPr/>
                    <a:lstStyle/>
                    <a:p>
                      <a:pPr algn="ctr"/>
                      <a:r>
                        <a:rPr kumimoji="1" lang="ja-JP" altLang="en-US" sz="1400" b="0" dirty="0">
                          <a:latin typeface="Meiryo UI" panose="020B0604030504040204" pitchFamily="50" charset="-128"/>
                          <a:ea typeface="Meiryo UI" panose="020B0604030504040204" pitchFamily="50" charset="-128"/>
                        </a:rPr>
                        <a:t>講師</a:t>
                      </a:r>
                    </a:p>
                  </a:txBody>
                  <a:tcPr marL="91444" marR="91444" marT="45706" marB="45706" anchor="ctr">
                    <a:solidFill>
                      <a:schemeClr val="tx2">
                        <a:lumMod val="20000"/>
                        <a:lumOff val="80000"/>
                      </a:schemeClr>
                    </a:solidFill>
                  </a:tcPr>
                </a:tc>
                <a:tc>
                  <a:txBody>
                    <a:bodyPr/>
                    <a:lstStyle/>
                    <a:p>
                      <a:r>
                        <a:rPr kumimoji="1" lang="ja-JP" altLang="en-US" sz="1400" b="0" dirty="0">
                          <a:latin typeface="Meiryo UI" panose="020B0604030504040204" pitchFamily="50" charset="-128"/>
                          <a:ea typeface="Meiryo UI" panose="020B0604030504040204" pitchFamily="50" charset="-128"/>
                        </a:rPr>
                        <a:t>一般社団法人全国古民家再生協会会員（現役の大工）</a:t>
                      </a:r>
                    </a:p>
                  </a:txBody>
                  <a:tcPr marL="91444" marR="91444" marT="45706" marB="45706" anchor="ctr"/>
                </a:tc>
                <a:extLst>
                  <a:ext uri="{0D108BD9-81ED-4DB2-BD59-A6C34878D82A}">
                    <a16:rowId xmlns:a16="http://schemas.microsoft.com/office/drawing/2014/main" val="1126421953"/>
                  </a:ext>
                </a:extLst>
              </a:tr>
            </a:tbl>
          </a:graphicData>
        </a:graphic>
      </p:graphicFrame>
      <p:sp>
        <p:nvSpPr>
          <p:cNvPr id="8213" name="タイトル 1">
            <a:extLst>
              <a:ext uri="{FF2B5EF4-FFF2-40B4-BE49-F238E27FC236}">
                <a16:creationId xmlns:a16="http://schemas.microsoft.com/office/drawing/2014/main" id="{5F07A3AB-1C58-D64F-A415-1171A9EC69DC}"/>
              </a:ext>
            </a:extLst>
          </p:cNvPr>
          <p:cNvSpPr txBox="1">
            <a:spLocks/>
          </p:cNvSpPr>
          <p:nvPr/>
        </p:nvSpPr>
        <p:spPr bwMode="auto">
          <a:xfrm>
            <a:off x="0" y="458788"/>
            <a:ext cx="9144000" cy="458787"/>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bIns="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2400" b="1">
                <a:solidFill>
                  <a:schemeClr val="bg1"/>
                </a:solidFill>
                <a:latin typeface="Meiryo UI" panose="020B0604030504040204" pitchFamily="34" charset="-128"/>
                <a:ea typeface="Meiryo UI" panose="020B0604030504040204" pitchFamily="34" charset="-128"/>
              </a:rPr>
              <a:t>　（１）</a:t>
            </a:r>
            <a:r>
              <a:rPr lang="en-US" altLang="ja-JP" sz="2400" b="1">
                <a:solidFill>
                  <a:schemeClr val="bg1"/>
                </a:solidFill>
                <a:latin typeface="Meiryo UI" panose="020B0604030504040204" pitchFamily="34" charset="-128"/>
                <a:ea typeface="Meiryo UI" panose="020B0604030504040204" pitchFamily="34" charset="-128"/>
              </a:rPr>
              <a:t>DIY</a:t>
            </a:r>
            <a:r>
              <a:rPr lang="ja-JP" altLang="en-US" sz="2400" b="1">
                <a:solidFill>
                  <a:schemeClr val="bg1"/>
                </a:solidFill>
                <a:latin typeface="Meiryo UI" panose="020B0604030504040204" pitchFamily="34" charset="-128"/>
                <a:ea typeface="Meiryo UI" panose="020B0604030504040204" pitchFamily="34" charset="-128"/>
              </a:rPr>
              <a:t>教室のイメージ</a:t>
            </a:r>
            <a:endParaRPr lang="en-US" altLang="ja-JP" sz="2400" b="1">
              <a:solidFill>
                <a:schemeClr val="bg1"/>
              </a:solidFill>
              <a:latin typeface="Meiryo UI" panose="020B0604030504040204" pitchFamily="34" charset="-128"/>
              <a:ea typeface="Meiryo UI" panose="020B0604030504040204" pitchFamily="34" charset="-128"/>
            </a:endParaRPr>
          </a:p>
        </p:txBody>
      </p:sp>
      <p:sp>
        <p:nvSpPr>
          <p:cNvPr id="8214" name="タイトル 1">
            <a:extLst>
              <a:ext uri="{FF2B5EF4-FFF2-40B4-BE49-F238E27FC236}">
                <a16:creationId xmlns:a16="http://schemas.microsoft.com/office/drawing/2014/main" id="{315B8D74-6B7A-004F-8552-664CB6B91D4D}"/>
              </a:ext>
            </a:extLst>
          </p:cNvPr>
          <p:cNvSpPr txBox="1">
            <a:spLocks/>
          </p:cNvSpPr>
          <p:nvPr/>
        </p:nvSpPr>
        <p:spPr bwMode="auto">
          <a:xfrm>
            <a:off x="0" y="2214473"/>
            <a:ext cx="9144000" cy="45878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bIns="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2400" b="1">
                <a:solidFill>
                  <a:schemeClr val="bg1"/>
                </a:solidFill>
                <a:latin typeface="Meiryo UI" panose="020B0604030504040204" pitchFamily="34" charset="-128"/>
                <a:ea typeface="Meiryo UI" panose="020B0604030504040204" pitchFamily="34" charset="-128"/>
              </a:rPr>
              <a:t>　（２）</a:t>
            </a:r>
            <a:r>
              <a:rPr lang="en-US" altLang="ja-JP" sz="2400" b="1">
                <a:solidFill>
                  <a:schemeClr val="bg1"/>
                </a:solidFill>
                <a:latin typeface="Meiryo UI" panose="020B0604030504040204" pitchFamily="34" charset="-128"/>
                <a:ea typeface="Meiryo UI" panose="020B0604030504040204" pitchFamily="34" charset="-128"/>
              </a:rPr>
              <a:t>YouTube</a:t>
            </a:r>
            <a:r>
              <a:rPr lang="ja-JP" altLang="en-US" sz="2400" b="1">
                <a:solidFill>
                  <a:schemeClr val="bg1"/>
                </a:solidFill>
                <a:latin typeface="Meiryo UI" panose="020B0604030504040204" pitchFamily="34" charset="-128"/>
                <a:ea typeface="Meiryo UI" panose="020B0604030504040204" pitchFamily="34" charset="-128"/>
              </a:rPr>
              <a:t>チャンネルのイメージ</a:t>
            </a:r>
            <a:endParaRPr lang="en-US" altLang="ja-JP" sz="2400" b="1">
              <a:solidFill>
                <a:schemeClr val="bg1"/>
              </a:solidFill>
              <a:latin typeface="Meiryo UI" panose="020B0604030504040204" pitchFamily="34" charset="-128"/>
              <a:ea typeface="Meiryo UI" panose="020B0604030504040204" pitchFamily="34" charset="-128"/>
            </a:endParaRPr>
          </a:p>
        </p:txBody>
      </p:sp>
      <p:graphicFrame>
        <p:nvGraphicFramePr>
          <p:cNvPr id="10" name="表 9">
            <a:extLst>
              <a:ext uri="{FF2B5EF4-FFF2-40B4-BE49-F238E27FC236}">
                <a16:creationId xmlns:a16="http://schemas.microsoft.com/office/drawing/2014/main" id="{3391F330-5961-7E4B-8805-CC5FA6F49865}"/>
              </a:ext>
            </a:extLst>
          </p:cNvPr>
          <p:cNvGraphicFramePr>
            <a:graphicFrameLocks noGrp="1"/>
          </p:cNvGraphicFramePr>
          <p:nvPr>
            <p:extLst>
              <p:ext uri="{D42A27DB-BD31-4B8C-83A1-F6EECF244321}">
                <p14:modId xmlns:p14="http://schemas.microsoft.com/office/powerpoint/2010/main" val="3612227543"/>
              </p:ext>
            </p:extLst>
          </p:nvPr>
        </p:nvGraphicFramePr>
        <p:xfrm>
          <a:off x="115888" y="2667749"/>
          <a:ext cx="8596312" cy="3840164"/>
        </p:xfrm>
        <a:graphic>
          <a:graphicData uri="http://schemas.openxmlformats.org/drawingml/2006/table">
            <a:tbl>
              <a:tblPr firstRow="1" bandRow="1">
                <a:tableStyleId>{69CF1AB2-1976-4502-BF36-3FF5EA218861}</a:tableStyleId>
              </a:tblPr>
              <a:tblGrid>
                <a:gridCol w="1710262">
                  <a:extLst>
                    <a:ext uri="{9D8B030D-6E8A-4147-A177-3AD203B41FA5}">
                      <a16:colId xmlns:a16="http://schemas.microsoft.com/office/drawing/2014/main" val="3749077915"/>
                    </a:ext>
                  </a:extLst>
                </a:gridCol>
                <a:gridCol w="6886050">
                  <a:extLst>
                    <a:ext uri="{9D8B030D-6E8A-4147-A177-3AD203B41FA5}">
                      <a16:colId xmlns:a16="http://schemas.microsoft.com/office/drawing/2014/main" val="3928626879"/>
                    </a:ext>
                  </a:extLst>
                </a:gridCol>
              </a:tblGrid>
              <a:tr h="304853">
                <a:tc>
                  <a:txBody>
                    <a:bodyPr/>
                    <a:lstStyle/>
                    <a:p>
                      <a:pPr algn="ctr"/>
                      <a:r>
                        <a:rPr kumimoji="1" lang="ja-JP" altLang="en-US" sz="1400" b="0" dirty="0">
                          <a:latin typeface="Meiryo UI" panose="020B0604030504040204" pitchFamily="50" charset="-128"/>
                          <a:ea typeface="Meiryo UI" panose="020B0604030504040204" pitchFamily="50" charset="-128"/>
                        </a:rPr>
                        <a:t>チャンネル名</a:t>
                      </a:r>
                    </a:p>
                  </a:txBody>
                  <a:tcPr marL="91444" marR="91444" marT="45724" marB="45724" anchor="ctr">
                    <a:solidFill>
                      <a:schemeClr val="tx2">
                        <a:lumMod val="20000"/>
                        <a:lumOff val="80000"/>
                      </a:schemeClr>
                    </a:solidFill>
                  </a:tcPr>
                </a:tc>
                <a:tc>
                  <a:txBody>
                    <a:bodyPr/>
                    <a:lstStyle/>
                    <a:p>
                      <a:r>
                        <a:rPr kumimoji="1" lang="en-US" altLang="ja-JP" sz="1400" b="0" dirty="0">
                          <a:latin typeface="Meiryo UI" panose="020B0604030504040204" pitchFamily="50" charset="-128"/>
                          <a:ea typeface="Meiryo UI" panose="020B0604030504040204" pitchFamily="50" charset="-128"/>
                        </a:rPr>
                        <a:t>DIY BASE</a:t>
                      </a:r>
                      <a:r>
                        <a:rPr kumimoji="1" lang="ja-JP" altLang="en-US" sz="1400" b="0" dirty="0">
                          <a:latin typeface="Meiryo UI" panose="020B0604030504040204" pitchFamily="50" charset="-128"/>
                          <a:ea typeface="Meiryo UI" panose="020B0604030504040204" pitchFamily="50" charset="-128"/>
                        </a:rPr>
                        <a:t>（仮）</a:t>
                      </a:r>
                      <a:endParaRPr kumimoji="1" lang="en-US" altLang="ja-JP" sz="1400" b="0" dirty="0">
                        <a:latin typeface="Meiryo UI" panose="020B0604030504040204" pitchFamily="50" charset="-128"/>
                        <a:ea typeface="Meiryo UI" panose="020B0604030504040204" pitchFamily="50" charset="-128"/>
                      </a:endParaRPr>
                    </a:p>
                  </a:txBody>
                  <a:tcPr marL="91444" marR="91444" marT="45724" marB="45724" anchor="ctr"/>
                </a:tc>
                <a:extLst>
                  <a:ext uri="{0D108BD9-81ED-4DB2-BD59-A6C34878D82A}">
                    <a16:rowId xmlns:a16="http://schemas.microsoft.com/office/drawing/2014/main" val="226686417"/>
                  </a:ext>
                </a:extLst>
              </a:tr>
              <a:tr h="731663">
                <a:tc>
                  <a:txBody>
                    <a:bodyPr/>
                    <a:lstStyle/>
                    <a:p>
                      <a:pPr algn="ctr"/>
                      <a:r>
                        <a:rPr kumimoji="1" lang="ja-JP" altLang="en-US" sz="1400" b="0" dirty="0">
                          <a:latin typeface="Meiryo UI" panose="020B0604030504040204" pitchFamily="50" charset="-128"/>
                          <a:ea typeface="Meiryo UI" panose="020B0604030504040204" pitchFamily="50" charset="-128"/>
                        </a:rPr>
                        <a:t>チャンネルコンセプト</a:t>
                      </a:r>
                    </a:p>
                  </a:txBody>
                  <a:tcPr marL="91444" marR="91444" marT="45724" marB="45724" anchor="ctr">
                    <a:solidFill>
                      <a:schemeClr val="tx2">
                        <a:lumMod val="20000"/>
                        <a:lumOff val="80000"/>
                      </a:schemeClr>
                    </a:solidFill>
                  </a:tcPr>
                </a:tc>
                <a:tc>
                  <a:txBody>
                    <a:bodyPr/>
                    <a:lstStyle/>
                    <a:p>
                      <a:r>
                        <a:rPr kumimoji="1" lang="ja-JP" altLang="en-US" sz="1400" b="0" dirty="0">
                          <a:latin typeface="Meiryo UI" panose="020B0604030504040204" pitchFamily="50" charset="-128"/>
                          <a:ea typeface="Meiryo UI" panose="020B0604030504040204" pitchFamily="50" charset="-128"/>
                        </a:rPr>
                        <a:t>「</a:t>
                      </a:r>
                      <a:r>
                        <a:rPr kumimoji="1" lang="en-US" altLang="ja-JP" sz="1400" b="0" dirty="0">
                          <a:latin typeface="Meiryo UI" panose="020B0604030504040204" pitchFamily="50" charset="-128"/>
                          <a:ea typeface="Meiryo UI" panose="020B0604030504040204" pitchFamily="50" charset="-128"/>
                        </a:rPr>
                        <a:t>Do It Yourself </a:t>
                      </a:r>
                      <a:r>
                        <a:rPr kumimoji="1" lang="ja-JP" altLang="en-US" sz="1400" b="0" dirty="0">
                          <a:latin typeface="Meiryo UI" panose="020B0604030504040204" pitchFamily="50" charset="-128"/>
                          <a:ea typeface="Meiryo UI" panose="020B0604030504040204" pitchFamily="50" charset="-128"/>
                        </a:rPr>
                        <a:t>何でも自分でやろう」をコンセプトに、使われなくなった空家をフルリフォーム！</a:t>
                      </a:r>
                      <a:endParaRPr kumimoji="1" lang="en-US" altLang="ja-JP" sz="1400" b="0" dirty="0">
                        <a:latin typeface="Meiryo UI" panose="020B0604030504040204" pitchFamily="50" charset="-128"/>
                        <a:ea typeface="Meiryo UI" panose="020B0604030504040204" pitchFamily="50" charset="-128"/>
                      </a:endParaRPr>
                    </a:p>
                    <a:p>
                      <a:r>
                        <a:rPr kumimoji="1" lang="ja-JP" altLang="en-US" sz="1400" b="0" dirty="0">
                          <a:latin typeface="Meiryo UI" panose="020B0604030504040204" pitchFamily="50" charset="-128"/>
                          <a:ea typeface="Meiryo UI" panose="020B0604030504040204" pitchFamily="50" charset="-128"/>
                        </a:rPr>
                        <a:t>さらに</a:t>
                      </a:r>
                      <a:r>
                        <a:rPr kumimoji="1" lang="en-US" altLang="ja-JP" sz="1400" b="0" dirty="0">
                          <a:latin typeface="Meiryo UI" panose="020B0604030504040204" pitchFamily="50" charset="-128"/>
                          <a:ea typeface="Meiryo UI" panose="020B0604030504040204" pitchFamily="50" charset="-128"/>
                        </a:rPr>
                        <a:t>YouTube</a:t>
                      </a:r>
                      <a:r>
                        <a:rPr kumimoji="1" lang="ja-JP" altLang="en-US" sz="1400" b="0" dirty="0">
                          <a:latin typeface="Meiryo UI" panose="020B0604030504040204" pitchFamily="50" charset="-128"/>
                          <a:ea typeface="Meiryo UI" panose="020B0604030504040204" pitchFamily="50" charset="-128"/>
                        </a:rPr>
                        <a:t>上で住人を募集することで地域にも新しい風を送ります！</a:t>
                      </a:r>
                      <a:br>
                        <a:rPr kumimoji="1" lang="ja-JP" altLang="en-US" sz="1400" b="0" dirty="0">
                          <a:latin typeface="Meiryo UI" panose="020B0604030504040204" pitchFamily="50" charset="-128"/>
                          <a:ea typeface="Meiryo UI" panose="020B0604030504040204" pitchFamily="50" charset="-128"/>
                        </a:rPr>
                      </a:br>
                      <a:r>
                        <a:rPr kumimoji="1" lang="en-US" altLang="ja-JP" sz="1400" b="0" dirty="0">
                          <a:latin typeface="Meiryo UI" panose="020B0604030504040204" pitchFamily="50" charset="-128"/>
                          <a:ea typeface="Meiryo UI" panose="020B0604030504040204" pitchFamily="50" charset="-128"/>
                        </a:rPr>
                        <a:t>DIY</a:t>
                      </a:r>
                      <a:r>
                        <a:rPr kumimoji="1" lang="ja-JP" altLang="en-US" sz="1400" b="0" dirty="0">
                          <a:latin typeface="Meiryo UI" panose="020B0604030504040204" pitchFamily="50" charset="-128"/>
                          <a:ea typeface="Meiryo UI" panose="020B0604030504040204" pitchFamily="50" charset="-128"/>
                        </a:rPr>
                        <a:t>のノウハウはもちろん、地域や、暮らしなどライフスタイルにまつわる様々な形をご提案します！</a:t>
                      </a:r>
                    </a:p>
                  </a:txBody>
                  <a:tcPr marL="91444" marR="91444" marT="45724" marB="45724" anchor="ctr"/>
                </a:tc>
                <a:extLst>
                  <a:ext uri="{0D108BD9-81ED-4DB2-BD59-A6C34878D82A}">
                    <a16:rowId xmlns:a16="http://schemas.microsoft.com/office/drawing/2014/main" val="3544468997"/>
                  </a:ext>
                </a:extLst>
              </a:tr>
              <a:tr h="304853">
                <a:tc>
                  <a:txBody>
                    <a:bodyPr/>
                    <a:lstStyle/>
                    <a:p>
                      <a:pPr algn="ctr"/>
                      <a:r>
                        <a:rPr kumimoji="1" lang="ja-JP" altLang="en-US" sz="1400" b="0" dirty="0">
                          <a:latin typeface="Meiryo UI" panose="020B0604030504040204" pitchFamily="50" charset="-128"/>
                          <a:ea typeface="Meiryo UI" panose="020B0604030504040204" pitchFamily="50" charset="-128"/>
                        </a:rPr>
                        <a:t>チャンネル運営者</a:t>
                      </a:r>
                    </a:p>
                  </a:txBody>
                  <a:tcPr marL="91444" marR="91444" marT="45724" marB="45724" anchor="ctr">
                    <a:solidFill>
                      <a:schemeClr val="tx2">
                        <a:lumMod val="20000"/>
                        <a:lumOff val="80000"/>
                      </a:schemeClr>
                    </a:solidFill>
                  </a:tcPr>
                </a:tc>
                <a:tc>
                  <a:txBody>
                    <a:bodyPr/>
                    <a:lstStyle/>
                    <a:p>
                      <a:r>
                        <a:rPr kumimoji="1" lang="ja-JP" altLang="en-US" sz="1400" b="0" dirty="0">
                          <a:latin typeface="Meiryo UI" panose="020B0604030504040204" pitchFamily="50" charset="-128"/>
                          <a:ea typeface="Meiryo UI" panose="020B0604030504040204" pitchFamily="50" charset="-128"/>
                        </a:rPr>
                        <a:t>株式会社</a:t>
                      </a:r>
                      <a:r>
                        <a:rPr kumimoji="1" lang="en-US" altLang="ja-JP" sz="1400" b="0" dirty="0" err="1">
                          <a:latin typeface="Meiryo UI" panose="020B0604030504040204" pitchFamily="50" charset="-128"/>
                          <a:ea typeface="Meiryo UI" panose="020B0604030504040204" pitchFamily="50" charset="-128"/>
                        </a:rPr>
                        <a:t>BitStar</a:t>
                      </a:r>
                      <a:endParaRPr kumimoji="1" lang="ja-JP" altLang="en-US" sz="1400" b="0" dirty="0">
                        <a:latin typeface="Meiryo UI" panose="020B0604030504040204" pitchFamily="50" charset="-128"/>
                        <a:ea typeface="Meiryo UI" panose="020B0604030504040204" pitchFamily="50" charset="-128"/>
                      </a:endParaRPr>
                    </a:p>
                  </a:txBody>
                  <a:tcPr marL="91444" marR="91444" marT="45724" marB="45724" anchor="ctr"/>
                </a:tc>
                <a:extLst>
                  <a:ext uri="{0D108BD9-81ED-4DB2-BD59-A6C34878D82A}">
                    <a16:rowId xmlns:a16="http://schemas.microsoft.com/office/drawing/2014/main" val="1540092326"/>
                  </a:ext>
                </a:extLst>
              </a:tr>
              <a:tr h="304853">
                <a:tc>
                  <a:txBody>
                    <a:bodyPr/>
                    <a:lstStyle/>
                    <a:p>
                      <a:pPr algn="ctr"/>
                      <a:r>
                        <a:rPr kumimoji="1" lang="ja-JP" altLang="en-US" sz="1400" b="0" dirty="0">
                          <a:latin typeface="Meiryo UI" panose="020B0604030504040204" pitchFamily="50" charset="-128"/>
                          <a:ea typeface="Meiryo UI" panose="020B0604030504040204" pitchFamily="50" charset="-128"/>
                        </a:rPr>
                        <a:t>チャンネルスポンサー</a:t>
                      </a:r>
                    </a:p>
                  </a:txBody>
                  <a:tcPr marL="91444" marR="91444" marT="45724" marB="45724" anchor="ctr">
                    <a:solidFill>
                      <a:schemeClr val="tx2">
                        <a:lumMod val="20000"/>
                        <a:lumOff val="80000"/>
                      </a:schemeClr>
                    </a:solidFill>
                  </a:tcPr>
                </a:tc>
                <a:tc>
                  <a:txBody>
                    <a:bodyPr/>
                    <a:lstStyle/>
                    <a:p>
                      <a:r>
                        <a:rPr kumimoji="1" lang="ja-JP" altLang="en-US" sz="1400" b="0" dirty="0">
                          <a:latin typeface="Meiryo UI" panose="020B0604030504040204" pitchFamily="50" charset="-128"/>
                          <a:ea typeface="Meiryo UI" panose="020B0604030504040204" pitchFamily="50" charset="-128"/>
                        </a:rPr>
                        <a:t>ミドリ安全株式会社</a:t>
                      </a:r>
                    </a:p>
                  </a:txBody>
                  <a:tcPr marL="91444" marR="91444" marT="45724" marB="45724" anchor="ctr"/>
                </a:tc>
                <a:extLst>
                  <a:ext uri="{0D108BD9-81ED-4DB2-BD59-A6C34878D82A}">
                    <a16:rowId xmlns:a16="http://schemas.microsoft.com/office/drawing/2014/main" val="3208345469"/>
                  </a:ext>
                </a:extLst>
              </a:tr>
              <a:tr h="304853">
                <a:tc>
                  <a:txBody>
                    <a:bodyPr/>
                    <a:lstStyle/>
                    <a:p>
                      <a:pPr algn="ctr"/>
                      <a:r>
                        <a:rPr kumimoji="1" lang="ja-JP" altLang="en-US" sz="1400" b="0" dirty="0">
                          <a:latin typeface="Meiryo UI" panose="020B0604030504040204" pitchFamily="50" charset="-128"/>
                          <a:ea typeface="Meiryo UI" panose="020B0604030504040204" pitchFamily="50" charset="-128"/>
                        </a:rPr>
                        <a:t>講師</a:t>
                      </a:r>
                    </a:p>
                  </a:txBody>
                  <a:tcPr marL="91444" marR="91444" marT="45724" marB="45724" anchor="ctr">
                    <a:solidFill>
                      <a:schemeClr val="tx2">
                        <a:lumMod val="20000"/>
                        <a:lumOff val="80000"/>
                      </a:schemeClr>
                    </a:solidFill>
                  </a:tcPr>
                </a:tc>
                <a:tc>
                  <a:txBody>
                    <a:bodyPr/>
                    <a:lstStyle/>
                    <a:p>
                      <a:r>
                        <a:rPr kumimoji="1" lang="ja-JP" altLang="en-US" sz="1400" b="0" dirty="0">
                          <a:latin typeface="Meiryo UI" panose="020B0604030504040204" pitchFamily="50" charset="-128"/>
                          <a:ea typeface="Meiryo UI" panose="020B0604030504040204" pitchFamily="50" charset="-128"/>
                        </a:rPr>
                        <a:t>一般社団法人全国古民家再生協会会員（現役の大工）</a:t>
                      </a:r>
                    </a:p>
                  </a:txBody>
                  <a:tcPr marL="91444" marR="91444" marT="45724" marB="45724" anchor="ctr"/>
                </a:tc>
                <a:extLst>
                  <a:ext uri="{0D108BD9-81ED-4DB2-BD59-A6C34878D82A}">
                    <a16:rowId xmlns:a16="http://schemas.microsoft.com/office/drawing/2014/main" val="1126421953"/>
                  </a:ext>
                </a:extLst>
              </a:tr>
              <a:tr h="974530">
                <a:tc>
                  <a:txBody>
                    <a:bodyPr/>
                    <a:lstStyle/>
                    <a:p>
                      <a:pPr algn="ctr"/>
                      <a:r>
                        <a:rPr kumimoji="1" lang="ja-JP" altLang="en-US" sz="1400" b="0" dirty="0">
                          <a:latin typeface="Meiryo UI" panose="020B0604030504040204" pitchFamily="50" charset="-128"/>
                          <a:ea typeface="Meiryo UI" panose="020B0604030504040204" pitchFamily="50" charset="-128"/>
                        </a:rPr>
                        <a:t>出演者</a:t>
                      </a:r>
                    </a:p>
                  </a:txBody>
                  <a:tcPr marL="91444" marR="91444" marT="45724" marB="45724" anchor="ctr">
                    <a:solidFill>
                      <a:schemeClr val="tx2">
                        <a:lumMod val="20000"/>
                        <a:lumOff val="80000"/>
                      </a:schemeClr>
                    </a:solidFill>
                  </a:tcPr>
                </a:tc>
                <a:tc>
                  <a:txBody>
                    <a:bodyPr/>
                    <a:lstStyle/>
                    <a:p>
                      <a:r>
                        <a:rPr kumimoji="1" lang="en-US" altLang="ja-JP" sz="1400" b="0" dirty="0">
                          <a:latin typeface="Meiryo UI" panose="020B0604030504040204" pitchFamily="50" charset="-128"/>
                          <a:ea typeface="Meiryo UI" panose="020B0604030504040204" pitchFamily="50" charset="-128"/>
                        </a:rPr>
                        <a:t>MC</a:t>
                      </a:r>
                      <a:r>
                        <a:rPr kumimoji="1" lang="ja-JP" altLang="en-US" sz="1400" b="0" dirty="0">
                          <a:latin typeface="Meiryo UI" panose="020B0604030504040204" pitchFamily="50" charset="-128"/>
                          <a:ea typeface="Meiryo UI" panose="020B0604030504040204" pitchFamily="50" charset="-128"/>
                        </a:rPr>
                        <a:t>　の</a:t>
                      </a:r>
                      <a:r>
                        <a:rPr kumimoji="1" lang="ja-JP" altLang="en-US" sz="1400" b="0" dirty="0" err="1">
                          <a:latin typeface="Meiryo UI" panose="020B0604030504040204" pitchFamily="50" charset="-128"/>
                          <a:ea typeface="Meiryo UI" panose="020B0604030504040204" pitchFamily="50" charset="-128"/>
                        </a:rPr>
                        <a:t>ぐちょん</a:t>
                      </a:r>
                      <a:endParaRPr kumimoji="1" lang="en-US" altLang="ja-JP" sz="1400" b="0" dirty="0">
                        <a:latin typeface="Meiryo UI" panose="020B0604030504040204" pitchFamily="50" charset="-128"/>
                        <a:ea typeface="Meiryo UI" panose="020B0604030504040204" pitchFamily="50" charset="-128"/>
                      </a:endParaRPr>
                    </a:p>
                    <a:p>
                      <a:r>
                        <a:rPr kumimoji="1" lang="en-US" altLang="ja-JP" sz="1400" b="0" dirty="0">
                          <a:latin typeface="Meiryo UI" panose="020B0604030504040204" pitchFamily="50" charset="-128"/>
                          <a:ea typeface="Meiryo UI" panose="020B0604030504040204" pitchFamily="50" charset="-128"/>
                        </a:rPr>
                        <a:t>【</a:t>
                      </a:r>
                      <a:r>
                        <a:rPr kumimoji="1" lang="ja-JP" altLang="en-US" sz="1400" b="0" dirty="0">
                          <a:latin typeface="Meiryo UI" panose="020B0604030504040204" pitchFamily="50" charset="-128"/>
                          <a:ea typeface="Meiryo UI" panose="020B0604030504040204" pitchFamily="50" charset="-128"/>
                        </a:rPr>
                        <a:t>経歴</a:t>
                      </a:r>
                      <a:r>
                        <a:rPr kumimoji="1" lang="en-US" altLang="ja-JP" sz="1400" b="0" dirty="0">
                          <a:latin typeface="Meiryo UI" panose="020B0604030504040204" pitchFamily="50" charset="-128"/>
                          <a:ea typeface="Meiryo UI" panose="020B0604030504040204" pitchFamily="50" charset="-128"/>
                        </a:rPr>
                        <a:t>】</a:t>
                      </a:r>
                    </a:p>
                    <a:p>
                      <a:r>
                        <a:rPr kumimoji="1" lang="ja-JP" altLang="en-US" sz="1400" b="0" dirty="0">
                          <a:latin typeface="Meiryo UI" panose="020B0604030504040204" pitchFamily="50" charset="-128"/>
                          <a:ea typeface="Meiryo UI" panose="020B0604030504040204" pitchFamily="50" charset="-128"/>
                        </a:rPr>
                        <a:t>株式会社ミクシィにて「モンスターストライク」公式</a:t>
                      </a:r>
                      <a:r>
                        <a:rPr kumimoji="1" lang="en-US" altLang="ja-JP" sz="1400" b="0" dirty="0">
                          <a:latin typeface="Meiryo UI" panose="020B0604030504040204" pitchFamily="50" charset="-128"/>
                          <a:ea typeface="Meiryo UI" panose="020B0604030504040204" pitchFamily="50" charset="-128"/>
                        </a:rPr>
                        <a:t>YouTube</a:t>
                      </a:r>
                    </a:p>
                    <a:p>
                      <a:r>
                        <a:rPr kumimoji="1" lang="ja-JP" altLang="en-US" sz="1400" b="0" dirty="0">
                          <a:latin typeface="Meiryo UI" panose="020B0604030504040204" pitchFamily="50" charset="-128"/>
                          <a:ea typeface="Meiryo UI" panose="020B0604030504040204" pitchFamily="50" charset="-128"/>
                        </a:rPr>
                        <a:t>チャンネルの企画・出演に約３年間携わった経験あり</a:t>
                      </a:r>
                      <a:endParaRPr kumimoji="1" lang="en-US" altLang="ja-JP" sz="1400" b="0" dirty="0">
                        <a:latin typeface="Meiryo UI" panose="020B0604030504040204" pitchFamily="50" charset="-128"/>
                        <a:ea typeface="Meiryo UI" panose="020B0604030504040204" pitchFamily="50" charset="-128"/>
                      </a:endParaRPr>
                    </a:p>
                  </a:txBody>
                  <a:tcPr marL="91444" marR="91444" marT="45724" marB="45724" anchor="ctr"/>
                </a:tc>
                <a:extLst>
                  <a:ext uri="{0D108BD9-81ED-4DB2-BD59-A6C34878D82A}">
                    <a16:rowId xmlns:a16="http://schemas.microsoft.com/office/drawing/2014/main" val="3771162737"/>
                  </a:ext>
                </a:extLst>
              </a:tr>
              <a:tr h="304853">
                <a:tc>
                  <a:txBody>
                    <a:bodyPr/>
                    <a:lstStyle/>
                    <a:p>
                      <a:pPr algn="ctr"/>
                      <a:r>
                        <a:rPr kumimoji="1" lang="ja-JP" altLang="en-US" sz="1400" b="0" dirty="0">
                          <a:latin typeface="Meiryo UI" panose="020B0604030504040204" pitchFamily="50" charset="-128"/>
                          <a:ea typeface="Meiryo UI" panose="020B0604030504040204" pitchFamily="50" charset="-128"/>
                        </a:rPr>
                        <a:t>配信本数</a:t>
                      </a:r>
                    </a:p>
                  </a:txBody>
                  <a:tcPr marL="91444" marR="91444" marT="45724" marB="45724" anchor="ctr">
                    <a:solidFill>
                      <a:schemeClr val="tx2">
                        <a:lumMod val="20000"/>
                        <a:lumOff val="80000"/>
                      </a:schemeClr>
                    </a:solidFill>
                  </a:tcPr>
                </a:tc>
                <a:tc>
                  <a:txBody>
                    <a:bodyPr/>
                    <a:lstStyle/>
                    <a:p>
                      <a:r>
                        <a:rPr kumimoji="1" lang="ja-JP" altLang="en-US" sz="1400" b="0" dirty="0">
                          <a:latin typeface="Meiryo UI" panose="020B0604030504040204" pitchFamily="50" charset="-128"/>
                          <a:ea typeface="Meiryo UI" panose="020B0604030504040204" pitchFamily="50" charset="-128"/>
                        </a:rPr>
                        <a:t>月８本</a:t>
                      </a:r>
                      <a:endParaRPr kumimoji="1" lang="en-US" altLang="ja-JP" sz="1400" b="0" dirty="0">
                        <a:latin typeface="Meiryo UI" panose="020B0604030504040204" pitchFamily="50" charset="-128"/>
                        <a:ea typeface="Meiryo UI" panose="020B0604030504040204" pitchFamily="50" charset="-128"/>
                      </a:endParaRPr>
                    </a:p>
                  </a:txBody>
                  <a:tcPr marL="91444" marR="91444" marT="45724" marB="45724" anchor="ctr"/>
                </a:tc>
                <a:extLst>
                  <a:ext uri="{0D108BD9-81ED-4DB2-BD59-A6C34878D82A}">
                    <a16:rowId xmlns:a16="http://schemas.microsoft.com/office/drawing/2014/main" val="2550975455"/>
                  </a:ext>
                </a:extLst>
              </a:tr>
              <a:tr h="304853">
                <a:tc>
                  <a:txBody>
                    <a:bodyPr/>
                    <a:lstStyle/>
                    <a:p>
                      <a:pPr algn="ctr"/>
                      <a:r>
                        <a:rPr kumimoji="1" lang="ja-JP" altLang="en-US" sz="1400" b="0" dirty="0">
                          <a:latin typeface="Meiryo UI" panose="020B0604030504040204" pitchFamily="50" charset="-128"/>
                          <a:ea typeface="Meiryo UI" panose="020B0604030504040204" pitchFamily="50" charset="-128"/>
                        </a:rPr>
                        <a:t>撮影期間（想定）</a:t>
                      </a:r>
                    </a:p>
                  </a:txBody>
                  <a:tcPr marL="91444" marR="91444" marT="45724" marB="45724" anchor="ctr">
                    <a:solidFill>
                      <a:schemeClr val="tx2">
                        <a:lumMod val="20000"/>
                        <a:lumOff val="80000"/>
                      </a:schemeClr>
                    </a:solidFill>
                  </a:tcPr>
                </a:tc>
                <a:tc>
                  <a:txBody>
                    <a:bodyPr/>
                    <a:lstStyle/>
                    <a:p>
                      <a:r>
                        <a:rPr kumimoji="1" lang="en-US" altLang="ja-JP" sz="1400" b="0" dirty="0">
                          <a:latin typeface="Meiryo UI" panose="020B0604030504040204" pitchFamily="50" charset="-128"/>
                          <a:ea typeface="Meiryo UI" panose="020B0604030504040204" pitchFamily="50" charset="-128"/>
                        </a:rPr>
                        <a:t>10</a:t>
                      </a:r>
                      <a:r>
                        <a:rPr kumimoji="1" lang="ja-JP" altLang="en-US" sz="1400" b="0" dirty="0">
                          <a:latin typeface="Meiryo UI" panose="020B0604030504040204" pitchFamily="50" charset="-128"/>
                          <a:ea typeface="Meiryo UI" panose="020B0604030504040204" pitchFamily="50" charset="-128"/>
                        </a:rPr>
                        <a:t>か月間</a:t>
                      </a:r>
                      <a:endParaRPr kumimoji="1" lang="en-US" altLang="ja-JP" sz="1400" b="0" dirty="0">
                        <a:latin typeface="Meiryo UI" panose="020B0604030504040204" pitchFamily="50" charset="-128"/>
                        <a:ea typeface="Meiryo UI" panose="020B0604030504040204" pitchFamily="50" charset="-128"/>
                      </a:endParaRPr>
                    </a:p>
                  </a:txBody>
                  <a:tcPr marL="91444" marR="91444" marT="45724" marB="45724" anchor="ctr"/>
                </a:tc>
                <a:extLst>
                  <a:ext uri="{0D108BD9-81ED-4DB2-BD59-A6C34878D82A}">
                    <a16:rowId xmlns:a16="http://schemas.microsoft.com/office/drawing/2014/main" val="234842967"/>
                  </a:ext>
                </a:extLst>
              </a:tr>
              <a:tr h="304853">
                <a:tc>
                  <a:txBody>
                    <a:bodyPr/>
                    <a:lstStyle/>
                    <a:p>
                      <a:pPr algn="ctr"/>
                      <a:r>
                        <a:rPr kumimoji="1" lang="ja-JP" altLang="en-US" sz="1400" b="0" dirty="0">
                          <a:latin typeface="Meiryo UI" panose="020B0604030504040204" pitchFamily="50" charset="-128"/>
                          <a:ea typeface="Meiryo UI" panose="020B0604030504040204" pitchFamily="50" charset="-128"/>
                        </a:rPr>
                        <a:t>撮影頻度（想定）</a:t>
                      </a:r>
                    </a:p>
                  </a:txBody>
                  <a:tcPr marL="91444" marR="91444" marT="45724" marB="45724" anchor="ctr">
                    <a:solidFill>
                      <a:schemeClr val="tx2">
                        <a:lumMod val="20000"/>
                        <a:lumOff val="80000"/>
                      </a:schemeClr>
                    </a:solidFill>
                  </a:tcPr>
                </a:tc>
                <a:tc>
                  <a:txBody>
                    <a:bodyPr/>
                    <a:lstStyle/>
                    <a:p>
                      <a:r>
                        <a:rPr kumimoji="1" lang="ja-JP" altLang="en-US" sz="1400" b="0" dirty="0">
                          <a:latin typeface="Meiryo UI" panose="020B0604030504040204" pitchFamily="50" charset="-128"/>
                          <a:ea typeface="Meiryo UI" panose="020B0604030504040204" pitchFamily="50" charset="-128"/>
                        </a:rPr>
                        <a:t>月２回（２泊３日）</a:t>
                      </a:r>
                      <a:endParaRPr kumimoji="1" lang="en-US" altLang="ja-JP" sz="1400" b="0" dirty="0">
                        <a:latin typeface="Meiryo UI" panose="020B0604030504040204" pitchFamily="50" charset="-128"/>
                        <a:ea typeface="Meiryo UI" panose="020B0604030504040204" pitchFamily="50" charset="-128"/>
                      </a:endParaRPr>
                    </a:p>
                  </a:txBody>
                  <a:tcPr marL="91444" marR="91444" marT="45724" marB="45724" anchor="ctr"/>
                </a:tc>
                <a:extLst>
                  <a:ext uri="{0D108BD9-81ED-4DB2-BD59-A6C34878D82A}">
                    <a16:rowId xmlns:a16="http://schemas.microsoft.com/office/drawing/2014/main" val="4191023754"/>
                  </a:ext>
                </a:extLst>
              </a:tr>
            </a:tbl>
          </a:graphicData>
        </a:graphic>
      </p:graphicFrame>
      <p:pic>
        <p:nvPicPr>
          <p:cNvPr id="8247" name="Google Shape;226;p29">
            <a:extLst>
              <a:ext uri="{FF2B5EF4-FFF2-40B4-BE49-F238E27FC236}">
                <a16:creationId xmlns:a16="http://schemas.microsoft.com/office/drawing/2014/main" id="{48EF0EC0-CB39-1C41-AEC1-98E7D8B4B59B}"/>
              </a:ext>
            </a:extLst>
          </p:cNvPr>
          <p:cNvPicPr preferRelativeResize="0">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929438" y="4111625"/>
            <a:ext cx="1714500" cy="145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正方形/長方形 11">
            <a:extLst>
              <a:ext uri="{FF2B5EF4-FFF2-40B4-BE49-F238E27FC236}">
                <a16:creationId xmlns:a16="http://schemas.microsoft.com/office/drawing/2014/main" id="{373E280A-4C43-1B41-A86F-280D73219C89}"/>
              </a:ext>
            </a:extLst>
          </p:cNvPr>
          <p:cNvSpPr/>
          <p:nvPr/>
        </p:nvSpPr>
        <p:spPr>
          <a:xfrm>
            <a:off x="128588" y="6529388"/>
            <a:ext cx="8596312" cy="301625"/>
          </a:xfrm>
          <a:prstGeom prst="rect">
            <a:avLst/>
          </a:prstGeom>
          <a:solidFill>
            <a:schemeClr val="accent2">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1400" b="1" dirty="0">
                <a:solidFill>
                  <a:schemeClr val="tx1"/>
                </a:solidFill>
                <a:latin typeface="Meiryo UI" panose="020B0604030504040204" pitchFamily="50" charset="-128"/>
                <a:ea typeface="Meiryo UI" panose="020B0604030504040204" pitchFamily="50" charset="-128"/>
              </a:rPr>
              <a:t>DIY</a:t>
            </a:r>
            <a:r>
              <a:rPr lang="ja-JP" altLang="en-US" sz="1400" b="1" dirty="0">
                <a:solidFill>
                  <a:schemeClr val="tx1"/>
                </a:solidFill>
                <a:latin typeface="Meiryo UI" panose="020B0604030504040204" pitchFamily="50" charset="-128"/>
                <a:ea typeface="Meiryo UI" panose="020B0604030504040204" pitchFamily="50" charset="-128"/>
              </a:rPr>
              <a:t>教室と</a:t>
            </a:r>
            <a:r>
              <a:rPr lang="en-US" altLang="ja-JP" sz="1400" b="1" dirty="0">
                <a:solidFill>
                  <a:schemeClr val="tx1"/>
                </a:solidFill>
                <a:latin typeface="Meiryo UI" panose="020B0604030504040204" pitchFamily="50" charset="-128"/>
                <a:ea typeface="Meiryo UI" panose="020B0604030504040204" pitchFamily="50" charset="-128"/>
              </a:rPr>
              <a:t>YouTube</a:t>
            </a:r>
            <a:r>
              <a:rPr lang="ja-JP" altLang="en-US" sz="1400" b="1" dirty="0">
                <a:solidFill>
                  <a:schemeClr val="tx1"/>
                </a:solidFill>
                <a:latin typeface="Meiryo UI" panose="020B0604030504040204" pitchFamily="50" charset="-128"/>
                <a:ea typeface="Meiryo UI" panose="020B0604030504040204" pitchFamily="50" charset="-128"/>
              </a:rPr>
              <a:t>撮影を行いながら、空家物件の改修を進めます！</a:t>
            </a:r>
          </a:p>
        </p:txBody>
      </p:sp>
    </p:spTree>
    <p:extLst>
      <p:ext uri="{BB962C8B-B14F-4D97-AF65-F5344CB8AC3E}">
        <p14:creationId xmlns:p14="http://schemas.microsoft.com/office/powerpoint/2010/main" val="2084465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descr="テキスト&#10;&#10;自動的に生成された説明">
            <a:extLst>
              <a:ext uri="{FF2B5EF4-FFF2-40B4-BE49-F238E27FC236}">
                <a16:creationId xmlns:a16="http://schemas.microsoft.com/office/drawing/2014/main" id="{9B69C269-69E0-2540-84F5-4B403F446166}"/>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508322" y="745954"/>
            <a:ext cx="8127353" cy="5613749"/>
          </a:xfrm>
        </p:spPr>
      </p:pic>
      <p:sp>
        <p:nvSpPr>
          <p:cNvPr id="3" name="タイトル 2">
            <a:extLst>
              <a:ext uri="{FF2B5EF4-FFF2-40B4-BE49-F238E27FC236}">
                <a16:creationId xmlns:a16="http://schemas.microsoft.com/office/drawing/2014/main" id="{68D1472F-592E-984C-9A3F-9D7A62C188D7}"/>
              </a:ext>
            </a:extLst>
          </p:cNvPr>
          <p:cNvSpPr>
            <a:spLocks noGrp="1"/>
          </p:cNvSpPr>
          <p:nvPr>
            <p:ph type="title"/>
          </p:nvPr>
        </p:nvSpPr>
        <p:spPr/>
        <p:txBody>
          <a:bodyPr/>
          <a:lstStyle/>
          <a:p>
            <a:r>
              <a:rPr kumimoji="1" lang="ja-JP" altLang="en-US" dirty="0"/>
              <a:t>ＤＩＹ事業も増えています</a:t>
            </a:r>
          </a:p>
        </p:txBody>
      </p:sp>
    </p:spTree>
    <p:extLst>
      <p:ext uri="{BB962C8B-B14F-4D97-AF65-F5344CB8AC3E}">
        <p14:creationId xmlns:p14="http://schemas.microsoft.com/office/powerpoint/2010/main" val="7644209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タイトル 1">
            <a:extLst>
              <a:ext uri="{FF2B5EF4-FFF2-40B4-BE49-F238E27FC236}">
                <a16:creationId xmlns:a16="http://schemas.microsoft.com/office/drawing/2014/main" id="{6E27C46B-58FB-3743-B254-F35CA70C90A7}"/>
              </a:ext>
            </a:extLst>
          </p:cNvPr>
          <p:cNvSpPr txBox="1">
            <a:spLocks/>
          </p:cNvSpPr>
          <p:nvPr/>
        </p:nvSpPr>
        <p:spPr bwMode="auto">
          <a:xfrm>
            <a:off x="0" y="0"/>
            <a:ext cx="9144000" cy="54453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bIns="0"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ja-JP" altLang="en-US" sz="2800" b="1">
                <a:solidFill>
                  <a:schemeClr val="bg1"/>
                </a:solidFill>
                <a:latin typeface="Meiryo UI" panose="020B0604030504040204" pitchFamily="34" charset="-128"/>
                <a:ea typeface="Meiryo UI" panose="020B0604030504040204" pitchFamily="34" charset="-128"/>
              </a:rPr>
              <a:t>　参考情報</a:t>
            </a:r>
            <a:endParaRPr lang="en-US" altLang="ja-JP" sz="2800" b="1">
              <a:solidFill>
                <a:schemeClr val="bg1"/>
              </a:solidFill>
              <a:latin typeface="Meiryo UI" panose="020B0604030504040204" pitchFamily="34" charset="-128"/>
              <a:ea typeface="Meiryo UI" panose="020B0604030504040204" pitchFamily="34" charset="-128"/>
            </a:endParaRPr>
          </a:p>
        </p:txBody>
      </p:sp>
      <p:sp>
        <p:nvSpPr>
          <p:cNvPr id="10243" name="スライド番号プレースホルダー 1">
            <a:extLst>
              <a:ext uri="{FF2B5EF4-FFF2-40B4-BE49-F238E27FC236}">
                <a16:creationId xmlns:a16="http://schemas.microsoft.com/office/drawing/2014/main" id="{1071A5BA-4D68-4844-9F59-B27D82B731B6}"/>
              </a:ext>
            </a:extLst>
          </p:cNvPr>
          <p:cNvSpPr>
            <a:spLocks noGrp="1" noChangeArrowheads="1"/>
          </p:cNvSpPr>
          <p:nvPr>
            <p:ph type="sldNum" sz="quarter" idx="4294967295"/>
          </p:nvPr>
        </p:nvSpPr>
        <p:spPr bwMode="auto">
          <a:xfrm>
            <a:off x="6929438" y="6354763"/>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fld id="{265EE12E-C203-E343-B37B-3B1CBEC06852}" type="slidenum">
              <a:rPr lang="ja-JP" altLang="en-US" sz="1200">
                <a:solidFill>
                  <a:srgbClr val="898989"/>
                </a:solidFill>
              </a:rPr>
              <a:pPr>
                <a:spcBef>
                  <a:spcPct val="0"/>
                </a:spcBef>
                <a:buFontTx/>
                <a:buNone/>
              </a:pPr>
              <a:t>22</a:t>
            </a:fld>
            <a:endParaRPr lang="ja-JP" altLang="en-US" sz="1200">
              <a:solidFill>
                <a:srgbClr val="898989"/>
              </a:solidFill>
            </a:endParaRPr>
          </a:p>
        </p:txBody>
      </p:sp>
      <p:pic>
        <p:nvPicPr>
          <p:cNvPr id="10244" name="図 2">
            <a:extLst>
              <a:ext uri="{FF2B5EF4-FFF2-40B4-BE49-F238E27FC236}">
                <a16:creationId xmlns:a16="http://schemas.microsoft.com/office/drawing/2014/main" id="{82E7F090-78CC-0743-9844-B0309AEF906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482885" y="647271"/>
            <a:ext cx="8255684" cy="570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29818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コンテンツ プレースホルダー 4" descr="テキスト&#10;&#10;自動的に生成された説明">
            <a:extLst>
              <a:ext uri="{FF2B5EF4-FFF2-40B4-BE49-F238E27FC236}">
                <a16:creationId xmlns:a16="http://schemas.microsoft.com/office/drawing/2014/main" id="{9B69C269-69E0-2540-84F5-4B403F446166}"/>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508322" y="766503"/>
            <a:ext cx="8127353" cy="5613750"/>
          </a:xfrm>
        </p:spPr>
      </p:pic>
      <p:sp>
        <p:nvSpPr>
          <p:cNvPr id="3" name="タイトル 2">
            <a:extLst>
              <a:ext uri="{FF2B5EF4-FFF2-40B4-BE49-F238E27FC236}">
                <a16:creationId xmlns:a16="http://schemas.microsoft.com/office/drawing/2014/main" id="{68D1472F-592E-984C-9A3F-9D7A62C188D7}"/>
              </a:ext>
            </a:extLst>
          </p:cNvPr>
          <p:cNvSpPr>
            <a:spLocks noGrp="1"/>
          </p:cNvSpPr>
          <p:nvPr>
            <p:ph type="title"/>
          </p:nvPr>
        </p:nvSpPr>
        <p:spPr/>
        <p:txBody>
          <a:bodyPr/>
          <a:lstStyle/>
          <a:p>
            <a:r>
              <a:rPr kumimoji="1" lang="ja-JP" altLang="en-US" dirty="0"/>
              <a:t>ＤＩＹ事業も増えています</a:t>
            </a:r>
          </a:p>
        </p:txBody>
      </p:sp>
    </p:spTree>
    <p:extLst>
      <p:ext uri="{BB962C8B-B14F-4D97-AF65-F5344CB8AC3E}">
        <p14:creationId xmlns:p14="http://schemas.microsoft.com/office/powerpoint/2010/main" val="1863524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4B460A6-8146-BC4D-8717-964B22582AE1}"/>
              </a:ext>
            </a:extLst>
          </p:cNvPr>
          <p:cNvSpPr>
            <a:spLocks noGrp="1"/>
          </p:cNvSpPr>
          <p:nvPr>
            <p:ph type="title"/>
          </p:nvPr>
        </p:nvSpPr>
        <p:spPr/>
        <p:txBody>
          <a:bodyPr/>
          <a:lstStyle/>
          <a:p>
            <a:r>
              <a:rPr kumimoji="1" lang="ja-JP" altLang="en-US"/>
              <a:t>全国各地で古民家旅館・料亭再生プロジェクト</a:t>
            </a:r>
          </a:p>
        </p:txBody>
      </p:sp>
      <p:pic>
        <p:nvPicPr>
          <p:cNvPr id="5" name="コンテンツ プレースホルダー 4" descr="グラフィカル ユーザー インターフェイス, テキスト, アプリケーション&#10;&#10;自動的に生成された説明">
            <a:extLst>
              <a:ext uri="{FF2B5EF4-FFF2-40B4-BE49-F238E27FC236}">
                <a16:creationId xmlns:a16="http://schemas.microsoft.com/office/drawing/2014/main" id="{3EC55D88-9EA6-134A-BC4F-5A745D460140}"/>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665474" y="1338834"/>
            <a:ext cx="4292600" cy="4180332"/>
          </a:xfrm>
          <a:ln>
            <a:solidFill>
              <a:schemeClr val="bg1">
                <a:lumMod val="50000"/>
              </a:schemeClr>
            </a:solidFill>
          </a:ln>
        </p:spPr>
      </p:pic>
      <p:pic>
        <p:nvPicPr>
          <p:cNvPr id="7" name="図 6" descr="人, 写真, 座る, 男 が含まれている画像&#10;&#10;自動的に生成された説明">
            <a:extLst>
              <a:ext uri="{FF2B5EF4-FFF2-40B4-BE49-F238E27FC236}">
                <a16:creationId xmlns:a16="http://schemas.microsoft.com/office/drawing/2014/main" id="{010390F6-17E7-5242-9489-47739291E24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264" y="1111481"/>
            <a:ext cx="4398264" cy="4407685"/>
          </a:xfrm>
          <a:prstGeom prst="rect">
            <a:avLst/>
          </a:prstGeom>
          <a:ln>
            <a:solidFill>
              <a:schemeClr val="bg1">
                <a:lumMod val="50000"/>
              </a:schemeClr>
            </a:solidFill>
          </a:ln>
        </p:spPr>
      </p:pic>
    </p:spTree>
    <p:extLst>
      <p:ext uri="{BB962C8B-B14F-4D97-AF65-F5344CB8AC3E}">
        <p14:creationId xmlns:p14="http://schemas.microsoft.com/office/powerpoint/2010/main" val="42607478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F572AC-A3F9-8A42-BC0D-79E4D1175875}"/>
              </a:ext>
            </a:extLst>
          </p:cNvPr>
          <p:cNvSpPr>
            <a:spLocks noGrp="1"/>
          </p:cNvSpPr>
          <p:nvPr>
            <p:ph type="title"/>
          </p:nvPr>
        </p:nvSpPr>
        <p:spPr/>
        <p:txBody>
          <a:bodyPr/>
          <a:lstStyle/>
          <a:p>
            <a:r>
              <a:rPr kumimoji="1" lang="ja-JP" altLang="en-US"/>
              <a:t>岐阜県養老町での活性化</a:t>
            </a:r>
          </a:p>
        </p:txBody>
      </p:sp>
      <p:pic>
        <p:nvPicPr>
          <p:cNvPr id="5" name="コンテンツ プレースホルダー 4" descr="マップ&#10;&#10;自動的に生成された説明">
            <a:extLst>
              <a:ext uri="{FF2B5EF4-FFF2-40B4-BE49-F238E27FC236}">
                <a16:creationId xmlns:a16="http://schemas.microsoft.com/office/drawing/2014/main" id="{731658B2-200B-4C43-8E8E-4285614F51C1}"/>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485450" y="780837"/>
            <a:ext cx="8206483" cy="5589142"/>
          </a:xfrm>
        </p:spPr>
      </p:pic>
    </p:spTree>
    <p:extLst>
      <p:ext uri="{BB962C8B-B14F-4D97-AF65-F5344CB8AC3E}">
        <p14:creationId xmlns:p14="http://schemas.microsoft.com/office/powerpoint/2010/main" val="1077159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F4F006-5683-974B-BE23-48FFDA8455C6}"/>
              </a:ext>
            </a:extLst>
          </p:cNvPr>
          <p:cNvSpPr>
            <a:spLocks noGrp="1"/>
          </p:cNvSpPr>
          <p:nvPr>
            <p:ph type="title"/>
          </p:nvPr>
        </p:nvSpPr>
        <p:spPr/>
        <p:txBody>
          <a:bodyPr/>
          <a:lstStyle/>
          <a:p>
            <a:r>
              <a:rPr kumimoji="1" lang="ja-JP" altLang="en-US"/>
              <a:t>養老町老舗旅館のクラウドファンディング</a:t>
            </a:r>
          </a:p>
        </p:txBody>
      </p:sp>
      <p:pic>
        <p:nvPicPr>
          <p:cNvPr id="5" name="コンテンツ プレースホルダー 4" descr="グラフィカル ユーザー インターフェイス, Web サイト&#10;&#10;自動的に生成された説明">
            <a:extLst>
              <a:ext uri="{FF2B5EF4-FFF2-40B4-BE49-F238E27FC236}">
                <a16:creationId xmlns:a16="http://schemas.microsoft.com/office/drawing/2014/main" id="{E3E6F7CA-7C33-2B41-8712-BDE3C92C46DE}"/>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410967" y="801383"/>
            <a:ext cx="8337980" cy="5455578"/>
          </a:xfrm>
        </p:spPr>
      </p:pic>
    </p:spTree>
    <p:extLst>
      <p:ext uri="{BB962C8B-B14F-4D97-AF65-F5344CB8AC3E}">
        <p14:creationId xmlns:p14="http://schemas.microsoft.com/office/powerpoint/2010/main" val="3695176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3A8DC9A-C473-6849-90F3-29C7286BF8CC}"/>
              </a:ext>
            </a:extLst>
          </p:cNvPr>
          <p:cNvSpPr>
            <a:spLocks noGrp="1"/>
          </p:cNvSpPr>
          <p:nvPr>
            <p:ph type="title"/>
          </p:nvPr>
        </p:nvSpPr>
        <p:spPr/>
        <p:txBody>
          <a:bodyPr/>
          <a:lstStyle/>
          <a:p>
            <a:r>
              <a:rPr kumimoji="1" lang="ja-JP" altLang="en-US"/>
              <a:t>養老町で</a:t>
            </a:r>
            <a:r>
              <a:rPr lang="ja-JP" altLang="en-US"/>
              <a:t>は交付金＋企業版ふるさと納税</a:t>
            </a:r>
            <a:endParaRPr kumimoji="1" lang="ja-JP" altLang="en-US"/>
          </a:p>
        </p:txBody>
      </p:sp>
      <p:pic>
        <p:nvPicPr>
          <p:cNvPr id="5" name="コンテンツ プレースホルダー 4">
            <a:extLst>
              <a:ext uri="{FF2B5EF4-FFF2-40B4-BE49-F238E27FC236}">
                <a16:creationId xmlns:a16="http://schemas.microsoft.com/office/drawing/2014/main" id="{0445A25E-8762-134B-B399-1BCF850A2998}"/>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l="6973" t="15462" r="11860" b="12893"/>
          <a:stretch/>
        </p:blipFill>
        <p:spPr>
          <a:xfrm>
            <a:off x="544285" y="1149938"/>
            <a:ext cx="8055430" cy="5024542"/>
          </a:xfrm>
        </p:spPr>
      </p:pic>
    </p:spTree>
    <p:extLst>
      <p:ext uri="{BB962C8B-B14F-4D97-AF65-F5344CB8AC3E}">
        <p14:creationId xmlns:p14="http://schemas.microsoft.com/office/powerpoint/2010/main" val="31180074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ED4A95-2C0E-3143-ABF5-C75A7BA162F2}"/>
              </a:ext>
            </a:extLst>
          </p:cNvPr>
          <p:cNvSpPr>
            <a:spLocks noGrp="1"/>
          </p:cNvSpPr>
          <p:nvPr>
            <p:ph type="title"/>
          </p:nvPr>
        </p:nvSpPr>
        <p:spPr/>
        <p:txBody>
          <a:bodyPr>
            <a:normAutofit fontScale="90000"/>
          </a:bodyPr>
          <a:lstStyle/>
          <a:p>
            <a:br>
              <a:rPr kumimoji="1" lang="en-US" altLang="ja-JP" dirty="0"/>
            </a:br>
            <a:r>
              <a:rPr kumimoji="1" lang="ja-JP" altLang="en-US"/>
              <a:t>観光庁事業も</a:t>
            </a:r>
            <a:r>
              <a:rPr kumimoji="1" lang="en-US" altLang="ja-JP" dirty="0"/>
              <a:t>10</a:t>
            </a:r>
            <a:r>
              <a:rPr kumimoji="1" lang="ja-JP" altLang="en-US"/>
              <a:t>億円の</a:t>
            </a:r>
            <a:r>
              <a:rPr kumimoji="1" lang="en-US" altLang="ja-JP" dirty="0"/>
              <a:t>1/2</a:t>
            </a:r>
            <a:br>
              <a:rPr kumimoji="1" lang="en-US" altLang="ja-JP" dirty="0"/>
            </a:br>
            <a:endParaRPr kumimoji="1" lang="ja-JP" altLang="en-US"/>
          </a:p>
        </p:txBody>
      </p:sp>
      <p:pic>
        <p:nvPicPr>
          <p:cNvPr id="5" name="コンテンツ プレースホルダー 4" descr="テキスト が含まれている画像&#10;&#10;自動的に生成された説明">
            <a:extLst>
              <a:ext uri="{FF2B5EF4-FFF2-40B4-BE49-F238E27FC236}">
                <a16:creationId xmlns:a16="http://schemas.microsoft.com/office/drawing/2014/main" id="{96B774E6-1796-6849-B0DF-83B582E77F5A}"/>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418568" y="780838"/>
            <a:ext cx="8306863" cy="5589141"/>
          </a:xfrm>
        </p:spPr>
      </p:pic>
    </p:spTree>
    <p:extLst>
      <p:ext uri="{BB962C8B-B14F-4D97-AF65-F5344CB8AC3E}">
        <p14:creationId xmlns:p14="http://schemas.microsoft.com/office/powerpoint/2010/main" val="36481984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6B2068-7303-A142-8CC0-119762C5C8DE}"/>
              </a:ext>
            </a:extLst>
          </p:cNvPr>
          <p:cNvSpPr>
            <a:spLocks noGrp="1"/>
          </p:cNvSpPr>
          <p:nvPr>
            <p:ph type="title"/>
          </p:nvPr>
        </p:nvSpPr>
        <p:spPr/>
        <p:txBody>
          <a:bodyPr/>
          <a:lstStyle/>
          <a:p>
            <a:r>
              <a:rPr kumimoji="1" lang="ja-JP" altLang="en-US"/>
              <a:t>養老町で</a:t>
            </a:r>
            <a:r>
              <a:rPr lang="ja-JP" altLang="en-US"/>
              <a:t>採択　１</a:t>
            </a:r>
            <a:endParaRPr kumimoji="1" lang="ja-JP" altLang="en-US"/>
          </a:p>
        </p:txBody>
      </p:sp>
      <p:pic>
        <p:nvPicPr>
          <p:cNvPr id="5" name="コンテンツ プレースホルダー 4">
            <a:extLst>
              <a:ext uri="{FF2B5EF4-FFF2-40B4-BE49-F238E27FC236}">
                <a16:creationId xmlns:a16="http://schemas.microsoft.com/office/drawing/2014/main" id="{432A77E9-9857-244D-827C-78C282DADF2F}"/>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t="1206" b="3138"/>
          <a:stretch/>
        </p:blipFill>
        <p:spPr>
          <a:xfrm>
            <a:off x="409039" y="760289"/>
            <a:ext cx="8313720" cy="5619702"/>
          </a:xfrm>
        </p:spPr>
      </p:pic>
    </p:spTree>
    <p:extLst>
      <p:ext uri="{BB962C8B-B14F-4D97-AF65-F5344CB8AC3E}">
        <p14:creationId xmlns:p14="http://schemas.microsoft.com/office/powerpoint/2010/main" val="5558368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6B2068-7303-A142-8CC0-119762C5C8DE}"/>
              </a:ext>
            </a:extLst>
          </p:cNvPr>
          <p:cNvSpPr>
            <a:spLocks noGrp="1"/>
          </p:cNvSpPr>
          <p:nvPr>
            <p:ph type="title"/>
          </p:nvPr>
        </p:nvSpPr>
        <p:spPr/>
        <p:txBody>
          <a:bodyPr/>
          <a:lstStyle/>
          <a:p>
            <a:r>
              <a:rPr kumimoji="1" lang="ja-JP" altLang="en-US" dirty="0"/>
              <a:t>養老町で採択　２</a:t>
            </a:r>
          </a:p>
        </p:txBody>
      </p:sp>
      <p:pic>
        <p:nvPicPr>
          <p:cNvPr id="7" name="コンテンツ プレースホルダー 6" descr="テキスト が含まれている画像&#10;&#10;自動的に生成された説明">
            <a:extLst>
              <a:ext uri="{FF2B5EF4-FFF2-40B4-BE49-F238E27FC236}">
                <a16:creationId xmlns:a16="http://schemas.microsoft.com/office/drawing/2014/main" id="{BD2D078A-9F50-D24C-849E-F315FECA1DA0}"/>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20638" y="803907"/>
            <a:ext cx="8078831" cy="5565417"/>
          </a:xfrm>
        </p:spPr>
      </p:pic>
    </p:spTree>
    <p:extLst>
      <p:ext uri="{BB962C8B-B14F-4D97-AF65-F5344CB8AC3E}">
        <p14:creationId xmlns:p14="http://schemas.microsoft.com/office/powerpoint/2010/main" val="35508748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9AFB6CB-CD39-D648-AF9F-671FBCBA2171}"/>
              </a:ext>
            </a:extLst>
          </p:cNvPr>
          <p:cNvSpPr>
            <a:spLocks noGrp="1"/>
          </p:cNvSpPr>
          <p:nvPr>
            <p:ph idx="1"/>
          </p:nvPr>
        </p:nvSpPr>
        <p:spPr/>
        <p:txBody>
          <a:bodyPr/>
          <a:lstStyle/>
          <a:p>
            <a:endParaRPr lang="ja-JP" altLang="en-US"/>
          </a:p>
        </p:txBody>
      </p:sp>
      <p:pic>
        <p:nvPicPr>
          <p:cNvPr id="6" name="図 5">
            <a:extLst>
              <a:ext uri="{FF2B5EF4-FFF2-40B4-BE49-F238E27FC236}">
                <a16:creationId xmlns:a16="http://schemas.microsoft.com/office/drawing/2014/main" id="{748294F6-5DFF-A347-9EED-B4238C567E1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0411"/>
          <a:stretch/>
        </p:blipFill>
        <p:spPr>
          <a:xfrm>
            <a:off x="390412" y="739739"/>
            <a:ext cx="8363164" cy="5619361"/>
          </a:xfrm>
          <a:prstGeom prst="rect">
            <a:avLst/>
          </a:prstGeom>
        </p:spPr>
      </p:pic>
      <p:sp>
        <p:nvSpPr>
          <p:cNvPr id="4" name="タイトル 1">
            <a:extLst>
              <a:ext uri="{FF2B5EF4-FFF2-40B4-BE49-F238E27FC236}">
                <a16:creationId xmlns:a16="http://schemas.microsoft.com/office/drawing/2014/main" id="{206B2068-7303-A142-8CC0-119762C5C8DE}"/>
              </a:ext>
            </a:extLst>
          </p:cNvPr>
          <p:cNvSpPr>
            <a:spLocks noGrp="1"/>
          </p:cNvSpPr>
          <p:nvPr>
            <p:ph type="title"/>
          </p:nvPr>
        </p:nvSpPr>
        <p:spPr>
          <a:xfrm>
            <a:off x="0" y="30161"/>
            <a:ext cx="7886700" cy="559119"/>
          </a:xfrm>
        </p:spPr>
        <p:txBody>
          <a:bodyPr>
            <a:normAutofit/>
          </a:bodyPr>
          <a:lstStyle/>
          <a:p>
            <a:r>
              <a:rPr kumimoji="1" lang="ja-JP" altLang="en-US" dirty="0"/>
              <a:t>企業版ふるさと納税を活用</a:t>
            </a:r>
          </a:p>
        </p:txBody>
      </p:sp>
    </p:spTree>
    <p:extLst>
      <p:ext uri="{BB962C8B-B14F-4D97-AF65-F5344CB8AC3E}">
        <p14:creationId xmlns:p14="http://schemas.microsoft.com/office/powerpoint/2010/main" val="19235402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924EDF0-78D3-7D49-9880-0E10CCCC4112}"/>
              </a:ext>
            </a:extLst>
          </p:cNvPr>
          <p:cNvSpPr>
            <a:spLocks noGrp="1"/>
          </p:cNvSpPr>
          <p:nvPr>
            <p:ph type="title"/>
          </p:nvPr>
        </p:nvSpPr>
        <p:spPr/>
        <p:txBody>
          <a:bodyPr/>
          <a:lstStyle/>
          <a:p>
            <a:r>
              <a:rPr lang="ja-JP" altLang="en-US" dirty="0"/>
              <a:t>企業版ふるさと納税を活用</a:t>
            </a:r>
            <a:endParaRPr kumimoji="1" lang="ja-JP" altLang="en-US" dirty="0"/>
          </a:p>
        </p:txBody>
      </p:sp>
      <p:sp>
        <p:nvSpPr>
          <p:cNvPr id="3" name="コンテンツ プレースホルダー 2">
            <a:extLst>
              <a:ext uri="{FF2B5EF4-FFF2-40B4-BE49-F238E27FC236}">
                <a16:creationId xmlns:a16="http://schemas.microsoft.com/office/drawing/2014/main" id="{4E3C5AB1-F8A9-5949-AC42-15DC9B0E94E7}"/>
              </a:ext>
            </a:extLst>
          </p:cNvPr>
          <p:cNvSpPr>
            <a:spLocks noGrp="1"/>
          </p:cNvSpPr>
          <p:nvPr>
            <p:ph idx="1"/>
          </p:nvPr>
        </p:nvSpPr>
        <p:spPr/>
        <p:txBody>
          <a:bodyPr/>
          <a:lstStyle/>
          <a:p>
            <a:endParaRPr kumimoji="1" lang="ja-JP" altLang="en-US"/>
          </a:p>
        </p:txBody>
      </p:sp>
      <p:pic>
        <p:nvPicPr>
          <p:cNvPr id="5" name="図 4">
            <a:extLst>
              <a:ext uri="{FF2B5EF4-FFF2-40B4-BE49-F238E27FC236}">
                <a16:creationId xmlns:a16="http://schemas.microsoft.com/office/drawing/2014/main" id="{7235472F-6996-2545-A04E-06F598687BE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0636"/>
          <a:stretch/>
        </p:blipFill>
        <p:spPr>
          <a:xfrm>
            <a:off x="380138" y="729465"/>
            <a:ext cx="8400522" cy="5630238"/>
          </a:xfrm>
          <a:prstGeom prst="rect">
            <a:avLst/>
          </a:prstGeom>
        </p:spPr>
      </p:pic>
    </p:spTree>
    <p:extLst>
      <p:ext uri="{BB962C8B-B14F-4D97-AF65-F5344CB8AC3E}">
        <p14:creationId xmlns:p14="http://schemas.microsoft.com/office/powerpoint/2010/main" val="36358221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E6616AE-B0BC-0B4B-B05C-17A5FFC2814B}"/>
              </a:ext>
            </a:extLst>
          </p:cNvPr>
          <p:cNvSpPr>
            <a:spLocks noGrp="1"/>
          </p:cNvSpPr>
          <p:nvPr>
            <p:ph type="title"/>
          </p:nvPr>
        </p:nvSpPr>
        <p:spPr/>
        <p:txBody>
          <a:bodyPr/>
          <a:lstStyle/>
          <a:p>
            <a:r>
              <a:rPr kumimoji="1" lang="ja-JP" altLang="en-US"/>
              <a:t>７月７日　内閣府と共同開催</a:t>
            </a:r>
          </a:p>
        </p:txBody>
      </p:sp>
      <p:pic>
        <p:nvPicPr>
          <p:cNvPr id="5" name="コンテンツ プレースホルダー 4">
            <a:extLst>
              <a:ext uri="{FF2B5EF4-FFF2-40B4-BE49-F238E27FC236}">
                <a16:creationId xmlns:a16="http://schemas.microsoft.com/office/drawing/2014/main" id="{6B30BF3E-7D6B-3A48-90A0-F06F4E0EE5C3}"/>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312760" y="1014186"/>
            <a:ext cx="3886200" cy="5029200"/>
          </a:xfrm>
        </p:spPr>
      </p:pic>
      <p:pic>
        <p:nvPicPr>
          <p:cNvPr id="7" name="図 6">
            <a:extLst>
              <a:ext uri="{FF2B5EF4-FFF2-40B4-BE49-F238E27FC236}">
                <a16:creationId xmlns:a16="http://schemas.microsoft.com/office/drawing/2014/main" id="{295F059E-5BA7-0B48-B6E4-BBFF5982B0B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945040" y="1014186"/>
            <a:ext cx="3886200" cy="5029200"/>
          </a:xfrm>
          <a:prstGeom prst="rect">
            <a:avLst/>
          </a:prstGeom>
        </p:spPr>
      </p:pic>
    </p:spTree>
    <p:extLst>
      <p:ext uri="{BB962C8B-B14F-4D97-AF65-F5344CB8AC3E}">
        <p14:creationId xmlns:p14="http://schemas.microsoft.com/office/powerpoint/2010/main" val="29515714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53589EA1-FF97-144A-8B9B-D54BD6BFBAFC}"/>
              </a:ext>
            </a:extLst>
          </p:cNvPr>
          <p:cNvSpPr>
            <a:spLocks noGrp="1"/>
          </p:cNvSpPr>
          <p:nvPr>
            <p:ph type="title"/>
          </p:nvPr>
        </p:nvSpPr>
        <p:spPr/>
        <p:txBody>
          <a:bodyPr>
            <a:normAutofit/>
          </a:bodyPr>
          <a:lstStyle/>
          <a:p>
            <a:r>
              <a:rPr lang="ja-JP" altLang="en-US" dirty="0"/>
              <a:t>国の施策「</a:t>
            </a:r>
            <a:r>
              <a:rPr kumimoji="1" lang="ja-JP" altLang="en-US" dirty="0"/>
              <a:t>企業版ふるさと納税」</a:t>
            </a:r>
          </a:p>
        </p:txBody>
      </p:sp>
      <p:pic>
        <p:nvPicPr>
          <p:cNvPr id="7" name="コンテンツ プレースホルダー 6">
            <a:extLst>
              <a:ext uri="{FF2B5EF4-FFF2-40B4-BE49-F238E27FC236}">
                <a16:creationId xmlns:a16="http://schemas.microsoft.com/office/drawing/2014/main" id="{8833E8E3-503D-DD45-AD66-E0F5CB88C4D3}"/>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425559" y="770563"/>
            <a:ext cx="8338296" cy="5616365"/>
          </a:xfrm>
        </p:spPr>
      </p:pic>
    </p:spTree>
    <p:extLst>
      <p:ext uri="{BB962C8B-B14F-4D97-AF65-F5344CB8AC3E}">
        <p14:creationId xmlns:p14="http://schemas.microsoft.com/office/powerpoint/2010/main" val="16814791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53589EA1-FF97-144A-8B9B-D54BD6BFBAFC}"/>
              </a:ext>
            </a:extLst>
          </p:cNvPr>
          <p:cNvSpPr>
            <a:spLocks noGrp="1"/>
          </p:cNvSpPr>
          <p:nvPr>
            <p:ph type="title"/>
          </p:nvPr>
        </p:nvSpPr>
        <p:spPr/>
        <p:txBody>
          <a:bodyPr>
            <a:normAutofit/>
          </a:bodyPr>
          <a:lstStyle/>
          <a:p>
            <a:r>
              <a:rPr lang="ja-JP" altLang="en-US" dirty="0"/>
              <a:t>国の施策「</a:t>
            </a:r>
            <a:r>
              <a:rPr kumimoji="1" lang="ja-JP" altLang="en-US" dirty="0"/>
              <a:t>企業版ふるさと納税」</a:t>
            </a:r>
          </a:p>
        </p:txBody>
      </p:sp>
      <p:pic>
        <p:nvPicPr>
          <p:cNvPr id="5" name="コンテンツ プレースホルダー 4">
            <a:extLst>
              <a:ext uri="{FF2B5EF4-FFF2-40B4-BE49-F238E27FC236}">
                <a16:creationId xmlns:a16="http://schemas.microsoft.com/office/drawing/2014/main" id="{C02F709F-0A7F-2C42-82CE-AD213CAE955A}"/>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297516" y="821935"/>
            <a:ext cx="8548967" cy="5556047"/>
          </a:xfrm>
        </p:spPr>
      </p:pic>
    </p:spTree>
    <p:extLst>
      <p:ext uri="{BB962C8B-B14F-4D97-AF65-F5344CB8AC3E}">
        <p14:creationId xmlns:p14="http://schemas.microsoft.com/office/powerpoint/2010/main" val="22421878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422B3C4-312A-5C4B-8B65-766AE7426B20}"/>
              </a:ext>
            </a:extLst>
          </p:cNvPr>
          <p:cNvSpPr>
            <a:spLocks noGrp="1"/>
          </p:cNvSpPr>
          <p:nvPr>
            <p:ph type="title"/>
          </p:nvPr>
        </p:nvSpPr>
        <p:spPr/>
        <p:txBody>
          <a:bodyPr/>
          <a:lstStyle/>
          <a:p>
            <a:r>
              <a:rPr kumimoji="1" lang="ja-JP" altLang="en-US"/>
              <a:t>小田原市　テレワーク施設</a:t>
            </a:r>
          </a:p>
        </p:txBody>
      </p:sp>
      <p:sp>
        <p:nvSpPr>
          <p:cNvPr id="3" name="コンテンツ プレースホルダー 2">
            <a:extLst>
              <a:ext uri="{FF2B5EF4-FFF2-40B4-BE49-F238E27FC236}">
                <a16:creationId xmlns:a16="http://schemas.microsoft.com/office/drawing/2014/main" id="{6151F212-F148-E54C-AAF7-1288B0E0193A}"/>
              </a:ext>
            </a:extLst>
          </p:cNvPr>
          <p:cNvSpPr>
            <a:spLocks noGrp="1"/>
          </p:cNvSpPr>
          <p:nvPr>
            <p:ph idx="1"/>
          </p:nvPr>
        </p:nvSpPr>
        <p:spPr/>
        <p:txBody>
          <a:bodyPr/>
          <a:lstStyle/>
          <a:p>
            <a:endParaRPr kumimoji="1" lang="ja-JP" altLang="en-US"/>
          </a:p>
        </p:txBody>
      </p:sp>
      <p:pic>
        <p:nvPicPr>
          <p:cNvPr id="5" name="図 4" descr="新聞の一部の白黒写真&#10;&#10;中程度の精度で自動的に生成された説明">
            <a:extLst>
              <a:ext uri="{FF2B5EF4-FFF2-40B4-BE49-F238E27FC236}">
                <a16:creationId xmlns:a16="http://schemas.microsoft.com/office/drawing/2014/main" id="{53527BED-3869-844E-83E5-86413A2AEE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3323" y="791154"/>
            <a:ext cx="8256411" cy="5542755"/>
          </a:xfrm>
          <a:prstGeom prst="rect">
            <a:avLst/>
          </a:prstGeom>
        </p:spPr>
      </p:pic>
    </p:spTree>
    <p:extLst>
      <p:ext uri="{BB962C8B-B14F-4D97-AF65-F5344CB8AC3E}">
        <p14:creationId xmlns:p14="http://schemas.microsoft.com/office/powerpoint/2010/main" val="25346206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70DF497-9BAA-F84F-BDF8-84E5F04D3C16}"/>
              </a:ext>
            </a:extLst>
          </p:cNvPr>
          <p:cNvSpPr>
            <a:spLocks noGrp="1"/>
          </p:cNvSpPr>
          <p:nvPr>
            <p:ph type="title"/>
          </p:nvPr>
        </p:nvSpPr>
        <p:spPr/>
        <p:txBody>
          <a:bodyPr/>
          <a:lstStyle/>
          <a:p>
            <a:r>
              <a:rPr lang="ja-JP" altLang="en-US"/>
              <a:t>関係人口を増やす</a:t>
            </a:r>
            <a:endParaRPr kumimoji="1" lang="ja-JP" altLang="en-US"/>
          </a:p>
        </p:txBody>
      </p:sp>
      <p:pic>
        <p:nvPicPr>
          <p:cNvPr id="5" name="コンテンツ プレースホルダー 4" descr="部屋の窓の外を見ている人&#10;&#10;中程度の精度で自動的に生成された説明">
            <a:extLst>
              <a:ext uri="{FF2B5EF4-FFF2-40B4-BE49-F238E27FC236}">
                <a16:creationId xmlns:a16="http://schemas.microsoft.com/office/drawing/2014/main" id="{926C8449-9C01-3C46-AB5A-AF17E203E839}"/>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86892" y="768715"/>
            <a:ext cx="7950930" cy="5613863"/>
          </a:xfrm>
        </p:spPr>
      </p:pic>
      <p:pic>
        <p:nvPicPr>
          <p:cNvPr id="4" name="図 3">
            <a:extLst>
              <a:ext uri="{FF2B5EF4-FFF2-40B4-BE49-F238E27FC236}">
                <a16:creationId xmlns:a16="http://schemas.microsoft.com/office/drawing/2014/main" id="{E6FC7552-D60D-014D-AB85-931E218E480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6891" y="768715"/>
            <a:ext cx="1183569" cy="1153076"/>
          </a:xfrm>
          <a:prstGeom prst="rect">
            <a:avLst/>
          </a:prstGeom>
        </p:spPr>
      </p:pic>
    </p:spTree>
    <p:extLst>
      <p:ext uri="{BB962C8B-B14F-4D97-AF65-F5344CB8AC3E}">
        <p14:creationId xmlns:p14="http://schemas.microsoft.com/office/powerpoint/2010/main" val="24261985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8BA275-A7B5-5348-BA8E-C5BB6FF61B03}"/>
              </a:ext>
            </a:extLst>
          </p:cNvPr>
          <p:cNvSpPr>
            <a:spLocks noGrp="1"/>
          </p:cNvSpPr>
          <p:nvPr>
            <p:ph type="title"/>
          </p:nvPr>
        </p:nvSpPr>
        <p:spPr/>
        <p:txBody>
          <a:bodyPr/>
          <a:lstStyle/>
          <a:p>
            <a:r>
              <a:rPr kumimoji="1" lang="ja-JP" altLang="en-US"/>
              <a:t>地域に密着した施設運営</a:t>
            </a:r>
          </a:p>
        </p:txBody>
      </p:sp>
      <p:pic>
        <p:nvPicPr>
          <p:cNvPr id="5" name="コンテンツ プレースホルダー 4" descr="屋内, 人, 建物, 民衆 が含まれている画像&#10;&#10;自動的に生成された説明">
            <a:extLst>
              <a:ext uri="{FF2B5EF4-FFF2-40B4-BE49-F238E27FC236}">
                <a16:creationId xmlns:a16="http://schemas.microsoft.com/office/drawing/2014/main" id="{1834B570-8BE1-8147-A768-695EAA16B079}"/>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530669" y="779687"/>
            <a:ext cx="8028029" cy="5600565"/>
          </a:xfrm>
        </p:spPr>
      </p:pic>
    </p:spTree>
    <p:extLst>
      <p:ext uri="{BB962C8B-B14F-4D97-AF65-F5344CB8AC3E}">
        <p14:creationId xmlns:p14="http://schemas.microsoft.com/office/powerpoint/2010/main" val="31845533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75E9B9F-F0E7-C445-AFE0-E23068A7B109}"/>
              </a:ext>
            </a:extLst>
          </p:cNvPr>
          <p:cNvSpPr>
            <a:spLocks noGrp="1"/>
          </p:cNvSpPr>
          <p:nvPr>
            <p:ph type="title"/>
          </p:nvPr>
        </p:nvSpPr>
        <p:spPr/>
        <p:txBody>
          <a:bodyPr/>
          <a:lstStyle/>
          <a:p>
            <a:r>
              <a:rPr kumimoji="1" lang="ja-JP" altLang="en-US"/>
              <a:t>施設内部イメージ</a:t>
            </a:r>
          </a:p>
        </p:txBody>
      </p:sp>
      <p:pic>
        <p:nvPicPr>
          <p:cNvPr id="5" name="コンテンツ プレースホルダー 4" descr="屋内, テーブル, 部屋, 椅子 が含まれている画像&#10;&#10;自動的に生成された説明">
            <a:extLst>
              <a:ext uri="{FF2B5EF4-FFF2-40B4-BE49-F238E27FC236}">
                <a16:creationId xmlns:a16="http://schemas.microsoft.com/office/drawing/2014/main" id="{D304B5E5-2515-EA42-A6A3-F2FE4FF1EBB2}"/>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592555" y="808424"/>
            <a:ext cx="7980484" cy="5571828"/>
          </a:xfrm>
        </p:spPr>
      </p:pic>
      <p:pic>
        <p:nvPicPr>
          <p:cNvPr id="4" name="図 3">
            <a:extLst>
              <a:ext uri="{FF2B5EF4-FFF2-40B4-BE49-F238E27FC236}">
                <a16:creationId xmlns:a16="http://schemas.microsoft.com/office/drawing/2014/main" id="{5C5E3016-5DB6-7146-A0E5-3A9C86B7F2F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04096" y="2913681"/>
            <a:ext cx="1472339" cy="1363851"/>
          </a:xfrm>
          <a:prstGeom prst="rect">
            <a:avLst/>
          </a:prstGeom>
        </p:spPr>
      </p:pic>
    </p:spTree>
    <p:extLst>
      <p:ext uri="{BB962C8B-B14F-4D97-AF65-F5344CB8AC3E}">
        <p14:creationId xmlns:p14="http://schemas.microsoft.com/office/powerpoint/2010/main" val="14751298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テキスト&#10;&#10;自動的に生成された説明">
            <a:extLst>
              <a:ext uri="{FF2B5EF4-FFF2-40B4-BE49-F238E27FC236}">
                <a16:creationId xmlns:a16="http://schemas.microsoft.com/office/drawing/2014/main" id="{725A5880-9FC8-A84F-994A-382FCA18ABE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66544" y="761552"/>
            <a:ext cx="7971278" cy="5586808"/>
          </a:xfrm>
          <a:prstGeom prst="rect">
            <a:avLst/>
          </a:prstGeom>
        </p:spPr>
      </p:pic>
    </p:spTree>
    <p:extLst>
      <p:ext uri="{BB962C8B-B14F-4D97-AF65-F5344CB8AC3E}">
        <p14:creationId xmlns:p14="http://schemas.microsoft.com/office/powerpoint/2010/main" val="40915743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ロゴ&#10;&#10;自動的に生成された説明">
            <a:extLst>
              <a:ext uri="{FF2B5EF4-FFF2-40B4-BE49-F238E27FC236}">
                <a16:creationId xmlns:a16="http://schemas.microsoft.com/office/drawing/2014/main" id="{C7239991-25DE-1748-8DC6-E502EA2F0FF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76238" y="2166939"/>
            <a:ext cx="4087813" cy="3389036"/>
          </a:xfrm>
          <a:prstGeom prst="rect">
            <a:avLst/>
          </a:prstGeom>
        </p:spPr>
      </p:pic>
      <p:pic>
        <p:nvPicPr>
          <p:cNvPr id="5" name="コンテンツ プレースホルダー 4" descr="ロゴ&#10;&#10;自動的に生成された説明">
            <a:extLst>
              <a:ext uri="{FF2B5EF4-FFF2-40B4-BE49-F238E27FC236}">
                <a16:creationId xmlns:a16="http://schemas.microsoft.com/office/drawing/2014/main" id="{77A73B64-ED6F-2544-84ED-A2495357407A}"/>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4895851" y="2166938"/>
            <a:ext cx="3714749" cy="3776662"/>
          </a:xfrm>
        </p:spPr>
      </p:pic>
      <p:sp>
        <p:nvSpPr>
          <p:cNvPr id="2" name="タイトル 1">
            <a:extLst>
              <a:ext uri="{FF2B5EF4-FFF2-40B4-BE49-F238E27FC236}">
                <a16:creationId xmlns:a16="http://schemas.microsoft.com/office/drawing/2014/main" id="{0401D89A-8AA9-4248-A594-9679BE7013B0}"/>
              </a:ext>
            </a:extLst>
          </p:cNvPr>
          <p:cNvSpPr>
            <a:spLocks noGrp="1"/>
          </p:cNvSpPr>
          <p:nvPr>
            <p:ph type="title"/>
          </p:nvPr>
        </p:nvSpPr>
        <p:spPr>
          <a:xfrm>
            <a:off x="628650" y="672747"/>
            <a:ext cx="7886700" cy="715556"/>
          </a:xfrm>
        </p:spPr>
        <p:txBody>
          <a:bodyPr>
            <a:normAutofit/>
          </a:bodyPr>
          <a:lstStyle/>
          <a:p>
            <a:r>
              <a:rPr kumimoji="1" lang="ja-JP" altLang="en-US" sz="2800">
                <a:solidFill>
                  <a:schemeClr val="bg1"/>
                </a:solidFill>
              </a:rPr>
              <a:t>古民家テレワーク</a:t>
            </a:r>
            <a:r>
              <a:rPr lang="ja-JP" altLang="en-US" sz="2800">
                <a:solidFill>
                  <a:schemeClr val="bg1"/>
                </a:solidFill>
              </a:rPr>
              <a:t>施設　・　古民家宿泊施設</a:t>
            </a:r>
            <a:endParaRPr kumimoji="1" lang="ja-JP" altLang="en-US" sz="2800">
              <a:solidFill>
                <a:schemeClr val="bg1"/>
              </a:solidFill>
            </a:endParaRPr>
          </a:p>
        </p:txBody>
      </p:sp>
      <p:sp>
        <p:nvSpPr>
          <p:cNvPr id="3" name="テキスト ボックス 2">
            <a:extLst>
              <a:ext uri="{FF2B5EF4-FFF2-40B4-BE49-F238E27FC236}">
                <a16:creationId xmlns:a16="http://schemas.microsoft.com/office/drawing/2014/main" id="{87E3653D-AC92-D642-95D4-7CC6093EBBAF}"/>
              </a:ext>
            </a:extLst>
          </p:cNvPr>
          <p:cNvSpPr txBox="1"/>
          <p:nvPr/>
        </p:nvSpPr>
        <p:spPr>
          <a:xfrm>
            <a:off x="1612900" y="5943600"/>
            <a:ext cx="5880100" cy="523220"/>
          </a:xfrm>
          <a:prstGeom prst="rect">
            <a:avLst/>
          </a:prstGeom>
          <a:noFill/>
        </p:spPr>
        <p:txBody>
          <a:bodyPr wrap="square" rtlCol="0">
            <a:spAutoFit/>
          </a:bodyPr>
          <a:lstStyle/>
          <a:p>
            <a:pPr algn="ctr"/>
            <a:r>
              <a:rPr kumimoji="1" lang="ja-JP" altLang="en-US" sz="2800">
                <a:solidFill>
                  <a:srgbClr val="FF0000"/>
                </a:solidFill>
              </a:rPr>
              <a:t>安全と安心を認定する</a:t>
            </a:r>
          </a:p>
        </p:txBody>
      </p:sp>
      <p:sp>
        <p:nvSpPr>
          <p:cNvPr id="4" name="テキスト ボックス 3">
            <a:extLst>
              <a:ext uri="{FF2B5EF4-FFF2-40B4-BE49-F238E27FC236}">
                <a16:creationId xmlns:a16="http://schemas.microsoft.com/office/drawing/2014/main" id="{622CE462-BF9C-DB45-A53A-D99E0F3A04F7}"/>
              </a:ext>
            </a:extLst>
          </p:cNvPr>
          <p:cNvSpPr txBox="1"/>
          <p:nvPr/>
        </p:nvSpPr>
        <p:spPr>
          <a:xfrm>
            <a:off x="376238" y="1663185"/>
            <a:ext cx="3595856" cy="523220"/>
          </a:xfrm>
          <a:prstGeom prst="rect">
            <a:avLst/>
          </a:prstGeom>
          <a:noFill/>
        </p:spPr>
        <p:txBody>
          <a:bodyPr wrap="none" rtlCol="0">
            <a:spAutoFit/>
          </a:bodyPr>
          <a:lstStyle/>
          <a:p>
            <a:r>
              <a:rPr kumimoji="1" lang="ja-JP" altLang="en-US" sz="1400"/>
              <a:t>共同利用型オフィス等セキュリティ認証　</a:t>
            </a:r>
            <a:endParaRPr kumimoji="1" lang="en-US" altLang="ja-JP" sz="1400" dirty="0"/>
          </a:p>
          <a:p>
            <a:r>
              <a:rPr kumimoji="1" lang="ja-JP" altLang="en-US" sz="1400"/>
              <a:t>　　　　（日本テレワーク協会）</a:t>
            </a:r>
          </a:p>
        </p:txBody>
      </p:sp>
      <p:sp>
        <p:nvSpPr>
          <p:cNvPr id="6" name="テキスト ボックス 5">
            <a:extLst>
              <a:ext uri="{FF2B5EF4-FFF2-40B4-BE49-F238E27FC236}">
                <a16:creationId xmlns:a16="http://schemas.microsoft.com/office/drawing/2014/main" id="{43D337EE-DED2-6446-BDB9-7F6DF2B766F2}"/>
              </a:ext>
            </a:extLst>
          </p:cNvPr>
          <p:cNvSpPr txBox="1"/>
          <p:nvPr/>
        </p:nvSpPr>
        <p:spPr>
          <a:xfrm>
            <a:off x="5796366" y="1643719"/>
            <a:ext cx="2340245" cy="584775"/>
          </a:xfrm>
          <a:prstGeom prst="rect">
            <a:avLst/>
          </a:prstGeom>
          <a:noFill/>
        </p:spPr>
        <p:txBody>
          <a:bodyPr wrap="square" rtlCol="0">
            <a:spAutoFit/>
          </a:bodyPr>
          <a:lstStyle/>
          <a:p>
            <a:r>
              <a:rPr kumimoji="1" lang="ja-JP" altLang="en-US" sz="1400"/>
              <a:t>　古民家宿泊鑑定</a:t>
            </a:r>
            <a:endParaRPr kumimoji="1" lang="en-US" altLang="ja-JP" sz="1400" dirty="0"/>
          </a:p>
          <a:p>
            <a:r>
              <a:rPr kumimoji="1" lang="ja-JP" altLang="en-US" sz="1400"/>
              <a:t>（古民家再生協会</a:t>
            </a:r>
            <a:r>
              <a:rPr kumimoji="1" lang="ja-JP" altLang="en-US"/>
              <a:t>）</a:t>
            </a:r>
          </a:p>
        </p:txBody>
      </p:sp>
    </p:spTree>
    <p:extLst>
      <p:ext uri="{BB962C8B-B14F-4D97-AF65-F5344CB8AC3E}">
        <p14:creationId xmlns:p14="http://schemas.microsoft.com/office/powerpoint/2010/main" val="32393763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B5B69B98-ED1A-4E45-AD5C-7F02CC34C176}"/>
              </a:ext>
            </a:extLst>
          </p:cNvPr>
          <p:cNvSpPr>
            <a:spLocks noGrp="1"/>
          </p:cNvSpPr>
          <p:nvPr>
            <p:ph idx="1"/>
          </p:nvPr>
        </p:nvSpPr>
        <p:spPr>
          <a:xfrm>
            <a:off x="222739" y="901522"/>
            <a:ext cx="8827474" cy="3863661"/>
          </a:xfrm>
        </p:spPr>
        <p:txBody>
          <a:bodyPr>
            <a:normAutofit/>
          </a:bodyPr>
          <a:lstStyle/>
          <a:p>
            <a:pPr marL="0" indent="0">
              <a:buNone/>
            </a:pPr>
            <a:r>
              <a:rPr kumimoji="1" lang="ja-JP" altLang="en-US"/>
              <a:t>古民家再生協会・空き家アドバイザー協議会で</a:t>
            </a:r>
            <a:endParaRPr kumimoji="1" lang="en-US" altLang="ja-JP" dirty="0"/>
          </a:p>
          <a:p>
            <a:pPr marL="0" indent="0">
              <a:buNone/>
            </a:pPr>
            <a:endParaRPr lang="en-US" altLang="ja-JP" dirty="0"/>
          </a:p>
          <a:p>
            <a:pPr marL="0" indent="0">
              <a:buNone/>
            </a:pPr>
            <a:r>
              <a:rPr kumimoji="1" lang="ja-JP" altLang="en-US"/>
              <a:t>自治体</a:t>
            </a:r>
            <a:r>
              <a:rPr kumimoji="1" lang="ja-JP" altLang="en-US" dirty="0"/>
              <a:t>・地域と連携し</a:t>
            </a:r>
            <a:endParaRPr lang="en-US" altLang="ja-JP" dirty="0"/>
          </a:p>
          <a:p>
            <a:pPr marL="0" indent="0">
              <a:buNone/>
            </a:pPr>
            <a:r>
              <a:rPr kumimoji="1" lang="ja-JP" altLang="en-US"/>
              <a:t>　　　未来の</a:t>
            </a:r>
            <a:r>
              <a:rPr kumimoji="1" lang="ja-JP" altLang="en-US" dirty="0"/>
              <a:t>子ども達の為に</a:t>
            </a:r>
            <a:endParaRPr lang="en-US" altLang="ja-JP" dirty="0"/>
          </a:p>
          <a:p>
            <a:pPr marL="0" indent="0">
              <a:buNone/>
            </a:pPr>
            <a:r>
              <a:rPr kumimoji="1" lang="ja-JP" altLang="en-US" dirty="0"/>
              <a:t>　　　　　　　　　　地域活性化の核となる</a:t>
            </a:r>
            <a:r>
              <a:rPr kumimoji="1" lang="ja-JP" altLang="en-US"/>
              <a:t>チームへ</a:t>
            </a:r>
            <a:endParaRPr kumimoji="1" lang="en-US" altLang="ja-JP" dirty="0"/>
          </a:p>
          <a:p>
            <a:pPr marL="0" indent="0">
              <a:buNone/>
            </a:pPr>
            <a:endParaRPr lang="en-US" altLang="ja-JP" dirty="0"/>
          </a:p>
          <a:p>
            <a:pPr marL="0" indent="0">
              <a:buNone/>
            </a:pPr>
            <a:r>
              <a:rPr lang="ja-JP" altLang="en-US"/>
              <a:t>「能動的に課題解決をしていきたい」と思います。</a:t>
            </a:r>
            <a:endParaRPr lang="en-US" altLang="ja-JP" dirty="0"/>
          </a:p>
        </p:txBody>
      </p:sp>
      <p:sp>
        <p:nvSpPr>
          <p:cNvPr id="5" name="正方形/長方形 4">
            <a:extLst>
              <a:ext uri="{FF2B5EF4-FFF2-40B4-BE49-F238E27FC236}">
                <a16:creationId xmlns:a16="http://schemas.microsoft.com/office/drawing/2014/main" id="{017428FC-A81A-4A68-A067-35EC6013B616}"/>
              </a:ext>
            </a:extLst>
          </p:cNvPr>
          <p:cNvSpPr/>
          <p:nvPr/>
        </p:nvSpPr>
        <p:spPr>
          <a:xfrm>
            <a:off x="3760631" y="4958367"/>
            <a:ext cx="5289582" cy="923330"/>
          </a:xfrm>
          <a:prstGeom prst="rect">
            <a:avLst/>
          </a:prstGeom>
        </p:spPr>
        <p:txBody>
          <a:bodyPr wrap="square">
            <a:spAutoFit/>
          </a:bodyPr>
          <a:lstStyle/>
          <a:p>
            <a:pPr algn="dist"/>
            <a:endParaRPr lang="en-US" altLang="ja-JP" dirty="0">
              <a:latin typeface="ＭＳ ゴシック" panose="020B0609070205080204" pitchFamily="49" charset="-128"/>
              <a:ea typeface="ＭＳ ゴシック" panose="020B0609070205080204" pitchFamily="49" charset="-128"/>
            </a:endParaRPr>
          </a:p>
          <a:p>
            <a:pPr algn="dist"/>
            <a:r>
              <a:rPr lang="ja-JP" altLang="en-US">
                <a:latin typeface="ＭＳ ゴシック" panose="020B0609070205080204" pitchFamily="49" charset="-128"/>
                <a:ea typeface="ＭＳ ゴシック" panose="020B0609070205080204" pitchFamily="49" charset="-128"/>
              </a:rPr>
              <a:t>一般</a:t>
            </a:r>
            <a:r>
              <a:rPr lang="ja-JP" altLang="en-US" dirty="0">
                <a:latin typeface="ＭＳ ゴシック" panose="020B0609070205080204" pitchFamily="49" charset="-128"/>
                <a:ea typeface="ＭＳ ゴシック" panose="020B0609070205080204" pitchFamily="49" charset="-128"/>
              </a:rPr>
              <a:t>社団法人全国空き家アドバイザー協議会</a:t>
            </a:r>
            <a:endParaRPr lang="en-US" altLang="ja-JP" dirty="0">
              <a:latin typeface="ＭＳ ゴシック" panose="020B0609070205080204" pitchFamily="49" charset="-128"/>
              <a:ea typeface="ＭＳ ゴシック" panose="020B0609070205080204" pitchFamily="49" charset="-128"/>
            </a:endParaRPr>
          </a:p>
          <a:p>
            <a:pPr algn="dist"/>
            <a:r>
              <a:rPr lang="ja-JP" altLang="en-US">
                <a:latin typeface="ＭＳ ゴシック" panose="020B0609070205080204" pitchFamily="49" charset="-128"/>
                <a:ea typeface="ＭＳ ゴシック" panose="020B0609070205080204" pitchFamily="49" charset="-128"/>
              </a:rPr>
              <a:t>　　　　　　　　　専務理事　井上幸一</a:t>
            </a:r>
            <a:endParaRPr lang="en-US" altLang="ja-JP" dirty="0">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2705979024"/>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131</TotalTime>
  <Words>1769</Words>
  <Application>Microsoft Macintosh PowerPoint</Application>
  <PresentationFormat>画面に合わせる (4:3)</PresentationFormat>
  <Paragraphs>247</Paragraphs>
  <Slides>42</Slides>
  <Notes>3</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42</vt:i4>
      </vt:variant>
    </vt:vector>
  </HeadingPairs>
  <TitlesOfParts>
    <vt:vector size="49" baseType="lpstr">
      <vt:lpstr>Meiryo UI</vt:lpstr>
      <vt:lpstr>ＭＳ ゴシック</vt:lpstr>
      <vt:lpstr>游ゴシック</vt:lpstr>
      <vt:lpstr>Arial</vt:lpstr>
      <vt:lpstr>Calibri</vt:lpstr>
      <vt:lpstr>Calibri Light</vt:lpstr>
      <vt:lpstr>Office テーマ</vt:lpstr>
      <vt:lpstr> 一般社団法人 全国空き家アドバイザー協議会　　　○○県○○支部  令和３年７月度例会 （過去の例会資料も参考にしてください）</vt:lpstr>
      <vt:lpstr> 茨城県連合会事例 </vt:lpstr>
      <vt:lpstr>古河市農泊 プロジェクト</vt:lpstr>
      <vt:lpstr>下妻市空き家 DIYプロジェクト</vt:lpstr>
      <vt:lpstr>笠間市住教育 　　プロジェクト</vt:lpstr>
      <vt:lpstr> </vt:lpstr>
      <vt:lpstr>ＣＯＳＯＪＩとの連携</vt:lpstr>
      <vt:lpstr>３社連携協定</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ＤＩＹ型賃貸借</vt:lpstr>
      <vt:lpstr>PowerPoint プレゼンテーション</vt:lpstr>
      <vt:lpstr>PowerPoint プレゼンテーション</vt:lpstr>
      <vt:lpstr>PowerPoint プレゼンテーション</vt:lpstr>
      <vt:lpstr>PowerPoint プレゼンテーション</vt:lpstr>
      <vt:lpstr>ＤＩＹ事業も増えています</vt:lpstr>
      <vt:lpstr>PowerPoint プレゼンテーション</vt:lpstr>
      <vt:lpstr>ＤＩＹ事業も増えています</vt:lpstr>
      <vt:lpstr>全国各地で古民家旅館・料亭再生プロジェクト</vt:lpstr>
      <vt:lpstr>岐阜県養老町での活性化</vt:lpstr>
      <vt:lpstr>養老町老舗旅館のクラウドファンディング</vt:lpstr>
      <vt:lpstr>養老町では交付金＋企業版ふるさと納税</vt:lpstr>
      <vt:lpstr> 観光庁事業も10億円の1/2 </vt:lpstr>
      <vt:lpstr>養老町で採択　１</vt:lpstr>
      <vt:lpstr>養老町で採択　２</vt:lpstr>
      <vt:lpstr>企業版ふるさと納税を活用</vt:lpstr>
      <vt:lpstr>企業版ふるさと納税を活用</vt:lpstr>
      <vt:lpstr>７月７日　内閣府と共同開催</vt:lpstr>
      <vt:lpstr>国の施策「企業版ふるさと納税」</vt:lpstr>
      <vt:lpstr>国の施策「企業版ふるさと納税」</vt:lpstr>
      <vt:lpstr>小田原市　テレワーク施設</vt:lpstr>
      <vt:lpstr>関係人口を増やす</vt:lpstr>
      <vt:lpstr>地域に密着した施設運営</vt:lpstr>
      <vt:lpstr>施設内部イメージ</vt:lpstr>
      <vt:lpstr>PowerPoint プレゼンテーション</vt:lpstr>
      <vt:lpstr>古民家テレワーク施設　・　古民家宿泊施設</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2435</cp:lastModifiedBy>
  <cp:revision>14</cp:revision>
  <dcterms:created xsi:type="dcterms:W3CDTF">2021-02-04T05:15:42Z</dcterms:created>
  <dcterms:modified xsi:type="dcterms:W3CDTF">2021-07-09T06:10:28Z</dcterms:modified>
</cp:coreProperties>
</file>