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7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>
        <p:scale>
          <a:sx n="161" d="100"/>
          <a:sy n="161" d="100"/>
        </p:scale>
        <p:origin x="240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D90599-7E75-4D9D-865E-44846DE60C4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58EEDD6-24CE-403F-B3F7-AD26F725DC72}">
      <dgm:prSet/>
      <dgm:spPr/>
      <dgm:t>
        <a:bodyPr/>
        <a:lstStyle/>
        <a:p>
          <a:r>
            <a:rPr kumimoji="1" lang="ja-JP" altLang="en-US"/>
            <a:t>戦後昭和時代の</a:t>
          </a:r>
          <a:endParaRPr kumimoji="1" lang="en-US" altLang="ja-JP" dirty="0"/>
        </a:p>
        <a:p>
          <a:r>
            <a:rPr kumimoji="1" lang="ja-JP" altLang="en-US"/>
            <a:t>　　　空き家数が増えて</a:t>
          </a:r>
          <a:r>
            <a:rPr kumimoji="1" lang="ja-JP"/>
            <a:t>ている</a:t>
          </a:r>
          <a:endParaRPr lang="en-US" dirty="0"/>
        </a:p>
      </dgm:t>
    </dgm:pt>
    <dgm:pt modelId="{B923A16F-C3FB-44CC-83E3-B0F85D4AE439}" type="parTrans" cxnId="{5C8E9320-5566-413E-ABB4-2D10043D551A}">
      <dgm:prSet/>
      <dgm:spPr/>
      <dgm:t>
        <a:bodyPr/>
        <a:lstStyle/>
        <a:p>
          <a:endParaRPr lang="en-US"/>
        </a:p>
      </dgm:t>
    </dgm:pt>
    <dgm:pt modelId="{B614F313-59D7-4CF9-BE49-7B12D5D4BDAF}" type="sibTrans" cxnId="{5C8E9320-5566-413E-ABB4-2D10043D551A}">
      <dgm:prSet/>
      <dgm:spPr/>
      <dgm:t>
        <a:bodyPr/>
        <a:lstStyle/>
        <a:p>
          <a:endParaRPr lang="en-US"/>
        </a:p>
      </dgm:t>
    </dgm:pt>
    <dgm:pt modelId="{8D318AD7-DD03-470F-A0FE-F54E22DF38AE}">
      <dgm:prSet/>
      <dgm:spPr/>
      <dgm:t>
        <a:bodyPr/>
        <a:lstStyle/>
        <a:p>
          <a:r>
            <a:rPr kumimoji="1" lang="ja-JP"/>
            <a:t>いずれだと感じますか</a:t>
          </a:r>
          <a:r>
            <a:rPr kumimoji="1" lang="ja-JP" altLang="en-US"/>
            <a:t>？</a:t>
          </a:r>
          <a:endParaRPr lang="en-US" dirty="0"/>
        </a:p>
      </dgm:t>
    </dgm:pt>
    <dgm:pt modelId="{81E5B892-B2A6-49F1-BE2F-86DAF64801E2}" type="parTrans" cxnId="{8FC01F88-5A52-401B-8F57-5B0F1F8C01EF}">
      <dgm:prSet/>
      <dgm:spPr/>
      <dgm:t>
        <a:bodyPr/>
        <a:lstStyle/>
        <a:p>
          <a:endParaRPr lang="en-US"/>
        </a:p>
      </dgm:t>
    </dgm:pt>
    <dgm:pt modelId="{D90CE39E-A7F3-443B-A04E-3EFC481A8397}" type="sibTrans" cxnId="{8FC01F88-5A52-401B-8F57-5B0F1F8C01EF}">
      <dgm:prSet/>
      <dgm:spPr/>
      <dgm:t>
        <a:bodyPr/>
        <a:lstStyle/>
        <a:p>
          <a:endParaRPr lang="en-US"/>
        </a:p>
      </dgm:t>
    </dgm:pt>
    <dgm:pt modelId="{6F4D0F92-C714-8B47-8AE2-0D50028930EB}">
      <dgm:prSet/>
      <dgm:spPr/>
      <dgm:t>
        <a:bodyPr/>
        <a:lstStyle/>
        <a:p>
          <a:r>
            <a:rPr kumimoji="1" lang="ja-JP" altLang="en-US" dirty="0"/>
            <a:t>戦前（古民家）の</a:t>
          </a:r>
          <a:endParaRPr kumimoji="1" lang="en-US" altLang="ja-JP" dirty="0"/>
        </a:p>
        <a:p>
          <a:r>
            <a:rPr kumimoji="1" lang="ja-JP" altLang="en-US" dirty="0"/>
            <a:t>　　　　空き家数が</a:t>
          </a:r>
          <a:r>
            <a:rPr kumimoji="1" lang="ja-JP" dirty="0"/>
            <a:t>増えている</a:t>
          </a:r>
          <a:endParaRPr kumimoji="1" lang="ja-JP" altLang="en-US" dirty="0"/>
        </a:p>
      </dgm:t>
    </dgm:pt>
    <dgm:pt modelId="{DC73B270-BA49-BA40-A261-5A0FDAE2EAB4}" type="parTrans" cxnId="{8EA15EEC-D89F-3E45-A8E2-B7014FDA4025}">
      <dgm:prSet/>
      <dgm:spPr/>
      <dgm:t>
        <a:bodyPr/>
        <a:lstStyle/>
        <a:p>
          <a:endParaRPr kumimoji="1" lang="ja-JP" altLang="en-US"/>
        </a:p>
      </dgm:t>
    </dgm:pt>
    <dgm:pt modelId="{F40F0936-385F-9C47-930A-9D98D9641BBB}" type="sibTrans" cxnId="{8EA15EEC-D89F-3E45-A8E2-B7014FDA4025}">
      <dgm:prSet/>
      <dgm:spPr/>
      <dgm:t>
        <a:bodyPr/>
        <a:lstStyle/>
        <a:p>
          <a:endParaRPr kumimoji="1" lang="ja-JP" altLang="en-US"/>
        </a:p>
      </dgm:t>
    </dgm:pt>
    <dgm:pt modelId="{13229ABE-EBF9-9F46-B5AB-D0830F4710CF}">
      <dgm:prSet/>
      <dgm:spPr/>
      <dgm:t>
        <a:bodyPr/>
        <a:lstStyle/>
        <a:p>
          <a:r>
            <a:rPr kumimoji="1" lang="ja-JP" altLang="en-US"/>
            <a:t>平成時代の空き家が増えている</a:t>
          </a:r>
        </a:p>
      </dgm:t>
    </dgm:pt>
    <dgm:pt modelId="{00DB96DB-E4A9-2949-9368-383FB6BBBF15}" type="parTrans" cxnId="{1770246D-954C-004C-8311-4B182ECF367B}">
      <dgm:prSet/>
      <dgm:spPr/>
      <dgm:t>
        <a:bodyPr/>
        <a:lstStyle/>
        <a:p>
          <a:endParaRPr kumimoji="1" lang="ja-JP" altLang="en-US"/>
        </a:p>
      </dgm:t>
    </dgm:pt>
    <dgm:pt modelId="{77E243C8-AA07-6E42-ABFD-03195F466EC8}" type="sibTrans" cxnId="{1770246D-954C-004C-8311-4B182ECF367B}">
      <dgm:prSet/>
      <dgm:spPr/>
      <dgm:t>
        <a:bodyPr/>
        <a:lstStyle/>
        <a:p>
          <a:endParaRPr kumimoji="1" lang="ja-JP" altLang="en-US"/>
        </a:p>
      </dgm:t>
    </dgm:pt>
    <dgm:pt modelId="{2AB53B7F-A63A-D342-9483-80C09E426ADB}" type="pres">
      <dgm:prSet presAssocID="{2DD90599-7E75-4D9D-865E-44846DE60C41}" presName="linear" presStyleCnt="0">
        <dgm:presLayoutVars>
          <dgm:animLvl val="lvl"/>
          <dgm:resizeHandles val="exact"/>
        </dgm:presLayoutVars>
      </dgm:prSet>
      <dgm:spPr/>
    </dgm:pt>
    <dgm:pt modelId="{EE3EA6C1-4C52-E14E-A610-A1926B1C23B5}" type="pres">
      <dgm:prSet presAssocID="{6F4D0F92-C714-8B47-8AE2-0D50028930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6824D1D-1D9F-8649-8752-0989ACBC767E}" type="pres">
      <dgm:prSet presAssocID="{F40F0936-385F-9C47-930A-9D98D9641BBB}" presName="spacer" presStyleCnt="0"/>
      <dgm:spPr/>
    </dgm:pt>
    <dgm:pt modelId="{A0B1BD09-0623-7342-84B3-9A8AEAE1898C}" type="pres">
      <dgm:prSet presAssocID="{158EEDD6-24CE-403F-B3F7-AD26F725DC7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7818DB2-EFFE-BA45-BE3D-35FF06C08A91}" type="pres">
      <dgm:prSet presAssocID="{B614F313-59D7-4CF9-BE49-7B12D5D4BDAF}" presName="spacer" presStyleCnt="0"/>
      <dgm:spPr/>
    </dgm:pt>
    <dgm:pt modelId="{6055A5AB-2C96-EC47-9F6C-72A145721315}" type="pres">
      <dgm:prSet presAssocID="{8D318AD7-DD03-470F-A0FE-F54E22DF38AE}" presName="parentText" presStyleLbl="node1" presStyleIdx="2" presStyleCnt="4" custScaleY="94011" custLinFactY="100690" custLinFactNeighborY="200000">
        <dgm:presLayoutVars>
          <dgm:chMax val="0"/>
          <dgm:bulletEnabled val="1"/>
        </dgm:presLayoutVars>
      </dgm:prSet>
      <dgm:spPr/>
    </dgm:pt>
    <dgm:pt modelId="{6FF4FF3C-7C08-574D-B93C-875E90758BF6}" type="pres">
      <dgm:prSet presAssocID="{D90CE39E-A7F3-443B-A04E-3EFC481A8397}" presName="spacer" presStyleCnt="0"/>
      <dgm:spPr/>
    </dgm:pt>
    <dgm:pt modelId="{DC37ADEE-A1DD-1849-AB13-EB68EEF890EB}" type="pres">
      <dgm:prSet presAssocID="{13229ABE-EBF9-9F46-B5AB-D0830F4710CF}" presName="parentText" presStyleLbl="node1" presStyleIdx="3" presStyleCnt="4" custScaleY="98233" custLinFactY="-97183" custLinFactNeighborX="-270" custLinFactNeighborY="-100000">
        <dgm:presLayoutVars>
          <dgm:chMax val="0"/>
          <dgm:bulletEnabled val="1"/>
        </dgm:presLayoutVars>
      </dgm:prSet>
      <dgm:spPr/>
    </dgm:pt>
  </dgm:ptLst>
  <dgm:cxnLst>
    <dgm:cxn modelId="{925FB40E-A0B9-4F90-9F89-74BCE9D4BC49}" type="presOf" srcId="{6F4D0F92-C714-8B47-8AE2-0D50028930EB}" destId="{EE3EA6C1-4C52-E14E-A610-A1926B1C23B5}" srcOrd="0" destOrd="0" presId="urn:microsoft.com/office/officeart/2005/8/layout/vList2"/>
    <dgm:cxn modelId="{5C8E9320-5566-413E-ABB4-2D10043D551A}" srcId="{2DD90599-7E75-4D9D-865E-44846DE60C41}" destId="{158EEDD6-24CE-403F-B3F7-AD26F725DC72}" srcOrd="1" destOrd="0" parTransId="{B923A16F-C3FB-44CC-83E3-B0F85D4AE439}" sibTransId="{B614F313-59D7-4CF9-BE49-7B12D5D4BDAF}"/>
    <dgm:cxn modelId="{2130F053-95A8-46AD-A574-F56515FC3240}" type="presOf" srcId="{158EEDD6-24CE-403F-B3F7-AD26F725DC72}" destId="{A0B1BD09-0623-7342-84B3-9A8AEAE1898C}" srcOrd="0" destOrd="0" presId="urn:microsoft.com/office/officeart/2005/8/layout/vList2"/>
    <dgm:cxn modelId="{1770246D-954C-004C-8311-4B182ECF367B}" srcId="{2DD90599-7E75-4D9D-865E-44846DE60C41}" destId="{13229ABE-EBF9-9F46-B5AB-D0830F4710CF}" srcOrd="3" destOrd="0" parTransId="{00DB96DB-E4A9-2949-9368-383FB6BBBF15}" sibTransId="{77E243C8-AA07-6E42-ABFD-03195F466EC8}"/>
    <dgm:cxn modelId="{8FC01F88-5A52-401B-8F57-5B0F1F8C01EF}" srcId="{2DD90599-7E75-4D9D-865E-44846DE60C41}" destId="{8D318AD7-DD03-470F-A0FE-F54E22DF38AE}" srcOrd="2" destOrd="0" parTransId="{81E5B892-B2A6-49F1-BE2F-86DAF64801E2}" sibTransId="{D90CE39E-A7F3-443B-A04E-3EFC481A8397}"/>
    <dgm:cxn modelId="{1CC6358F-33E7-4875-8EE5-2028FC5E8D10}" type="presOf" srcId="{2DD90599-7E75-4D9D-865E-44846DE60C41}" destId="{2AB53B7F-A63A-D342-9483-80C09E426ADB}" srcOrd="0" destOrd="0" presId="urn:microsoft.com/office/officeart/2005/8/layout/vList2"/>
    <dgm:cxn modelId="{277DFA9D-391D-4082-A4ED-7DEF862CEA52}" type="presOf" srcId="{8D318AD7-DD03-470F-A0FE-F54E22DF38AE}" destId="{6055A5AB-2C96-EC47-9F6C-72A145721315}" srcOrd="0" destOrd="0" presId="urn:microsoft.com/office/officeart/2005/8/layout/vList2"/>
    <dgm:cxn modelId="{7756DBBD-68FB-4FD4-A2D6-EC1B32215827}" type="presOf" srcId="{13229ABE-EBF9-9F46-B5AB-D0830F4710CF}" destId="{DC37ADEE-A1DD-1849-AB13-EB68EEF890EB}" srcOrd="0" destOrd="0" presId="urn:microsoft.com/office/officeart/2005/8/layout/vList2"/>
    <dgm:cxn modelId="{8EA15EEC-D89F-3E45-A8E2-B7014FDA4025}" srcId="{2DD90599-7E75-4D9D-865E-44846DE60C41}" destId="{6F4D0F92-C714-8B47-8AE2-0D50028930EB}" srcOrd="0" destOrd="0" parTransId="{DC73B270-BA49-BA40-A261-5A0FDAE2EAB4}" sibTransId="{F40F0936-385F-9C47-930A-9D98D9641BBB}"/>
    <dgm:cxn modelId="{40DFD768-D07D-4353-BCD2-6F95A86C92C8}" type="presParOf" srcId="{2AB53B7F-A63A-D342-9483-80C09E426ADB}" destId="{EE3EA6C1-4C52-E14E-A610-A1926B1C23B5}" srcOrd="0" destOrd="0" presId="urn:microsoft.com/office/officeart/2005/8/layout/vList2"/>
    <dgm:cxn modelId="{7749854F-C23E-4FDD-97E6-2548B83DE299}" type="presParOf" srcId="{2AB53B7F-A63A-D342-9483-80C09E426ADB}" destId="{86824D1D-1D9F-8649-8752-0989ACBC767E}" srcOrd="1" destOrd="0" presId="urn:microsoft.com/office/officeart/2005/8/layout/vList2"/>
    <dgm:cxn modelId="{F5DA34A3-F635-48A8-B6A3-0319778AC3D5}" type="presParOf" srcId="{2AB53B7F-A63A-D342-9483-80C09E426ADB}" destId="{A0B1BD09-0623-7342-84B3-9A8AEAE1898C}" srcOrd="2" destOrd="0" presId="urn:microsoft.com/office/officeart/2005/8/layout/vList2"/>
    <dgm:cxn modelId="{581D4C7B-60CE-4178-B252-74E8FDA81E69}" type="presParOf" srcId="{2AB53B7F-A63A-D342-9483-80C09E426ADB}" destId="{C7818DB2-EFFE-BA45-BE3D-35FF06C08A91}" srcOrd="3" destOrd="0" presId="urn:microsoft.com/office/officeart/2005/8/layout/vList2"/>
    <dgm:cxn modelId="{B94E4DBE-78C4-48E1-9843-A68BD6B52496}" type="presParOf" srcId="{2AB53B7F-A63A-D342-9483-80C09E426ADB}" destId="{6055A5AB-2C96-EC47-9F6C-72A145721315}" srcOrd="4" destOrd="0" presId="urn:microsoft.com/office/officeart/2005/8/layout/vList2"/>
    <dgm:cxn modelId="{2DFEE990-CC57-478A-A445-BC7464183810}" type="presParOf" srcId="{2AB53B7F-A63A-D342-9483-80C09E426ADB}" destId="{6FF4FF3C-7C08-574D-B93C-875E90758BF6}" srcOrd="5" destOrd="0" presId="urn:microsoft.com/office/officeart/2005/8/layout/vList2"/>
    <dgm:cxn modelId="{01F90379-DDE7-428A-8075-A604E06A939B}" type="presParOf" srcId="{2AB53B7F-A63A-D342-9483-80C09E426ADB}" destId="{DC37ADEE-A1DD-1849-AB13-EB68EEF890E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EA6C1-4C52-E14E-A610-A1926B1C23B5}">
      <dsp:nvSpPr>
        <dsp:cNvPr id="0" name=""/>
        <dsp:cNvSpPr/>
      </dsp:nvSpPr>
      <dsp:spPr>
        <a:xfrm>
          <a:off x="0" y="82732"/>
          <a:ext cx="4697730" cy="13127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/>
            <a:t>戦前（古民家）の</a:t>
          </a:r>
          <a:endParaRPr kumimoji="1" lang="en-US" altLang="ja-JP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 dirty="0"/>
            <a:t>　　　　空き家数が</a:t>
          </a:r>
          <a:r>
            <a:rPr kumimoji="1" lang="ja-JP" sz="2200" kern="1200" dirty="0"/>
            <a:t>増えている</a:t>
          </a:r>
          <a:endParaRPr kumimoji="1" lang="ja-JP" altLang="en-US" sz="2200" kern="1200" dirty="0"/>
        </a:p>
      </dsp:txBody>
      <dsp:txXfrm>
        <a:off x="64083" y="146815"/>
        <a:ext cx="4569564" cy="1184574"/>
      </dsp:txXfrm>
    </dsp:sp>
    <dsp:sp modelId="{A0B1BD09-0623-7342-84B3-9A8AEAE1898C}">
      <dsp:nvSpPr>
        <dsp:cNvPr id="0" name=""/>
        <dsp:cNvSpPr/>
      </dsp:nvSpPr>
      <dsp:spPr>
        <a:xfrm>
          <a:off x="0" y="1458832"/>
          <a:ext cx="4697730" cy="131274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/>
            <a:t>戦後昭和時代の</a:t>
          </a:r>
          <a:endParaRPr kumimoji="1" lang="en-US" altLang="ja-JP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/>
            <a:t>　　　空き家数が増えて</a:t>
          </a:r>
          <a:r>
            <a:rPr kumimoji="1" lang="ja-JP" sz="2200" kern="1200"/>
            <a:t>ている</a:t>
          </a:r>
          <a:endParaRPr lang="en-US" sz="2200" kern="1200" dirty="0"/>
        </a:p>
      </dsp:txBody>
      <dsp:txXfrm>
        <a:off x="64083" y="1522915"/>
        <a:ext cx="4569564" cy="1184574"/>
      </dsp:txXfrm>
    </dsp:sp>
    <dsp:sp modelId="{6055A5AB-2C96-EC47-9F6C-72A145721315}">
      <dsp:nvSpPr>
        <dsp:cNvPr id="0" name=""/>
        <dsp:cNvSpPr/>
      </dsp:nvSpPr>
      <dsp:spPr>
        <a:xfrm>
          <a:off x="0" y="4270567"/>
          <a:ext cx="4697730" cy="123412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sz="2200" kern="1200"/>
            <a:t>いずれだと感じますか</a:t>
          </a:r>
          <a:r>
            <a:rPr kumimoji="1" lang="ja-JP" altLang="en-US" sz="2200" kern="1200"/>
            <a:t>？</a:t>
          </a:r>
          <a:endParaRPr lang="en-US" sz="2200" kern="1200" dirty="0"/>
        </a:p>
      </dsp:txBody>
      <dsp:txXfrm>
        <a:off x="60245" y="4330812"/>
        <a:ext cx="4577240" cy="1113630"/>
      </dsp:txXfrm>
    </dsp:sp>
    <dsp:sp modelId="{DC37ADEE-A1DD-1849-AB13-EB68EEF890EB}">
      <dsp:nvSpPr>
        <dsp:cNvPr id="0" name=""/>
        <dsp:cNvSpPr/>
      </dsp:nvSpPr>
      <dsp:spPr>
        <a:xfrm>
          <a:off x="0" y="2793291"/>
          <a:ext cx="4697730" cy="128954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2200" kern="1200"/>
            <a:t>平成時代の空き家が増えている</a:t>
          </a:r>
        </a:p>
      </dsp:txBody>
      <dsp:txXfrm>
        <a:off x="62950" y="2856241"/>
        <a:ext cx="4571830" cy="1163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2021/8/4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全国空き家アドバイザー協議会　　　○○県○○支部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令和３年８月度例会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4170556"/>
            <a:ext cx="4076700" cy="254774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昭和（戦後の）空き家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　　　　課題解決事例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3123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6AAE356-A0D2-D945-BA73-4CBBFD6EE9FE}"/>
              </a:ext>
            </a:extLst>
          </p:cNvPr>
          <p:cNvSpPr txBox="1">
            <a:spLocks/>
          </p:cNvSpPr>
          <p:nvPr/>
        </p:nvSpPr>
        <p:spPr>
          <a:xfrm>
            <a:off x="177801" y="317500"/>
            <a:ext cx="3289300" cy="58075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br>
              <a:rPr lang="en-US" altLang="ja-JP" sz="5200">
                <a:solidFill>
                  <a:schemeClr val="bg1"/>
                </a:solidFill>
              </a:rPr>
            </a:br>
            <a:r>
              <a:rPr lang="ja-JP" altLang="en-US" sz="5200">
                <a:solidFill>
                  <a:schemeClr val="bg1"/>
                </a:solidFill>
              </a:rPr>
              <a:t>質問です</a:t>
            </a:r>
            <a:br>
              <a:rPr lang="en-US" altLang="ja-JP" sz="5200">
                <a:solidFill>
                  <a:schemeClr val="bg1"/>
                </a:solidFill>
              </a:rPr>
            </a:br>
            <a:br>
              <a:rPr lang="en-US" altLang="ja-JP" sz="5200">
                <a:solidFill>
                  <a:schemeClr val="bg1"/>
                </a:solidFill>
              </a:rPr>
            </a:br>
            <a:r>
              <a:rPr lang="ja-JP" altLang="en-US" sz="2800">
                <a:solidFill>
                  <a:schemeClr val="bg1"/>
                </a:solidFill>
              </a:rPr>
              <a:t>戸建て</a:t>
            </a:r>
            <a:br>
              <a:rPr lang="en-US" altLang="ja-JP" sz="2800"/>
            </a:br>
            <a:r>
              <a:rPr lang="ja-JP" altLang="en-US" sz="2800"/>
              <a:t>　　</a:t>
            </a:r>
            <a:r>
              <a:rPr lang="ja-JP" altLang="ja-JP" sz="2800">
                <a:solidFill>
                  <a:schemeClr val="bg1"/>
                </a:solidFill>
              </a:rPr>
              <a:t>空き家は近年</a:t>
            </a:r>
            <a:br>
              <a:rPr lang="en-US" altLang="ja-JP" sz="5400"/>
            </a:br>
            <a:endParaRPr lang="ja-JP" altLang="en-US" sz="5200" dirty="0">
              <a:solidFill>
                <a:schemeClr val="bg1"/>
              </a:solidFill>
            </a:endParaRPr>
          </a:p>
        </p:txBody>
      </p:sp>
      <p:graphicFrame>
        <p:nvGraphicFramePr>
          <p:cNvPr id="6" name="コンテンツ プレースホルダー 2">
            <a:extLst>
              <a:ext uri="{FF2B5EF4-FFF2-40B4-BE49-F238E27FC236}">
                <a16:creationId xmlns:a16="http://schemas.microsoft.com/office/drawing/2014/main" id="{6B831DDB-77A9-4919-81E5-102AA88DFF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402871"/>
              </p:ext>
            </p:extLst>
          </p:nvPr>
        </p:nvGraphicFramePr>
        <p:xfrm>
          <a:off x="4101291" y="74918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720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3FA50ED-9564-CC4F-8AE3-C0D531EE8D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18" y="737242"/>
            <a:ext cx="2627247" cy="181529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6237BFB-4A14-9D4A-B4AE-3D6CE2EF30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352" y="737242"/>
            <a:ext cx="2627247" cy="181529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2B0B37-3D20-324F-9F02-B587DA067F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18" y="2627906"/>
            <a:ext cx="2627247" cy="18152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6BEF7F4-6A58-2F4E-AABC-70C28A554A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352" y="2627906"/>
            <a:ext cx="2627248" cy="181529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0AE8AE-7AEB-5143-B8FA-3666786689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18" y="4518570"/>
            <a:ext cx="2627247" cy="181529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B396D52-A4B9-664F-8A7C-48126E78377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8352" y="4518570"/>
            <a:ext cx="2627246" cy="181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115A9E3-E819-D043-B1C2-6DD98EFD7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17" y="971011"/>
            <a:ext cx="7642363" cy="52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28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国土交通省が制定する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08040AC3-CE12-4040-8264-1ECF861D6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  <a:noFill/>
        </p:spPr>
        <p:txBody>
          <a:bodyPr/>
          <a:lstStyle/>
          <a:p>
            <a:pPr marL="0" indent="0">
              <a:buNone/>
            </a:pPr>
            <a:endParaRPr kumimoji="1" lang="en-US" altLang="ja-JP" sz="5400" dirty="0"/>
          </a:p>
          <a:p>
            <a:pPr marL="0" indent="0">
              <a:buNone/>
            </a:pPr>
            <a:endParaRPr lang="en-US" altLang="ja-JP" sz="5400" dirty="0"/>
          </a:p>
          <a:p>
            <a:pPr marL="0" indent="0" algn="ctr">
              <a:buNone/>
            </a:pPr>
            <a:r>
              <a:rPr kumimoji="1" lang="ja-JP" altLang="en-US" sz="6600" dirty="0">
                <a:solidFill>
                  <a:srgbClr val="FF0000"/>
                </a:solidFill>
              </a:rPr>
              <a:t>住生活基本計画　</a:t>
            </a:r>
            <a:endParaRPr kumimoji="1" lang="en-US" altLang="ja-JP" sz="6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　　　　　　　　って知ってますか？</a:t>
            </a:r>
          </a:p>
        </p:txBody>
      </p:sp>
    </p:spTree>
    <p:extLst>
      <p:ext uri="{BB962C8B-B14F-4D97-AF65-F5344CB8AC3E}">
        <p14:creationId xmlns:p14="http://schemas.microsoft.com/office/powerpoint/2010/main" val="354093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住生活基本計画とは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869CF680-AB31-A546-AB44-3DB47DB0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住生活の安定の確保及び向上の促進に関する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基本的な計画で全国計画と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都道府県計画・市町村住生活基本計画がある。</a:t>
            </a: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  <a:p>
            <a:pPr marL="0" indent="0">
              <a:buNone/>
            </a:pPr>
            <a:r>
              <a:rPr lang="ja-JP" altLang="en-US" dirty="0"/>
              <a:t>住生活基本法に基づきそれらは策定されます。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432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住生活基本計画では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E4D2D15-5FF1-EF46-8BE6-D14D36E45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少子高齢化・人口減少の中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移住だけでの施策ではその解決は難しく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また「解体特措法」での「解体」では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その数が増えていくことが確実な中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「自治体負担＝税金投入」となり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抜本的な解決にならず。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新しい「地域に合った官民連携での対策」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が求められています。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58004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住生活基本計画（本年度丸亀市も改正）</a:t>
            </a:r>
            <a:endParaRPr kumimoji="1" lang="ja-JP" altLang="en-US" dirty="0"/>
          </a:p>
        </p:txBody>
      </p:sp>
      <p:pic>
        <p:nvPicPr>
          <p:cNvPr id="4" name="コンテンツ プレースホルダー 4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AA290EE4-545E-B04D-9120-E10C5A76F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52" y="790573"/>
            <a:ext cx="9053848" cy="6037265"/>
          </a:xfrm>
        </p:spPr>
      </p:pic>
    </p:spTree>
    <p:extLst>
      <p:ext uri="{BB962C8B-B14F-4D97-AF65-F5344CB8AC3E}">
        <p14:creationId xmlns:p14="http://schemas.microsoft.com/office/powerpoint/2010/main" val="299682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空き家対策を考えるには自治体ごとの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F91B0FA-7819-FD48-BF4F-54653E1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863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１、</a:t>
            </a:r>
            <a:r>
              <a:rPr lang="ja-JP" altLang="en-US" dirty="0"/>
              <a:t>まち・ひと・仕事創生総合戦略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２、人口推移計画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３、空き家対策計画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600" dirty="0"/>
              <a:t>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3757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空き家対策を考えるには自治体ごとの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F91B0FA-7819-FD48-BF4F-54653E1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863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１、</a:t>
            </a:r>
            <a:r>
              <a:rPr lang="ja-JP" altLang="en-US" dirty="0"/>
              <a:t>まち・ひと・仕事創生総合戦略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２、人口推移計画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３、空き家対策計画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→  これらを総合的にみて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　地域の「課題」を洗い出して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　　私たちのやるべきことを議論していく</a:t>
            </a:r>
            <a:endParaRPr lang="en-US" altLang="ja-JP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　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600" dirty="0"/>
              <a:t>　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83454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多くの空き家対策の課題点（抜粋ケース）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F91B0FA-7819-FD48-BF4F-54653E1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8134350" cy="586364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sz="3400" dirty="0"/>
              <a:t>１、移住での問題解決を図っていく</a:t>
            </a:r>
            <a:endParaRPr kumimoji="1"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　　</a:t>
            </a: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２、空き家の有効的な活用を図る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　　</a:t>
            </a: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endParaRPr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３、旧耐震の空き家を解体していく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　　</a:t>
            </a:r>
            <a:endParaRPr lang="en-US" altLang="ja-JP" sz="3400" dirty="0"/>
          </a:p>
          <a:p>
            <a:pPr marL="0" indent="0">
              <a:buNone/>
            </a:pPr>
            <a:r>
              <a:rPr lang="ja-JP" altLang="en-US" sz="3400" dirty="0"/>
              <a:t>　</a:t>
            </a:r>
            <a:r>
              <a:rPr kumimoji="1" lang="ja-JP" altLang="en-US" sz="3400" dirty="0"/>
              <a:t>　　</a:t>
            </a:r>
            <a:endParaRPr kumimoji="1" lang="en-US" altLang="ja-JP" sz="3400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79960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多くの空き家対策の課題点（抜粋ケース）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F91B0FA-7819-FD48-BF4F-54653E1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8134350" cy="586364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kumimoji="1" lang="ja-JP" altLang="en-US" sz="5100" dirty="0"/>
              <a:t>１、移住での問題解決を図っていく</a:t>
            </a:r>
            <a:endParaRPr kumimoji="1" lang="en-US" altLang="ja-JP" sz="5100" dirty="0"/>
          </a:p>
          <a:p>
            <a:pPr marL="0" indent="0">
              <a:buNone/>
            </a:pPr>
            <a:r>
              <a:rPr lang="ja-JP" altLang="en-US" sz="4000" dirty="0"/>
              <a:t>　　</a:t>
            </a:r>
            <a:r>
              <a:rPr lang="ja-JP" altLang="en-US" sz="4000" dirty="0">
                <a:solidFill>
                  <a:srgbClr val="FF0000"/>
                </a:solidFill>
              </a:rPr>
              <a:t>→ 　人口減少で移住だけに頼るのはどうか？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sz="4000" dirty="0">
                <a:solidFill>
                  <a:srgbClr val="FF0000"/>
                </a:solidFill>
              </a:rPr>
              <a:t>         </a:t>
            </a:r>
            <a:r>
              <a:rPr lang="ja-JP" altLang="en-US" sz="4000" dirty="0">
                <a:solidFill>
                  <a:srgbClr val="FF0000"/>
                </a:solidFill>
              </a:rPr>
              <a:t>農地活用・テレワーク・産業育成・二地域居住など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</a:t>
            </a:r>
            <a:r>
              <a:rPr lang="en-US" altLang="ja-JP" sz="4000" dirty="0">
                <a:solidFill>
                  <a:srgbClr val="FF0000"/>
                </a:solidFill>
              </a:rPr>
              <a:t> </a:t>
            </a:r>
            <a:r>
              <a:rPr lang="ja-JP" altLang="en-US" sz="4000" dirty="0">
                <a:solidFill>
                  <a:srgbClr val="FF0000"/>
                </a:solidFill>
              </a:rPr>
              <a:t>空き家を活用した過ごしやすく、働きやすい環境を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</a:t>
            </a:r>
            <a:r>
              <a:rPr lang="en-US" altLang="ja-JP" sz="4000" dirty="0">
                <a:solidFill>
                  <a:srgbClr val="FF0000"/>
                </a:solidFill>
              </a:rPr>
              <a:t> </a:t>
            </a:r>
            <a:r>
              <a:rPr lang="ja-JP" altLang="en-US" sz="4000" dirty="0">
                <a:solidFill>
                  <a:srgbClr val="FF0000"/>
                </a:solidFill>
              </a:rPr>
              <a:t>目指してみる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4000" dirty="0"/>
          </a:p>
          <a:p>
            <a:pPr marL="0" indent="0">
              <a:buNone/>
            </a:pPr>
            <a:r>
              <a:rPr lang="ja-JP" altLang="en-US" sz="5100" dirty="0"/>
              <a:t>２、空き家の有効的な活用を図る</a:t>
            </a:r>
            <a:endParaRPr lang="en-US" altLang="ja-JP" sz="5100" dirty="0"/>
          </a:p>
          <a:p>
            <a:pPr marL="0" indent="0">
              <a:buNone/>
            </a:pPr>
            <a:r>
              <a:rPr lang="ja-JP" altLang="en-US" sz="4000" dirty="0"/>
              <a:t>　　</a:t>
            </a:r>
            <a:r>
              <a:rPr lang="ja-JP" altLang="en-US" sz="4000" dirty="0">
                <a:solidFill>
                  <a:srgbClr val="FF0000"/>
                </a:solidFill>
              </a:rPr>
              <a:t>→　個人所有の空き家の把握が難しい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市民が「空き家は地域の衰退につながる」との意識をもって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空き家を自治体と共に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「宝として活かしていく意識」の高揚を目指す。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5100" dirty="0"/>
              <a:t>３、旧耐震の空き家を解体していく</a:t>
            </a:r>
            <a:endParaRPr lang="en-US" altLang="ja-JP" sz="5100" dirty="0"/>
          </a:p>
          <a:p>
            <a:pPr marL="0" indent="0">
              <a:buNone/>
            </a:pPr>
            <a:r>
              <a:rPr lang="ja-JP" altLang="en-US" sz="4000" dirty="0"/>
              <a:t>　　</a:t>
            </a:r>
            <a:r>
              <a:rPr lang="ja-JP" altLang="en-US" sz="4000" dirty="0">
                <a:solidFill>
                  <a:srgbClr val="FF0000"/>
                </a:solidFill>
              </a:rPr>
              <a:t>→ 　解体した跡地利用・環境問題など、様々な問題がある。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rgbClr val="FF0000"/>
                </a:solidFill>
              </a:rPr>
              <a:t>　　　　</a:t>
            </a:r>
            <a:r>
              <a:rPr lang="en-US" altLang="ja-JP" sz="4000" dirty="0">
                <a:solidFill>
                  <a:srgbClr val="FF0000"/>
                </a:solidFill>
              </a:rPr>
              <a:t> </a:t>
            </a:r>
            <a:r>
              <a:rPr lang="ja-JP" altLang="en-US" sz="4000" dirty="0">
                <a:solidFill>
                  <a:srgbClr val="FF0000"/>
                </a:solidFill>
              </a:rPr>
              <a:t>古民家・長屋などの安全と安心の活用方法を探ってみる</a:t>
            </a:r>
            <a:endParaRPr lang="en-US" altLang="ja-JP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sz="2600" dirty="0"/>
              <a:t>　</a:t>
            </a:r>
            <a:r>
              <a:rPr kumimoji="1" lang="ja-JP" altLang="en-US" dirty="0"/>
              <a:t>　　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4453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多くの空き家対策の課題点</a:t>
            </a:r>
            <a:endParaRPr kumimoji="1" lang="ja-JP" altLang="en-US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1F91B0FA-7819-FD48-BF4F-54653E10D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8134350" cy="5863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400" dirty="0"/>
              <a:t>自治体と</a:t>
            </a:r>
            <a:endParaRPr lang="en-US" altLang="ja-JP" sz="4400" dirty="0"/>
          </a:p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空き家バンクと連携して</a:t>
            </a:r>
            <a:endParaRPr lang="en-US" altLang="ja-JP" sz="4400" dirty="0"/>
          </a:p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私たちにしか</a:t>
            </a:r>
            <a:endParaRPr lang="en-US" altLang="ja-JP" sz="4400" dirty="0"/>
          </a:p>
          <a:p>
            <a:pPr marL="0" indent="0">
              <a:buNone/>
            </a:pP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出来ないことをやっていく</a:t>
            </a:r>
            <a:endParaRPr lang="en-US" altLang="ja-JP" sz="4400" dirty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57043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国の考えていること</a:t>
            </a:r>
            <a:endParaRPr kumimoji="1" lang="ja-JP" altLang="en-US" dirty="0"/>
          </a:p>
        </p:txBody>
      </p:sp>
      <p:pic>
        <p:nvPicPr>
          <p:cNvPr id="4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4F340A43-C488-B143-95C7-306D18216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57" y="848784"/>
            <a:ext cx="8547652" cy="5274365"/>
          </a:xfrm>
        </p:spPr>
      </p:pic>
    </p:spTree>
    <p:extLst>
      <p:ext uri="{BB962C8B-B14F-4D97-AF65-F5344CB8AC3E}">
        <p14:creationId xmlns:p14="http://schemas.microsoft.com/office/powerpoint/2010/main" val="3576198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 dirty="0"/>
              <a:t>日本の国策としてインバウンドからテレワークから二地域居住</a:t>
            </a:r>
            <a:endParaRPr kumimoji="1" lang="ja-JP" altLang="en-US" sz="2000" dirty="0"/>
          </a:p>
        </p:txBody>
      </p:sp>
      <p:pic>
        <p:nvPicPr>
          <p:cNvPr id="4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DE6E3FBC-D69E-6748-8EBF-D2C5E530D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71" y="797652"/>
            <a:ext cx="8588827" cy="5991550"/>
          </a:xfrm>
        </p:spPr>
      </p:pic>
    </p:spTree>
    <p:extLst>
      <p:ext uri="{BB962C8B-B14F-4D97-AF65-F5344CB8AC3E}">
        <p14:creationId xmlns:p14="http://schemas.microsoft.com/office/powerpoint/2010/main" val="1920998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/>
          <a:p>
            <a:r>
              <a:rPr lang="ja-JP" altLang="en-US" sz="2000" dirty="0"/>
              <a:t>日本の国策としてインバウンドからテレワークから二地域居住</a:t>
            </a:r>
            <a:endParaRPr kumimoji="1" lang="ja-JP" altLang="en-US" sz="2000" dirty="0"/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D9B9748A-332C-C94E-960F-A6FCCAEE67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6" y="973245"/>
            <a:ext cx="8969828" cy="5275488"/>
          </a:xfrm>
        </p:spPr>
      </p:pic>
    </p:spTree>
    <p:extLst>
      <p:ext uri="{BB962C8B-B14F-4D97-AF65-F5344CB8AC3E}">
        <p14:creationId xmlns:p14="http://schemas.microsoft.com/office/powerpoint/2010/main" val="850770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/>
          <a:p>
            <a:r>
              <a:rPr lang="ja-JP" altLang="en-US" sz="2000" dirty="0"/>
              <a:t>日本の国策としてインバウンドからテレワークから二地域居住</a:t>
            </a:r>
            <a:endParaRPr kumimoji="1" lang="ja-JP" altLang="en-US" sz="2000" dirty="0"/>
          </a:p>
        </p:txBody>
      </p:sp>
      <p:pic>
        <p:nvPicPr>
          <p:cNvPr id="5" name="コンテンツ プレースホルダー 4" descr="グラフィカル ユーザー インターフェイス, テキスト&#10;&#10;自動的に生成された説明">
            <a:extLst>
              <a:ext uri="{FF2B5EF4-FFF2-40B4-BE49-F238E27FC236}">
                <a16:creationId xmlns:a16="http://schemas.microsoft.com/office/drawing/2014/main" id="{710C665A-E54F-D141-843D-430BDA44A1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71" y="1021532"/>
            <a:ext cx="8724058" cy="5018136"/>
          </a:xfrm>
        </p:spPr>
      </p:pic>
    </p:spTree>
    <p:extLst>
      <p:ext uri="{BB962C8B-B14F-4D97-AF65-F5344CB8AC3E}">
        <p14:creationId xmlns:p14="http://schemas.microsoft.com/office/powerpoint/2010/main" val="4270446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4">
            <a:extLst>
              <a:ext uri="{FF2B5EF4-FFF2-40B4-BE49-F238E27FC236}">
                <a16:creationId xmlns:a16="http://schemas.microsoft.com/office/drawing/2014/main" id="{B2A12B93-5A81-8543-B282-8C19559AC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74" r="-99"/>
          <a:stretch/>
        </p:blipFill>
        <p:spPr>
          <a:xfrm>
            <a:off x="65262" y="862884"/>
            <a:ext cx="9027003" cy="5911405"/>
          </a:xfrm>
        </p:spPr>
      </p:pic>
    </p:spTree>
    <p:extLst>
      <p:ext uri="{BB962C8B-B14F-4D97-AF65-F5344CB8AC3E}">
        <p14:creationId xmlns:p14="http://schemas.microsoft.com/office/powerpoint/2010/main" val="1066633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C03582E5-C41D-424C-AF2D-6FC6FBB2D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 dirty="0"/>
              <a:t>全国空き家アドバイザー協議会設立の意義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2010EB65-3273-5F4F-A26F-F3B037387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11200"/>
            <a:ext cx="8801099" cy="5867400"/>
          </a:xfrm>
        </p:spPr>
        <p:txBody>
          <a:bodyPr anchor="t">
            <a:normAutofit fontScale="92500"/>
          </a:bodyPr>
          <a:lstStyle/>
          <a:p>
            <a:pPr marL="0" indent="0">
              <a:lnSpc>
                <a:spcPct val="300000"/>
              </a:lnSpc>
              <a:buNone/>
            </a:pPr>
            <a:r>
              <a:rPr kumimoji="1" lang="ja-JP" altLang="en-US" dirty="0"/>
              <a:t>・「空き家」が空き家として認識されない理由</a:t>
            </a:r>
            <a:endParaRPr kumimoji="1" lang="en-US" altLang="ja-JP" dirty="0"/>
          </a:p>
          <a:p>
            <a:pPr marL="0" indent="0">
              <a:lnSpc>
                <a:spcPct val="300000"/>
              </a:lnSpc>
              <a:buNone/>
            </a:pPr>
            <a:r>
              <a:rPr kumimoji="1" lang="ja-JP" altLang="en-US" dirty="0"/>
              <a:t>・「空き家バンク」だけで空き家課題解決は難しい理由</a:t>
            </a:r>
            <a:endParaRPr lang="en-US" altLang="ja-JP" dirty="0"/>
          </a:p>
          <a:p>
            <a:pPr marL="0" indent="0">
              <a:lnSpc>
                <a:spcPct val="300000"/>
              </a:lnSpc>
              <a:buNone/>
            </a:pPr>
            <a:r>
              <a:rPr kumimoji="1" lang="ja-JP" altLang="en-US" dirty="0"/>
              <a:t>・「空き家問題」を自治体では難しい理由</a:t>
            </a:r>
            <a:endParaRPr lang="en-US" altLang="ja-JP" dirty="0"/>
          </a:p>
          <a:p>
            <a:pPr marL="0" indent="0">
              <a:lnSpc>
                <a:spcPct val="300000"/>
              </a:lnSpc>
              <a:buNone/>
            </a:pPr>
            <a:r>
              <a:rPr kumimoji="1" lang="ja-JP" altLang="en-US" dirty="0"/>
              <a:t>・</a:t>
            </a:r>
            <a:r>
              <a:rPr kumimoji="1" lang="en-US" altLang="ja-JP" dirty="0"/>
              <a:t> </a:t>
            </a:r>
            <a:r>
              <a:rPr kumimoji="1" lang="ja-JP" altLang="en-US" dirty="0"/>
              <a:t>国の施策と国が官民連携を求める理由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81897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2DBF163F-7E8F-2541-84EE-668D2D29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14" y="5159829"/>
            <a:ext cx="8964386" cy="1208314"/>
          </a:xfrm>
        </p:spPr>
        <p:txBody>
          <a:bodyPr anchor="ctr">
            <a:normAutofit/>
          </a:bodyPr>
          <a:lstStyle/>
          <a:p>
            <a:pPr algn="ctr"/>
            <a:r>
              <a:rPr kumimoji="1" lang="ja-JP" altLang="en-US" dirty="0"/>
              <a:t>空き家に手を加えるコトなくそのまま流通が基本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46827-6982-415E-9B64-702890A2E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912" y="1569110"/>
            <a:ext cx="8266176" cy="371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48B924AE-0601-4499-84D1-E464128E7C38}"/>
              </a:ext>
            </a:extLst>
          </p:cNvPr>
          <p:cNvSpPr txBox="1">
            <a:spLocks/>
          </p:cNvSpPr>
          <p:nvPr/>
        </p:nvSpPr>
        <p:spPr>
          <a:xfrm>
            <a:off x="0" y="30161"/>
            <a:ext cx="7886700" cy="559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pPr fontAlgn="base"/>
            <a:r>
              <a:rPr lang="ja-JP" altLang="en-US" dirty="0"/>
              <a:t>空き家バンク制度の仕組み</a:t>
            </a:r>
          </a:p>
        </p:txBody>
      </p:sp>
    </p:spTree>
    <p:extLst>
      <p:ext uri="{BB962C8B-B14F-4D97-AF65-F5344CB8AC3E}">
        <p14:creationId xmlns:p14="http://schemas.microsoft.com/office/powerpoint/2010/main" val="4029182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１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空き家古民家の再生</a:t>
            </a:r>
          </a:p>
        </p:txBody>
      </p:sp>
      <p:pic>
        <p:nvPicPr>
          <p:cNvPr id="6" name="図 5" descr="建物の入り口&#10;&#10;低い精度で自動的に生成された説明">
            <a:extLst>
              <a:ext uri="{FF2B5EF4-FFF2-40B4-BE49-F238E27FC236}">
                <a16:creationId xmlns:a16="http://schemas.microsoft.com/office/drawing/2014/main" id="{F9462C36-EF81-CD4C-96E5-F46157721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16" y="1345305"/>
            <a:ext cx="7785100" cy="20193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297387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8" name="図 7" descr="建物の入り口&#10;&#10;低い精度で自動的に生成された説明">
            <a:extLst>
              <a:ext uri="{FF2B5EF4-FFF2-40B4-BE49-F238E27FC236}">
                <a16:creationId xmlns:a16="http://schemas.microsoft.com/office/drawing/2014/main" id="{E0378675-4386-2D4D-824A-202D1992F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00" y="3823153"/>
            <a:ext cx="7766050" cy="252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20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２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空き家長屋の再生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297387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13" name="図 12" descr="アパートの建物&#10;&#10;中程度の精度で自動的に生成された説明">
            <a:extLst>
              <a:ext uri="{FF2B5EF4-FFF2-40B4-BE49-F238E27FC236}">
                <a16:creationId xmlns:a16="http://schemas.microsoft.com/office/drawing/2014/main" id="{D7B39A3E-B3C8-7E4E-B3C9-66E9E9E8F3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7737" y="1320737"/>
            <a:ext cx="2968231" cy="2238594"/>
          </a:xfrm>
          <a:prstGeom prst="rect">
            <a:avLst/>
          </a:prstGeom>
        </p:spPr>
      </p:pic>
      <p:pic>
        <p:nvPicPr>
          <p:cNvPr id="14" name="図 13" descr="窓のそば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42A91944-E842-D944-8A35-4048063BCE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984" y="1262129"/>
            <a:ext cx="3704589" cy="2292838"/>
          </a:xfrm>
          <a:prstGeom prst="rect">
            <a:avLst/>
          </a:prstGeom>
        </p:spPr>
      </p:pic>
      <p:pic>
        <p:nvPicPr>
          <p:cNvPr id="15" name="図 14" descr="建物, 屋外, 座る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B0910F37-3D4C-E841-B605-0DAE68C2B2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7533" y="3841449"/>
            <a:ext cx="2962345" cy="2476357"/>
          </a:xfrm>
          <a:prstGeom prst="rect">
            <a:avLst/>
          </a:prstGeom>
        </p:spPr>
      </p:pic>
      <p:pic>
        <p:nvPicPr>
          <p:cNvPr id="16" name="図 15" descr="木製床の上に置かれている部屋&#10;&#10;低い精度で自動的に生成された説明">
            <a:extLst>
              <a:ext uri="{FF2B5EF4-FFF2-40B4-BE49-F238E27FC236}">
                <a16:creationId xmlns:a16="http://schemas.microsoft.com/office/drawing/2014/main" id="{5CAD7470-70B1-7548-92C6-D4BF67FB56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984" y="3780919"/>
            <a:ext cx="3704589" cy="25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88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３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入居が難しいアパートの再生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348903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建物の前の家&#10;&#10;自動的に生成された説明">
            <a:extLst>
              <a:ext uri="{FF2B5EF4-FFF2-40B4-BE49-F238E27FC236}">
                <a16:creationId xmlns:a16="http://schemas.microsoft.com/office/drawing/2014/main" id="{C297E49F-B1CE-AE44-B968-430F81162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7" y="1322567"/>
            <a:ext cx="3410218" cy="2064775"/>
          </a:xfrm>
          <a:prstGeom prst="rect">
            <a:avLst/>
          </a:prstGeom>
        </p:spPr>
      </p:pic>
      <p:pic>
        <p:nvPicPr>
          <p:cNvPr id="8" name="図 7" descr="窓のそばに置かれている部屋&#10;&#10;中程度の精度で自動的に生成された説明">
            <a:extLst>
              <a:ext uri="{FF2B5EF4-FFF2-40B4-BE49-F238E27FC236}">
                <a16:creationId xmlns:a16="http://schemas.microsoft.com/office/drawing/2014/main" id="{B6A1C2AE-3E21-9C43-B397-4691899139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2749" y="1322567"/>
            <a:ext cx="3129566" cy="2064775"/>
          </a:xfrm>
          <a:prstGeom prst="rect">
            <a:avLst/>
          </a:prstGeom>
        </p:spPr>
      </p:pic>
      <p:pic>
        <p:nvPicPr>
          <p:cNvPr id="9" name="図 8" descr="屋内, 建物, 床, 小さい が含まれている画像&#10;&#10;自動的に生成された説明">
            <a:extLst>
              <a:ext uri="{FF2B5EF4-FFF2-40B4-BE49-F238E27FC236}">
                <a16:creationId xmlns:a16="http://schemas.microsoft.com/office/drawing/2014/main" id="{FFB4433A-4F87-8E4F-B00F-A2D73C0827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6254" y="1322567"/>
            <a:ext cx="2845240" cy="2064775"/>
          </a:xfrm>
          <a:prstGeom prst="rect">
            <a:avLst/>
          </a:prstGeom>
        </p:spPr>
      </p:pic>
      <p:pic>
        <p:nvPicPr>
          <p:cNvPr id="10" name="図 9" descr="アパートの建物&#10;&#10;自動的に生成された説明">
            <a:extLst>
              <a:ext uri="{FF2B5EF4-FFF2-40B4-BE49-F238E27FC236}">
                <a16:creationId xmlns:a16="http://schemas.microsoft.com/office/drawing/2014/main" id="{E7917942-FD41-7C46-8713-8A7C467703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899" y="4045188"/>
            <a:ext cx="3261605" cy="2241270"/>
          </a:xfrm>
          <a:prstGeom prst="rect">
            <a:avLst/>
          </a:prstGeom>
        </p:spPr>
      </p:pic>
      <p:pic>
        <p:nvPicPr>
          <p:cNvPr id="11" name="図 10" descr="木製床と白い壁がある部屋&#10;&#10;低い精度で自動的に生成された説明">
            <a:extLst>
              <a:ext uri="{FF2B5EF4-FFF2-40B4-BE49-F238E27FC236}">
                <a16:creationId xmlns:a16="http://schemas.microsoft.com/office/drawing/2014/main" id="{FD75686C-CEF4-C444-8EDF-8CCF8CCA6D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6545" y="4045188"/>
            <a:ext cx="2869708" cy="2241270"/>
          </a:xfrm>
          <a:prstGeom prst="rect">
            <a:avLst/>
          </a:prstGeom>
        </p:spPr>
      </p:pic>
      <p:pic>
        <p:nvPicPr>
          <p:cNvPr id="12" name="図 11" descr="木製床と白い壁がある部屋&#10;&#10;自動的に生成された説明">
            <a:extLst>
              <a:ext uri="{FF2B5EF4-FFF2-40B4-BE49-F238E27FC236}">
                <a16:creationId xmlns:a16="http://schemas.microsoft.com/office/drawing/2014/main" id="{4BEE9311-3A6A-7748-AB84-CC435CC383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820" y="4045187"/>
            <a:ext cx="2844424" cy="224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21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４</a:t>
            </a:r>
            <a:endParaRPr kumimoji="1" lang="ja-JP" altLang="en-US" dirty="0"/>
          </a:p>
        </p:txBody>
      </p:sp>
      <p:pic>
        <p:nvPicPr>
          <p:cNvPr id="5" name="図 4" descr="囲いの中の家&#10;&#10;自動的に生成された説明">
            <a:extLst>
              <a:ext uri="{FF2B5EF4-FFF2-40B4-BE49-F238E27FC236}">
                <a16:creationId xmlns:a16="http://schemas.microsoft.com/office/drawing/2014/main" id="{ABFD4608-59A6-2F49-BE47-9CDE3720B6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01" y="1231968"/>
            <a:ext cx="3440180" cy="2200225"/>
          </a:xfrm>
          <a:prstGeom prst="rect">
            <a:avLst/>
          </a:prstGeom>
        </p:spPr>
      </p:pic>
      <p:pic>
        <p:nvPicPr>
          <p:cNvPr id="6" name="図 5" descr="窓のある部屋&#10;&#10;自動的に生成された説明">
            <a:extLst>
              <a:ext uri="{FF2B5EF4-FFF2-40B4-BE49-F238E27FC236}">
                <a16:creationId xmlns:a16="http://schemas.microsoft.com/office/drawing/2014/main" id="{7A232584-EE4C-2844-9B6D-78D7DE368C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5487" y="1231968"/>
            <a:ext cx="3440178" cy="2200224"/>
          </a:xfrm>
          <a:prstGeom prst="rect">
            <a:avLst/>
          </a:prstGeom>
        </p:spPr>
      </p:pic>
      <p:pic>
        <p:nvPicPr>
          <p:cNvPr id="7" name="図 6" descr="家の庭&#10;&#10;自動的に生成された説明">
            <a:extLst>
              <a:ext uri="{FF2B5EF4-FFF2-40B4-BE49-F238E27FC236}">
                <a16:creationId xmlns:a16="http://schemas.microsoft.com/office/drawing/2014/main" id="{C62C61A6-2F04-684C-A0A4-9F7DE96A1F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84" y="3903171"/>
            <a:ext cx="3400022" cy="2355549"/>
          </a:xfrm>
          <a:prstGeom prst="rect">
            <a:avLst/>
          </a:prstGeom>
        </p:spPr>
      </p:pic>
      <p:pic>
        <p:nvPicPr>
          <p:cNvPr id="8" name="図 7" descr="キッチンの一角にあるベット&#10;&#10;中程度の精度で自動的に生成された説明">
            <a:extLst>
              <a:ext uri="{FF2B5EF4-FFF2-40B4-BE49-F238E27FC236}">
                <a16:creationId xmlns:a16="http://schemas.microsoft.com/office/drawing/2014/main" id="{710C2B92-8F9A-E141-9B0F-F813263624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030" y="3813923"/>
            <a:ext cx="3189712" cy="261584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77B1D33-DD64-4243-B9CB-0348D620F1EE}"/>
              </a:ext>
            </a:extLst>
          </p:cNvPr>
          <p:cNvSpPr txBox="1"/>
          <p:nvPr/>
        </p:nvSpPr>
        <p:spPr>
          <a:xfrm>
            <a:off x="347730" y="744700"/>
            <a:ext cx="3523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空き家借家の再生　１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348903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solidFill>
                  <a:srgbClr val="FF0000"/>
                </a:solidFill>
              </a:rPr>
              <a:t>⇩</a:t>
            </a:r>
          </a:p>
        </p:txBody>
      </p:sp>
    </p:spTree>
    <p:extLst>
      <p:ext uri="{BB962C8B-B14F-4D97-AF65-F5344CB8AC3E}">
        <p14:creationId xmlns:p14="http://schemas.microsoft.com/office/powerpoint/2010/main" val="1207325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５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空き家借家の再生２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27301" y="3336024"/>
            <a:ext cx="618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ガラス張りのシャワールーム&#10;&#10;自動的に生成された説明">
            <a:extLst>
              <a:ext uri="{FF2B5EF4-FFF2-40B4-BE49-F238E27FC236}">
                <a16:creationId xmlns:a16="http://schemas.microsoft.com/office/drawing/2014/main" id="{898B83F7-AACB-4F47-A4E3-F09B57488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80" y="1231249"/>
            <a:ext cx="3573046" cy="2228785"/>
          </a:xfrm>
          <a:prstGeom prst="rect">
            <a:avLst/>
          </a:prstGeom>
        </p:spPr>
      </p:pic>
      <p:pic>
        <p:nvPicPr>
          <p:cNvPr id="8" name="図 7" descr="屋内, 建物, 部屋, 床 が含まれている画像&#10;&#10;自動的に生成された説明">
            <a:extLst>
              <a:ext uri="{FF2B5EF4-FFF2-40B4-BE49-F238E27FC236}">
                <a16:creationId xmlns:a16="http://schemas.microsoft.com/office/drawing/2014/main" id="{E87731B7-56B7-5A4B-94C7-E47E638EBE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3792" y="1231250"/>
            <a:ext cx="3759221" cy="2228786"/>
          </a:xfrm>
          <a:prstGeom prst="rect">
            <a:avLst/>
          </a:prstGeom>
        </p:spPr>
      </p:pic>
      <p:pic>
        <p:nvPicPr>
          <p:cNvPr id="9" name="図 8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D9068198-B342-A246-BD7E-573E64DFA6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186" y="3904976"/>
            <a:ext cx="3605800" cy="2332670"/>
          </a:xfrm>
          <a:prstGeom prst="rect">
            <a:avLst/>
          </a:prstGeom>
        </p:spPr>
      </p:pic>
      <p:pic>
        <p:nvPicPr>
          <p:cNvPr id="10" name="図 9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39F729B3-1AFC-FE49-AEC0-D0C58E38DE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595" y="3904976"/>
            <a:ext cx="3846174" cy="237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002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6865159E-8E5C-A345-AAC4-3BFF43536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空き家バンクでは出来ないコト　６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7F09866-35CE-6D44-8082-9A918B2F45DB}"/>
              </a:ext>
            </a:extLst>
          </p:cNvPr>
          <p:cNvSpPr txBox="1"/>
          <p:nvPr/>
        </p:nvSpPr>
        <p:spPr>
          <a:xfrm>
            <a:off x="283335" y="850006"/>
            <a:ext cx="416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空き家再販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00E232-C57F-1345-8D7D-5B03F62B091F}"/>
              </a:ext>
            </a:extLst>
          </p:cNvPr>
          <p:cNvSpPr txBox="1"/>
          <p:nvPr/>
        </p:nvSpPr>
        <p:spPr>
          <a:xfrm>
            <a:off x="4359401" y="3451935"/>
            <a:ext cx="586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>
                <a:solidFill>
                  <a:srgbClr val="FF0000"/>
                </a:solidFill>
              </a:rPr>
              <a:t>⇩</a:t>
            </a:r>
          </a:p>
        </p:txBody>
      </p:sp>
      <p:pic>
        <p:nvPicPr>
          <p:cNvPr id="7" name="図 6" descr="アパートのビル&#10;&#10;中程度の精度で自動的に生成された説明">
            <a:extLst>
              <a:ext uri="{FF2B5EF4-FFF2-40B4-BE49-F238E27FC236}">
                <a16:creationId xmlns:a16="http://schemas.microsoft.com/office/drawing/2014/main" id="{80AFA9BB-E1F8-DC4F-A236-1CD2A5E50F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119" y="1210612"/>
            <a:ext cx="3738549" cy="2305718"/>
          </a:xfrm>
          <a:prstGeom prst="rect">
            <a:avLst/>
          </a:prstGeom>
        </p:spPr>
      </p:pic>
      <p:pic>
        <p:nvPicPr>
          <p:cNvPr id="8" name="図 7" descr="屋根のある家&#10;&#10;中程度の精度で自動的に生成された説明">
            <a:extLst>
              <a:ext uri="{FF2B5EF4-FFF2-40B4-BE49-F238E27FC236}">
                <a16:creationId xmlns:a16="http://schemas.microsoft.com/office/drawing/2014/main" id="{142F60B8-3387-4A4B-AC57-D57163E76F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69" y="4036709"/>
            <a:ext cx="2876897" cy="2209545"/>
          </a:xfrm>
          <a:prstGeom prst="rect">
            <a:avLst/>
          </a:prstGeom>
        </p:spPr>
      </p:pic>
      <p:pic>
        <p:nvPicPr>
          <p:cNvPr id="9" name="図 8" descr="天井からぶら下がっているキッチン&#10;&#10;低い精度で自動的に生成された説明">
            <a:extLst>
              <a:ext uri="{FF2B5EF4-FFF2-40B4-BE49-F238E27FC236}">
                <a16:creationId xmlns:a16="http://schemas.microsoft.com/office/drawing/2014/main" id="{AD3A7870-F29D-7640-BE86-3E9C845541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5074" y="4036708"/>
            <a:ext cx="3085421" cy="2209545"/>
          </a:xfrm>
          <a:prstGeom prst="rect">
            <a:avLst/>
          </a:prstGeom>
        </p:spPr>
      </p:pic>
      <p:pic>
        <p:nvPicPr>
          <p:cNvPr id="10" name="図 9" descr="屋内, 天井, 建物, 木材 が含まれている画像&#10;&#10;自動的に生成された説明">
            <a:extLst>
              <a:ext uri="{FF2B5EF4-FFF2-40B4-BE49-F238E27FC236}">
                <a16:creationId xmlns:a16="http://schemas.microsoft.com/office/drawing/2014/main" id="{46145B81-84FF-C94A-BF23-C75ABB0F07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435" y="4036707"/>
            <a:ext cx="2753481" cy="224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672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9EE7FE1B-9367-5C4C-8BA1-C8E570719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ja-JP" altLang="en-US"/>
              <a:t>改修の</a:t>
            </a:r>
            <a:r>
              <a:rPr kumimoji="1" lang="en-US" altLang="ja-JP" dirty="0"/>
              <a:t>POINT</a:t>
            </a:r>
            <a:endParaRPr kumimoji="1" lang="ja-JP" altLang="en-US"/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3CC34906-0F1A-0C44-8FA8-9D3CE8161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/>
              <a:t>１、壁・天井を取ると</a:t>
            </a:r>
            <a:r>
              <a:rPr lang="ja-JP" altLang="en-US"/>
              <a:t>古材が出てくる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それを活かす。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２、昔の良さ（昭和らしさ）の活かす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３、清潔感・開放感を意識する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/>
              <a:t>４、断熱・利便性は優先順位は下げざる得ない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/>
              <a:t>　　　　　</a:t>
            </a:r>
            <a:r>
              <a:rPr kumimoji="1" lang="ja-JP" altLang="en-US">
                <a:solidFill>
                  <a:srgbClr val="FF0000"/>
                </a:solidFill>
              </a:rPr>
              <a:t>→  若い世代に人気がある住まい</a:t>
            </a:r>
            <a:endParaRPr kumimoji="1"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536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80DD61A0-6594-C647-8C2D-7062D36E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392" y="996952"/>
            <a:ext cx="8519216" cy="5359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sz="2400" dirty="0"/>
              <a:t>        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自治体の出来ないこと民間が行う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br>
              <a:rPr lang="en-US" altLang="ja-JP" sz="2400" dirty="0"/>
            </a:br>
            <a:r>
              <a:rPr lang="en-US" altLang="ja-JP" sz="2400" dirty="0"/>
              <a:t>                   </a:t>
            </a:r>
            <a:r>
              <a:rPr lang="ja-JP" altLang="en-US" sz="2400" dirty="0"/>
              <a:t>　</a:t>
            </a:r>
            <a:r>
              <a:rPr lang="en-US" altLang="ja-JP" sz="2400" dirty="0"/>
              <a:t>    </a:t>
            </a:r>
            <a:r>
              <a:rPr kumimoji="1" lang="ja-JP" altLang="en-US" sz="2400" dirty="0"/>
              <a:t>⬇️</a:t>
            </a:r>
            <a:endParaRPr kumimoji="1" lang="en-US" altLang="ja-JP" sz="2400" dirty="0"/>
          </a:p>
          <a:p>
            <a:pPr marL="0" indent="0" algn="ctr">
              <a:buNone/>
            </a:pPr>
            <a:endParaRPr kumimoji="1" lang="en-US" altLang="ja-JP" sz="2400" dirty="0"/>
          </a:p>
          <a:p>
            <a:pPr marL="0" indent="0" algn="ctr">
              <a:buNone/>
            </a:pPr>
            <a:r>
              <a:rPr kumimoji="1" lang="en-US" altLang="ja-JP" sz="2400" dirty="0"/>
              <a:t> </a:t>
            </a:r>
            <a:r>
              <a:rPr kumimoji="1" lang="ja-JP" altLang="en-US" sz="2400" dirty="0"/>
              <a:t>自治体と情報共有し自治体と共に「空き家課題解決」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400" dirty="0"/>
              <a:t>      </a:t>
            </a:r>
            <a:r>
              <a:rPr kumimoji="1" lang="ja-JP" altLang="en-US" sz="2400" dirty="0"/>
              <a:t>（空き家バンク）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⬇️ 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en-US" altLang="ja-JP" sz="2400" dirty="0"/>
              <a:t>  </a:t>
            </a:r>
            <a:r>
              <a:rPr kumimoji="1" lang="ja-JP" altLang="en-US" sz="2400" dirty="0"/>
              <a:t>　自治体情報管理発信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⇦</a:t>
            </a:r>
            <a:r>
              <a:rPr kumimoji="1" lang="ja-JP" altLang="en-US" sz="2400" dirty="0">
                <a:solidFill>
                  <a:srgbClr val="FF0000"/>
                </a:solidFill>
              </a:rPr>
              <a:t>連携</a:t>
            </a:r>
            <a:r>
              <a:rPr kumimoji="1" lang="ja-JP" altLang="en-US" sz="2400" dirty="0"/>
              <a:t>⇨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民間で実務運営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</a:t>
            </a:r>
            <a:r>
              <a:rPr kumimoji="1" lang="en-US" altLang="ja-JP" sz="2400" dirty="0"/>
              <a:t>      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⬇️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</a:t>
            </a:r>
            <a:r>
              <a:rPr lang="ja-JP" altLang="en-US" sz="2400" dirty="0"/>
              <a:t> </a:t>
            </a:r>
            <a:r>
              <a:rPr kumimoji="1" lang="ja-JP" altLang="en-US" sz="2400" dirty="0"/>
              <a:t>　　</a:t>
            </a:r>
            <a:r>
              <a:rPr kumimoji="1" lang="en-US" altLang="ja-JP" sz="2400" dirty="0"/>
              <a:t>    </a:t>
            </a:r>
            <a:r>
              <a:rPr kumimoji="1" lang="ja-JP" altLang="en-US" sz="2400" dirty="0"/>
              <a:t>・発生抑制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・解体促進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　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・</a:t>
            </a:r>
            <a:r>
              <a:rPr lang="ja-JP" altLang="en-US" sz="2400" dirty="0"/>
              <a:t>利活用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　　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　　　　　　　　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1970948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B2A8182-F1FB-234B-9FD0-2361CCA58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kumimoji="1" lang="en-US" altLang="ja-JP" dirty="0"/>
              <a:t>※</a:t>
            </a:r>
            <a:r>
              <a:rPr kumimoji="1" lang="ja-JP" altLang="en-US" dirty="0"/>
              <a:t>皆様に（原本）回覧頂き討議ください</a:t>
            </a:r>
          </a:p>
        </p:txBody>
      </p:sp>
      <p:pic>
        <p:nvPicPr>
          <p:cNvPr id="5" name="コンテンツ プレースホルダー 4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49CF93CE-BAA8-1940-BE52-FFE7363F4F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5165" y="724839"/>
            <a:ext cx="4889500" cy="5575300"/>
          </a:xfrm>
        </p:spPr>
      </p:pic>
      <p:pic>
        <p:nvPicPr>
          <p:cNvPr id="6" name="図 5" descr="新聞の記事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762AFEB5-0552-DC4D-854E-1E3DE3CF7F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470" y="791738"/>
            <a:ext cx="3019264" cy="587145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2837406" y="724839"/>
            <a:ext cx="565467" cy="44843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976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>
            <a:extLst>
              <a:ext uri="{FF2B5EF4-FFF2-40B4-BE49-F238E27FC236}">
                <a16:creationId xmlns:a16="http://schemas.microsoft.com/office/drawing/2014/main" id="{DD89E038-9FEF-1948-AFB8-0360C4972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6977270" cy="559119"/>
          </a:xfrm>
        </p:spPr>
        <p:txBody>
          <a:bodyPr/>
          <a:lstStyle/>
          <a:p>
            <a:r>
              <a:rPr lang="ja-JP" altLang="en-US" dirty="0"/>
              <a:t>空き家の価値を高め地域の価値を高める</a:t>
            </a:r>
            <a:endParaRPr kumimoji="1" lang="ja-JP" altLang="en-US" dirty="0"/>
          </a:p>
        </p:txBody>
      </p:sp>
      <p:pic>
        <p:nvPicPr>
          <p:cNvPr id="5" name="コンテンツ プレースホルダー 4" descr="新聞に印刷された文字&#10;&#10;低い精度で自動的に生成された説明">
            <a:extLst>
              <a:ext uri="{FF2B5EF4-FFF2-40B4-BE49-F238E27FC236}">
                <a16:creationId xmlns:a16="http://schemas.microsoft.com/office/drawing/2014/main" id="{5A2D3049-D6D3-0B40-9CE2-A40B7BFF7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245" y="829512"/>
            <a:ext cx="6094376" cy="5504534"/>
          </a:xfrm>
        </p:spPr>
      </p:pic>
      <p:pic>
        <p:nvPicPr>
          <p:cNvPr id="6" name="コンテンツ プレースホルダー 4" descr="新聞に印刷された文字&#10;&#10;低い精度で自動的に生成された説明">
            <a:extLst>
              <a:ext uri="{FF2B5EF4-FFF2-40B4-BE49-F238E27FC236}">
                <a16:creationId xmlns:a16="http://schemas.microsoft.com/office/drawing/2014/main" id="{5A2D3049-D6D3-0B40-9CE2-A40B7BFF75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6992" y="947854"/>
            <a:ext cx="1351848" cy="462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9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1036</Words>
  <Application>Microsoft Macintosh PowerPoint</Application>
  <PresentationFormat>画面に合わせる (4:3)</PresentationFormat>
  <Paragraphs>156</Paragraphs>
  <Slides>30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5" baseType="lpstr">
      <vt:lpstr>ＭＳ ゴシック</vt:lpstr>
      <vt:lpstr>Arial</vt:lpstr>
      <vt:lpstr>Calibri</vt:lpstr>
      <vt:lpstr>Calibri Light</vt:lpstr>
      <vt:lpstr>Office テーマ</vt:lpstr>
      <vt:lpstr> 一般社団法人 全国空き家アドバイザー協議会　　　○○県○○支部  令和３年８月度例会 （過去の例会資料も参考にしてください）</vt:lpstr>
      <vt:lpstr>PowerPoint プレゼンテーション</vt:lpstr>
      <vt:lpstr>PowerPoint プレゼンテーション</vt:lpstr>
      <vt:lpstr>PowerPoint プレゼンテーション</vt:lpstr>
      <vt:lpstr>国土交通省が制定する</vt:lpstr>
      <vt:lpstr>住生活基本計画とは</vt:lpstr>
      <vt:lpstr>住生活基本計画では</vt:lpstr>
      <vt:lpstr>住生活基本計画（本年度丸亀市も改正）</vt:lpstr>
      <vt:lpstr>空き家対策を考えるには自治体ごとの</vt:lpstr>
      <vt:lpstr>空き家対策を考えるには自治体ごとの</vt:lpstr>
      <vt:lpstr>多くの空き家対策の課題点（抜粋ケース）</vt:lpstr>
      <vt:lpstr>多くの空き家対策の課題点（抜粋ケース）</vt:lpstr>
      <vt:lpstr>多くの空き家対策の課題点</vt:lpstr>
      <vt:lpstr>国の考えていること</vt:lpstr>
      <vt:lpstr>日本の国策としてインバウンドからテレワークから二地域居住</vt:lpstr>
      <vt:lpstr>日本の国策としてインバウンドからテレワークから二地域居住</vt:lpstr>
      <vt:lpstr>日本の国策としてインバウンドからテレワークから二地域居住</vt:lpstr>
      <vt:lpstr>PowerPoint プレゼンテーション</vt:lpstr>
      <vt:lpstr>全国空き家アドバイザー協議会設立の意義</vt:lpstr>
      <vt:lpstr>空き家に手を加えるコトなくそのまま流通が基本</vt:lpstr>
      <vt:lpstr>空き家バンクでは出来ないコト　１</vt:lpstr>
      <vt:lpstr>空き家バンクでは出来ないコト　２</vt:lpstr>
      <vt:lpstr>空き家バンクでは出来ないコト　３</vt:lpstr>
      <vt:lpstr>空き家バンクでは出来ないコト　４</vt:lpstr>
      <vt:lpstr>空き家バンクでは出来ないコト　５</vt:lpstr>
      <vt:lpstr>空き家バンクでは出来ないコト　６</vt:lpstr>
      <vt:lpstr>改修のPOINT</vt:lpstr>
      <vt:lpstr>PowerPoint プレゼンテーション</vt:lpstr>
      <vt:lpstr>※皆様に（原本）回覧頂き討議ください</vt:lpstr>
      <vt:lpstr>空き家の価値を高め地域の価値を高める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9</cp:revision>
  <dcterms:created xsi:type="dcterms:W3CDTF">2021-02-04T05:15:42Z</dcterms:created>
  <dcterms:modified xsi:type="dcterms:W3CDTF">2021-08-04T06:16:05Z</dcterms:modified>
</cp:coreProperties>
</file>