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9"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3" r:id="rId16"/>
    <p:sldId id="274" r:id="rId17"/>
    <p:sldId id="275" r:id="rId18"/>
    <p:sldId id="276" r:id="rId19"/>
    <p:sldId id="271" r:id="rId20"/>
    <p:sldId id="272" r:id="rId21"/>
    <p:sldId id="277" r:id="rId22"/>
    <p:sldId id="278"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76" autoAdjust="0"/>
    <p:restoredTop sz="96327"/>
  </p:normalViewPr>
  <p:slideViewPr>
    <p:cSldViewPr snapToGrid="0" snapToObjects="1">
      <p:cViewPr varScale="1">
        <p:scale>
          <a:sx n="128" d="100"/>
          <a:sy n="128" d="100"/>
        </p:scale>
        <p:origin x="16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8C9086-AAB9-2740-BCE8-631ECD6DAEFD}" type="doc">
      <dgm:prSet loTypeId="urn:microsoft.com/office/officeart/2005/8/layout/process1" loCatId="" qsTypeId="urn:microsoft.com/office/officeart/2005/8/quickstyle/simple1" qsCatId="simple" csTypeId="urn:microsoft.com/office/officeart/2005/8/colors/accent1_5" csCatId="accent1" phldr="1"/>
      <dgm:spPr/>
      <dgm:t>
        <a:bodyPr/>
        <a:lstStyle/>
        <a:p>
          <a:endParaRPr kumimoji="1" lang="ja-JP" altLang="en-US"/>
        </a:p>
      </dgm:t>
    </dgm:pt>
    <dgm:pt modelId="{0C7C9E86-4ECB-A64A-BE98-29B6446B43A4}">
      <dgm:prSet phldrT="[テキスト]" custT="1"/>
      <dgm:spPr/>
      <dgm:t>
        <a:bodyPr/>
        <a:lstStyle/>
        <a:p>
          <a:r>
            <a:rPr kumimoji="1" lang="ja-JP" altLang="en-US" sz="1000">
              <a:solidFill>
                <a:schemeClr val="bg1"/>
              </a:solidFill>
              <a:latin typeface="Tsukushi A Round Gothic Regular" panose="02020400000000000000" pitchFamily="18" charset="-128"/>
              <a:ea typeface="Tsukushi A Round Gothic Regular" panose="02020400000000000000" pitchFamily="18" charset="-128"/>
            </a:rPr>
            <a:t>古民家</a:t>
          </a:r>
          <a:endParaRPr kumimoji="1" lang="en-US" altLang="ja-JP" sz="1000" dirty="0">
            <a:solidFill>
              <a:schemeClr val="bg1"/>
            </a:solidFill>
            <a:latin typeface="Tsukushi A Round Gothic Regular" panose="02020400000000000000" pitchFamily="18" charset="-128"/>
            <a:ea typeface="Tsukushi A Round Gothic Regular" panose="02020400000000000000" pitchFamily="18" charset="-128"/>
          </a:endParaRPr>
        </a:p>
        <a:p>
          <a:r>
            <a:rPr kumimoji="1" lang="ja-JP" altLang="en-US" sz="1000">
              <a:solidFill>
                <a:schemeClr val="bg1"/>
              </a:solidFill>
              <a:latin typeface="Tsukushi A Round Gothic Regular" panose="02020400000000000000" pitchFamily="18" charset="-128"/>
              <a:ea typeface="Tsukushi A Round Gothic Regular" panose="02020400000000000000" pitchFamily="18" charset="-128"/>
            </a:rPr>
            <a:t>移築価値鑑定</a:t>
          </a:r>
        </a:p>
      </dgm:t>
    </dgm:pt>
    <dgm:pt modelId="{EC2811B8-ED8E-7C4C-9E74-2F328BE11D07}" type="parTrans" cxnId="{D55BA3C1-059B-AE40-91AF-4B6564C5F141}">
      <dgm:prSet/>
      <dgm:spPr/>
      <dgm:t>
        <a:bodyPr/>
        <a:lstStyle/>
        <a:p>
          <a:endParaRPr kumimoji="1" lang="ja-JP" altLang="en-US" sz="1000">
            <a:solidFill>
              <a:schemeClr val="bg1"/>
            </a:solidFill>
            <a:latin typeface="Tsukushi A Round Gothic Regular" panose="02020400000000000000" pitchFamily="18" charset="-128"/>
            <a:ea typeface="Tsukushi A Round Gothic Regular" panose="02020400000000000000" pitchFamily="18" charset="-128"/>
          </a:endParaRPr>
        </a:p>
      </dgm:t>
    </dgm:pt>
    <dgm:pt modelId="{B140186D-FD46-6844-B684-6993555A6A71}" type="sibTrans" cxnId="{D55BA3C1-059B-AE40-91AF-4B6564C5F141}">
      <dgm:prSet custT="1"/>
      <dgm:spPr/>
      <dgm:t>
        <a:bodyPr/>
        <a:lstStyle/>
        <a:p>
          <a:endParaRPr kumimoji="1" lang="ja-JP" altLang="en-US" sz="1000">
            <a:solidFill>
              <a:schemeClr val="bg1"/>
            </a:solidFill>
            <a:latin typeface="Tsukushi A Round Gothic Regular" panose="02020400000000000000" pitchFamily="18" charset="-128"/>
            <a:ea typeface="Tsukushi A Round Gothic Regular" panose="02020400000000000000" pitchFamily="18" charset="-128"/>
          </a:endParaRPr>
        </a:p>
      </dgm:t>
    </dgm:pt>
    <dgm:pt modelId="{4CA37E2F-B302-5342-9F3C-5E2705EA212B}">
      <dgm:prSet phldrT="[テキスト]" custT="1"/>
      <dgm:spPr/>
      <dgm:t>
        <a:bodyPr/>
        <a:lstStyle/>
        <a:p>
          <a:r>
            <a:rPr kumimoji="1" lang="ja-JP" altLang="en-US" sz="1000">
              <a:solidFill>
                <a:schemeClr val="bg1"/>
              </a:solidFill>
              <a:latin typeface="Tsukushi A Round Gothic Regular" panose="02020400000000000000" pitchFamily="18" charset="-128"/>
              <a:ea typeface="Tsukushi A Round Gothic Regular" panose="02020400000000000000" pitchFamily="18" charset="-128"/>
            </a:rPr>
            <a:t>解体</a:t>
          </a:r>
        </a:p>
      </dgm:t>
    </dgm:pt>
    <dgm:pt modelId="{95ECBEDB-94A1-C94A-A92C-5204B068AFDC}" type="parTrans" cxnId="{AB10E8A9-B556-4242-B2DB-1E0ACE1EC162}">
      <dgm:prSet/>
      <dgm:spPr/>
      <dgm:t>
        <a:bodyPr/>
        <a:lstStyle/>
        <a:p>
          <a:endParaRPr kumimoji="1" lang="ja-JP" altLang="en-US" sz="1000">
            <a:solidFill>
              <a:schemeClr val="bg1"/>
            </a:solidFill>
            <a:latin typeface="Tsukushi A Round Gothic Regular" panose="02020400000000000000" pitchFamily="18" charset="-128"/>
            <a:ea typeface="Tsukushi A Round Gothic Regular" panose="02020400000000000000" pitchFamily="18" charset="-128"/>
          </a:endParaRPr>
        </a:p>
      </dgm:t>
    </dgm:pt>
    <dgm:pt modelId="{406E2050-87E4-304C-AAD0-A15A683E2407}" type="sibTrans" cxnId="{AB10E8A9-B556-4242-B2DB-1E0ACE1EC162}">
      <dgm:prSet custT="1"/>
      <dgm:spPr/>
      <dgm:t>
        <a:bodyPr/>
        <a:lstStyle/>
        <a:p>
          <a:endParaRPr kumimoji="1" lang="ja-JP" altLang="en-US" sz="1000">
            <a:solidFill>
              <a:schemeClr val="bg1"/>
            </a:solidFill>
            <a:latin typeface="Tsukushi A Round Gothic Regular" panose="02020400000000000000" pitchFamily="18" charset="-128"/>
            <a:ea typeface="Tsukushi A Round Gothic Regular" panose="02020400000000000000" pitchFamily="18" charset="-128"/>
          </a:endParaRPr>
        </a:p>
      </dgm:t>
    </dgm:pt>
    <dgm:pt modelId="{231707CF-C4A6-BB46-B7AD-92277C445B16}">
      <dgm:prSet phldrT="[テキスト]" custT="1"/>
      <dgm:spPr/>
      <dgm:t>
        <a:bodyPr/>
        <a:lstStyle/>
        <a:p>
          <a:r>
            <a:rPr kumimoji="1" lang="ja-JP" altLang="en-US" sz="1000">
              <a:solidFill>
                <a:schemeClr val="bg1"/>
              </a:solidFill>
              <a:latin typeface="Tsukushi A Round Gothic Regular" panose="02020400000000000000" pitchFamily="18" charset="-128"/>
              <a:ea typeface="Tsukushi A Round Gothic Regular" panose="02020400000000000000" pitchFamily="18" charset="-128"/>
            </a:rPr>
            <a:t>古材倉庫</a:t>
          </a:r>
        </a:p>
      </dgm:t>
    </dgm:pt>
    <dgm:pt modelId="{DEF79C73-F9D9-AA41-910C-F02A08B578F3}" type="parTrans" cxnId="{030FA3AE-EC10-8540-A294-89449B13AAC7}">
      <dgm:prSet/>
      <dgm:spPr/>
      <dgm:t>
        <a:bodyPr/>
        <a:lstStyle/>
        <a:p>
          <a:endParaRPr kumimoji="1" lang="ja-JP" altLang="en-US" sz="1000">
            <a:solidFill>
              <a:schemeClr val="bg1"/>
            </a:solidFill>
            <a:latin typeface="Tsukushi A Round Gothic Regular" panose="02020400000000000000" pitchFamily="18" charset="-128"/>
            <a:ea typeface="Tsukushi A Round Gothic Regular" panose="02020400000000000000" pitchFamily="18" charset="-128"/>
          </a:endParaRPr>
        </a:p>
      </dgm:t>
    </dgm:pt>
    <dgm:pt modelId="{E7193C5A-DA11-894B-BEBC-EA746DF8E03D}" type="sibTrans" cxnId="{030FA3AE-EC10-8540-A294-89449B13AAC7}">
      <dgm:prSet custT="1"/>
      <dgm:spPr/>
      <dgm:t>
        <a:bodyPr/>
        <a:lstStyle/>
        <a:p>
          <a:endParaRPr kumimoji="1" lang="ja-JP" altLang="en-US" sz="1000">
            <a:solidFill>
              <a:schemeClr val="bg1"/>
            </a:solidFill>
            <a:latin typeface="Tsukushi A Round Gothic Regular" panose="02020400000000000000" pitchFamily="18" charset="-128"/>
            <a:ea typeface="Tsukushi A Round Gothic Regular" panose="02020400000000000000" pitchFamily="18" charset="-128"/>
          </a:endParaRPr>
        </a:p>
      </dgm:t>
    </dgm:pt>
    <dgm:pt modelId="{AF928839-69EA-FD4F-9740-777FB31E8D74}">
      <dgm:prSet custT="1"/>
      <dgm:spPr/>
      <dgm:t>
        <a:bodyPr/>
        <a:lstStyle/>
        <a:p>
          <a:r>
            <a:rPr kumimoji="1" lang="ja-JP" altLang="en-US" sz="1000">
              <a:solidFill>
                <a:schemeClr val="bg1"/>
              </a:solidFill>
              <a:latin typeface="Tsukushi A Round Gothic Regular" panose="02020400000000000000" pitchFamily="18" charset="-128"/>
              <a:ea typeface="Tsukushi A Round Gothic Regular" panose="02020400000000000000" pitchFamily="18" charset="-128"/>
            </a:rPr>
            <a:t>ハンド</a:t>
          </a:r>
          <a:endParaRPr kumimoji="1" lang="en-US" altLang="ja-JP" sz="1000" dirty="0">
            <a:solidFill>
              <a:schemeClr val="bg1"/>
            </a:solidFill>
            <a:latin typeface="Tsukushi A Round Gothic Regular" panose="02020400000000000000" pitchFamily="18" charset="-128"/>
            <a:ea typeface="Tsukushi A Round Gothic Regular" panose="02020400000000000000" pitchFamily="18" charset="-128"/>
          </a:endParaRPr>
        </a:p>
        <a:p>
          <a:r>
            <a:rPr kumimoji="1" lang="ja-JP" altLang="en-US" sz="1000">
              <a:solidFill>
                <a:schemeClr val="bg1"/>
              </a:solidFill>
              <a:latin typeface="Tsukushi A Round Gothic Regular" panose="02020400000000000000" pitchFamily="18" charset="-128"/>
              <a:ea typeface="Tsukushi A Round Gothic Regular" panose="02020400000000000000" pitchFamily="18" charset="-128"/>
            </a:rPr>
            <a:t>プレカット</a:t>
          </a:r>
        </a:p>
      </dgm:t>
    </dgm:pt>
    <dgm:pt modelId="{D22122C1-3A04-714A-B707-E3AB6B3CC093}" type="parTrans" cxnId="{389CD98D-7F86-E241-9CE2-72F7B69A2659}">
      <dgm:prSet/>
      <dgm:spPr/>
      <dgm:t>
        <a:bodyPr/>
        <a:lstStyle/>
        <a:p>
          <a:endParaRPr kumimoji="1" lang="ja-JP" altLang="en-US" sz="1000">
            <a:solidFill>
              <a:schemeClr val="bg1"/>
            </a:solidFill>
            <a:latin typeface="Tsukushi A Round Gothic Regular" panose="02020400000000000000" pitchFamily="18" charset="-128"/>
            <a:ea typeface="Tsukushi A Round Gothic Regular" panose="02020400000000000000" pitchFamily="18" charset="-128"/>
          </a:endParaRPr>
        </a:p>
      </dgm:t>
    </dgm:pt>
    <dgm:pt modelId="{89E1F496-7769-9844-99AB-98139369EC19}" type="sibTrans" cxnId="{389CD98D-7F86-E241-9CE2-72F7B69A2659}">
      <dgm:prSet custT="1"/>
      <dgm:spPr/>
      <dgm:t>
        <a:bodyPr/>
        <a:lstStyle/>
        <a:p>
          <a:endParaRPr kumimoji="1" lang="ja-JP" altLang="en-US" sz="1000">
            <a:solidFill>
              <a:schemeClr val="bg1"/>
            </a:solidFill>
            <a:latin typeface="Tsukushi A Round Gothic Regular" panose="02020400000000000000" pitchFamily="18" charset="-128"/>
            <a:ea typeface="Tsukushi A Round Gothic Regular" panose="02020400000000000000" pitchFamily="18" charset="-128"/>
          </a:endParaRPr>
        </a:p>
      </dgm:t>
    </dgm:pt>
    <dgm:pt modelId="{25FCCC2C-8264-2948-ADFB-249208F76A76}">
      <dgm:prSet custT="1"/>
      <dgm:spPr/>
      <dgm:t>
        <a:bodyPr/>
        <a:lstStyle/>
        <a:p>
          <a:r>
            <a:rPr kumimoji="1" lang="ja-JP" altLang="en-US" sz="1000">
              <a:solidFill>
                <a:schemeClr val="bg1"/>
              </a:solidFill>
              <a:latin typeface="Tsukushi A Round Gothic Regular" panose="02020400000000000000" pitchFamily="18" charset="-128"/>
              <a:ea typeface="Tsukushi A Round Gothic Regular" panose="02020400000000000000" pitchFamily="18" charset="-128"/>
            </a:rPr>
            <a:t>出荷</a:t>
          </a:r>
        </a:p>
      </dgm:t>
    </dgm:pt>
    <dgm:pt modelId="{A5589D53-3EC5-F746-B8BB-830C44D45695}" type="parTrans" cxnId="{81666DA0-C473-4244-888D-0572DEBFD5AB}">
      <dgm:prSet/>
      <dgm:spPr/>
      <dgm:t>
        <a:bodyPr/>
        <a:lstStyle/>
        <a:p>
          <a:endParaRPr kumimoji="1" lang="ja-JP" altLang="en-US" sz="1000">
            <a:solidFill>
              <a:schemeClr val="bg1"/>
            </a:solidFill>
            <a:latin typeface="Tsukushi A Round Gothic Regular" panose="02020400000000000000" pitchFamily="18" charset="-128"/>
            <a:ea typeface="Tsukushi A Round Gothic Regular" panose="02020400000000000000" pitchFamily="18" charset="-128"/>
          </a:endParaRPr>
        </a:p>
      </dgm:t>
    </dgm:pt>
    <dgm:pt modelId="{EA19FA0F-B7E9-3740-963E-F636DCF66C16}" type="sibTrans" cxnId="{81666DA0-C473-4244-888D-0572DEBFD5AB}">
      <dgm:prSet/>
      <dgm:spPr/>
      <dgm:t>
        <a:bodyPr/>
        <a:lstStyle/>
        <a:p>
          <a:endParaRPr kumimoji="1" lang="ja-JP" altLang="en-US" sz="1000">
            <a:solidFill>
              <a:schemeClr val="bg1"/>
            </a:solidFill>
            <a:latin typeface="Tsukushi A Round Gothic Regular" panose="02020400000000000000" pitchFamily="18" charset="-128"/>
            <a:ea typeface="Tsukushi A Round Gothic Regular" panose="02020400000000000000" pitchFamily="18" charset="-128"/>
          </a:endParaRPr>
        </a:p>
      </dgm:t>
    </dgm:pt>
    <dgm:pt modelId="{F666DB33-14B4-4C47-869B-F167588846C5}">
      <dgm:prSet phldrT="[テキスト]" custT="1"/>
      <dgm:spPr/>
      <dgm:t>
        <a:bodyPr/>
        <a:lstStyle/>
        <a:p>
          <a:r>
            <a:rPr kumimoji="1" lang="ja-JP" altLang="en-US" sz="1000">
              <a:solidFill>
                <a:schemeClr val="bg1"/>
              </a:solidFill>
              <a:latin typeface="Tsukushi A Round Gothic Regular" panose="02020400000000000000" pitchFamily="18" charset="-128"/>
              <a:ea typeface="Tsukushi A Round Gothic Regular" panose="02020400000000000000" pitchFamily="18" charset="-128"/>
            </a:rPr>
            <a:t>家史</a:t>
          </a:r>
        </a:p>
      </dgm:t>
    </dgm:pt>
    <dgm:pt modelId="{3AE77ECC-419E-5E46-8CEF-551548BA79FB}" type="parTrans" cxnId="{A49C47DE-1DAA-3247-8575-0E31A7A994D4}">
      <dgm:prSet/>
      <dgm:spPr/>
      <dgm:t>
        <a:bodyPr/>
        <a:lstStyle/>
        <a:p>
          <a:endParaRPr kumimoji="1" lang="ja-JP" altLang="en-US" sz="1000">
            <a:solidFill>
              <a:schemeClr val="bg1"/>
            </a:solidFill>
          </a:endParaRPr>
        </a:p>
      </dgm:t>
    </dgm:pt>
    <dgm:pt modelId="{67E89FC5-1452-9A49-8182-00DE7DFBB3F3}" type="sibTrans" cxnId="{A49C47DE-1DAA-3247-8575-0E31A7A994D4}">
      <dgm:prSet custT="1"/>
      <dgm:spPr/>
      <dgm:t>
        <a:bodyPr/>
        <a:lstStyle/>
        <a:p>
          <a:endParaRPr kumimoji="1" lang="ja-JP" altLang="en-US" sz="1000">
            <a:solidFill>
              <a:schemeClr val="bg1"/>
            </a:solidFill>
          </a:endParaRPr>
        </a:p>
      </dgm:t>
    </dgm:pt>
    <dgm:pt modelId="{7EB8D646-D484-B046-ACA5-7400873E1C1A}" type="pres">
      <dgm:prSet presAssocID="{3D8C9086-AAB9-2740-BCE8-631ECD6DAEFD}" presName="Name0" presStyleCnt="0">
        <dgm:presLayoutVars>
          <dgm:dir/>
          <dgm:resizeHandles val="exact"/>
        </dgm:presLayoutVars>
      </dgm:prSet>
      <dgm:spPr/>
    </dgm:pt>
    <dgm:pt modelId="{11810761-B957-6642-A2D3-051878DFBD24}" type="pres">
      <dgm:prSet presAssocID="{0C7C9E86-4ECB-A64A-BE98-29B6446B43A4}" presName="node" presStyleLbl="node1" presStyleIdx="0" presStyleCnt="6">
        <dgm:presLayoutVars>
          <dgm:bulletEnabled val="1"/>
        </dgm:presLayoutVars>
      </dgm:prSet>
      <dgm:spPr/>
    </dgm:pt>
    <dgm:pt modelId="{61C98C80-CE55-9D40-8E3A-945CDA872B49}" type="pres">
      <dgm:prSet presAssocID="{B140186D-FD46-6844-B684-6993555A6A71}" presName="sibTrans" presStyleLbl="sibTrans2D1" presStyleIdx="0" presStyleCnt="5"/>
      <dgm:spPr/>
    </dgm:pt>
    <dgm:pt modelId="{0EC62C96-63BF-0D42-8202-7212D230925C}" type="pres">
      <dgm:prSet presAssocID="{B140186D-FD46-6844-B684-6993555A6A71}" presName="connectorText" presStyleLbl="sibTrans2D1" presStyleIdx="0" presStyleCnt="5"/>
      <dgm:spPr/>
    </dgm:pt>
    <dgm:pt modelId="{CE64D79F-0CEA-7742-A395-0B6546BFFFC7}" type="pres">
      <dgm:prSet presAssocID="{F666DB33-14B4-4C47-869B-F167588846C5}" presName="node" presStyleLbl="node1" presStyleIdx="1" presStyleCnt="6">
        <dgm:presLayoutVars>
          <dgm:bulletEnabled val="1"/>
        </dgm:presLayoutVars>
      </dgm:prSet>
      <dgm:spPr/>
    </dgm:pt>
    <dgm:pt modelId="{D3CF54F0-3021-E547-915A-7A82673886D4}" type="pres">
      <dgm:prSet presAssocID="{67E89FC5-1452-9A49-8182-00DE7DFBB3F3}" presName="sibTrans" presStyleLbl="sibTrans2D1" presStyleIdx="1" presStyleCnt="5"/>
      <dgm:spPr/>
    </dgm:pt>
    <dgm:pt modelId="{40530EA6-4C20-6E4E-B84A-B109B2810CB7}" type="pres">
      <dgm:prSet presAssocID="{67E89FC5-1452-9A49-8182-00DE7DFBB3F3}" presName="connectorText" presStyleLbl="sibTrans2D1" presStyleIdx="1" presStyleCnt="5"/>
      <dgm:spPr/>
    </dgm:pt>
    <dgm:pt modelId="{1A363CCA-98DF-204B-8950-72481F053EDB}" type="pres">
      <dgm:prSet presAssocID="{4CA37E2F-B302-5342-9F3C-5E2705EA212B}" presName="node" presStyleLbl="node1" presStyleIdx="2" presStyleCnt="6">
        <dgm:presLayoutVars>
          <dgm:bulletEnabled val="1"/>
        </dgm:presLayoutVars>
      </dgm:prSet>
      <dgm:spPr/>
    </dgm:pt>
    <dgm:pt modelId="{2111EB2C-7A08-7E43-BF20-D24DF06734B0}" type="pres">
      <dgm:prSet presAssocID="{406E2050-87E4-304C-AAD0-A15A683E2407}" presName="sibTrans" presStyleLbl="sibTrans2D1" presStyleIdx="2" presStyleCnt="5"/>
      <dgm:spPr/>
    </dgm:pt>
    <dgm:pt modelId="{7565A4B6-973F-2B4C-9032-75E25EAE3B95}" type="pres">
      <dgm:prSet presAssocID="{406E2050-87E4-304C-AAD0-A15A683E2407}" presName="connectorText" presStyleLbl="sibTrans2D1" presStyleIdx="2" presStyleCnt="5"/>
      <dgm:spPr/>
    </dgm:pt>
    <dgm:pt modelId="{FCC6B8A3-F9AF-C040-BC0C-70F9EBF87D06}" type="pres">
      <dgm:prSet presAssocID="{231707CF-C4A6-BB46-B7AD-92277C445B16}" presName="node" presStyleLbl="node1" presStyleIdx="3" presStyleCnt="6">
        <dgm:presLayoutVars>
          <dgm:bulletEnabled val="1"/>
        </dgm:presLayoutVars>
      </dgm:prSet>
      <dgm:spPr/>
    </dgm:pt>
    <dgm:pt modelId="{29389157-60B8-CC48-983A-B94CCC468808}" type="pres">
      <dgm:prSet presAssocID="{E7193C5A-DA11-894B-BEBC-EA746DF8E03D}" presName="sibTrans" presStyleLbl="sibTrans2D1" presStyleIdx="3" presStyleCnt="5"/>
      <dgm:spPr/>
    </dgm:pt>
    <dgm:pt modelId="{EC24F3D4-5B69-5E49-B0EA-7AF480D877D2}" type="pres">
      <dgm:prSet presAssocID="{E7193C5A-DA11-894B-BEBC-EA746DF8E03D}" presName="connectorText" presStyleLbl="sibTrans2D1" presStyleIdx="3" presStyleCnt="5"/>
      <dgm:spPr/>
    </dgm:pt>
    <dgm:pt modelId="{0359D41A-FC37-C043-836A-6E055B19C812}" type="pres">
      <dgm:prSet presAssocID="{AF928839-69EA-FD4F-9740-777FB31E8D74}" presName="node" presStyleLbl="node1" presStyleIdx="4" presStyleCnt="6">
        <dgm:presLayoutVars>
          <dgm:bulletEnabled val="1"/>
        </dgm:presLayoutVars>
      </dgm:prSet>
      <dgm:spPr/>
    </dgm:pt>
    <dgm:pt modelId="{B723926F-B37C-584E-BFDB-9CE4A196871D}" type="pres">
      <dgm:prSet presAssocID="{89E1F496-7769-9844-99AB-98139369EC19}" presName="sibTrans" presStyleLbl="sibTrans2D1" presStyleIdx="4" presStyleCnt="5"/>
      <dgm:spPr/>
    </dgm:pt>
    <dgm:pt modelId="{80C1DBB9-035D-E740-97AF-D54292B3A57B}" type="pres">
      <dgm:prSet presAssocID="{89E1F496-7769-9844-99AB-98139369EC19}" presName="connectorText" presStyleLbl="sibTrans2D1" presStyleIdx="4" presStyleCnt="5"/>
      <dgm:spPr/>
    </dgm:pt>
    <dgm:pt modelId="{F6464EB1-4D59-8C49-9069-87E92D083956}" type="pres">
      <dgm:prSet presAssocID="{25FCCC2C-8264-2948-ADFB-249208F76A76}" presName="node" presStyleLbl="node1" presStyleIdx="5" presStyleCnt="6">
        <dgm:presLayoutVars>
          <dgm:bulletEnabled val="1"/>
        </dgm:presLayoutVars>
      </dgm:prSet>
      <dgm:spPr/>
    </dgm:pt>
  </dgm:ptLst>
  <dgm:cxnLst>
    <dgm:cxn modelId="{A67E3A13-78CF-44AA-ACCF-C3672314FB6A}" type="presOf" srcId="{E7193C5A-DA11-894B-BEBC-EA746DF8E03D}" destId="{EC24F3D4-5B69-5E49-B0EA-7AF480D877D2}" srcOrd="1" destOrd="0" presId="urn:microsoft.com/office/officeart/2005/8/layout/process1"/>
    <dgm:cxn modelId="{9B642D14-73DA-4D45-9E1F-A2F76EAF6E99}" type="presOf" srcId="{67E89FC5-1452-9A49-8182-00DE7DFBB3F3}" destId="{40530EA6-4C20-6E4E-B84A-B109B2810CB7}" srcOrd="1" destOrd="0" presId="urn:microsoft.com/office/officeart/2005/8/layout/process1"/>
    <dgm:cxn modelId="{01F30716-C4AB-4AE9-8F1E-56B273FFCFD8}" type="presOf" srcId="{E7193C5A-DA11-894B-BEBC-EA746DF8E03D}" destId="{29389157-60B8-CC48-983A-B94CCC468808}" srcOrd="0" destOrd="0" presId="urn:microsoft.com/office/officeart/2005/8/layout/process1"/>
    <dgm:cxn modelId="{027C9316-2B64-4DDA-B8BD-5715382031E9}" type="presOf" srcId="{3D8C9086-AAB9-2740-BCE8-631ECD6DAEFD}" destId="{7EB8D646-D484-B046-ACA5-7400873E1C1A}" srcOrd="0" destOrd="0" presId="urn:microsoft.com/office/officeart/2005/8/layout/process1"/>
    <dgm:cxn modelId="{440DE221-1451-47C4-8035-84662A27F27B}" type="presOf" srcId="{89E1F496-7769-9844-99AB-98139369EC19}" destId="{B723926F-B37C-584E-BFDB-9CE4A196871D}" srcOrd="0" destOrd="0" presId="urn:microsoft.com/office/officeart/2005/8/layout/process1"/>
    <dgm:cxn modelId="{FB2F262B-3F56-4D35-8A2F-5FD7F4EF0E5F}" type="presOf" srcId="{0C7C9E86-4ECB-A64A-BE98-29B6446B43A4}" destId="{11810761-B957-6642-A2D3-051878DFBD24}" srcOrd="0" destOrd="0" presId="urn:microsoft.com/office/officeart/2005/8/layout/process1"/>
    <dgm:cxn modelId="{3194C12F-E874-466C-A330-906F3960D380}" type="presOf" srcId="{F666DB33-14B4-4C47-869B-F167588846C5}" destId="{CE64D79F-0CEA-7742-A395-0B6546BFFFC7}" srcOrd="0" destOrd="0" presId="urn:microsoft.com/office/officeart/2005/8/layout/process1"/>
    <dgm:cxn modelId="{CB77A14E-D97A-46B4-86DD-AC71DEFAE20A}" type="presOf" srcId="{4CA37E2F-B302-5342-9F3C-5E2705EA212B}" destId="{1A363CCA-98DF-204B-8950-72481F053EDB}" srcOrd="0" destOrd="0" presId="urn:microsoft.com/office/officeart/2005/8/layout/process1"/>
    <dgm:cxn modelId="{0E1D1F50-2893-403D-8178-2F84DF05C244}" type="presOf" srcId="{67E89FC5-1452-9A49-8182-00DE7DFBB3F3}" destId="{D3CF54F0-3021-E547-915A-7A82673886D4}" srcOrd="0" destOrd="0" presId="urn:microsoft.com/office/officeart/2005/8/layout/process1"/>
    <dgm:cxn modelId="{19F7D675-1F95-4121-A998-6917A895A8C8}" type="presOf" srcId="{25FCCC2C-8264-2948-ADFB-249208F76A76}" destId="{F6464EB1-4D59-8C49-9069-87E92D083956}" srcOrd="0" destOrd="0" presId="urn:microsoft.com/office/officeart/2005/8/layout/process1"/>
    <dgm:cxn modelId="{389CD98D-7F86-E241-9CE2-72F7B69A2659}" srcId="{3D8C9086-AAB9-2740-BCE8-631ECD6DAEFD}" destId="{AF928839-69EA-FD4F-9740-777FB31E8D74}" srcOrd="4" destOrd="0" parTransId="{D22122C1-3A04-714A-B707-E3AB6B3CC093}" sibTransId="{89E1F496-7769-9844-99AB-98139369EC19}"/>
    <dgm:cxn modelId="{81666DA0-C473-4244-888D-0572DEBFD5AB}" srcId="{3D8C9086-AAB9-2740-BCE8-631ECD6DAEFD}" destId="{25FCCC2C-8264-2948-ADFB-249208F76A76}" srcOrd="5" destOrd="0" parTransId="{A5589D53-3EC5-F746-B8BB-830C44D45695}" sibTransId="{EA19FA0F-B7E9-3740-963E-F636DCF66C16}"/>
    <dgm:cxn modelId="{F810BCA3-4478-4254-BCF7-059367267DCB}" type="presOf" srcId="{B140186D-FD46-6844-B684-6993555A6A71}" destId="{61C98C80-CE55-9D40-8E3A-945CDA872B49}" srcOrd="0" destOrd="0" presId="urn:microsoft.com/office/officeart/2005/8/layout/process1"/>
    <dgm:cxn modelId="{AB10E8A9-B556-4242-B2DB-1E0ACE1EC162}" srcId="{3D8C9086-AAB9-2740-BCE8-631ECD6DAEFD}" destId="{4CA37E2F-B302-5342-9F3C-5E2705EA212B}" srcOrd="2" destOrd="0" parTransId="{95ECBEDB-94A1-C94A-A92C-5204B068AFDC}" sibTransId="{406E2050-87E4-304C-AAD0-A15A683E2407}"/>
    <dgm:cxn modelId="{030FA3AE-EC10-8540-A294-89449B13AAC7}" srcId="{3D8C9086-AAB9-2740-BCE8-631ECD6DAEFD}" destId="{231707CF-C4A6-BB46-B7AD-92277C445B16}" srcOrd="3" destOrd="0" parTransId="{DEF79C73-F9D9-AA41-910C-F02A08B578F3}" sibTransId="{E7193C5A-DA11-894B-BEBC-EA746DF8E03D}"/>
    <dgm:cxn modelId="{69AA10BA-D1A5-45AD-BB12-A4F5E0E1415D}" type="presOf" srcId="{406E2050-87E4-304C-AAD0-A15A683E2407}" destId="{2111EB2C-7A08-7E43-BF20-D24DF06734B0}" srcOrd="0" destOrd="0" presId="urn:microsoft.com/office/officeart/2005/8/layout/process1"/>
    <dgm:cxn modelId="{551B44C0-C98F-499C-858D-4023E9E81028}" type="presOf" srcId="{231707CF-C4A6-BB46-B7AD-92277C445B16}" destId="{FCC6B8A3-F9AF-C040-BC0C-70F9EBF87D06}" srcOrd="0" destOrd="0" presId="urn:microsoft.com/office/officeart/2005/8/layout/process1"/>
    <dgm:cxn modelId="{D55BA3C1-059B-AE40-91AF-4B6564C5F141}" srcId="{3D8C9086-AAB9-2740-BCE8-631ECD6DAEFD}" destId="{0C7C9E86-4ECB-A64A-BE98-29B6446B43A4}" srcOrd="0" destOrd="0" parTransId="{EC2811B8-ED8E-7C4C-9E74-2F328BE11D07}" sibTransId="{B140186D-FD46-6844-B684-6993555A6A71}"/>
    <dgm:cxn modelId="{78B070D6-3A1E-4B03-8D46-028B1952C3F6}" type="presOf" srcId="{406E2050-87E4-304C-AAD0-A15A683E2407}" destId="{7565A4B6-973F-2B4C-9032-75E25EAE3B95}" srcOrd="1" destOrd="0" presId="urn:microsoft.com/office/officeart/2005/8/layout/process1"/>
    <dgm:cxn modelId="{C95404D9-58CB-4CB9-B78A-69DB357D2435}" type="presOf" srcId="{B140186D-FD46-6844-B684-6993555A6A71}" destId="{0EC62C96-63BF-0D42-8202-7212D230925C}" srcOrd="1" destOrd="0" presId="urn:microsoft.com/office/officeart/2005/8/layout/process1"/>
    <dgm:cxn modelId="{A49C47DE-1DAA-3247-8575-0E31A7A994D4}" srcId="{3D8C9086-AAB9-2740-BCE8-631ECD6DAEFD}" destId="{F666DB33-14B4-4C47-869B-F167588846C5}" srcOrd="1" destOrd="0" parTransId="{3AE77ECC-419E-5E46-8CEF-551548BA79FB}" sibTransId="{67E89FC5-1452-9A49-8182-00DE7DFBB3F3}"/>
    <dgm:cxn modelId="{2F2172E1-8846-4F20-97B4-FDCD12916BE3}" type="presOf" srcId="{AF928839-69EA-FD4F-9740-777FB31E8D74}" destId="{0359D41A-FC37-C043-836A-6E055B19C812}" srcOrd="0" destOrd="0" presId="urn:microsoft.com/office/officeart/2005/8/layout/process1"/>
    <dgm:cxn modelId="{C1ABB7F9-256F-42B0-8A9B-411B9F6120A6}" type="presOf" srcId="{89E1F496-7769-9844-99AB-98139369EC19}" destId="{80C1DBB9-035D-E740-97AF-D54292B3A57B}" srcOrd="1" destOrd="0" presId="urn:microsoft.com/office/officeart/2005/8/layout/process1"/>
    <dgm:cxn modelId="{AF9948E0-7B86-4C30-B502-037E4B5EAFA2}" type="presParOf" srcId="{7EB8D646-D484-B046-ACA5-7400873E1C1A}" destId="{11810761-B957-6642-A2D3-051878DFBD24}" srcOrd="0" destOrd="0" presId="urn:microsoft.com/office/officeart/2005/8/layout/process1"/>
    <dgm:cxn modelId="{E8589302-315C-4223-BB54-076B675709FD}" type="presParOf" srcId="{7EB8D646-D484-B046-ACA5-7400873E1C1A}" destId="{61C98C80-CE55-9D40-8E3A-945CDA872B49}" srcOrd="1" destOrd="0" presId="urn:microsoft.com/office/officeart/2005/8/layout/process1"/>
    <dgm:cxn modelId="{B05DD7D4-7DDC-4556-8800-5D29675373E3}" type="presParOf" srcId="{61C98C80-CE55-9D40-8E3A-945CDA872B49}" destId="{0EC62C96-63BF-0D42-8202-7212D230925C}" srcOrd="0" destOrd="0" presId="urn:microsoft.com/office/officeart/2005/8/layout/process1"/>
    <dgm:cxn modelId="{669F63A1-1B13-414B-BB9B-1ADC09713921}" type="presParOf" srcId="{7EB8D646-D484-B046-ACA5-7400873E1C1A}" destId="{CE64D79F-0CEA-7742-A395-0B6546BFFFC7}" srcOrd="2" destOrd="0" presId="urn:microsoft.com/office/officeart/2005/8/layout/process1"/>
    <dgm:cxn modelId="{C5743CFE-4D75-4478-94EB-3C4D0B2E75A8}" type="presParOf" srcId="{7EB8D646-D484-B046-ACA5-7400873E1C1A}" destId="{D3CF54F0-3021-E547-915A-7A82673886D4}" srcOrd="3" destOrd="0" presId="urn:microsoft.com/office/officeart/2005/8/layout/process1"/>
    <dgm:cxn modelId="{F3211AB4-2900-4AC3-87D9-B576E7DA3849}" type="presParOf" srcId="{D3CF54F0-3021-E547-915A-7A82673886D4}" destId="{40530EA6-4C20-6E4E-B84A-B109B2810CB7}" srcOrd="0" destOrd="0" presId="urn:microsoft.com/office/officeart/2005/8/layout/process1"/>
    <dgm:cxn modelId="{B74F08B6-AF44-48DC-B114-18698BC79155}" type="presParOf" srcId="{7EB8D646-D484-B046-ACA5-7400873E1C1A}" destId="{1A363CCA-98DF-204B-8950-72481F053EDB}" srcOrd="4" destOrd="0" presId="urn:microsoft.com/office/officeart/2005/8/layout/process1"/>
    <dgm:cxn modelId="{D3878ED2-AEED-4216-9BAC-403E5DFD0302}" type="presParOf" srcId="{7EB8D646-D484-B046-ACA5-7400873E1C1A}" destId="{2111EB2C-7A08-7E43-BF20-D24DF06734B0}" srcOrd="5" destOrd="0" presId="urn:microsoft.com/office/officeart/2005/8/layout/process1"/>
    <dgm:cxn modelId="{7A3CDD97-788D-490B-A1FF-2CE5FB1921D5}" type="presParOf" srcId="{2111EB2C-7A08-7E43-BF20-D24DF06734B0}" destId="{7565A4B6-973F-2B4C-9032-75E25EAE3B95}" srcOrd="0" destOrd="0" presId="urn:microsoft.com/office/officeart/2005/8/layout/process1"/>
    <dgm:cxn modelId="{0A140BC0-4C9E-4C83-9A92-F1705CFA1381}" type="presParOf" srcId="{7EB8D646-D484-B046-ACA5-7400873E1C1A}" destId="{FCC6B8A3-F9AF-C040-BC0C-70F9EBF87D06}" srcOrd="6" destOrd="0" presId="urn:microsoft.com/office/officeart/2005/8/layout/process1"/>
    <dgm:cxn modelId="{C2A3116D-AF0D-4931-85B2-3598F7BBC2F8}" type="presParOf" srcId="{7EB8D646-D484-B046-ACA5-7400873E1C1A}" destId="{29389157-60B8-CC48-983A-B94CCC468808}" srcOrd="7" destOrd="0" presId="urn:microsoft.com/office/officeart/2005/8/layout/process1"/>
    <dgm:cxn modelId="{3AD07695-1997-44B5-AFDD-D6C0ADE412C0}" type="presParOf" srcId="{29389157-60B8-CC48-983A-B94CCC468808}" destId="{EC24F3D4-5B69-5E49-B0EA-7AF480D877D2}" srcOrd="0" destOrd="0" presId="urn:microsoft.com/office/officeart/2005/8/layout/process1"/>
    <dgm:cxn modelId="{E1C4BF36-92DB-48E1-98A4-6B9281E9C61D}" type="presParOf" srcId="{7EB8D646-D484-B046-ACA5-7400873E1C1A}" destId="{0359D41A-FC37-C043-836A-6E055B19C812}" srcOrd="8" destOrd="0" presId="urn:microsoft.com/office/officeart/2005/8/layout/process1"/>
    <dgm:cxn modelId="{1C5F887D-9905-4E02-AB38-5F0A51AEEFA5}" type="presParOf" srcId="{7EB8D646-D484-B046-ACA5-7400873E1C1A}" destId="{B723926F-B37C-584E-BFDB-9CE4A196871D}" srcOrd="9" destOrd="0" presId="urn:microsoft.com/office/officeart/2005/8/layout/process1"/>
    <dgm:cxn modelId="{A25B071A-91C2-455C-B47F-D6A608C59278}" type="presParOf" srcId="{B723926F-B37C-584E-BFDB-9CE4A196871D}" destId="{80C1DBB9-035D-E740-97AF-D54292B3A57B}" srcOrd="0" destOrd="0" presId="urn:microsoft.com/office/officeart/2005/8/layout/process1"/>
    <dgm:cxn modelId="{FF211E7B-020A-4F2E-9030-D9CCBDBD32C3}" type="presParOf" srcId="{7EB8D646-D484-B046-ACA5-7400873E1C1A}" destId="{F6464EB1-4D59-8C49-9069-87E92D083956}" srcOrd="1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810761-B957-6642-A2D3-051878DFBD24}">
      <dsp:nvSpPr>
        <dsp:cNvPr id="0" name=""/>
        <dsp:cNvSpPr/>
      </dsp:nvSpPr>
      <dsp:spPr>
        <a:xfrm>
          <a:off x="0" y="138682"/>
          <a:ext cx="1082122" cy="649273"/>
        </a:xfrm>
        <a:prstGeom prst="roundRect">
          <a:avLst>
            <a:gd name="adj" fmla="val 10000"/>
          </a:avLst>
        </a:prstGeom>
        <a:solidFill>
          <a:schemeClr val="accent1">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kumimoji="1" lang="ja-JP" altLang="en-US" sz="1000" kern="1200">
              <a:solidFill>
                <a:schemeClr val="bg1"/>
              </a:solidFill>
              <a:latin typeface="Tsukushi A Round Gothic Regular" panose="02020400000000000000" pitchFamily="18" charset="-128"/>
              <a:ea typeface="Tsukushi A Round Gothic Regular" panose="02020400000000000000" pitchFamily="18" charset="-128"/>
            </a:rPr>
            <a:t>古民家</a:t>
          </a:r>
          <a:endParaRPr kumimoji="1" lang="en-US" altLang="ja-JP" sz="1000" kern="1200" dirty="0">
            <a:solidFill>
              <a:schemeClr val="bg1"/>
            </a:solidFill>
            <a:latin typeface="Tsukushi A Round Gothic Regular" panose="02020400000000000000" pitchFamily="18" charset="-128"/>
            <a:ea typeface="Tsukushi A Round Gothic Regular" panose="02020400000000000000" pitchFamily="18" charset="-128"/>
          </a:endParaRPr>
        </a:p>
        <a:p>
          <a:pPr marL="0" lvl="0" indent="0" algn="ctr" defTabSz="444500">
            <a:lnSpc>
              <a:spcPct val="90000"/>
            </a:lnSpc>
            <a:spcBef>
              <a:spcPct val="0"/>
            </a:spcBef>
            <a:spcAft>
              <a:spcPct val="35000"/>
            </a:spcAft>
            <a:buNone/>
          </a:pPr>
          <a:r>
            <a:rPr kumimoji="1" lang="ja-JP" altLang="en-US" sz="1000" kern="1200">
              <a:solidFill>
                <a:schemeClr val="bg1"/>
              </a:solidFill>
              <a:latin typeface="Tsukushi A Round Gothic Regular" panose="02020400000000000000" pitchFamily="18" charset="-128"/>
              <a:ea typeface="Tsukushi A Round Gothic Regular" panose="02020400000000000000" pitchFamily="18" charset="-128"/>
            </a:rPr>
            <a:t>移築価値鑑定</a:t>
          </a:r>
        </a:p>
      </dsp:txBody>
      <dsp:txXfrm>
        <a:off x="19017" y="157699"/>
        <a:ext cx="1044088" cy="611239"/>
      </dsp:txXfrm>
    </dsp:sp>
    <dsp:sp modelId="{61C98C80-CE55-9D40-8E3A-945CDA872B49}">
      <dsp:nvSpPr>
        <dsp:cNvPr id="0" name=""/>
        <dsp:cNvSpPr/>
      </dsp:nvSpPr>
      <dsp:spPr>
        <a:xfrm>
          <a:off x="1190335" y="329136"/>
          <a:ext cx="229410" cy="268366"/>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kumimoji="1" lang="ja-JP" altLang="en-US" sz="1000" kern="1200">
            <a:solidFill>
              <a:schemeClr val="bg1"/>
            </a:solidFill>
            <a:latin typeface="Tsukushi A Round Gothic Regular" panose="02020400000000000000" pitchFamily="18" charset="-128"/>
            <a:ea typeface="Tsukushi A Round Gothic Regular" panose="02020400000000000000" pitchFamily="18" charset="-128"/>
          </a:endParaRPr>
        </a:p>
      </dsp:txBody>
      <dsp:txXfrm>
        <a:off x="1190335" y="382809"/>
        <a:ext cx="160587" cy="161020"/>
      </dsp:txXfrm>
    </dsp:sp>
    <dsp:sp modelId="{CE64D79F-0CEA-7742-A395-0B6546BFFFC7}">
      <dsp:nvSpPr>
        <dsp:cNvPr id="0" name=""/>
        <dsp:cNvSpPr/>
      </dsp:nvSpPr>
      <dsp:spPr>
        <a:xfrm>
          <a:off x="1514972" y="138682"/>
          <a:ext cx="1082122" cy="649273"/>
        </a:xfrm>
        <a:prstGeom prst="roundRect">
          <a:avLst>
            <a:gd name="adj" fmla="val 10000"/>
          </a:avLst>
        </a:prstGeom>
        <a:solidFill>
          <a:schemeClr val="accent1">
            <a:alpha val="90000"/>
            <a:hueOff val="0"/>
            <a:satOff val="0"/>
            <a:lumOff val="0"/>
            <a:alphaOff val="-8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kumimoji="1" lang="ja-JP" altLang="en-US" sz="1000" kern="1200">
              <a:solidFill>
                <a:schemeClr val="bg1"/>
              </a:solidFill>
              <a:latin typeface="Tsukushi A Round Gothic Regular" panose="02020400000000000000" pitchFamily="18" charset="-128"/>
              <a:ea typeface="Tsukushi A Round Gothic Regular" panose="02020400000000000000" pitchFamily="18" charset="-128"/>
            </a:rPr>
            <a:t>家史</a:t>
          </a:r>
        </a:p>
      </dsp:txBody>
      <dsp:txXfrm>
        <a:off x="1533989" y="157699"/>
        <a:ext cx="1044088" cy="611239"/>
      </dsp:txXfrm>
    </dsp:sp>
    <dsp:sp modelId="{D3CF54F0-3021-E547-915A-7A82673886D4}">
      <dsp:nvSpPr>
        <dsp:cNvPr id="0" name=""/>
        <dsp:cNvSpPr/>
      </dsp:nvSpPr>
      <dsp:spPr>
        <a:xfrm>
          <a:off x="2705307" y="329136"/>
          <a:ext cx="229410" cy="268366"/>
        </a:xfrm>
        <a:prstGeom prst="rightArrow">
          <a:avLst>
            <a:gd name="adj1" fmla="val 60000"/>
            <a:gd name="adj2" fmla="val 50000"/>
          </a:avLst>
        </a:prstGeom>
        <a:solidFill>
          <a:schemeClr val="accent1">
            <a:shade val="90000"/>
            <a:hueOff val="103857"/>
            <a:satOff val="-2218"/>
            <a:lumOff val="827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kumimoji="1" lang="ja-JP" altLang="en-US" sz="1000" kern="1200">
            <a:solidFill>
              <a:schemeClr val="bg1"/>
            </a:solidFill>
          </a:endParaRPr>
        </a:p>
      </dsp:txBody>
      <dsp:txXfrm>
        <a:off x="2705307" y="382809"/>
        <a:ext cx="160587" cy="161020"/>
      </dsp:txXfrm>
    </dsp:sp>
    <dsp:sp modelId="{1A363CCA-98DF-204B-8950-72481F053EDB}">
      <dsp:nvSpPr>
        <dsp:cNvPr id="0" name=""/>
        <dsp:cNvSpPr/>
      </dsp:nvSpPr>
      <dsp:spPr>
        <a:xfrm>
          <a:off x="3029944" y="138682"/>
          <a:ext cx="1082122" cy="649273"/>
        </a:xfrm>
        <a:prstGeom prst="roundRect">
          <a:avLst>
            <a:gd name="adj" fmla="val 10000"/>
          </a:avLst>
        </a:prstGeom>
        <a:solidFill>
          <a:schemeClr val="accent1">
            <a:alpha val="90000"/>
            <a:hueOff val="0"/>
            <a:satOff val="0"/>
            <a:lumOff val="0"/>
            <a:alphaOff val="-16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kumimoji="1" lang="ja-JP" altLang="en-US" sz="1000" kern="1200">
              <a:solidFill>
                <a:schemeClr val="bg1"/>
              </a:solidFill>
              <a:latin typeface="Tsukushi A Round Gothic Regular" panose="02020400000000000000" pitchFamily="18" charset="-128"/>
              <a:ea typeface="Tsukushi A Round Gothic Regular" panose="02020400000000000000" pitchFamily="18" charset="-128"/>
            </a:rPr>
            <a:t>解体</a:t>
          </a:r>
        </a:p>
      </dsp:txBody>
      <dsp:txXfrm>
        <a:off x="3048961" y="157699"/>
        <a:ext cx="1044088" cy="611239"/>
      </dsp:txXfrm>
    </dsp:sp>
    <dsp:sp modelId="{2111EB2C-7A08-7E43-BF20-D24DF06734B0}">
      <dsp:nvSpPr>
        <dsp:cNvPr id="0" name=""/>
        <dsp:cNvSpPr/>
      </dsp:nvSpPr>
      <dsp:spPr>
        <a:xfrm>
          <a:off x="4220279" y="329136"/>
          <a:ext cx="229410" cy="268366"/>
        </a:xfrm>
        <a:prstGeom prst="rightArrow">
          <a:avLst>
            <a:gd name="adj1" fmla="val 60000"/>
            <a:gd name="adj2" fmla="val 50000"/>
          </a:avLst>
        </a:prstGeom>
        <a:solidFill>
          <a:schemeClr val="accent1">
            <a:shade val="90000"/>
            <a:hueOff val="207713"/>
            <a:satOff val="-4436"/>
            <a:lumOff val="1655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kumimoji="1" lang="ja-JP" altLang="en-US" sz="1000" kern="1200">
            <a:solidFill>
              <a:schemeClr val="bg1"/>
            </a:solidFill>
            <a:latin typeface="Tsukushi A Round Gothic Regular" panose="02020400000000000000" pitchFamily="18" charset="-128"/>
            <a:ea typeface="Tsukushi A Round Gothic Regular" panose="02020400000000000000" pitchFamily="18" charset="-128"/>
          </a:endParaRPr>
        </a:p>
      </dsp:txBody>
      <dsp:txXfrm>
        <a:off x="4220279" y="382809"/>
        <a:ext cx="160587" cy="161020"/>
      </dsp:txXfrm>
    </dsp:sp>
    <dsp:sp modelId="{FCC6B8A3-F9AF-C040-BC0C-70F9EBF87D06}">
      <dsp:nvSpPr>
        <dsp:cNvPr id="0" name=""/>
        <dsp:cNvSpPr/>
      </dsp:nvSpPr>
      <dsp:spPr>
        <a:xfrm>
          <a:off x="4544916" y="138682"/>
          <a:ext cx="1082122" cy="649273"/>
        </a:xfrm>
        <a:prstGeom prst="roundRect">
          <a:avLst>
            <a:gd name="adj" fmla="val 10000"/>
          </a:avLst>
        </a:prstGeom>
        <a:solidFill>
          <a:schemeClr val="accent1">
            <a:alpha val="90000"/>
            <a:hueOff val="0"/>
            <a:satOff val="0"/>
            <a:lumOff val="0"/>
            <a:alphaOff val="-24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kumimoji="1" lang="ja-JP" altLang="en-US" sz="1000" kern="1200">
              <a:solidFill>
                <a:schemeClr val="bg1"/>
              </a:solidFill>
              <a:latin typeface="Tsukushi A Round Gothic Regular" panose="02020400000000000000" pitchFamily="18" charset="-128"/>
              <a:ea typeface="Tsukushi A Round Gothic Regular" panose="02020400000000000000" pitchFamily="18" charset="-128"/>
            </a:rPr>
            <a:t>古材倉庫</a:t>
          </a:r>
        </a:p>
      </dsp:txBody>
      <dsp:txXfrm>
        <a:off x="4563933" y="157699"/>
        <a:ext cx="1044088" cy="611239"/>
      </dsp:txXfrm>
    </dsp:sp>
    <dsp:sp modelId="{29389157-60B8-CC48-983A-B94CCC468808}">
      <dsp:nvSpPr>
        <dsp:cNvPr id="0" name=""/>
        <dsp:cNvSpPr/>
      </dsp:nvSpPr>
      <dsp:spPr>
        <a:xfrm>
          <a:off x="5735251" y="329136"/>
          <a:ext cx="229410" cy="268366"/>
        </a:xfrm>
        <a:prstGeom prst="rightArrow">
          <a:avLst>
            <a:gd name="adj1" fmla="val 60000"/>
            <a:gd name="adj2" fmla="val 50000"/>
          </a:avLst>
        </a:prstGeom>
        <a:solidFill>
          <a:schemeClr val="accent1">
            <a:shade val="90000"/>
            <a:hueOff val="311570"/>
            <a:satOff val="-6653"/>
            <a:lumOff val="2483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kumimoji="1" lang="ja-JP" altLang="en-US" sz="1000" kern="1200">
            <a:solidFill>
              <a:schemeClr val="bg1"/>
            </a:solidFill>
            <a:latin typeface="Tsukushi A Round Gothic Regular" panose="02020400000000000000" pitchFamily="18" charset="-128"/>
            <a:ea typeface="Tsukushi A Round Gothic Regular" panose="02020400000000000000" pitchFamily="18" charset="-128"/>
          </a:endParaRPr>
        </a:p>
      </dsp:txBody>
      <dsp:txXfrm>
        <a:off x="5735251" y="382809"/>
        <a:ext cx="160587" cy="161020"/>
      </dsp:txXfrm>
    </dsp:sp>
    <dsp:sp modelId="{0359D41A-FC37-C043-836A-6E055B19C812}">
      <dsp:nvSpPr>
        <dsp:cNvPr id="0" name=""/>
        <dsp:cNvSpPr/>
      </dsp:nvSpPr>
      <dsp:spPr>
        <a:xfrm>
          <a:off x="6059888" y="138682"/>
          <a:ext cx="1082122" cy="649273"/>
        </a:xfrm>
        <a:prstGeom prst="roundRect">
          <a:avLst>
            <a:gd name="adj" fmla="val 10000"/>
          </a:avLst>
        </a:prstGeom>
        <a:solidFill>
          <a:schemeClr val="accent1">
            <a:alpha val="90000"/>
            <a:hueOff val="0"/>
            <a:satOff val="0"/>
            <a:lumOff val="0"/>
            <a:alphaOff val="-3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kumimoji="1" lang="ja-JP" altLang="en-US" sz="1000" kern="1200">
              <a:solidFill>
                <a:schemeClr val="bg1"/>
              </a:solidFill>
              <a:latin typeface="Tsukushi A Round Gothic Regular" panose="02020400000000000000" pitchFamily="18" charset="-128"/>
              <a:ea typeface="Tsukushi A Round Gothic Regular" panose="02020400000000000000" pitchFamily="18" charset="-128"/>
            </a:rPr>
            <a:t>ハンド</a:t>
          </a:r>
          <a:endParaRPr kumimoji="1" lang="en-US" altLang="ja-JP" sz="1000" kern="1200" dirty="0">
            <a:solidFill>
              <a:schemeClr val="bg1"/>
            </a:solidFill>
            <a:latin typeface="Tsukushi A Round Gothic Regular" panose="02020400000000000000" pitchFamily="18" charset="-128"/>
            <a:ea typeface="Tsukushi A Round Gothic Regular" panose="02020400000000000000" pitchFamily="18" charset="-128"/>
          </a:endParaRPr>
        </a:p>
        <a:p>
          <a:pPr marL="0" lvl="0" indent="0" algn="ctr" defTabSz="444500">
            <a:lnSpc>
              <a:spcPct val="90000"/>
            </a:lnSpc>
            <a:spcBef>
              <a:spcPct val="0"/>
            </a:spcBef>
            <a:spcAft>
              <a:spcPct val="35000"/>
            </a:spcAft>
            <a:buNone/>
          </a:pPr>
          <a:r>
            <a:rPr kumimoji="1" lang="ja-JP" altLang="en-US" sz="1000" kern="1200">
              <a:solidFill>
                <a:schemeClr val="bg1"/>
              </a:solidFill>
              <a:latin typeface="Tsukushi A Round Gothic Regular" panose="02020400000000000000" pitchFamily="18" charset="-128"/>
              <a:ea typeface="Tsukushi A Round Gothic Regular" panose="02020400000000000000" pitchFamily="18" charset="-128"/>
            </a:rPr>
            <a:t>プレカット</a:t>
          </a:r>
        </a:p>
      </dsp:txBody>
      <dsp:txXfrm>
        <a:off x="6078905" y="157699"/>
        <a:ext cx="1044088" cy="611239"/>
      </dsp:txXfrm>
    </dsp:sp>
    <dsp:sp modelId="{B723926F-B37C-584E-BFDB-9CE4A196871D}">
      <dsp:nvSpPr>
        <dsp:cNvPr id="0" name=""/>
        <dsp:cNvSpPr/>
      </dsp:nvSpPr>
      <dsp:spPr>
        <a:xfrm>
          <a:off x="7250223" y="329136"/>
          <a:ext cx="229410" cy="268366"/>
        </a:xfrm>
        <a:prstGeom prst="rightArrow">
          <a:avLst>
            <a:gd name="adj1" fmla="val 60000"/>
            <a:gd name="adj2" fmla="val 50000"/>
          </a:avLst>
        </a:prstGeom>
        <a:solidFill>
          <a:schemeClr val="accent1">
            <a:shade val="90000"/>
            <a:hueOff val="415426"/>
            <a:satOff val="-8871"/>
            <a:lumOff val="3310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kumimoji="1" lang="ja-JP" altLang="en-US" sz="1000" kern="1200">
            <a:solidFill>
              <a:schemeClr val="bg1"/>
            </a:solidFill>
            <a:latin typeface="Tsukushi A Round Gothic Regular" panose="02020400000000000000" pitchFamily="18" charset="-128"/>
            <a:ea typeface="Tsukushi A Round Gothic Regular" panose="02020400000000000000" pitchFamily="18" charset="-128"/>
          </a:endParaRPr>
        </a:p>
      </dsp:txBody>
      <dsp:txXfrm>
        <a:off x="7250223" y="382809"/>
        <a:ext cx="160587" cy="161020"/>
      </dsp:txXfrm>
    </dsp:sp>
    <dsp:sp modelId="{F6464EB1-4D59-8C49-9069-87E92D083956}">
      <dsp:nvSpPr>
        <dsp:cNvPr id="0" name=""/>
        <dsp:cNvSpPr/>
      </dsp:nvSpPr>
      <dsp:spPr>
        <a:xfrm>
          <a:off x="7574860" y="138682"/>
          <a:ext cx="1082122" cy="649273"/>
        </a:xfrm>
        <a:prstGeom prst="roundRect">
          <a:avLst>
            <a:gd name="adj" fmla="val 10000"/>
          </a:avLst>
        </a:prstGeom>
        <a:solidFill>
          <a:schemeClr val="accent1">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kumimoji="1" lang="ja-JP" altLang="en-US" sz="1000" kern="1200">
              <a:solidFill>
                <a:schemeClr val="bg1"/>
              </a:solidFill>
              <a:latin typeface="Tsukushi A Round Gothic Regular" panose="02020400000000000000" pitchFamily="18" charset="-128"/>
              <a:ea typeface="Tsukushi A Round Gothic Regular" panose="02020400000000000000" pitchFamily="18" charset="-128"/>
            </a:rPr>
            <a:t>出荷</a:t>
          </a:r>
        </a:p>
      </dsp:txBody>
      <dsp:txXfrm>
        <a:off x="7593877" y="157699"/>
        <a:ext cx="1044088" cy="61123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2021/9/6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diagramLayout" Target="../diagrams/layout1.xml"/><Relationship Id="rId7" Type="http://schemas.openxmlformats.org/officeDocument/2006/relationships/image" Target="../media/image1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rmAutofit fontScale="90000"/>
          </a:bodyPr>
          <a:lstStyle/>
          <a:p>
            <a:br>
              <a:rPr kumimoji="1" lang="en-US" altLang="ja-JP" dirty="0"/>
            </a:br>
            <a:r>
              <a:rPr kumimoji="1" lang="ja-JP" altLang="en-US" dirty="0"/>
              <a:t>一般社団法人</a:t>
            </a:r>
            <a:br>
              <a:rPr kumimoji="1" lang="en-US" altLang="ja-JP" dirty="0"/>
            </a:br>
            <a:r>
              <a:rPr kumimoji="1" lang="ja-JP" altLang="en-US" dirty="0"/>
              <a:t>全国空き家アドバイザー</a:t>
            </a:r>
            <a:r>
              <a:rPr kumimoji="1" lang="ja-JP" altLang="en-US"/>
              <a:t>協議会　　　○○支部</a:t>
            </a:r>
            <a:br>
              <a:rPr kumimoji="1" lang="en-US" altLang="ja-JP" dirty="0"/>
            </a:br>
            <a:br>
              <a:rPr kumimoji="1" lang="en-US" altLang="ja-JP" dirty="0"/>
            </a:br>
            <a:r>
              <a:rPr kumimoji="1" lang="ja-JP" altLang="en-US" sz="4000"/>
              <a:t>令和３年９月度例会</a:t>
            </a:r>
            <a:br>
              <a:rPr kumimoji="1" lang="en-US" altLang="ja-JP" sz="4000" dirty="0"/>
            </a:br>
            <a:r>
              <a:rPr kumimoji="1" lang="ja-JP" altLang="en-US" sz="2000"/>
              <a:t>（過去の例会資料も参考</a:t>
            </a:r>
            <a:r>
              <a:rPr lang="ja-JP" altLang="en-US" sz="2000"/>
              <a:t>にしてください）</a:t>
            </a:r>
            <a:endParaRPr kumimoji="1" lang="ja-JP" altLang="en-US" sz="20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5067300" y="4170556"/>
            <a:ext cx="4076700" cy="2547744"/>
          </a:xfrm>
        </p:spPr>
        <p:txBody>
          <a:bodyPr anchor="ctr">
            <a:noAutofit/>
          </a:bodyPr>
          <a:lstStyle/>
          <a:p>
            <a:pPr marL="0" indent="0">
              <a:buNone/>
            </a:pPr>
            <a:endParaRPr lang="en-US" altLang="ja-JP" sz="2400" dirty="0"/>
          </a:p>
          <a:p>
            <a:pPr marL="0" indent="0">
              <a:buNone/>
            </a:pPr>
            <a:r>
              <a:rPr lang="ja-JP" altLang="en-US" sz="2400"/>
              <a:t>「移築再生」での空き家</a:t>
            </a:r>
            <a:endParaRPr lang="en-US" altLang="ja-JP" sz="2400" dirty="0"/>
          </a:p>
          <a:p>
            <a:pPr marL="0" indent="0">
              <a:buNone/>
            </a:pPr>
            <a:r>
              <a:rPr lang="ja-JP" altLang="en-US" sz="2400"/>
              <a:t>　　　　　　課題解決事例</a:t>
            </a:r>
            <a:endParaRPr lang="en-US" altLang="ja-JP" sz="2400" dirty="0"/>
          </a:p>
          <a:p>
            <a:pPr marL="0" indent="0">
              <a:buNone/>
            </a:pPr>
            <a:r>
              <a:rPr lang="ja-JP" altLang="en-US" sz="2400"/>
              <a:t>　　　</a:t>
            </a:r>
            <a:endParaRPr lang="en-US" altLang="ja-JP" sz="2400" dirty="0"/>
          </a:p>
          <a:p>
            <a:pPr marL="0" indent="0">
              <a:buNone/>
            </a:pPr>
            <a:r>
              <a:rPr lang="ja-JP" altLang="en-US" sz="2400"/>
              <a:t>　　</a:t>
            </a:r>
            <a:endParaRPr lang="en-US" sz="2400" dirty="0"/>
          </a:p>
        </p:txBody>
      </p:sp>
    </p:spTree>
    <p:extLst>
      <p:ext uri="{BB962C8B-B14F-4D97-AF65-F5344CB8AC3E}">
        <p14:creationId xmlns:p14="http://schemas.microsoft.com/office/powerpoint/2010/main" val="184256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空き家を仲介しても不動産屋は儲からない</a:t>
            </a:r>
            <a:endParaRPr kumimoji="1" lang="ja-JP" altLang="en-US" dirty="0"/>
          </a:p>
        </p:txBody>
      </p:sp>
      <p:sp>
        <p:nvSpPr>
          <p:cNvPr id="4" name="テキスト ボックス 3">
            <a:extLst>
              <a:ext uri="{FF2B5EF4-FFF2-40B4-BE49-F238E27FC236}">
                <a16:creationId xmlns:a16="http://schemas.microsoft.com/office/drawing/2014/main" id="{D152A979-C5D4-DD44-A076-3C3D7E603032}"/>
              </a:ext>
            </a:extLst>
          </p:cNvPr>
          <p:cNvSpPr txBox="1"/>
          <p:nvPr/>
        </p:nvSpPr>
        <p:spPr>
          <a:xfrm>
            <a:off x="166594" y="816500"/>
            <a:ext cx="6682154" cy="646331"/>
          </a:xfrm>
          <a:prstGeom prst="rect">
            <a:avLst/>
          </a:prstGeom>
          <a:noFill/>
        </p:spPr>
        <p:txBody>
          <a:bodyPr wrap="square" rtlCol="0">
            <a:spAutoFit/>
          </a:bodyPr>
          <a:lstStyle/>
          <a:p>
            <a:r>
              <a:rPr kumimoji="1" lang="ja-JP" altLang="en-US" dirty="0"/>
              <a:t>不動産屋が１億円の物件を仲介した場合</a:t>
            </a:r>
            <a:endParaRPr kumimoji="1" lang="en-US" altLang="ja-JP" dirty="0"/>
          </a:p>
          <a:p>
            <a:r>
              <a:rPr kumimoji="1" lang="ja-JP" altLang="en-US" dirty="0"/>
              <a:t>１億円</a:t>
            </a:r>
            <a:r>
              <a:rPr kumimoji="1" lang="en-US" altLang="ja-JP" dirty="0"/>
              <a:t>×</a:t>
            </a:r>
            <a:r>
              <a:rPr kumimoji="1" lang="ja-JP" altLang="en-US" dirty="0"/>
              <a:t>３％</a:t>
            </a:r>
            <a:r>
              <a:rPr kumimoji="1" lang="en-US" altLang="ja-JP" dirty="0"/>
              <a:t>+</a:t>
            </a:r>
            <a:r>
              <a:rPr kumimoji="1" lang="ja-JP" altLang="en-US" dirty="0"/>
              <a:t>６万円</a:t>
            </a:r>
            <a:r>
              <a:rPr kumimoji="1" lang="en-US" altLang="ja-JP" dirty="0"/>
              <a:t>=</a:t>
            </a:r>
            <a:r>
              <a:rPr kumimoji="1" lang="ja-JP" altLang="en-US" dirty="0"/>
              <a:t>３０６万円（両手だと６１２万円）</a:t>
            </a:r>
          </a:p>
        </p:txBody>
      </p:sp>
      <p:sp>
        <p:nvSpPr>
          <p:cNvPr id="5" name="下矢印 4">
            <a:extLst>
              <a:ext uri="{FF2B5EF4-FFF2-40B4-BE49-F238E27FC236}">
                <a16:creationId xmlns:a16="http://schemas.microsoft.com/office/drawing/2014/main" id="{8B453A0E-10BF-524E-B2B3-6F0990DBF997}"/>
              </a:ext>
            </a:extLst>
          </p:cNvPr>
          <p:cNvSpPr/>
          <p:nvPr/>
        </p:nvSpPr>
        <p:spPr>
          <a:xfrm>
            <a:off x="2743201" y="1506298"/>
            <a:ext cx="411982" cy="51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C24F2C4E-CB83-D148-AC15-DB119851DCC7}"/>
              </a:ext>
            </a:extLst>
          </p:cNvPr>
          <p:cNvSpPr txBox="1"/>
          <p:nvPr/>
        </p:nvSpPr>
        <p:spPr>
          <a:xfrm>
            <a:off x="3071075" y="1582917"/>
            <a:ext cx="3262432" cy="246221"/>
          </a:xfrm>
          <a:prstGeom prst="rect">
            <a:avLst/>
          </a:prstGeom>
          <a:noFill/>
        </p:spPr>
        <p:txBody>
          <a:bodyPr wrap="none" rtlCol="0">
            <a:spAutoFit/>
          </a:bodyPr>
          <a:lstStyle/>
          <a:p>
            <a:r>
              <a:rPr kumimoji="1" lang="ja-JP" altLang="en-US" sz="1000"/>
              <a:t>しかし、空き家は売買価格が安い可能性が高いので、</a:t>
            </a:r>
          </a:p>
        </p:txBody>
      </p:sp>
      <p:sp>
        <p:nvSpPr>
          <p:cNvPr id="7" name="テキスト ボックス 6">
            <a:extLst>
              <a:ext uri="{FF2B5EF4-FFF2-40B4-BE49-F238E27FC236}">
                <a16:creationId xmlns:a16="http://schemas.microsoft.com/office/drawing/2014/main" id="{C1818163-16E5-E849-9C4E-24DEA01F6D50}"/>
              </a:ext>
            </a:extLst>
          </p:cNvPr>
          <p:cNvSpPr txBox="1"/>
          <p:nvPr/>
        </p:nvSpPr>
        <p:spPr>
          <a:xfrm>
            <a:off x="122465" y="2076688"/>
            <a:ext cx="6186309" cy="646331"/>
          </a:xfrm>
          <a:prstGeom prst="rect">
            <a:avLst/>
          </a:prstGeom>
          <a:noFill/>
        </p:spPr>
        <p:txBody>
          <a:bodyPr wrap="none" rtlCol="0">
            <a:spAutoFit/>
          </a:bodyPr>
          <a:lstStyle/>
          <a:p>
            <a:r>
              <a:rPr kumimoji="1" lang="ja-JP" altLang="en-US"/>
              <a:t>３００万円の物件を仲介した場合、</a:t>
            </a:r>
            <a:endParaRPr kumimoji="1" lang="en-US" altLang="ja-JP" dirty="0"/>
          </a:p>
          <a:p>
            <a:r>
              <a:rPr kumimoji="1" lang="ja-JP" altLang="en-US"/>
              <a:t>３００万円</a:t>
            </a:r>
            <a:r>
              <a:rPr kumimoji="1" lang="en-US" altLang="ja-JP" dirty="0"/>
              <a:t>×</a:t>
            </a:r>
            <a:r>
              <a:rPr kumimoji="1" lang="ja-JP" altLang="en-US"/>
              <a:t>４％</a:t>
            </a:r>
            <a:r>
              <a:rPr kumimoji="1" lang="en-US" altLang="ja-JP" dirty="0"/>
              <a:t>+</a:t>
            </a:r>
            <a:r>
              <a:rPr kumimoji="1" lang="ja-JP" altLang="en-US"/>
              <a:t>２万円</a:t>
            </a:r>
            <a:r>
              <a:rPr kumimoji="1" lang="en-US" altLang="ja-JP" dirty="0"/>
              <a:t>=</a:t>
            </a:r>
            <a:r>
              <a:rPr kumimoji="1" lang="ja-JP" altLang="en-US"/>
              <a:t>１４万円（両手でも２８万円）</a:t>
            </a:r>
          </a:p>
        </p:txBody>
      </p:sp>
      <p:pic>
        <p:nvPicPr>
          <p:cNvPr id="8" name="図 7">
            <a:extLst>
              <a:ext uri="{FF2B5EF4-FFF2-40B4-BE49-F238E27FC236}">
                <a16:creationId xmlns:a16="http://schemas.microsoft.com/office/drawing/2014/main" id="{B6054998-4617-2846-BB72-E29A2F50762E}"/>
              </a:ext>
            </a:extLst>
          </p:cNvPr>
          <p:cNvPicPr>
            <a:picLocks noChangeAspect="1"/>
          </p:cNvPicPr>
          <p:nvPr/>
        </p:nvPicPr>
        <p:blipFill>
          <a:blip r:embed="rId2"/>
          <a:stretch>
            <a:fillRect/>
          </a:stretch>
        </p:blipFill>
        <p:spPr>
          <a:xfrm>
            <a:off x="6304326" y="757486"/>
            <a:ext cx="2784603" cy="1594535"/>
          </a:xfrm>
          <a:prstGeom prst="rect">
            <a:avLst/>
          </a:prstGeom>
        </p:spPr>
      </p:pic>
      <p:sp>
        <p:nvSpPr>
          <p:cNvPr id="9" name="テキスト ボックス 8">
            <a:extLst>
              <a:ext uri="{FF2B5EF4-FFF2-40B4-BE49-F238E27FC236}">
                <a16:creationId xmlns:a16="http://schemas.microsoft.com/office/drawing/2014/main" id="{74CD86E6-BB84-9449-B868-56F48B913908}"/>
              </a:ext>
            </a:extLst>
          </p:cNvPr>
          <p:cNvSpPr txBox="1"/>
          <p:nvPr/>
        </p:nvSpPr>
        <p:spPr>
          <a:xfrm>
            <a:off x="166594" y="2685774"/>
            <a:ext cx="5977178" cy="215444"/>
          </a:xfrm>
          <a:prstGeom prst="rect">
            <a:avLst/>
          </a:prstGeom>
          <a:noFill/>
        </p:spPr>
        <p:txBody>
          <a:bodyPr wrap="square" rtlCol="0">
            <a:spAutoFit/>
          </a:bodyPr>
          <a:lstStyle/>
          <a:p>
            <a:r>
              <a:rPr kumimoji="1" lang="en-US" altLang="ja-JP" sz="800" dirty="0"/>
              <a:t>※</a:t>
            </a:r>
            <a:r>
              <a:rPr kumimoji="1" lang="ja-JP" altLang="en-US" sz="800"/>
              <a:t>「</a:t>
            </a:r>
            <a:r>
              <a:rPr lang="ja-JP" altLang="en-US" sz="800"/>
              <a:t>低廉な空家等の売買取引における媒介報酬額の特例」</a:t>
            </a:r>
            <a:r>
              <a:rPr kumimoji="1" lang="ja-JP" altLang="en-US" sz="800"/>
              <a:t>については考慮せず</a:t>
            </a:r>
          </a:p>
        </p:txBody>
      </p:sp>
      <p:sp>
        <p:nvSpPr>
          <p:cNvPr id="10" name="右矢印 9">
            <a:extLst>
              <a:ext uri="{FF2B5EF4-FFF2-40B4-BE49-F238E27FC236}">
                <a16:creationId xmlns:a16="http://schemas.microsoft.com/office/drawing/2014/main" id="{AE96AD9F-B778-B543-83B1-77F57A7F5703}"/>
              </a:ext>
            </a:extLst>
          </p:cNvPr>
          <p:cNvSpPr/>
          <p:nvPr/>
        </p:nvSpPr>
        <p:spPr>
          <a:xfrm>
            <a:off x="637577" y="3203856"/>
            <a:ext cx="396114" cy="3818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968968C8-2064-F041-8915-A1FE80AA725D}"/>
              </a:ext>
            </a:extLst>
          </p:cNvPr>
          <p:cNvSpPr txBox="1"/>
          <p:nvPr/>
        </p:nvSpPr>
        <p:spPr>
          <a:xfrm>
            <a:off x="1402053" y="3035617"/>
            <a:ext cx="6600476" cy="830997"/>
          </a:xfrm>
          <a:prstGeom prst="rect">
            <a:avLst/>
          </a:prstGeom>
          <a:noFill/>
        </p:spPr>
        <p:txBody>
          <a:bodyPr wrap="square" rtlCol="0">
            <a:spAutoFit/>
          </a:bodyPr>
          <a:lstStyle/>
          <a:p>
            <a:r>
              <a:rPr kumimoji="1" lang="ja-JP" altLang="en-US" sz="2400" b="1">
                <a:solidFill>
                  <a:srgbClr val="FF0000"/>
                </a:solidFill>
              </a:rPr>
              <a:t>手間が多くかかるし、儲からないため</a:t>
            </a:r>
            <a:endParaRPr kumimoji="1" lang="en-US" altLang="ja-JP" sz="2400" b="1" dirty="0">
              <a:solidFill>
                <a:srgbClr val="FF0000"/>
              </a:solidFill>
            </a:endParaRPr>
          </a:p>
          <a:p>
            <a:r>
              <a:rPr kumimoji="1" lang="ja-JP" altLang="en-US" sz="2400" b="1">
                <a:solidFill>
                  <a:srgbClr val="FF0000"/>
                </a:solidFill>
              </a:rPr>
              <a:t>空き家を不動産屋は仕事にしたがらない。</a:t>
            </a:r>
          </a:p>
        </p:txBody>
      </p:sp>
      <p:sp>
        <p:nvSpPr>
          <p:cNvPr id="12" name="角丸四角形 11">
            <a:extLst>
              <a:ext uri="{FF2B5EF4-FFF2-40B4-BE49-F238E27FC236}">
                <a16:creationId xmlns:a16="http://schemas.microsoft.com/office/drawing/2014/main" id="{6C9032D1-8DB6-1348-85CF-DBB6835A56B5}"/>
              </a:ext>
            </a:extLst>
          </p:cNvPr>
          <p:cNvSpPr/>
          <p:nvPr/>
        </p:nvSpPr>
        <p:spPr>
          <a:xfrm>
            <a:off x="55071" y="757486"/>
            <a:ext cx="6186309" cy="2212758"/>
          </a:xfrm>
          <a:prstGeom prst="roundRect">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41F5A1CB-4239-994E-9606-B84507397C4D}"/>
              </a:ext>
            </a:extLst>
          </p:cNvPr>
          <p:cNvSpPr txBox="1"/>
          <p:nvPr/>
        </p:nvSpPr>
        <p:spPr>
          <a:xfrm>
            <a:off x="6376168" y="2352027"/>
            <a:ext cx="1980029" cy="246221"/>
          </a:xfrm>
          <a:prstGeom prst="rect">
            <a:avLst/>
          </a:prstGeom>
          <a:noFill/>
        </p:spPr>
        <p:txBody>
          <a:bodyPr wrap="none" rtlCol="0">
            <a:spAutoFit/>
          </a:bodyPr>
          <a:lstStyle/>
          <a:p>
            <a:r>
              <a:rPr kumimoji="1" lang="ja-JP" altLang="en-US" sz="1000"/>
              <a:t>（仲介手数料の上限について）</a:t>
            </a:r>
          </a:p>
        </p:txBody>
      </p:sp>
      <p:cxnSp>
        <p:nvCxnSpPr>
          <p:cNvPr id="14" name="直線コネクタ 13">
            <a:extLst>
              <a:ext uri="{FF2B5EF4-FFF2-40B4-BE49-F238E27FC236}">
                <a16:creationId xmlns:a16="http://schemas.microsoft.com/office/drawing/2014/main" id="{3FEC223A-2DA7-9E40-9D29-FF167B0C4D51}"/>
              </a:ext>
            </a:extLst>
          </p:cNvPr>
          <p:cNvCxnSpPr>
            <a:cxnSpLocks/>
          </p:cNvCxnSpPr>
          <p:nvPr/>
        </p:nvCxnSpPr>
        <p:spPr>
          <a:xfrm>
            <a:off x="0" y="3906554"/>
            <a:ext cx="9144000" cy="0"/>
          </a:xfrm>
          <a:prstGeom prst="line">
            <a:avLst/>
          </a:prstGeom>
          <a:ln w="53975"/>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AE43B48E-C691-4044-B7C6-344CFE902C12}"/>
              </a:ext>
            </a:extLst>
          </p:cNvPr>
          <p:cNvSpPr txBox="1"/>
          <p:nvPr/>
        </p:nvSpPr>
        <p:spPr>
          <a:xfrm>
            <a:off x="206243" y="4055276"/>
            <a:ext cx="2820704" cy="2308324"/>
          </a:xfrm>
          <a:prstGeom prst="rect">
            <a:avLst/>
          </a:prstGeom>
          <a:noFill/>
        </p:spPr>
        <p:txBody>
          <a:bodyPr wrap="square" rtlCol="0">
            <a:spAutoFit/>
          </a:bodyPr>
          <a:lstStyle/>
          <a:p>
            <a:r>
              <a:rPr lang="ja-JP" altLang="en-US" sz="1200" dirty="0"/>
              <a:t>「低廉な空家等の売買取引における</a:t>
            </a:r>
            <a:endParaRPr lang="en-US" altLang="ja-JP" sz="1200" dirty="0"/>
          </a:p>
          <a:p>
            <a:r>
              <a:rPr lang="ja-JP" altLang="en-US" sz="1200" dirty="0"/>
              <a:t>　媒介報酬額の特例」について</a:t>
            </a:r>
            <a:endParaRPr lang="en-US" altLang="ja-JP" sz="1200" dirty="0"/>
          </a:p>
          <a:p>
            <a:endParaRPr kumimoji="1" lang="en-US" altLang="ja-JP" sz="1200" dirty="0"/>
          </a:p>
          <a:p>
            <a:r>
              <a:rPr kumimoji="1" lang="ja-JP" altLang="en-US" sz="1200" dirty="0"/>
              <a:t>・４００万円以下の物件の仲介手数料の上限を１８万円（税別）とするもの</a:t>
            </a:r>
            <a:endParaRPr kumimoji="1" lang="en-US" altLang="ja-JP" sz="1200" dirty="0"/>
          </a:p>
          <a:p>
            <a:endParaRPr kumimoji="1" lang="en-US" altLang="ja-JP" sz="1200" dirty="0"/>
          </a:p>
          <a:p>
            <a:r>
              <a:rPr kumimoji="1" lang="ja-JP" altLang="en-US" sz="1200" dirty="0"/>
              <a:t>（例）２００万円の物件の場合</a:t>
            </a:r>
            <a:endParaRPr kumimoji="1" lang="en-US" altLang="ja-JP" sz="1200" dirty="0"/>
          </a:p>
          <a:p>
            <a:r>
              <a:rPr kumimoji="1" lang="ja-JP" altLang="en-US" sz="1200" dirty="0"/>
              <a:t>２００万</a:t>
            </a:r>
            <a:r>
              <a:rPr kumimoji="1" lang="en-US" altLang="ja-JP" sz="1200" dirty="0"/>
              <a:t>×</a:t>
            </a:r>
            <a:r>
              <a:rPr kumimoji="1" lang="ja-JP" altLang="en-US" sz="1200" dirty="0"/>
              <a:t>５％</a:t>
            </a:r>
            <a:r>
              <a:rPr kumimoji="1" lang="en-US" altLang="ja-JP" sz="1200" dirty="0"/>
              <a:t>=</a:t>
            </a:r>
            <a:r>
              <a:rPr kumimoji="1" lang="ja-JP" altLang="en-US" sz="1200" dirty="0"/>
              <a:t>１０万円</a:t>
            </a:r>
            <a:r>
              <a:rPr kumimoji="1" lang="ja-JP" altLang="en-US" sz="900" dirty="0"/>
              <a:t>（本来の上限）</a:t>
            </a:r>
            <a:endParaRPr kumimoji="1" lang="en-US" altLang="ja-JP" sz="1200" dirty="0"/>
          </a:p>
          <a:p>
            <a:r>
              <a:rPr kumimoji="1" lang="ja-JP" altLang="en-US" sz="1200" dirty="0"/>
              <a:t>→</a:t>
            </a:r>
            <a:r>
              <a:rPr kumimoji="1" lang="ja-JP" altLang="en-US" sz="1200" u="sng" dirty="0"/>
              <a:t>特例により上限を１８万円にできる</a:t>
            </a:r>
            <a:endParaRPr kumimoji="1" lang="en-US" altLang="ja-JP" sz="1200" u="sng" dirty="0"/>
          </a:p>
          <a:p>
            <a:endParaRPr kumimoji="1" lang="en-US" altLang="ja-JP" sz="1200" dirty="0"/>
          </a:p>
          <a:p>
            <a:r>
              <a:rPr kumimoji="1" lang="ja-JP" altLang="en-US" sz="1200" dirty="0"/>
              <a:t>・法改正され、多少の改善はあったものの、活用されることは非常に少ない</a:t>
            </a:r>
          </a:p>
        </p:txBody>
      </p:sp>
      <p:sp>
        <p:nvSpPr>
          <p:cNvPr id="16" name="角丸四角形 15">
            <a:extLst>
              <a:ext uri="{FF2B5EF4-FFF2-40B4-BE49-F238E27FC236}">
                <a16:creationId xmlns:a16="http://schemas.microsoft.com/office/drawing/2014/main" id="{D2A71BCD-25DE-1C4D-A9EC-E21F71756A43}"/>
              </a:ext>
            </a:extLst>
          </p:cNvPr>
          <p:cNvSpPr/>
          <p:nvPr/>
        </p:nvSpPr>
        <p:spPr>
          <a:xfrm>
            <a:off x="122465" y="3980578"/>
            <a:ext cx="3049025" cy="238302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角丸四角形 16">
            <a:extLst>
              <a:ext uri="{FF2B5EF4-FFF2-40B4-BE49-F238E27FC236}">
                <a16:creationId xmlns:a16="http://schemas.microsoft.com/office/drawing/2014/main" id="{D55DCC2E-8604-F14B-B552-0D4C25A7537C}"/>
              </a:ext>
            </a:extLst>
          </p:cNvPr>
          <p:cNvSpPr/>
          <p:nvPr/>
        </p:nvSpPr>
        <p:spPr>
          <a:xfrm>
            <a:off x="3255268" y="4024925"/>
            <a:ext cx="5737053" cy="207132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636DED15-B658-8347-9DF5-EDFD47F1FC7A}"/>
              </a:ext>
            </a:extLst>
          </p:cNvPr>
          <p:cNvSpPr txBox="1"/>
          <p:nvPr/>
        </p:nvSpPr>
        <p:spPr>
          <a:xfrm>
            <a:off x="3399052" y="4108637"/>
            <a:ext cx="5391219" cy="1815882"/>
          </a:xfrm>
          <a:prstGeom prst="rect">
            <a:avLst/>
          </a:prstGeom>
          <a:noFill/>
        </p:spPr>
        <p:txBody>
          <a:bodyPr wrap="none" rtlCol="0">
            <a:spAutoFit/>
          </a:bodyPr>
          <a:lstStyle/>
          <a:p>
            <a:r>
              <a:rPr kumimoji="1" lang="ja-JP" altLang="en-US" sz="1400" dirty="0"/>
              <a:t>一方、建築業界は「ガラスの交換」、「屋根の修理」等、</a:t>
            </a:r>
            <a:endParaRPr kumimoji="1" lang="en-US" altLang="ja-JP" sz="1400" dirty="0"/>
          </a:p>
          <a:p>
            <a:r>
              <a:rPr kumimoji="1" lang="ja-JP" altLang="en-US" sz="1400" dirty="0"/>
              <a:t>ちょっとしたことでもスピーディーに動いてくれることが多い。</a:t>
            </a:r>
            <a:endParaRPr kumimoji="1" lang="en-US" altLang="ja-JP" sz="1400" dirty="0"/>
          </a:p>
          <a:p>
            <a:endParaRPr kumimoji="1" lang="en-US" altLang="ja-JP" sz="1400" dirty="0"/>
          </a:p>
          <a:p>
            <a:r>
              <a:rPr kumimoji="1" lang="ja-JP" altLang="en-US" sz="1400" dirty="0"/>
              <a:t>空き家で大きく儲けることが難しい不動産屋よりも、</a:t>
            </a:r>
            <a:endParaRPr kumimoji="1" lang="en-US" altLang="ja-JP" sz="1400" dirty="0"/>
          </a:p>
          <a:p>
            <a:r>
              <a:rPr kumimoji="1" lang="ja-JP" altLang="en-US" sz="1400" dirty="0"/>
              <a:t>傷んだ家を修理できる建築屋の方が、空き家への期待は大きい。</a:t>
            </a:r>
            <a:endParaRPr kumimoji="1" lang="en-US" altLang="ja-JP" sz="1400" dirty="0"/>
          </a:p>
          <a:p>
            <a:endParaRPr kumimoji="1" lang="en-US" altLang="ja-JP" sz="1400" dirty="0"/>
          </a:p>
          <a:p>
            <a:r>
              <a:rPr kumimoji="1" lang="ja-JP" altLang="en-US" sz="1400" dirty="0"/>
              <a:t>そのため、協議会の構成メンバーには不動産屋よりも建築関係者</a:t>
            </a:r>
            <a:endParaRPr kumimoji="1" lang="en-US" altLang="ja-JP" sz="1400" dirty="0"/>
          </a:p>
          <a:p>
            <a:r>
              <a:rPr kumimoji="1" lang="ja-JP" altLang="en-US" sz="1400" dirty="0"/>
              <a:t>の方が、望ましいと言えるのかもしれない。</a:t>
            </a:r>
            <a:endParaRPr kumimoji="1" lang="en-US" altLang="ja-JP" sz="1400" dirty="0"/>
          </a:p>
        </p:txBody>
      </p:sp>
      <p:pic>
        <p:nvPicPr>
          <p:cNvPr id="19" name="Picture 4" descr="不動産は決して楽して儲からない商売です,イメージ先行系タイプ？ | カツキ不動産コンサル">
            <a:extLst>
              <a:ext uri="{FF2B5EF4-FFF2-40B4-BE49-F238E27FC236}">
                <a16:creationId xmlns:a16="http://schemas.microsoft.com/office/drawing/2014/main" id="{D18C1723-7D72-E54D-AA46-71AF299C25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6182" y="2639386"/>
            <a:ext cx="1313465" cy="1223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06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888CDBAA-698E-46EB-ACC3-3D9C32D5C8C9}"/>
              </a:ext>
            </a:extLst>
          </p:cNvPr>
          <p:cNvSpPr txBox="1">
            <a:spLocks/>
          </p:cNvSpPr>
          <p:nvPr/>
        </p:nvSpPr>
        <p:spPr>
          <a:xfrm>
            <a:off x="487836" y="4474029"/>
            <a:ext cx="8176104" cy="2096104"/>
          </a:xfrm>
          <a:prstGeom prst="rect">
            <a:avLst/>
          </a:prstGeom>
          <a:no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pPr algn="ctr"/>
            <a:r>
              <a:rPr lang="ja-JP" altLang="en-US" sz="3800"/>
              <a:t>「空き家課題解決」へ建築業界の得意</a:t>
            </a:r>
            <a:br>
              <a:rPr lang="en-US" altLang="ja-JP" sz="3800" dirty="0"/>
            </a:br>
            <a:r>
              <a:rPr lang="ja-JP" altLang="en-US" sz="3800"/>
              <a:t>古家移築再生プロジェクト</a:t>
            </a:r>
            <a:endParaRPr lang="en-US" altLang="ja-JP" sz="3800" dirty="0"/>
          </a:p>
          <a:p>
            <a:pPr algn="ctr"/>
            <a:r>
              <a:rPr lang="en-US" altLang="ja-JP" sz="3800" dirty="0">
                <a:solidFill>
                  <a:srgbClr val="FF0000"/>
                </a:solidFill>
              </a:rPr>
              <a:t>【</a:t>
            </a:r>
            <a:r>
              <a:rPr lang="ja-JP" altLang="en-US" sz="3800">
                <a:solidFill>
                  <a:srgbClr val="FF0000"/>
                </a:solidFill>
              </a:rPr>
              <a:t>結</a:t>
            </a:r>
            <a:r>
              <a:rPr lang="en-US" altLang="ja-JP" sz="3800" dirty="0">
                <a:solidFill>
                  <a:srgbClr val="FF0000"/>
                </a:solidFill>
              </a:rPr>
              <a:t>】</a:t>
            </a:r>
            <a:r>
              <a:rPr lang="ja-JP" altLang="en-US" sz="3800">
                <a:solidFill>
                  <a:srgbClr val="FF0000"/>
                </a:solidFill>
              </a:rPr>
              <a:t>を運営しています</a:t>
            </a:r>
            <a:r>
              <a:rPr lang="ja-JP" altLang="en-US" sz="3800">
                <a:solidFill>
                  <a:schemeClr val="bg1"/>
                </a:solidFill>
              </a:rPr>
              <a:t>明会</a:t>
            </a:r>
          </a:p>
        </p:txBody>
      </p:sp>
      <p:pic>
        <p:nvPicPr>
          <p:cNvPr id="5" name="図 4" descr="建物の前の家&#10;&#10;自動的に生成された説明">
            <a:extLst>
              <a:ext uri="{FF2B5EF4-FFF2-40B4-BE49-F238E27FC236}">
                <a16:creationId xmlns:a16="http://schemas.microsoft.com/office/drawing/2014/main" id="{2E00A508-7197-884E-9148-DB877DABCB39}"/>
              </a:ext>
            </a:extLst>
          </p:cNvPr>
          <p:cNvPicPr>
            <a:picLocks noChangeAspect="1"/>
          </p:cNvPicPr>
          <p:nvPr/>
        </p:nvPicPr>
        <p:blipFill rotWithShape="1">
          <a:blip r:embed="rId2">
            <a:extLst>
              <a:ext uri="{28A0092B-C50C-407E-A947-70E740481C1C}">
                <a14:useLocalDpi xmlns:a14="http://schemas.microsoft.com/office/drawing/2010/main" val="0"/>
              </a:ext>
            </a:extLst>
          </a:blip>
          <a:srcRect t="19526" b="6292"/>
          <a:stretch/>
        </p:blipFill>
        <p:spPr>
          <a:xfrm>
            <a:off x="20" y="0"/>
            <a:ext cx="9143979" cy="4239482"/>
          </a:xfrm>
          <a:prstGeom prst="rect">
            <a:avLst/>
          </a:prstGeom>
        </p:spPr>
      </p:pic>
      <p:sp>
        <p:nvSpPr>
          <p:cNvPr id="6" name="正方形/長方形 5">
            <a:extLst>
              <a:ext uri="{FF2B5EF4-FFF2-40B4-BE49-F238E27FC236}">
                <a16:creationId xmlns:a16="http://schemas.microsoft.com/office/drawing/2014/main" id="{07CC4D3F-0377-844E-966A-45CE6384096F}"/>
              </a:ext>
            </a:extLst>
          </p:cNvPr>
          <p:cNvSpPr/>
          <p:nvPr/>
        </p:nvSpPr>
        <p:spPr>
          <a:xfrm>
            <a:off x="3210088" y="3244334"/>
            <a:ext cx="2723823" cy="369332"/>
          </a:xfrm>
          <a:prstGeom prst="rect">
            <a:avLst/>
          </a:prstGeom>
        </p:spPr>
        <p:txBody>
          <a:bodyPr wrap="none">
            <a:spAutoFit/>
          </a:bodyPr>
          <a:lstStyle/>
          <a:p>
            <a:r>
              <a:rPr kumimoji="1" lang="ja-JP" altLang="en-US"/>
              <a:t>輸出側・輸入側に関して</a:t>
            </a:r>
            <a:endParaRPr lang="ja-JP" altLang="en-US"/>
          </a:p>
        </p:txBody>
      </p:sp>
    </p:spTree>
    <p:extLst>
      <p:ext uri="{BB962C8B-B14F-4D97-AF65-F5344CB8AC3E}">
        <p14:creationId xmlns:p14="http://schemas.microsoft.com/office/powerpoint/2010/main" val="3850720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useBgFill="1">
        <p:nvSpPr>
          <p:cNvPr id="4" name="Rectangle 11">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タイトル 1">
            <a:extLst>
              <a:ext uri="{FF2B5EF4-FFF2-40B4-BE49-F238E27FC236}">
                <a16:creationId xmlns:a16="http://schemas.microsoft.com/office/drawing/2014/main" id="{B9F2F6BD-BDEA-8341-AECA-69B3740BFFC8}"/>
              </a:ext>
            </a:extLst>
          </p:cNvPr>
          <p:cNvSpPr txBox="1">
            <a:spLocks/>
          </p:cNvSpPr>
          <p:nvPr/>
        </p:nvSpPr>
        <p:spPr>
          <a:xfrm>
            <a:off x="751263" y="170412"/>
            <a:ext cx="7634200" cy="1328730"/>
          </a:xfrm>
          <a:prstGeom prst="rect">
            <a:avLst/>
          </a:prstGeom>
        </p:spPr>
        <p:txBody>
          <a:bodyPr vert="horz" lIns="91440" tIns="45720" rIns="91440" bIns="45720" rtlCol="0" anchor="b">
            <a:normAutofit fontScale="90000"/>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pPr algn="ctr"/>
            <a:r>
              <a:rPr lang="ja-JP" altLang="en-US" sz="4500">
                <a:latin typeface="+mj-lt"/>
                <a:ea typeface="+mj-ea"/>
              </a:rPr>
              <a:t>移築による</a:t>
            </a:r>
            <a:br>
              <a:rPr lang="en-US" altLang="ja-JP" sz="4500">
                <a:latin typeface="+mj-lt"/>
                <a:ea typeface="+mj-ea"/>
              </a:rPr>
            </a:br>
            <a:r>
              <a:rPr lang="ja-JP" altLang="en-US" sz="4500">
                <a:latin typeface="+mj-lt"/>
                <a:ea typeface="+mj-ea"/>
              </a:rPr>
              <a:t>古民家分譲も計画されています</a:t>
            </a:r>
          </a:p>
        </p:txBody>
      </p:sp>
      <p:pic>
        <p:nvPicPr>
          <p:cNvPr id="6" name="図 5" descr="テーブル, 座る, 冷蔵庫 が含まれている画像&#10;&#10;自動的に生成された説明">
            <a:extLst>
              <a:ext uri="{FF2B5EF4-FFF2-40B4-BE49-F238E27FC236}">
                <a16:creationId xmlns:a16="http://schemas.microsoft.com/office/drawing/2014/main" id="{FA6F8F82-ABFA-8647-B496-0353D9F3956F}"/>
              </a:ext>
            </a:extLst>
          </p:cNvPr>
          <p:cNvPicPr>
            <a:picLocks noChangeAspect="1"/>
          </p:cNvPicPr>
          <p:nvPr/>
        </p:nvPicPr>
        <p:blipFill rotWithShape="1">
          <a:blip r:embed="rId2">
            <a:extLst>
              <a:ext uri="{28A0092B-C50C-407E-A947-70E740481C1C}">
                <a14:useLocalDpi xmlns:a14="http://schemas.microsoft.com/office/drawing/2010/main" val="0"/>
              </a:ext>
            </a:extLst>
          </a:blip>
          <a:srcRect l="24041" r="1558" b="-3"/>
          <a:stretch/>
        </p:blipFill>
        <p:spPr>
          <a:xfrm>
            <a:off x="149055" y="2410448"/>
            <a:ext cx="4352493" cy="3890357"/>
          </a:xfrm>
          <a:prstGeom prst="rect">
            <a:avLst/>
          </a:prstGeom>
        </p:spPr>
      </p:pic>
      <p:pic>
        <p:nvPicPr>
          <p:cNvPr id="7" name="コンテンツ プレースホルダー 4" descr="建物, 男, 山, 小さい が含まれている画像&#10;&#10;自動的に生成された説明">
            <a:extLst>
              <a:ext uri="{FF2B5EF4-FFF2-40B4-BE49-F238E27FC236}">
                <a16:creationId xmlns:a16="http://schemas.microsoft.com/office/drawing/2014/main" id="{D1EC128B-2FEE-FE47-A2EE-FE03E948136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1767" r="21734" b="-1"/>
          <a:stretch/>
        </p:blipFill>
        <p:spPr>
          <a:xfrm>
            <a:off x="4642450" y="2410448"/>
            <a:ext cx="4352492" cy="3890357"/>
          </a:xfrm>
          <a:prstGeom prst="rect">
            <a:avLst/>
          </a:prstGeom>
        </p:spPr>
      </p:pic>
    </p:spTree>
    <p:extLst>
      <p:ext uri="{BB962C8B-B14F-4D97-AF65-F5344CB8AC3E}">
        <p14:creationId xmlns:p14="http://schemas.microsoft.com/office/powerpoint/2010/main" val="1346996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海外への移築も進んでいます</a:t>
            </a:r>
            <a:endParaRPr kumimoji="1" lang="ja-JP" altLang="en-US" dirty="0"/>
          </a:p>
        </p:txBody>
      </p:sp>
      <p:pic>
        <p:nvPicPr>
          <p:cNvPr id="5" name="図 4" descr="建物, 屋外, 椅子, テーブル が含まれている画像&#10;&#10;自動的に生成された説明">
            <a:extLst>
              <a:ext uri="{FF2B5EF4-FFF2-40B4-BE49-F238E27FC236}">
                <a16:creationId xmlns:a16="http://schemas.microsoft.com/office/drawing/2014/main" id="{D832516B-8F8F-2943-B7A9-91B3D5F1D8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2783" y="985663"/>
            <a:ext cx="3836894" cy="2508636"/>
          </a:xfrm>
          <a:prstGeom prst="rect">
            <a:avLst/>
          </a:prstGeom>
        </p:spPr>
      </p:pic>
      <p:pic>
        <p:nvPicPr>
          <p:cNvPr id="6" name="図 5" descr="人, 屋内, テーブル, グループ が含まれている画像&#10;&#10;自動的に生成された説明">
            <a:extLst>
              <a:ext uri="{FF2B5EF4-FFF2-40B4-BE49-F238E27FC236}">
                <a16:creationId xmlns:a16="http://schemas.microsoft.com/office/drawing/2014/main" id="{E26CC1DC-1A0E-694F-BE38-E453E14B92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783" y="3890682"/>
            <a:ext cx="3836894" cy="2743200"/>
          </a:xfrm>
          <a:prstGeom prst="rect">
            <a:avLst/>
          </a:prstGeom>
        </p:spPr>
      </p:pic>
      <p:pic>
        <p:nvPicPr>
          <p:cNvPr id="4" name="コンテンツ プレースホルダー 4" descr="新聞の記事のスクリーンショット&#10;&#10;中程度の精度で自動的に生成された説明">
            <a:extLst>
              <a:ext uri="{FF2B5EF4-FFF2-40B4-BE49-F238E27FC236}">
                <a16:creationId xmlns:a16="http://schemas.microsoft.com/office/drawing/2014/main" id="{88B141C6-702A-9841-95B8-14018A38D822}"/>
              </a:ext>
            </a:extLst>
          </p:cNvPr>
          <p:cNvPicPr>
            <a:picLocks noGrp="1" noChangeAspect="1"/>
          </p:cNvPicPr>
          <p:nvPr>
            <p:ph idx="1"/>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9856" y="985663"/>
            <a:ext cx="3920057" cy="5648219"/>
          </a:xfrm>
        </p:spPr>
      </p:pic>
    </p:spTree>
    <p:extLst>
      <p:ext uri="{BB962C8B-B14F-4D97-AF65-F5344CB8AC3E}">
        <p14:creationId xmlns:p14="http://schemas.microsoft.com/office/powerpoint/2010/main" val="2924607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a:t>
            </a:r>
            <a:r>
              <a:rPr lang="ja-JP" altLang="en-US" dirty="0"/>
              <a:t>結</a:t>
            </a:r>
            <a:r>
              <a:rPr lang="en-US" altLang="ja-JP" dirty="0"/>
              <a:t>】</a:t>
            </a:r>
            <a:r>
              <a:rPr lang="ja-JP" altLang="en-US" dirty="0"/>
              <a:t>プロジェクトの概要</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lang="en-US" altLang="ja-JP" dirty="0"/>
          </a:p>
          <a:p>
            <a:pPr marL="0" indent="0">
              <a:buNone/>
            </a:pPr>
            <a:r>
              <a:rPr lang="ja-JP" altLang="en-US" dirty="0"/>
              <a:t>・</a:t>
            </a:r>
            <a:r>
              <a:rPr lang="ja-JP" altLang="en-US" dirty="0">
                <a:solidFill>
                  <a:srgbClr val="FF0000"/>
                </a:solidFill>
              </a:rPr>
              <a:t>輸出側・輸入側の仕組みでのプロジェクト</a:t>
            </a:r>
            <a:endParaRPr lang="en-US" altLang="ja-JP" dirty="0">
              <a:solidFill>
                <a:srgbClr val="FF0000"/>
              </a:solidFill>
            </a:endParaRPr>
          </a:p>
          <a:p>
            <a:pPr marL="0" indent="0">
              <a:buNone/>
            </a:pPr>
            <a:endParaRPr lang="en-US" altLang="ja-JP" dirty="0">
              <a:solidFill>
                <a:srgbClr val="FF0000"/>
              </a:solidFill>
            </a:endParaRPr>
          </a:p>
          <a:p>
            <a:endParaRPr lang="en-US" altLang="ja-JP" dirty="0"/>
          </a:p>
          <a:p>
            <a:pPr marL="0" indent="0">
              <a:buNone/>
            </a:pPr>
            <a:endParaRPr kumimoji="1" lang="ja-JP" altLang="en-US" dirty="0"/>
          </a:p>
        </p:txBody>
      </p:sp>
    </p:spTree>
    <p:extLst>
      <p:ext uri="{BB962C8B-B14F-4D97-AF65-F5344CB8AC3E}">
        <p14:creationId xmlns:p14="http://schemas.microsoft.com/office/powerpoint/2010/main" val="1793174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a:t>
            </a:r>
            <a:r>
              <a:rPr lang="ja-JP" altLang="en-US" dirty="0"/>
              <a:t>結</a:t>
            </a:r>
            <a:r>
              <a:rPr lang="en-US" altLang="ja-JP" dirty="0"/>
              <a:t>】</a:t>
            </a:r>
            <a:r>
              <a:rPr lang="ja-JP" altLang="en-US" dirty="0"/>
              <a:t>プロジェクトの概要</a:t>
            </a:r>
            <a:endParaRPr kumimoji="1" lang="ja-JP" altLang="en-US" dirty="0"/>
          </a:p>
        </p:txBody>
      </p:sp>
      <p:sp>
        <p:nvSpPr>
          <p:cNvPr id="4" name="コンテンツ プレースホルダー 2">
            <a:extLst>
              <a:ext uri="{FF2B5EF4-FFF2-40B4-BE49-F238E27FC236}">
                <a16:creationId xmlns:a16="http://schemas.microsoft.com/office/drawing/2014/main" id="{97EBB06B-074A-D74C-BA9A-58DC88E9F9B7}"/>
              </a:ext>
            </a:extLst>
          </p:cNvPr>
          <p:cNvSpPr>
            <a:spLocks noGrp="1"/>
          </p:cNvSpPr>
          <p:nvPr>
            <p:ph idx="1"/>
          </p:nvPr>
        </p:nvSpPr>
        <p:spPr/>
        <p:txBody>
          <a:bodyPr/>
          <a:lstStyle/>
          <a:p>
            <a:pPr marL="0" indent="0">
              <a:buNone/>
            </a:pPr>
            <a:endParaRPr kumimoji="1" lang="en-US" altLang="ja-JP" dirty="0"/>
          </a:p>
          <a:p>
            <a:pPr marL="0" indent="0">
              <a:buNone/>
            </a:pPr>
            <a:r>
              <a:rPr lang="ja-JP" altLang="en-US" dirty="0"/>
              <a:t>・</a:t>
            </a:r>
            <a:r>
              <a:rPr kumimoji="1" lang="ja-JP" altLang="en-US" dirty="0"/>
              <a:t>輸出側・輸入側の仕組みでのプロジェクト</a:t>
            </a:r>
            <a:endParaRPr kumimoji="1" lang="en-US" altLang="ja-JP" dirty="0"/>
          </a:p>
          <a:p>
            <a:pPr marL="0" indent="0">
              <a:buNone/>
            </a:pPr>
            <a:endParaRPr lang="en-US" altLang="ja-JP" dirty="0"/>
          </a:p>
          <a:p>
            <a:pPr marL="0" indent="0">
              <a:buNone/>
            </a:pPr>
            <a:r>
              <a:rPr lang="ja-JP" altLang="en-US" dirty="0"/>
              <a:t>・</a:t>
            </a:r>
            <a:r>
              <a:rPr lang="ja-JP" altLang="en-US" dirty="0">
                <a:solidFill>
                  <a:srgbClr val="FF0000"/>
                </a:solidFill>
              </a:rPr>
              <a:t>輸出側の自治体連携での空き家課題解決</a:t>
            </a:r>
            <a:endParaRPr lang="en-US" altLang="ja-JP" dirty="0">
              <a:solidFill>
                <a:srgbClr val="FF0000"/>
              </a:solidFill>
            </a:endParaRPr>
          </a:p>
          <a:p>
            <a:pPr marL="0" indent="0">
              <a:buNone/>
            </a:pPr>
            <a:endParaRPr lang="en-US" altLang="ja-JP" dirty="0"/>
          </a:p>
          <a:p>
            <a:endParaRPr kumimoji="1" lang="ja-JP" altLang="en-US" dirty="0"/>
          </a:p>
        </p:txBody>
      </p:sp>
    </p:spTree>
    <p:extLst>
      <p:ext uri="{BB962C8B-B14F-4D97-AF65-F5344CB8AC3E}">
        <p14:creationId xmlns:p14="http://schemas.microsoft.com/office/powerpoint/2010/main" val="97722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useBgFill="1">
        <p:nvSpPr>
          <p:cNvPr id="4"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コンテンツ プレースホルダー 4" descr="新聞の記事&#10;&#10;中程度の精度で自動的に生成された説明">
            <a:extLst>
              <a:ext uri="{FF2B5EF4-FFF2-40B4-BE49-F238E27FC236}">
                <a16:creationId xmlns:a16="http://schemas.microsoft.com/office/drawing/2014/main" id="{1815B2DD-F500-134D-9B4A-13ADD6206C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58" y="245120"/>
            <a:ext cx="6803134" cy="6400800"/>
          </a:xfrm>
          <a:prstGeom prst="rect">
            <a:avLst/>
          </a:prstGeom>
        </p:spPr>
      </p:pic>
    </p:spTree>
    <p:extLst>
      <p:ext uri="{BB962C8B-B14F-4D97-AF65-F5344CB8AC3E}">
        <p14:creationId xmlns:p14="http://schemas.microsoft.com/office/powerpoint/2010/main" val="2191743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a:t>
            </a:r>
            <a:r>
              <a:rPr lang="ja-JP" altLang="en-US" dirty="0"/>
              <a:t>結</a:t>
            </a:r>
            <a:r>
              <a:rPr lang="en-US" altLang="ja-JP" dirty="0"/>
              <a:t>】</a:t>
            </a:r>
            <a:r>
              <a:rPr lang="ja-JP" altLang="en-US" dirty="0"/>
              <a:t>プロジェクトの概要</a:t>
            </a:r>
            <a:endParaRPr kumimoji="1" lang="ja-JP" altLang="en-US" dirty="0"/>
          </a:p>
        </p:txBody>
      </p:sp>
      <p:sp>
        <p:nvSpPr>
          <p:cNvPr id="4" name="コンテンツ プレースホルダー 2">
            <a:extLst>
              <a:ext uri="{FF2B5EF4-FFF2-40B4-BE49-F238E27FC236}">
                <a16:creationId xmlns:a16="http://schemas.microsoft.com/office/drawing/2014/main" id="{97EBB06B-074A-D74C-BA9A-58DC88E9F9B7}"/>
              </a:ext>
            </a:extLst>
          </p:cNvPr>
          <p:cNvSpPr>
            <a:spLocks noGrp="1"/>
          </p:cNvSpPr>
          <p:nvPr>
            <p:ph idx="1"/>
          </p:nvPr>
        </p:nvSpPr>
        <p:spPr/>
        <p:txBody>
          <a:bodyPr/>
          <a:lstStyle/>
          <a:p>
            <a:pPr marL="0" indent="0">
              <a:buNone/>
            </a:pPr>
            <a:endParaRPr kumimoji="1" lang="en-US" altLang="ja-JP" dirty="0"/>
          </a:p>
          <a:p>
            <a:pPr marL="0" indent="0">
              <a:buNone/>
            </a:pPr>
            <a:r>
              <a:rPr lang="ja-JP" altLang="en-US" dirty="0"/>
              <a:t>・</a:t>
            </a:r>
            <a:r>
              <a:rPr kumimoji="1" lang="ja-JP" altLang="en-US" dirty="0"/>
              <a:t>輸出側・輸入側の仕組みでのプロジェクト</a:t>
            </a:r>
            <a:endParaRPr kumimoji="1" lang="en-US" altLang="ja-JP" dirty="0"/>
          </a:p>
          <a:p>
            <a:pPr marL="0" indent="0">
              <a:buNone/>
            </a:pPr>
            <a:endParaRPr lang="en-US" altLang="ja-JP" dirty="0"/>
          </a:p>
          <a:p>
            <a:pPr marL="0" indent="0">
              <a:buNone/>
            </a:pPr>
            <a:r>
              <a:rPr lang="ja-JP" altLang="en-US" dirty="0"/>
              <a:t>・輸出側の自治体連携での空き家課題解決</a:t>
            </a:r>
            <a:endParaRPr lang="en-US" altLang="ja-JP" dirty="0"/>
          </a:p>
          <a:p>
            <a:pPr marL="0" indent="0">
              <a:buNone/>
            </a:pPr>
            <a:endParaRPr lang="en-US" altLang="ja-JP" dirty="0"/>
          </a:p>
          <a:p>
            <a:pPr marL="0" indent="0">
              <a:buNone/>
            </a:pPr>
            <a:r>
              <a:rPr lang="ja-JP" altLang="en-US" dirty="0"/>
              <a:t>・</a:t>
            </a:r>
            <a:r>
              <a:rPr lang="ja-JP" altLang="en-US" dirty="0">
                <a:solidFill>
                  <a:srgbClr val="FF0000"/>
                </a:solidFill>
              </a:rPr>
              <a:t>古材鑑定での</a:t>
            </a:r>
            <a:r>
              <a:rPr lang="en-US" altLang="ja-JP" dirty="0">
                <a:solidFill>
                  <a:srgbClr val="FF0000"/>
                </a:solidFill>
              </a:rPr>
              <a:t>PL</a:t>
            </a:r>
            <a:r>
              <a:rPr lang="ja-JP" altLang="en-US" dirty="0">
                <a:solidFill>
                  <a:srgbClr val="FF0000"/>
                </a:solidFill>
              </a:rPr>
              <a:t>法保険付与</a:t>
            </a:r>
            <a:endParaRPr lang="en-US" altLang="ja-JP" dirty="0">
              <a:solidFill>
                <a:srgbClr val="FF0000"/>
              </a:solidFill>
            </a:endParaRPr>
          </a:p>
          <a:p>
            <a:pPr marL="0" indent="0">
              <a:buNone/>
            </a:pPr>
            <a:endParaRPr kumimoji="1" lang="en-US" altLang="ja-JP" dirty="0"/>
          </a:p>
          <a:p>
            <a:endParaRPr kumimoji="1" lang="ja-JP" altLang="en-US" dirty="0"/>
          </a:p>
        </p:txBody>
      </p:sp>
    </p:spTree>
    <p:extLst>
      <p:ext uri="{BB962C8B-B14F-4D97-AF65-F5344CB8AC3E}">
        <p14:creationId xmlns:p14="http://schemas.microsoft.com/office/powerpoint/2010/main" val="3032246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latin typeface="Tsukushi A Round Gothic Regular" panose="02020400000000000000" pitchFamily="18" charset="-128"/>
                <a:ea typeface="Tsukushi A Round Gothic Regular" panose="02020400000000000000" pitchFamily="18" charset="-128"/>
              </a:rPr>
              <a:t>古材倉庫　古材保証（安心の担保）</a:t>
            </a:r>
            <a:endParaRPr kumimoji="1" lang="ja-JP" altLang="en-US" dirty="0"/>
          </a:p>
        </p:txBody>
      </p:sp>
      <p:pic>
        <p:nvPicPr>
          <p:cNvPr id="4" name="Picture 42">
            <a:extLst>
              <a:ext uri="{FF2B5EF4-FFF2-40B4-BE49-F238E27FC236}">
                <a16:creationId xmlns:a16="http://schemas.microsoft.com/office/drawing/2014/main" id="{A425CCE2-9090-0249-8DEB-64DC0656E6C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296" y="2912706"/>
            <a:ext cx="1483366" cy="22539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a:extLst>
              <a:ext uri="{FF2B5EF4-FFF2-40B4-BE49-F238E27FC236}">
                <a16:creationId xmlns:a16="http://schemas.microsoft.com/office/drawing/2014/main" id="{2A4C5F52-E091-2645-8E7B-69624D82BC44}"/>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663133" y="2099595"/>
            <a:ext cx="4245975" cy="2041334"/>
          </a:xfrm>
          <a:prstGeom prst="rect">
            <a:avLst/>
          </a:prstGeom>
          <a:noFill/>
          <a:extLst>
            <a:ext uri="{909E8E84-426E-40DD-AFC4-6F175D3DCCD1}">
              <a14:hiddenFill xmlns:a14="http://schemas.microsoft.com/office/drawing/2010/main">
                <a:solidFill>
                  <a:srgbClr val="FFFFFF"/>
                </a:solidFill>
              </a14:hiddenFill>
            </a:ext>
          </a:extLst>
        </p:spPr>
      </p:pic>
      <p:sp>
        <p:nvSpPr>
          <p:cNvPr id="6" name="コンテンツ プレースホルダー 2">
            <a:extLst>
              <a:ext uri="{FF2B5EF4-FFF2-40B4-BE49-F238E27FC236}">
                <a16:creationId xmlns:a16="http://schemas.microsoft.com/office/drawing/2014/main" id="{536318D7-4776-F94A-9A66-7F765E7923F2}"/>
              </a:ext>
            </a:extLst>
          </p:cNvPr>
          <p:cNvSpPr>
            <a:spLocks noGrp="1"/>
          </p:cNvSpPr>
          <p:nvPr>
            <p:ph idx="1"/>
          </p:nvPr>
        </p:nvSpPr>
        <p:spPr>
          <a:xfrm>
            <a:off x="243281" y="857024"/>
            <a:ext cx="8665827" cy="602955"/>
          </a:xfrm>
        </p:spPr>
        <p:txBody>
          <a:bodyPr>
            <a:normAutofit/>
          </a:bodyPr>
          <a:lstStyle/>
          <a:p>
            <a:pPr marL="0" indent="0">
              <a:buNone/>
            </a:pPr>
            <a:r>
              <a:rPr kumimoji="1" lang="en-US" altLang="ja-JP" sz="1200" b="1" dirty="0">
                <a:latin typeface="Tsukushi A Round Gothic Regular" panose="02020400000000000000" pitchFamily="18" charset="-128"/>
                <a:ea typeface="Tsukushi A Round Gothic Regular" panose="02020400000000000000" pitchFamily="18" charset="-128"/>
              </a:rPr>
              <a:t>【</a:t>
            </a:r>
            <a:r>
              <a:rPr kumimoji="1" lang="ja-JP" altLang="en-US" sz="1200" b="1">
                <a:latin typeface="Tsukushi A Round Gothic Regular" panose="02020400000000000000" pitchFamily="18" charset="-128"/>
                <a:ea typeface="Tsukushi A Round Gothic Regular" panose="02020400000000000000" pitchFamily="18" charset="-128"/>
              </a:rPr>
              <a:t>製造物責任法（</a:t>
            </a:r>
            <a:r>
              <a:rPr kumimoji="1" lang="en-US" altLang="ja-JP" sz="1200" b="1" dirty="0">
                <a:latin typeface="Tsukushi A Round Gothic Regular" panose="02020400000000000000" pitchFamily="18" charset="-128"/>
                <a:ea typeface="Tsukushi A Round Gothic Regular" panose="02020400000000000000" pitchFamily="18" charset="-128"/>
              </a:rPr>
              <a:t>PL</a:t>
            </a:r>
            <a:r>
              <a:rPr kumimoji="1" lang="ja-JP" altLang="en-US" sz="1200" b="1">
                <a:latin typeface="Tsukushi A Round Gothic Regular" panose="02020400000000000000" pitchFamily="18" charset="-128"/>
                <a:ea typeface="Tsukushi A Round Gothic Regular" panose="02020400000000000000" pitchFamily="18" charset="-128"/>
              </a:rPr>
              <a:t>法）に伴う保証</a:t>
            </a:r>
            <a:r>
              <a:rPr kumimoji="1" lang="en-US" altLang="ja-JP" sz="1200" b="1" dirty="0">
                <a:latin typeface="Tsukushi A Round Gothic Regular" panose="02020400000000000000" pitchFamily="18" charset="-128"/>
                <a:ea typeface="Tsukushi A Round Gothic Regular" panose="02020400000000000000" pitchFamily="18" charset="-128"/>
              </a:rPr>
              <a:t>】</a:t>
            </a:r>
            <a:r>
              <a:rPr kumimoji="1" lang="en-US" altLang="ja-JP" sz="1200" b="1" dirty="0">
                <a:solidFill>
                  <a:srgbClr val="FF0000"/>
                </a:solidFill>
                <a:latin typeface="Tsukushi A Round Gothic Regular" panose="02020400000000000000" pitchFamily="18" charset="-128"/>
                <a:ea typeface="Tsukushi A Round Gothic Regular" panose="02020400000000000000" pitchFamily="18" charset="-128"/>
              </a:rPr>
              <a:t>※</a:t>
            </a:r>
            <a:r>
              <a:rPr kumimoji="1" lang="ja-JP" altLang="en-US" sz="1200" b="1">
                <a:solidFill>
                  <a:srgbClr val="FF0000"/>
                </a:solidFill>
                <a:latin typeface="Tsukushi A Round Gothic Regular" panose="02020400000000000000" pitchFamily="18" charset="-128"/>
                <a:ea typeface="Tsukushi A Round Gothic Regular" panose="02020400000000000000" pitchFamily="18" charset="-128"/>
              </a:rPr>
              <a:t>業界唯一</a:t>
            </a:r>
            <a:endParaRPr kumimoji="1" lang="en-US" altLang="ja-JP" sz="1200" b="1" dirty="0">
              <a:solidFill>
                <a:srgbClr val="FF0000"/>
              </a:solidFill>
              <a:latin typeface="Tsukushi A Round Gothic Regular" panose="02020400000000000000" pitchFamily="18" charset="-128"/>
              <a:ea typeface="Tsukushi A Round Gothic Regular" panose="02020400000000000000" pitchFamily="18" charset="-128"/>
            </a:endParaRPr>
          </a:p>
          <a:p>
            <a:pPr marL="0" indent="0">
              <a:buNone/>
            </a:pPr>
            <a:r>
              <a:rPr lang="ja-JP" altLang="en-US" sz="1200" b="1">
                <a:latin typeface="Tsukushi A Round Gothic Regular" panose="02020400000000000000" pitchFamily="18" charset="-128"/>
                <a:ea typeface="Tsukushi A Round Gothic Regular" panose="02020400000000000000" pitchFamily="18" charset="-128"/>
              </a:rPr>
              <a:t>古材倉庫から販売される古材は、古材鑑定士が商品に対して製造物責任法（</a:t>
            </a:r>
            <a:r>
              <a:rPr lang="en-US" altLang="ja-JP" sz="1200" b="1" dirty="0">
                <a:latin typeface="Tsukushi A Round Gothic Regular" panose="02020400000000000000" pitchFamily="18" charset="-128"/>
                <a:ea typeface="Tsukushi A Round Gothic Regular" panose="02020400000000000000" pitchFamily="18" charset="-128"/>
              </a:rPr>
              <a:t>PL</a:t>
            </a:r>
            <a:r>
              <a:rPr lang="ja-JP" altLang="en-US" sz="1200" b="1">
                <a:latin typeface="Tsukushi A Round Gothic Regular" panose="02020400000000000000" pitchFamily="18" charset="-128"/>
                <a:ea typeface="Tsukushi A Round Gothic Regular" panose="02020400000000000000" pitchFamily="18" charset="-128"/>
              </a:rPr>
              <a:t>法）に伴う保証が付与されます。</a:t>
            </a:r>
            <a:endParaRPr lang="en-US" altLang="ja-JP" sz="1200" b="1" dirty="0">
              <a:latin typeface="Tsukushi A Round Gothic Regular" panose="02020400000000000000" pitchFamily="18" charset="-128"/>
              <a:ea typeface="Tsukushi A Round Gothic Regular" panose="02020400000000000000" pitchFamily="18" charset="-128"/>
            </a:endParaRPr>
          </a:p>
        </p:txBody>
      </p:sp>
      <p:sp>
        <p:nvSpPr>
          <p:cNvPr id="7" name="テキスト ボックス 6">
            <a:extLst>
              <a:ext uri="{FF2B5EF4-FFF2-40B4-BE49-F238E27FC236}">
                <a16:creationId xmlns:a16="http://schemas.microsoft.com/office/drawing/2014/main" id="{78C4D352-56DD-B94C-89F1-6601FDFC04F9}"/>
              </a:ext>
            </a:extLst>
          </p:cNvPr>
          <p:cNvSpPr txBox="1"/>
          <p:nvPr/>
        </p:nvSpPr>
        <p:spPr>
          <a:xfrm>
            <a:off x="234893" y="1459979"/>
            <a:ext cx="8674215" cy="507831"/>
          </a:xfrm>
          <a:prstGeom prst="rect">
            <a:avLst/>
          </a:prstGeom>
          <a:noFill/>
        </p:spPr>
        <p:txBody>
          <a:bodyPr wrap="square" rtlCol="0">
            <a:spAutoFit/>
          </a:bodyPr>
          <a:lstStyle/>
          <a:p>
            <a:r>
              <a:rPr lang="ja-JP" altLang="en-US" sz="900" dirty="0">
                <a:solidFill>
                  <a:srgbClr val="000000"/>
                </a:solidFill>
                <a:latin typeface="Tsukushi A Round Gothic Regular" panose="02020400000000000000" pitchFamily="18" charset="-128"/>
                <a:ea typeface="Tsukushi A Round Gothic Regular" panose="02020400000000000000" pitchFamily="18" charset="-128"/>
              </a:rPr>
              <a:t>*製造物責任法（ＰＬ法）とは・・・製品の欠陥によって生命，身体又は財産に損害を被ったことを証明した場合に，被害者は製造会社などに対して損害賠償を求めることができる法律。具体的には，製造業者等が，自ら製造，加工，輸入又は一定の表示をし，引き渡した製造物の欠陥により他人の生命，身体又は財産を侵害したときは，過失の有無にかかわらず，これによって生じた損害を賠償する責任があることを定めている。また製造業者等の免責事由や期間の制限についても定めている。</a:t>
            </a:r>
          </a:p>
        </p:txBody>
      </p:sp>
      <p:sp>
        <p:nvSpPr>
          <p:cNvPr id="8" name="テキスト ボックス 7">
            <a:extLst>
              <a:ext uri="{FF2B5EF4-FFF2-40B4-BE49-F238E27FC236}">
                <a16:creationId xmlns:a16="http://schemas.microsoft.com/office/drawing/2014/main" id="{8578E18E-8CF0-2841-A3C3-0AD35F3B907A}"/>
              </a:ext>
            </a:extLst>
          </p:cNvPr>
          <p:cNvSpPr txBox="1"/>
          <p:nvPr/>
        </p:nvSpPr>
        <p:spPr>
          <a:xfrm>
            <a:off x="656015" y="2309155"/>
            <a:ext cx="3252106" cy="523220"/>
          </a:xfrm>
          <a:prstGeom prst="rect">
            <a:avLst/>
          </a:prstGeom>
          <a:solidFill>
            <a:schemeClr val="accent2"/>
          </a:solidFill>
        </p:spPr>
        <p:txBody>
          <a:bodyPr wrap="square" rtlCol="0">
            <a:spAutoFit/>
          </a:bodyPr>
          <a:lstStyle/>
          <a:p>
            <a:pPr algn="ctr"/>
            <a:r>
              <a:rPr kumimoji="1" lang="ja-JP" altLang="en-US" sz="2800">
                <a:solidFill>
                  <a:schemeClr val="bg1"/>
                </a:solidFill>
                <a:latin typeface="Tsukushi A Round Gothic Regular" panose="02020400000000000000" pitchFamily="18" charset="-128"/>
                <a:ea typeface="Tsukushi A Round Gothic Regular" panose="02020400000000000000" pitchFamily="18" charset="-128"/>
              </a:rPr>
              <a:t>賠償額</a:t>
            </a:r>
            <a:r>
              <a:rPr kumimoji="1" lang="en-US" altLang="ja-JP" sz="2800" dirty="0">
                <a:solidFill>
                  <a:schemeClr val="bg1"/>
                </a:solidFill>
                <a:latin typeface="Tsukushi A Round Gothic Regular" panose="02020400000000000000" pitchFamily="18" charset="-128"/>
                <a:ea typeface="Tsukushi A Round Gothic Regular" panose="02020400000000000000" pitchFamily="18" charset="-128"/>
              </a:rPr>
              <a:t> </a:t>
            </a:r>
            <a:r>
              <a:rPr kumimoji="1" lang="ja-JP" altLang="en-US" sz="2800">
                <a:solidFill>
                  <a:schemeClr val="bg1"/>
                </a:solidFill>
                <a:latin typeface="Tsukushi A Round Gothic Regular" panose="02020400000000000000" pitchFamily="18" charset="-128"/>
                <a:ea typeface="Tsukushi A Round Gothic Regular" panose="02020400000000000000" pitchFamily="18" charset="-128"/>
              </a:rPr>
              <a:t>最大１億円</a:t>
            </a:r>
          </a:p>
        </p:txBody>
      </p:sp>
      <p:sp>
        <p:nvSpPr>
          <p:cNvPr id="9" name="角丸四角形 8">
            <a:extLst>
              <a:ext uri="{FF2B5EF4-FFF2-40B4-BE49-F238E27FC236}">
                <a16:creationId xmlns:a16="http://schemas.microsoft.com/office/drawing/2014/main" id="{96A790AE-20AC-A446-947A-B89D95A890E8}"/>
              </a:ext>
            </a:extLst>
          </p:cNvPr>
          <p:cNvSpPr/>
          <p:nvPr/>
        </p:nvSpPr>
        <p:spPr>
          <a:xfrm>
            <a:off x="1310869" y="3029619"/>
            <a:ext cx="7005152" cy="88727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sz="1000"/>
            </a:pPr>
            <a:r>
              <a:rPr lang="ja-JP" altLang="en-US" sz="1600">
                <a:solidFill>
                  <a:schemeClr val="bg1"/>
                </a:solidFill>
                <a:latin typeface="Tsukushi A Round Gothic Regular" panose="02020400000000000000" pitchFamily="18" charset="-128"/>
                <a:ea typeface="Tsukushi A Round Gothic Regular" panose="02020400000000000000" pitchFamily="18" charset="-128"/>
              </a:rPr>
              <a:t>●古材に入っていた割れを強度上問題ないと判断して出荷したが、</a:t>
            </a:r>
            <a:endParaRPr lang="en-US" altLang="ja-JP" sz="1600" dirty="0">
              <a:solidFill>
                <a:schemeClr val="bg1"/>
              </a:solidFill>
              <a:latin typeface="Tsukushi A Round Gothic Regular" panose="02020400000000000000" pitchFamily="18" charset="-128"/>
              <a:ea typeface="Tsukushi A Round Gothic Regular" panose="02020400000000000000" pitchFamily="18" charset="-128"/>
            </a:endParaRPr>
          </a:p>
          <a:p>
            <a:pPr>
              <a:defRPr sz="1000"/>
            </a:pPr>
            <a:r>
              <a:rPr lang="ja-JP" altLang="en-US" sz="1600">
                <a:solidFill>
                  <a:schemeClr val="bg1"/>
                </a:solidFill>
                <a:latin typeface="Tsukushi A Round Gothic Regular" panose="02020400000000000000" pitchFamily="18" charset="-128"/>
                <a:ea typeface="Tsukushi A Round Gothic Regular" panose="02020400000000000000" pitchFamily="18" charset="-128"/>
              </a:rPr>
              <a:t>　住宅で使用して折れてしまい消費者にケガを負わせた。</a:t>
            </a:r>
          </a:p>
        </p:txBody>
      </p:sp>
      <p:sp>
        <p:nvSpPr>
          <p:cNvPr id="10" name="角丸四角形 9">
            <a:extLst>
              <a:ext uri="{FF2B5EF4-FFF2-40B4-BE49-F238E27FC236}">
                <a16:creationId xmlns:a16="http://schemas.microsoft.com/office/drawing/2014/main" id="{33A394B6-C978-CC46-BE7B-68923F8A1B16}"/>
              </a:ext>
            </a:extLst>
          </p:cNvPr>
          <p:cNvSpPr/>
          <p:nvPr/>
        </p:nvSpPr>
        <p:spPr>
          <a:xfrm>
            <a:off x="1310869" y="4172931"/>
            <a:ext cx="7005152" cy="902003"/>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sz="1000"/>
            </a:pPr>
            <a:r>
              <a:rPr lang="ja-JP" altLang="en-US" sz="1600">
                <a:solidFill>
                  <a:schemeClr val="bg1"/>
                </a:solidFill>
                <a:latin typeface="Tsukushi A Round Gothic Regular" panose="02020400000000000000" pitchFamily="18" charset="-128"/>
                <a:ea typeface="Tsukushi A Round Gothic Regular" panose="02020400000000000000" pitchFamily="18" charset="-128"/>
              </a:rPr>
              <a:t>●シロアリに汚染されていることに気付かず出荷してしまい、住宅や店舗でそれを使用して他の新しい部位にシロアリが広がり古材が折れて落ちて下にあった物に損害がでた。</a:t>
            </a:r>
          </a:p>
        </p:txBody>
      </p:sp>
      <p:sp>
        <p:nvSpPr>
          <p:cNvPr id="11" name="タイトル 1">
            <a:extLst>
              <a:ext uri="{FF2B5EF4-FFF2-40B4-BE49-F238E27FC236}">
                <a16:creationId xmlns:a16="http://schemas.microsoft.com/office/drawing/2014/main" id="{CD9738F9-06C6-4D4E-8B81-5977895550DF}"/>
              </a:ext>
            </a:extLst>
          </p:cNvPr>
          <p:cNvSpPr txBox="1">
            <a:spLocks/>
          </p:cNvSpPr>
          <p:nvPr/>
        </p:nvSpPr>
        <p:spPr>
          <a:xfrm>
            <a:off x="279420" y="5347884"/>
            <a:ext cx="8665827" cy="11029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2000" b="1" kern="1200">
                <a:solidFill>
                  <a:schemeClr val="tx1"/>
                </a:solidFill>
                <a:latin typeface="+mj-lt"/>
                <a:ea typeface="+mj-ea"/>
                <a:cs typeface="+mj-cs"/>
              </a:defRPr>
            </a:lvl1pPr>
          </a:lstStyle>
          <a:p>
            <a:r>
              <a:rPr lang="ja-JP" altLang="en-US" dirty="0">
                <a:latin typeface="Tsukushi A Round Gothic Regular" panose="02020400000000000000" pitchFamily="18" charset="-128"/>
                <a:ea typeface="Tsukushi A Round Gothic Regular" panose="02020400000000000000" pitchFamily="18" charset="-128"/>
              </a:rPr>
              <a:t>日本国内で上記のような事故により、お客様やその他第三者の身体や財物に損害を与え、法律上の損害賠償責任を負担することによって損害を被った場合に保険金をお支払いします！</a:t>
            </a:r>
          </a:p>
        </p:txBody>
      </p:sp>
    </p:spTree>
    <p:extLst>
      <p:ext uri="{BB962C8B-B14F-4D97-AF65-F5344CB8AC3E}">
        <p14:creationId xmlns:p14="http://schemas.microsoft.com/office/powerpoint/2010/main" val="581476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a:t>
            </a:r>
            <a:r>
              <a:rPr lang="ja-JP" altLang="en-US" dirty="0"/>
              <a:t>結</a:t>
            </a:r>
            <a:r>
              <a:rPr lang="en-US" altLang="ja-JP" dirty="0"/>
              <a:t>】</a:t>
            </a:r>
            <a:r>
              <a:rPr lang="ja-JP" altLang="en-US" dirty="0"/>
              <a:t>プロジェクトの概要</a:t>
            </a:r>
            <a:endParaRPr kumimoji="1" lang="ja-JP" altLang="en-US" dirty="0"/>
          </a:p>
        </p:txBody>
      </p:sp>
      <p:sp>
        <p:nvSpPr>
          <p:cNvPr id="4" name="コンテンツ プレースホルダー 2">
            <a:extLst>
              <a:ext uri="{FF2B5EF4-FFF2-40B4-BE49-F238E27FC236}">
                <a16:creationId xmlns:a16="http://schemas.microsoft.com/office/drawing/2014/main" id="{97EBB06B-074A-D74C-BA9A-58DC88E9F9B7}"/>
              </a:ext>
            </a:extLst>
          </p:cNvPr>
          <p:cNvSpPr>
            <a:spLocks noGrp="1"/>
          </p:cNvSpPr>
          <p:nvPr>
            <p:ph idx="1"/>
          </p:nvPr>
        </p:nvSpPr>
        <p:spPr/>
        <p:txBody>
          <a:bodyPr/>
          <a:lstStyle/>
          <a:p>
            <a:pPr marL="0" indent="0">
              <a:buNone/>
            </a:pPr>
            <a:endParaRPr kumimoji="1" lang="en-US" altLang="ja-JP" dirty="0"/>
          </a:p>
          <a:p>
            <a:pPr marL="0" indent="0">
              <a:buNone/>
            </a:pPr>
            <a:r>
              <a:rPr lang="ja-JP" altLang="en-US" dirty="0"/>
              <a:t>・</a:t>
            </a:r>
            <a:r>
              <a:rPr kumimoji="1" lang="ja-JP" altLang="en-US" dirty="0"/>
              <a:t>輸出側・輸入側の仕組みでのプロジェクト</a:t>
            </a:r>
            <a:endParaRPr kumimoji="1" lang="en-US" altLang="ja-JP" dirty="0"/>
          </a:p>
          <a:p>
            <a:pPr marL="0" indent="0">
              <a:buNone/>
            </a:pPr>
            <a:endParaRPr lang="en-US" altLang="ja-JP" dirty="0"/>
          </a:p>
          <a:p>
            <a:pPr marL="0" indent="0">
              <a:buNone/>
            </a:pPr>
            <a:r>
              <a:rPr lang="ja-JP" altLang="en-US" dirty="0"/>
              <a:t>・輸出側の自治体連携での空き家課題解決</a:t>
            </a:r>
            <a:endParaRPr lang="en-US" altLang="ja-JP" dirty="0"/>
          </a:p>
          <a:p>
            <a:pPr marL="0" indent="0">
              <a:buNone/>
            </a:pPr>
            <a:endParaRPr lang="en-US" altLang="ja-JP" dirty="0"/>
          </a:p>
          <a:p>
            <a:pPr marL="0" indent="0">
              <a:buNone/>
            </a:pPr>
            <a:r>
              <a:rPr lang="ja-JP" altLang="en-US" dirty="0"/>
              <a:t>・鑑定での</a:t>
            </a:r>
            <a:r>
              <a:rPr lang="en-US" altLang="ja-JP" dirty="0"/>
              <a:t>PL</a:t>
            </a:r>
            <a:r>
              <a:rPr lang="ja-JP" altLang="en-US" dirty="0"/>
              <a:t>法保険付与</a:t>
            </a:r>
            <a:endParaRPr lang="en-US" altLang="ja-JP" dirty="0"/>
          </a:p>
          <a:p>
            <a:pPr marL="0" indent="0">
              <a:buNone/>
            </a:pPr>
            <a:endParaRPr kumimoji="1" lang="en-US" altLang="ja-JP" dirty="0"/>
          </a:p>
          <a:p>
            <a:pPr marL="0" indent="0">
              <a:buNone/>
            </a:pPr>
            <a:r>
              <a:rPr lang="ja-JP" altLang="en-US" dirty="0"/>
              <a:t>・</a:t>
            </a:r>
            <a:r>
              <a:rPr kumimoji="1" lang="ja-JP" altLang="en-US" dirty="0">
                <a:solidFill>
                  <a:srgbClr val="FF0000"/>
                </a:solidFill>
              </a:rPr>
              <a:t>移築鑑定・家史・古材古楽での差別化</a:t>
            </a:r>
            <a:endParaRPr kumimoji="1" lang="en-US" altLang="ja-JP" dirty="0">
              <a:solidFill>
                <a:srgbClr val="FF0000"/>
              </a:solidFill>
            </a:endParaRPr>
          </a:p>
          <a:p>
            <a:endParaRPr kumimoji="1" lang="en-US" altLang="ja-JP" dirty="0">
              <a:solidFill>
                <a:srgbClr val="FF0000"/>
              </a:solidFill>
            </a:endParaRPr>
          </a:p>
          <a:p>
            <a:endParaRPr kumimoji="1" lang="ja-JP" altLang="en-US" dirty="0"/>
          </a:p>
        </p:txBody>
      </p:sp>
    </p:spTree>
    <p:extLst>
      <p:ext uri="{BB962C8B-B14F-4D97-AF65-F5344CB8AC3E}">
        <p14:creationId xmlns:p14="http://schemas.microsoft.com/office/powerpoint/2010/main" val="1245015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a:t>
            </a:r>
            <a:r>
              <a:rPr lang="ja-JP" altLang="en-US" dirty="0"/>
              <a:t>市場創造</a:t>
            </a:r>
            <a:r>
              <a:rPr lang="en-US" altLang="ja-JP" dirty="0"/>
              <a:t>】</a:t>
            </a:r>
            <a:r>
              <a:rPr lang="ja-JP" altLang="en-US" dirty="0"/>
              <a:t>とは</a:t>
            </a:r>
            <a:endParaRPr kumimoji="1" lang="ja-JP" altLang="en-US" dirty="0"/>
          </a:p>
        </p:txBody>
      </p:sp>
      <p:sp>
        <p:nvSpPr>
          <p:cNvPr id="4" name="コンテンツ プレースホルダー 2">
            <a:extLst>
              <a:ext uri="{FF2B5EF4-FFF2-40B4-BE49-F238E27FC236}">
                <a16:creationId xmlns:a16="http://schemas.microsoft.com/office/drawing/2014/main" id="{11E66641-B7A2-3247-8510-6A8A6160FDF2}"/>
              </a:ext>
            </a:extLst>
          </p:cNvPr>
          <p:cNvSpPr>
            <a:spLocks noGrp="1"/>
          </p:cNvSpPr>
          <p:nvPr>
            <p:ph idx="1"/>
          </p:nvPr>
        </p:nvSpPr>
        <p:spPr/>
        <p:txBody>
          <a:bodyPr>
            <a:normAutofit/>
          </a:bodyPr>
          <a:lstStyle/>
          <a:p>
            <a:pPr marL="0" indent="0">
              <a:buNone/>
            </a:pPr>
            <a:r>
              <a:rPr lang="ja-JP" altLang="en-US" dirty="0"/>
              <a:t>昔から古材（ふるざい販売）や古民家再生</a:t>
            </a:r>
            <a:endParaRPr lang="en-US" altLang="ja-JP" dirty="0"/>
          </a:p>
          <a:p>
            <a:pPr marL="0" indent="0">
              <a:buNone/>
            </a:pPr>
            <a:r>
              <a:rPr lang="ja-JP" altLang="en-US" dirty="0"/>
              <a:t>（ふる家（屋）のリフォーム）はありました。</a:t>
            </a:r>
            <a:endParaRPr lang="en-US" altLang="ja-JP" dirty="0"/>
          </a:p>
          <a:p>
            <a:pPr marL="0" indent="0">
              <a:buNone/>
            </a:pPr>
            <a:r>
              <a:rPr kumimoji="1" lang="ja-JP" altLang="en-US" dirty="0"/>
              <a:t>しかし、アウトローでバラバラにやり、その</a:t>
            </a:r>
            <a:endParaRPr kumimoji="1" lang="en-US" altLang="ja-JP" dirty="0"/>
          </a:p>
          <a:p>
            <a:pPr marL="0" indent="0">
              <a:buNone/>
            </a:pPr>
            <a:r>
              <a:rPr kumimoji="1" lang="ja-JP" altLang="en-US" dirty="0"/>
              <a:t>基準や安全や安心はありませんでした。</a:t>
            </a:r>
            <a:r>
              <a:rPr lang="ja-JP" altLang="en-US" dirty="0"/>
              <a:t>それが</a:t>
            </a:r>
            <a:endParaRPr lang="en-US" altLang="ja-JP" dirty="0"/>
          </a:p>
          <a:p>
            <a:pPr marL="0" indent="0">
              <a:buNone/>
            </a:pPr>
            <a:r>
              <a:rPr lang="ja-JP" altLang="en-US" dirty="0"/>
              <a:t>私たちの市場創造の歴史です。</a:t>
            </a:r>
          </a:p>
          <a:p>
            <a:pPr marL="0" indent="0">
              <a:buNone/>
            </a:pPr>
            <a:endParaRPr kumimoji="1" lang="en-US" altLang="ja-JP" dirty="0"/>
          </a:p>
          <a:p>
            <a:pPr marL="0" indent="0">
              <a:buNone/>
            </a:pPr>
            <a:r>
              <a:rPr lang="ja-JP" altLang="en-US" dirty="0"/>
              <a:t>それを消費者視点で安全と安心を担保した理念</a:t>
            </a:r>
            <a:endParaRPr lang="en-US" altLang="ja-JP" dirty="0"/>
          </a:p>
          <a:p>
            <a:pPr marL="0" indent="0">
              <a:buNone/>
            </a:pPr>
            <a:r>
              <a:rPr lang="ja-JP" altLang="en-US" dirty="0"/>
              <a:t>共有したネットワーク化して</a:t>
            </a:r>
            <a:r>
              <a:rPr lang="en-US" altLang="ja-JP" dirty="0"/>
              <a:t>【</a:t>
            </a:r>
            <a:r>
              <a:rPr lang="ja-JP" altLang="en-US" dirty="0"/>
              <a:t>参入障壁高く</a:t>
            </a:r>
            <a:r>
              <a:rPr lang="en-US" altLang="ja-JP" dirty="0"/>
              <a:t>】</a:t>
            </a:r>
          </a:p>
          <a:p>
            <a:pPr marL="0" indent="0">
              <a:buNone/>
            </a:pPr>
            <a:r>
              <a:rPr kumimoji="1" lang="ja-JP" altLang="en-US" dirty="0"/>
              <a:t>事業構築をしてきています。</a:t>
            </a:r>
            <a:endParaRPr kumimoji="1" lang="en-US" altLang="ja-JP" dirty="0"/>
          </a:p>
        </p:txBody>
      </p:sp>
    </p:spTree>
    <p:extLst>
      <p:ext uri="{BB962C8B-B14F-4D97-AF65-F5344CB8AC3E}">
        <p14:creationId xmlns:p14="http://schemas.microsoft.com/office/powerpoint/2010/main" val="2679277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事例</a:t>
            </a:r>
          </a:p>
        </p:txBody>
      </p:sp>
      <p:sp>
        <p:nvSpPr>
          <p:cNvPr id="4" name="コンテンツ プレースホルダー 2">
            <a:extLst>
              <a:ext uri="{FF2B5EF4-FFF2-40B4-BE49-F238E27FC236}">
                <a16:creationId xmlns:a16="http://schemas.microsoft.com/office/drawing/2014/main" id="{98D28C1B-8DA9-2847-A8DA-3722D2F46F91}"/>
              </a:ext>
            </a:extLst>
          </p:cNvPr>
          <p:cNvSpPr>
            <a:spLocks noGrp="1"/>
          </p:cNvSpPr>
          <p:nvPr>
            <p:ph idx="1"/>
          </p:nvPr>
        </p:nvSpPr>
        <p:spPr/>
        <p:txBody>
          <a:bodyPr>
            <a:normAutofit/>
          </a:bodyPr>
          <a:lstStyle/>
          <a:p>
            <a:pPr marL="0" indent="0">
              <a:buNone/>
            </a:pPr>
            <a:r>
              <a:rPr kumimoji="1" lang="ja-JP" altLang="en-US" dirty="0"/>
              <a:t>現在</a:t>
            </a:r>
            <a:r>
              <a:rPr kumimoji="1" lang="en-US" altLang="ja-JP" dirty="0"/>
              <a:t>【</a:t>
            </a:r>
            <a:r>
              <a:rPr kumimoji="1" lang="ja-JP" altLang="en-US" dirty="0"/>
              <a:t>結</a:t>
            </a:r>
            <a:r>
              <a:rPr kumimoji="1" lang="en-US" altLang="ja-JP" dirty="0"/>
              <a:t>】</a:t>
            </a:r>
            <a:r>
              <a:rPr kumimoji="1" lang="ja-JP" altLang="en-US" dirty="0"/>
              <a:t>のサイトには</a:t>
            </a:r>
            <a:endParaRPr kumimoji="1" lang="en-US" altLang="ja-JP" dirty="0"/>
          </a:p>
          <a:p>
            <a:pPr marL="0" indent="0">
              <a:buNone/>
            </a:pPr>
            <a:r>
              <a:rPr lang="ja-JP" altLang="en-US" dirty="0"/>
              <a:t>多くの移築再生のお問い合わせがありますが</a:t>
            </a:r>
            <a:endParaRPr lang="en-US" altLang="ja-JP" dirty="0"/>
          </a:p>
          <a:p>
            <a:pPr marL="0" indent="0">
              <a:buNone/>
            </a:pPr>
            <a:r>
              <a:rPr kumimoji="1" lang="ja-JP" altLang="en-US" dirty="0"/>
              <a:t>「空き家課題解決の手法」としての</a:t>
            </a:r>
            <a:endParaRPr kumimoji="1" lang="en-US" altLang="ja-JP" dirty="0"/>
          </a:p>
          <a:p>
            <a:pPr marL="0" indent="0">
              <a:buNone/>
            </a:pPr>
            <a:r>
              <a:rPr kumimoji="1" lang="ja-JP" altLang="en-US" dirty="0"/>
              <a:t>移築再生の安全と安心への理解者が</a:t>
            </a:r>
            <a:endParaRPr kumimoji="1" lang="en-US" altLang="ja-JP" dirty="0"/>
          </a:p>
          <a:p>
            <a:pPr marL="0" indent="0">
              <a:buNone/>
            </a:pPr>
            <a:r>
              <a:rPr lang="ja-JP" altLang="en-US" dirty="0"/>
              <a:t>少なく</a:t>
            </a:r>
            <a:r>
              <a:rPr kumimoji="1" lang="ja-JP" altLang="en-US" dirty="0"/>
              <a:t>ご紹介が出来ない状態になっています。</a:t>
            </a:r>
            <a:endParaRPr kumimoji="1" lang="en-US" altLang="ja-JP" dirty="0"/>
          </a:p>
          <a:p>
            <a:pPr marL="0" indent="0">
              <a:buNone/>
            </a:pPr>
            <a:r>
              <a:rPr lang="ja-JP" altLang="en-US" dirty="0"/>
              <a:t>「空き家課題解決」での移築再生に取り組む</a:t>
            </a:r>
            <a:endParaRPr lang="en-US" altLang="ja-JP" dirty="0"/>
          </a:p>
          <a:p>
            <a:pPr marL="0" indent="0">
              <a:buNone/>
            </a:pPr>
            <a:r>
              <a:rPr kumimoji="1" lang="ja-JP" altLang="en-US" dirty="0"/>
              <a:t>会員を増やしていかなくてはなりません。</a:t>
            </a:r>
            <a:endParaRPr kumimoji="1" lang="en-US" altLang="ja-JP" dirty="0"/>
          </a:p>
          <a:p>
            <a:pPr marL="0" indent="0">
              <a:buNone/>
            </a:pPr>
            <a:r>
              <a:rPr kumimoji="1" lang="ja-JP" altLang="en-US" dirty="0"/>
              <a:t>現在行っている「越後古民家→小山市」</a:t>
            </a:r>
            <a:r>
              <a:rPr kumimoji="1" lang="ja-JP" altLang="en-US" sz="1800" dirty="0"/>
              <a:t>（高野邸）</a:t>
            </a:r>
            <a:endParaRPr kumimoji="1" lang="en-US" altLang="ja-JP" sz="1800" dirty="0"/>
          </a:p>
          <a:p>
            <a:pPr marL="0" indent="0">
              <a:buNone/>
            </a:pPr>
            <a:r>
              <a:rPr lang="ja-JP" altLang="en-US" dirty="0"/>
              <a:t>の事例をご紹介します</a:t>
            </a:r>
            <a:endParaRPr kumimoji="1" lang="ja-JP" altLang="en-US" dirty="0"/>
          </a:p>
        </p:txBody>
      </p:sp>
    </p:spTree>
    <p:extLst>
      <p:ext uri="{BB962C8B-B14F-4D97-AF65-F5344CB8AC3E}">
        <p14:creationId xmlns:p14="http://schemas.microsoft.com/office/powerpoint/2010/main" val="3418117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輸出側・輸入側に関して　１（高野邸事例）</a:t>
            </a:r>
            <a:endParaRPr kumimoji="1" lang="ja-JP" altLang="en-US" dirty="0"/>
          </a:p>
        </p:txBody>
      </p:sp>
      <p:pic>
        <p:nvPicPr>
          <p:cNvPr id="4" name="コンテンツ プレースホルダー 8" descr="グラフ&#10;&#10;自動的に生成された説明">
            <a:extLst>
              <a:ext uri="{FF2B5EF4-FFF2-40B4-BE49-F238E27FC236}">
                <a16:creationId xmlns:a16="http://schemas.microsoft.com/office/drawing/2014/main" id="{88907D69-D52E-CB4C-B7B1-2CE6D278DDE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177" b="3737"/>
          <a:stretch/>
        </p:blipFill>
        <p:spPr>
          <a:xfrm>
            <a:off x="352195" y="728136"/>
            <a:ext cx="8402338" cy="5352837"/>
          </a:xfrm>
        </p:spPr>
      </p:pic>
    </p:spTree>
    <p:extLst>
      <p:ext uri="{BB962C8B-B14F-4D97-AF65-F5344CB8AC3E}">
        <p14:creationId xmlns:p14="http://schemas.microsoft.com/office/powerpoint/2010/main" val="2876523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輸出側・輸入側に関して　２</a:t>
            </a:r>
            <a:endParaRPr kumimoji="1" lang="ja-JP" altLang="en-US" dirty="0"/>
          </a:p>
        </p:txBody>
      </p:sp>
      <p:pic>
        <p:nvPicPr>
          <p:cNvPr id="4" name="コンテンツ プレースホルダー 4" descr="グラフ&#10;&#10;自動的に生成された説明">
            <a:extLst>
              <a:ext uri="{FF2B5EF4-FFF2-40B4-BE49-F238E27FC236}">
                <a16:creationId xmlns:a16="http://schemas.microsoft.com/office/drawing/2014/main" id="{B03294E3-1680-D242-8C6B-C892ABE9191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3445" b="2800"/>
          <a:stretch/>
        </p:blipFill>
        <p:spPr>
          <a:xfrm>
            <a:off x="377872" y="829736"/>
            <a:ext cx="8319556" cy="5520267"/>
          </a:xfrm>
        </p:spPr>
      </p:pic>
    </p:spTree>
    <p:extLst>
      <p:ext uri="{BB962C8B-B14F-4D97-AF65-F5344CB8AC3E}">
        <p14:creationId xmlns:p14="http://schemas.microsoft.com/office/powerpoint/2010/main" val="1021225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輸出側・輸入側に関して　３</a:t>
            </a:r>
            <a:endParaRPr kumimoji="1" lang="ja-JP" altLang="en-US" dirty="0"/>
          </a:p>
        </p:txBody>
      </p:sp>
      <p:pic>
        <p:nvPicPr>
          <p:cNvPr id="4" name="コンテンツ プレースホルダー 4" descr="グラフ&#10;&#10;自動的に生成された説明">
            <a:extLst>
              <a:ext uri="{FF2B5EF4-FFF2-40B4-BE49-F238E27FC236}">
                <a16:creationId xmlns:a16="http://schemas.microsoft.com/office/drawing/2014/main" id="{8695A2CB-146F-5A42-A1A7-666A911B21E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109" b="2115"/>
          <a:stretch/>
        </p:blipFill>
        <p:spPr>
          <a:xfrm>
            <a:off x="380375" y="745070"/>
            <a:ext cx="8424957" cy="5621867"/>
          </a:xfrm>
        </p:spPr>
      </p:pic>
    </p:spTree>
    <p:extLst>
      <p:ext uri="{BB962C8B-B14F-4D97-AF65-F5344CB8AC3E}">
        <p14:creationId xmlns:p14="http://schemas.microsoft.com/office/powerpoint/2010/main" val="3255816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latin typeface="Tsukushi A Round Gothic Regular" panose="02020400000000000000" pitchFamily="18" charset="-128"/>
                <a:ea typeface="Tsukushi A Round Gothic Regular" panose="02020400000000000000" pitchFamily="18" charset="-128"/>
              </a:rPr>
              <a:t>移築再生プロジェクト</a:t>
            </a:r>
            <a:r>
              <a:rPr lang="en-US" altLang="ja-JP" dirty="0">
                <a:latin typeface="Tsukushi A Round Gothic Regular" panose="02020400000000000000" pitchFamily="18" charset="-128"/>
                <a:ea typeface="Tsukushi A Round Gothic Regular" panose="02020400000000000000" pitchFamily="18" charset="-128"/>
              </a:rPr>
              <a:t>〜</a:t>
            </a:r>
            <a:r>
              <a:rPr lang="ja-JP" altLang="en-US" dirty="0">
                <a:latin typeface="Tsukushi A Round Gothic Regular" panose="02020400000000000000" pitchFamily="18" charset="-128"/>
                <a:ea typeface="Tsukushi A Round Gothic Regular" panose="02020400000000000000" pitchFamily="18" charset="-128"/>
              </a:rPr>
              <a:t>結</a:t>
            </a:r>
            <a:r>
              <a:rPr lang="en-US" altLang="ja-JP" dirty="0">
                <a:latin typeface="Tsukushi A Round Gothic Regular" panose="02020400000000000000" pitchFamily="18" charset="-128"/>
                <a:ea typeface="Tsukushi A Round Gothic Regular" panose="02020400000000000000" pitchFamily="18" charset="-128"/>
              </a:rPr>
              <a:t>〜</a:t>
            </a:r>
            <a:endParaRPr kumimoji="1" lang="ja-JP" altLang="en-US" dirty="0"/>
          </a:p>
        </p:txBody>
      </p:sp>
      <p:sp>
        <p:nvSpPr>
          <p:cNvPr id="4" name="テキスト ボックス 3">
            <a:extLst>
              <a:ext uri="{FF2B5EF4-FFF2-40B4-BE49-F238E27FC236}">
                <a16:creationId xmlns:a16="http://schemas.microsoft.com/office/drawing/2014/main" id="{3F078E26-DA4F-0641-BE80-0F167A9B3883}"/>
              </a:ext>
            </a:extLst>
          </p:cNvPr>
          <p:cNvSpPr txBox="1"/>
          <p:nvPr/>
        </p:nvSpPr>
        <p:spPr>
          <a:xfrm>
            <a:off x="909778" y="2261198"/>
            <a:ext cx="7324441" cy="338554"/>
          </a:xfrm>
          <a:prstGeom prst="rect">
            <a:avLst/>
          </a:prstGeom>
          <a:noFill/>
        </p:spPr>
        <p:txBody>
          <a:bodyPr wrap="none" rtlCol="0">
            <a:spAutoFit/>
          </a:bodyPr>
          <a:lstStyle/>
          <a:p>
            <a:pPr algn="ctr"/>
            <a:r>
              <a:rPr kumimoji="1" lang="ja-JP" altLang="en-US" sz="1600" b="1">
                <a:latin typeface="Tsukushi A Round Gothic Regular" panose="02020400000000000000" pitchFamily="18" charset="-128"/>
                <a:ea typeface="Tsukushi A Round Gothic Regular" panose="02020400000000000000" pitchFamily="18" charset="-128"/>
              </a:rPr>
              <a:t>地域の</a:t>
            </a:r>
            <a:r>
              <a:rPr kumimoji="1" lang="ja-JP" altLang="en-US" sz="1600" b="1">
                <a:solidFill>
                  <a:srgbClr val="FF0000"/>
                </a:solidFill>
                <a:latin typeface="Tsukushi A Round Gothic Regular" panose="02020400000000000000" pitchFamily="18" charset="-128"/>
                <a:ea typeface="Tsukushi A Round Gothic Regular" panose="02020400000000000000" pitchFamily="18" charset="-128"/>
              </a:rPr>
              <a:t>空き家課題を移築再生を通じて解決</a:t>
            </a:r>
            <a:r>
              <a:rPr kumimoji="1" lang="ja-JP" altLang="en-US" sz="1600" b="1">
                <a:latin typeface="Tsukushi A Round Gothic Regular" panose="02020400000000000000" pitchFamily="18" charset="-128"/>
                <a:ea typeface="Tsukushi A Round Gothic Regular" panose="02020400000000000000" pitchFamily="18" charset="-128"/>
              </a:rPr>
              <a:t>し、持続可能な循環型建築社会へ</a:t>
            </a:r>
          </a:p>
        </p:txBody>
      </p:sp>
      <p:sp>
        <p:nvSpPr>
          <p:cNvPr id="5" name="テキスト ボックス 4">
            <a:extLst>
              <a:ext uri="{FF2B5EF4-FFF2-40B4-BE49-F238E27FC236}">
                <a16:creationId xmlns:a16="http://schemas.microsoft.com/office/drawing/2014/main" id="{197F13AD-4F68-F648-BBDA-DBFBE34F6238}"/>
              </a:ext>
            </a:extLst>
          </p:cNvPr>
          <p:cNvSpPr txBox="1"/>
          <p:nvPr/>
        </p:nvSpPr>
        <p:spPr>
          <a:xfrm>
            <a:off x="109330" y="1063390"/>
            <a:ext cx="8935279" cy="507831"/>
          </a:xfrm>
          <a:prstGeom prst="rect">
            <a:avLst/>
          </a:prstGeom>
          <a:noFill/>
        </p:spPr>
        <p:txBody>
          <a:bodyPr wrap="square" rtlCol="0">
            <a:spAutoFit/>
          </a:bodyPr>
          <a:lstStyle/>
          <a:p>
            <a:r>
              <a:rPr kumimoji="1" lang="ja-JP" altLang="en-US" sz="900">
                <a:latin typeface="Tsukushi A Round Gothic Regular" panose="02020400000000000000" pitchFamily="18" charset="-128"/>
                <a:ea typeface="Tsukushi A Round Gothic Regular" panose="02020400000000000000" pitchFamily="18" charset="-128"/>
              </a:rPr>
              <a:t>全国には空き家とされる古民家が約</a:t>
            </a:r>
            <a:r>
              <a:rPr kumimoji="1" lang="en-US" altLang="ja-JP" sz="900" dirty="0">
                <a:latin typeface="Tsukushi A Round Gothic Regular" panose="02020400000000000000" pitchFamily="18" charset="-128"/>
                <a:ea typeface="Tsukushi A Round Gothic Regular" panose="02020400000000000000" pitchFamily="18" charset="-128"/>
              </a:rPr>
              <a:t>85</a:t>
            </a:r>
            <a:r>
              <a:rPr kumimoji="1" lang="ja-JP" altLang="en-US" sz="900">
                <a:latin typeface="Tsukushi A Round Gothic Regular" panose="02020400000000000000" pitchFamily="18" charset="-128"/>
                <a:ea typeface="Tsukushi A Round Gothic Regular" panose="02020400000000000000" pitchFamily="18" charset="-128"/>
              </a:rPr>
              <a:t>万棟</a:t>
            </a:r>
            <a:r>
              <a:rPr kumimoji="1" lang="en-US" altLang="ja-JP" sz="900" baseline="30000" dirty="0">
                <a:latin typeface="Tsukushi A Round Gothic Regular" panose="02020400000000000000" pitchFamily="18" charset="-128"/>
                <a:ea typeface="Tsukushi A Round Gothic Regular" panose="02020400000000000000" pitchFamily="18" charset="-128"/>
              </a:rPr>
              <a:t>※</a:t>
            </a:r>
            <a:r>
              <a:rPr kumimoji="1" lang="ja-JP" altLang="en-US" sz="900" baseline="30000">
                <a:latin typeface="Tsukushi A Round Gothic Regular" panose="02020400000000000000" pitchFamily="18" charset="-128"/>
                <a:ea typeface="Tsukushi A Round Gothic Regular" panose="02020400000000000000" pitchFamily="18" charset="-128"/>
              </a:rPr>
              <a:t>１</a:t>
            </a:r>
            <a:r>
              <a:rPr kumimoji="1" lang="ja-JP" altLang="en-US" sz="900">
                <a:latin typeface="Tsukushi A Round Gothic Regular" panose="02020400000000000000" pitchFamily="18" charset="-128"/>
                <a:ea typeface="Tsukushi A Round Gothic Regular" panose="02020400000000000000" pitchFamily="18" charset="-128"/>
              </a:rPr>
              <a:t>あるとされ、人口減少・高齢化社会に歯止めが効かない昨今、地方では空き家の課題が山積している。しかしながら、対象となる空き家古民家には現在では手に入れることのできない良質な木材</a:t>
            </a:r>
            <a:r>
              <a:rPr kumimoji="1" lang="en-US" altLang="ja-JP" sz="900" baseline="30000" dirty="0">
                <a:latin typeface="Tsukushi A Round Gothic Regular" panose="02020400000000000000" pitchFamily="18" charset="-128"/>
                <a:ea typeface="Tsukushi A Round Gothic Regular" panose="02020400000000000000" pitchFamily="18" charset="-128"/>
              </a:rPr>
              <a:t>※2</a:t>
            </a:r>
            <a:r>
              <a:rPr kumimoji="1" lang="ja-JP" altLang="en-US" sz="900">
                <a:latin typeface="Tsukushi A Round Gothic Regular" panose="02020400000000000000" pitchFamily="18" charset="-128"/>
                <a:ea typeface="Tsukushi A Round Gothic Regular" panose="02020400000000000000" pitchFamily="18" charset="-128"/>
              </a:rPr>
              <a:t>が多く使用されているが、現在は解体後は産業廃棄物等で処理がされ有効な活用ができていない。空き家課題の解決に空き家古民家に使用される良質な木材を再利用を促し、地球環境に配慮した持続可能な循環型建築社会を目指す必要がある。</a:t>
            </a:r>
            <a:endParaRPr kumimoji="1" lang="en-US" altLang="ja-JP" sz="900" dirty="0">
              <a:latin typeface="Tsukushi A Round Gothic Regular" panose="02020400000000000000" pitchFamily="18" charset="-128"/>
              <a:ea typeface="Tsukushi A Round Gothic Regular" panose="02020400000000000000" pitchFamily="18" charset="-128"/>
            </a:endParaRPr>
          </a:p>
        </p:txBody>
      </p:sp>
      <p:sp>
        <p:nvSpPr>
          <p:cNvPr id="6" name="テキスト ボックス 5">
            <a:extLst>
              <a:ext uri="{FF2B5EF4-FFF2-40B4-BE49-F238E27FC236}">
                <a16:creationId xmlns:a16="http://schemas.microsoft.com/office/drawing/2014/main" id="{2BAA492B-37DB-2F4B-8A75-3042888C60FE}"/>
              </a:ext>
            </a:extLst>
          </p:cNvPr>
          <p:cNvSpPr txBox="1"/>
          <p:nvPr/>
        </p:nvSpPr>
        <p:spPr>
          <a:xfrm>
            <a:off x="109330" y="1536622"/>
            <a:ext cx="8855766" cy="338554"/>
          </a:xfrm>
          <a:prstGeom prst="rect">
            <a:avLst/>
          </a:prstGeom>
          <a:noFill/>
        </p:spPr>
        <p:txBody>
          <a:bodyPr wrap="square" rtlCol="0">
            <a:spAutoFit/>
          </a:bodyPr>
          <a:lstStyle/>
          <a:p>
            <a:r>
              <a:rPr kumimoji="1" lang="en-US" altLang="ja-JP" sz="900" baseline="30000" dirty="0">
                <a:latin typeface="Tsukushi A Round Gothic Regular" panose="02020400000000000000" pitchFamily="18" charset="-128"/>
                <a:ea typeface="Tsukushi A Round Gothic Regular" panose="02020400000000000000" pitchFamily="18" charset="-128"/>
              </a:rPr>
              <a:t>※1</a:t>
            </a:r>
            <a:r>
              <a:rPr kumimoji="1" lang="ja-JP" altLang="en-US" sz="900">
                <a:latin typeface="Tsukushi A Round Gothic Regular" panose="02020400000000000000" pitchFamily="18" charset="-128"/>
                <a:ea typeface="Tsukushi A Round Gothic Regular" panose="02020400000000000000" pitchFamily="18" charset="-128"/>
              </a:rPr>
              <a:t>　</a:t>
            </a:r>
            <a:r>
              <a:rPr kumimoji="1" lang="ja-JP" altLang="en-US" sz="700">
                <a:latin typeface="Tsukushi A Round Gothic Regular" panose="02020400000000000000" pitchFamily="18" charset="-128"/>
                <a:ea typeface="Tsukushi A Round Gothic Regular" panose="02020400000000000000" pitchFamily="18" charset="-128"/>
              </a:rPr>
              <a:t>総務省「住宅・土地統計調査」によれば、全国の空き家数は、</a:t>
            </a:r>
            <a:r>
              <a:rPr kumimoji="1" lang="en-US" altLang="ja-JP" sz="700" dirty="0">
                <a:latin typeface="Tsukushi A Round Gothic Regular" panose="02020400000000000000" pitchFamily="18" charset="-128"/>
                <a:ea typeface="Tsukushi A Round Gothic Regular" panose="02020400000000000000" pitchFamily="18" charset="-128"/>
              </a:rPr>
              <a:t>849</a:t>
            </a:r>
            <a:r>
              <a:rPr kumimoji="1" lang="ja-JP" altLang="en-US" sz="700">
                <a:latin typeface="Tsukushi A Round Gothic Regular" panose="02020400000000000000" pitchFamily="18" charset="-128"/>
                <a:ea typeface="Tsukushi A Round Gothic Regular" panose="02020400000000000000" pitchFamily="18" charset="-128"/>
              </a:rPr>
              <a:t>万戸とされ、その内の</a:t>
            </a:r>
            <a:r>
              <a:rPr kumimoji="1" lang="en-US" altLang="ja-JP" sz="700" dirty="0">
                <a:latin typeface="Tsukushi A Round Gothic Regular" panose="02020400000000000000" pitchFamily="18" charset="-128"/>
                <a:ea typeface="Tsukushi A Round Gothic Regular" panose="02020400000000000000" pitchFamily="18" charset="-128"/>
              </a:rPr>
              <a:t>10</a:t>
            </a:r>
            <a:r>
              <a:rPr kumimoji="1" lang="ja-JP" altLang="en-US" sz="700">
                <a:latin typeface="Tsukushi A Round Gothic Regular" panose="02020400000000000000" pitchFamily="18" charset="-128"/>
                <a:ea typeface="Tsukushi A Round Gothic Regular" panose="02020400000000000000" pitchFamily="18" charset="-128"/>
              </a:rPr>
              <a:t>％が伝統的構法で建築された古民家。（昭和</a:t>
            </a:r>
            <a:r>
              <a:rPr kumimoji="1" lang="en-US" altLang="ja-JP" sz="700" dirty="0">
                <a:latin typeface="Tsukushi A Round Gothic Regular" panose="02020400000000000000" pitchFamily="18" charset="-128"/>
                <a:ea typeface="Tsukushi A Round Gothic Regular" panose="02020400000000000000" pitchFamily="18" charset="-128"/>
              </a:rPr>
              <a:t>25</a:t>
            </a:r>
            <a:r>
              <a:rPr kumimoji="1" lang="ja-JP" altLang="en-US" sz="700">
                <a:latin typeface="Tsukushi A Round Gothic Regular" panose="02020400000000000000" pitchFamily="18" charset="-128"/>
                <a:ea typeface="Tsukushi A Round Gothic Regular" panose="02020400000000000000" pitchFamily="18" charset="-128"/>
              </a:rPr>
              <a:t>年以前建築の木造家屋）</a:t>
            </a:r>
            <a:endParaRPr kumimoji="1" lang="en-US" altLang="ja-JP" sz="700" dirty="0">
              <a:latin typeface="Tsukushi A Round Gothic Regular" panose="02020400000000000000" pitchFamily="18" charset="-128"/>
              <a:ea typeface="Tsukushi A Round Gothic Regular" panose="02020400000000000000" pitchFamily="18" charset="-128"/>
            </a:endParaRPr>
          </a:p>
          <a:p>
            <a:r>
              <a:rPr kumimoji="1" lang="en-US" altLang="ja-JP" sz="900" baseline="30000" dirty="0">
                <a:latin typeface="Tsukushi A Round Gothic Regular" panose="02020400000000000000" pitchFamily="18" charset="-128"/>
                <a:ea typeface="Tsukushi A Round Gothic Regular" panose="02020400000000000000" pitchFamily="18" charset="-128"/>
              </a:rPr>
              <a:t>※2</a:t>
            </a:r>
            <a:r>
              <a:rPr kumimoji="1" lang="ja-JP" altLang="en-US" sz="700">
                <a:latin typeface="Tsukushi A Round Gothic Regular" panose="02020400000000000000" pitchFamily="18" charset="-128"/>
                <a:ea typeface="Tsukushi A Round Gothic Regular" panose="02020400000000000000" pitchFamily="18" charset="-128"/>
              </a:rPr>
              <a:t>　ヒノキでは伐採されてから</a:t>
            </a:r>
            <a:r>
              <a:rPr kumimoji="1" lang="en-US" altLang="ja-JP" sz="700" dirty="0">
                <a:latin typeface="Tsukushi A Round Gothic Regular" panose="02020400000000000000" pitchFamily="18" charset="-128"/>
                <a:ea typeface="Tsukushi A Round Gothic Regular" panose="02020400000000000000" pitchFamily="18" charset="-128"/>
              </a:rPr>
              <a:t>100</a:t>
            </a:r>
            <a:r>
              <a:rPr kumimoji="1" lang="ja-JP" altLang="en-US" sz="700">
                <a:latin typeface="Tsukushi A Round Gothic Regular" panose="02020400000000000000" pitchFamily="18" charset="-128"/>
                <a:ea typeface="Tsukushi A Round Gothic Regular" panose="02020400000000000000" pitchFamily="18" charset="-128"/>
              </a:rPr>
              <a:t>年から</a:t>
            </a:r>
            <a:r>
              <a:rPr kumimoji="1" lang="en-US" altLang="ja-JP" sz="700" dirty="0">
                <a:latin typeface="Tsukushi A Round Gothic Regular" panose="02020400000000000000" pitchFamily="18" charset="-128"/>
                <a:ea typeface="Tsukushi A Round Gothic Regular" panose="02020400000000000000" pitchFamily="18" charset="-128"/>
              </a:rPr>
              <a:t>200</a:t>
            </a:r>
            <a:r>
              <a:rPr kumimoji="1" lang="ja-JP" altLang="en-US" sz="700">
                <a:latin typeface="Tsukushi A Round Gothic Regular" panose="02020400000000000000" pitchFamily="18" charset="-128"/>
                <a:ea typeface="Tsukushi A Round Gothic Regular" panose="02020400000000000000" pitchFamily="18" charset="-128"/>
              </a:rPr>
              <a:t>年もの間、圧縮や引っ張り、曲げに対する強度が高くなり続ける。その後強度は低下するが、</a:t>
            </a:r>
            <a:r>
              <a:rPr kumimoji="1" lang="en-US" altLang="ja-JP" sz="700" dirty="0">
                <a:latin typeface="Tsukushi A Round Gothic Regular" panose="02020400000000000000" pitchFamily="18" charset="-128"/>
                <a:ea typeface="Tsukushi A Round Gothic Regular" panose="02020400000000000000" pitchFamily="18" charset="-128"/>
              </a:rPr>
              <a:t>1000</a:t>
            </a:r>
            <a:r>
              <a:rPr kumimoji="1" lang="ja-JP" altLang="en-US" sz="700">
                <a:latin typeface="Tsukushi A Round Gothic Regular" panose="02020400000000000000" pitchFamily="18" charset="-128"/>
                <a:ea typeface="Tsukushi A Round Gothic Regular" panose="02020400000000000000" pitchFamily="18" charset="-128"/>
              </a:rPr>
              <a:t>年後にようやく伐採された時の状態に戻る。</a:t>
            </a:r>
            <a:endParaRPr kumimoji="1" lang="ja-JP" altLang="en-US" sz="900">
              <a:latin typeface="Tsukushi A Round Gothic Regular" panose="02020400000000000000" pitchFamily="18" charset="-128"/>
              <a:ea typeface="Tsukushi A Round Gothic Regular" panose="02020400000000000000" pitchFamily="18" charset="-128"/>
            </a:endParaRPr>
          </a:p>
        </p:txBody>
      </p:sp>
      <p:sp>
        <p:nvSpPr>
          <p:cNvPr id="7" name="正方形/長方形 6">
            <a:extLst>
              <a:ext uri="{FF2B5EF4-FFF2-40B4-BE49-F238E27FC236}">
                <a16:creationId xmlns:a16="http://schemas.microsoft.com/office/drawing/2014/main" id="{EBC7F3BA-1ABD-C742-B64F-F075B906C7D1}"/>
              </a:ext>
            </a:extLst>
          </p:cNvPr>
          <p:cNvSpPr/>
          <p:nvPr/>
        </p:nvSpPr>
        <p:spPr>
          <a:xfrm>
            <a:off x="144116" y="1934445"/>
            <a:ext cx="8855766" cy="22250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a:solidFill>
                  <a:schemeClr val="bg1"/>
                </a:solidFill>
                <a:latin typeface="Tsukushi A Round Gothic Regular" panose="02020400000000000000" pitchFamily="18" charset="-128"/>
                <a:ea typeface="Tsukushi A Round Gothic Regular" panose="02020400000000000000" pitchFamily="18" charset="-128"/>
              </a:rPr>
              <a:t>コンセプト</a:t>
            </a:r>
          </a:p>
        </p:txBody>
      </p:sp>
      <p:sp>
        <p:nvSpPr>
          <p:cNvPr id="8" name="正方形/長方形 7">
            <a:extLst>
              <a:ext uri="{FF2B5EF4-FFF2-40B4-BE49-F238E27FC236}">
                <a16:creationId xmlns:a16="http://schemas.microsoft.com/office/drawing/2014/main" id="{65329A03-16A8-BE4C-9EAD-D6C78EB86D79}"/>
              </a:ext>
            </a:extLst>
          </p:cNvPr>
          <p:cNvSpPr/>
          <p:nvPr/>
        </p:nvSpPr>
        <p:spPr>
          <a:xfrm>
            <a:off x="144116" y="790933"/>
            <a:ext cx="8855766" cy="22250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a:solidFill>
                  <a:schemeClr val="bg1"/>
                </a:solidFill>
                <a:latin typeface="Tsukushi A Round Gothic Regular" panose="02020400000000000000" pitchFamily="18" charset="-128"/>
                <a:ea typeface="Tsukushi A Round Gothic Regular" panose="02020400000000000000" pitchFamily="18" charset="-128"/>
              </a:rPr>
              <a:t>プロジェクトの背景</a:t>
            </a:r>
          </a:p>
        </p:txBody>
      </p:sp>
      <p:sp>
        <p:nvSpPr>
          <p:cNvPr id="9" name="正方形/長方形 8">
            <a:extLst>
              <a:ext uri="{FF2B5EF4-FFF2-40B4-BE49-F238E27FC236}">
                <a16:creationId xmlns:a16="http://schemas.microsoft.com/office/drawing/2014/main" id="{14807D86-53AC-2B4F-9404-ED7255301E62}"/>
              </a:ext>
            </a:extLst>
          </p:cNvPr>
          <p:cNvSpPr/>
          <p:nvPr/>
        </p:nvSpPr>
        <p:spPr>
          <a:xfrm>
            <a:off x="144116" y="2732730"/>
            <a:ext cx="4209223" cy="22250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a:solidFill>
                  <a:schemeClr val="bg1"/>
                </a:solidFill>
                <a:latin typeface="Tsukushi A Round Gothic Regular" panose="02020400000000000000" pitchFamily="18" charset="-128"/>
                <a:ea typeface="Tsukushi A Round Gothic Regular" panose="02020400000000000000" pitchFamily="18" charset="-128"/>
              </a:rPr>
              <a:t>事業座組</a:t>
            </a:r>
          </a:p>
        </p:txBody>
      </p:sp>
      <p:sp>
        <p:nvSpPr>
          <p:cNvPr id="10" name="テキスト ボックス 9">
            <a:extLst>
              <a:ext uri="{FF2B5EF4-FFF2-40B4-BE49-F238E27FC236}">
                <a16:creationId xmlns:a16="http://schemas.microsoft.com/office/drawing/2014/main" id="{02ABA30D-E0C4-5B46-9F4E-BB1F4A46B22F}"/>
              </a:ext>
            </a:extLst>
          </p:cNvPr>
          <p:cNvSpPr txBox="1"/>
          <p:nvPr/>
        </p:nvSpPr>
        <p:spPr>
          <a:xfrm>
            <a:off x="144116" y="3036585"/>
            <a:ext cx="4209223" cy="1061829"/>
          </a:xfrm>
          <a:prstGeom prst="rect">
            <a:avLst/>
          </a:prstGeom>
          <a:noFill/>
        </p:spPr>
        <p:txBody>
          <a:bodyPr wrap="square" rtlCol="0">
            <a:spAutoFit/>
          </a:bodyPr>
          <a:lstStyle/>
          <a:p>
            <a:r>
              <a:rPr kumimoji="1" lang="ja-JP" altLang="en-US" sz="900">
                <a:latin typeface="Tsukushi A Round Gothic Regular" panose="02020400000000000000" pitchFamily="18" charset="-128"/>
                <a:ea typeface="Tsukushi A Round Gothic Regular" panose="02020400000000000000" pitchFamily="18" charset="-128"/>
              </a:rPr>
              <a:t>＜輸出側＞空き家古民家がある側</a:t>
            </a:r>
            <a:endParaRPr kumimoji="1" lang="en-US" altLang="ja-JP" sz="900" dirty="0">
              <a:latin typeface="Tsukushi A Round Gothic Regular" panose="02020400000000000000" pitchFamily="18" charset="-128"/>
              <a:ea typeface="Tsukushi A Round Gothic Regular" panose="02020400000000000000" pitchFamily="18" charset="-128"/>
            </a:endParaRPr>
          </a:p>
          <a:p>
            <a:r>
              <a:rPr kumimoji="1" lang="ja-JP" altLang="en-US" sz="900">
                <a:latin typeface="Tsukushi A Round Gothic Regular" panose="02020400000000000000" pitchFamily="18" charset="-128"/>
                <a:ea typeface="Tsukushi A Round Gothic Regular" panose="02020400000000000000" pitchFamily="18" charset="-128"/>
              </a:rPr>
              <a:t>・工務店（手刻みが可能な大工要）</a:t>
            </a:r>
            <a:endParaRPr kumimoji="1" lang="en-US" altLang="ja-JP" sz="900" dirty="0">
              <a:latin typeface="Tsukushi A Round Gothic Regular" panose="02020400000000000000" pitchFamily="18" charset="-128"/>
              <a:ea typeface="Tsukushi A Round Gothic Regular" panose="02020400000000000000" pitchFamily="18" charset="-128"/>
            </a:endParaRPr>
          </a:p>
          <a:p>
            <a:r>
              <a:rPr kumimoji="1" lang="ja-JP" altLang="en-US" sz="900">
                <a:latin typeface="Tsukushi A Round Gothic Regular" panose="02020400000000000000" pitchFamily="18" charset="-128"/>
                <a:ea typeface="Tsukushi A Round Gothic Regular" panose="02020400000000000000" pitchFamily="18" charset="-128"/>
              </a:rPr>
              <a:t>・古材倉庫（</a:t>
            </a:r>
            <a:r>
              <a:rPr kumimoji="1" lang="en-US" altLang="ja-JP" sz="900" dirty="0">
                <a:latin typeface="Tsukushi A Round Gothic Regular" panose="02020400000000000000" pitchFamily="18" charset="-128"/>
                <a:ea typeface="Tsukushi A Round Gothic Regular" panose="02020400000000000000" pitchFamily="18" charset="-128"/>
              </a:rPr>
              <a:t>PL</a:t>
            </a:r>
            <a:r>
              <a:rPr kumimoji="1" lang="ja-JP" altLang="en-US" sz="900">
                <a:latin typeface="Tsukushi A Round Gothic Regular" panose="02020400000000000000" pitchFamily="18" charset="-128"/>
                <a:ea typeface="Tsukushi A Round Gothic Regular" panose="02020400000000000000" pitchFamily="18" charset="-128"/>
              </a:rPr>
              <a:t>保証に必要）</a:t>
            </a:r>
            <a:endParaRPr kumimoji="1" lang="en-US" altLang="ja-JP" sz="900" dirty="0">
              <a:latin typeface="Tsukushi A Round Gothic Regular" panose="02020400000000000000" pitchFamily="18" charset="-128"/>
              <a:ea typeface="Tsukushi A Round Gothic Regular" panose="02020400000000000000" pitchFamily="18" charset="-128"/>
            </a:endParaRPr>
          </a:p>
          <a:p>
            <a:endParaRPr kumimoji="1" lang="en-US" altLang="ja-JP" sz="900" dirty="0">
              <a:latin typeface="Tsukushi A Round Gothic Regular" panose="02020400000000000000" pitchFamily="18" charset="-128"/>
              <a:ea typeface="Tsukushi A Round Gothic Regular" panose="02020400000000000000" pitchFamily="18" charset="-128"/>
            </a:endParaRPr>
          </a:p>
          <a:p>
            <a:r>
              <a:rPr kumimoji="1" lang="ja-JP" altLang="en-US" sz="900">
                <a:latin typeface="Tsukushi A Round Gothic Regular" panose="02020400000000000000" pitchFamily="18" charset="-128"/>
                <a:ea typeface="Tsukushi A Round Gothic Regular" panose="02020400000000000000" pitchFamily="18" charset="-128"/>
              </a:rPr>
              <a:t>＜輸入側＞物件が完成する側</a:t>
            </a:r>
            <a:endParaRPr kumimoji="1" lang="en-US" altLang="ja-JP" sz="900" dirty="0">
              <a:latin typeface="Tsukushi A Round Gothic Regular" panose="02020400000000000000" pitchFamily="18" charset="-128"/>
              <a:ea typeface="Tsukushi A Round Gothic Regular" panose="02020400000000000000" pitchFamily="18" charset="-128"/>
            </a:endParaRPr>
          </a:p>
          <a:p>
            <a:r>
              <a:rPr kumimoji="1" lang="ja-JP" altLang="en-US" sz="900">
                <a:latin typeface="Tsukushi A Round Gothic Regular" panose="02020400000000000000" pitchFamily="18" charset="-128"/>
                <a:ea typeface="Tsukushi A Round Gothic Regular" panose="02020400000000000000" pitchFamily="18" charset="-128"/>
              </a:rPr>
              <a:t>・工務店、地域ビルダー</a:t>
            </a:r>
            <a:r>
              <a:rPr kumimoji="1" lang="ja-JP" altLang="en-US" sz="800">
                <a:latin typeface="Tsukushi A Round Gothic Regular" panose="02020400000000000000" pitchFamily="18" charset="-128"/>
                <a:ea typeface="Tsukushi A Round Gothic Regular" panose="02020400000000000000" pitchFamily="18" charset="-128"/>
              </a:rPr>
              <a:t>（お客様対応、仕上げ</a:t>
            </a:r>
            <a:r>
              <a:rPr kumimoji="1" lang="en-US" altLang="ja-JP" sz="800" dirty="0" err="1">
                <a:latin typeface="Tsukushi A Round Gothic Regular" panose="02020400000000000000" pitchFamily="18" charset="-128"/>
                <a:ea typeface="Tsukushi A Round Gothic Regular" panose="02020400000000000000" pitchFamily="18" charset="-128"/>
              </a:rPr>
              <a:t>etc</a:t>
            </a:r>
            <a:r>
              <a:rPr kumimoji="1" lang="ja-JP" altLang="en-US" sz="800">
                <a:latin typeface="Tsukushi A Round Gothic Regular" panose="02020400000000000000" pitchFamily="18" charset="-128"/>
                <a:ea typeface="Tsukushi A Round Gothic Regular" panose="02020400000000000000" pitchFamily="18" charset="-128"/>
              </a:rPr>
              <a:t>一般的な建築ができれば</a:t>
            </a:r>
            <a:r>
              <a:rPr kumimoji="1" lang="en-US" altLang="ja-JP" sz="800" dirty="0">
                <a:latin typeface="Tsukushi A Round Gothic Regular" panose="02020400000000000000" pitchFamily="18" charset="-128"/>
                <a:ea typeface="Tsukushi A Round Gothic Regular" panose="02020400000000000000" pitchFamily="18" charset="-128"/>
              </a:rPr>
              <a:t>OK</a:t>
            </a:r>
            <a:r>
              <a:rPr kumimoji="1" lang="ja-JP" altLang="en-US" sz="800">
                <a:latin typeface="Tsukushi A Round Gothic Regular" panose="02020400000000000000" pitchFamily="18" charset="-128"/>
                <a:ea typeface="Tsukushi A Round Gothic Regular" panose="02020400000000000000" pitchFamily="18" charset="-128"/>
              </a:rPr>
              <a:t>）</a:t>
            </a:r>
            <a:endParaRPr kumimoji="1" lang="en-US" altLang="ja-JP" sz="800" dirty="0">
              <a:latin typeface="Tsukushi A Round Gothic Regular" panose="02020400000000000000" pitchFamily="18" charset="-128"/>
              <a:ea typeface="Tsukushi A Round Gothic Regular" panose="02020400000000000000" pitchFamily="18" charset="-128"/>
            </a:endParaRPr>
          </a:p>
          <a:p>
            <a:r>
              <a:rPr kumimoji="1" lang="ja-JP" altLang="en-US" sz="900">
                <a:latin typeface="Tsukushi A Round Gothic Regular" panose="02020400000000000000" pitchFamily="18" charset="-128"/>
                <a:ea typeface="Tsukushi A Round Gothic Regular" panose="02020400000000000000" pitchFamily="18" charset="-128"/>
              </a:rPr>
              <a:t>・不動産事業者</a:t>
            </a:r>
            <a:endParaRPr kumimoji="1" lang="en-US" altLang="ja-JP" sz="900" dirty="0">
              <a:latin typeface="Tsukushi A Round Gothic Regular" panose="02020400000000000000" pitchFamily="18" charset="-128"/>
              <a:ea typeface="Tsukushi A Round Gothic Regular" panose="02020400000000000000" pitchFamily="18" charset="-128"/>
            </a:endParaRPr>
          </a:p>
        </p:txBody>
      </p:sp>
      <p:sp>
        <p:nvSpPr>
          <p:cNvPr id="11" name="正方形/長方形 10">
            <a:extLst>
              <a:ext uri="{FF2B5EF4-FFF2-40B4-BE49-F238E27FC236}">
                <a16:creationId xmlns:a16="http://schemas.microsoft.com/office/drawing/2014/main" id="{91B92C71-7ED3-AA4D-8B62-21389D2C1C6A}"/>
              </a:ext>
            </a:extLst>
          </p:cNvPr>
          <p:cNvSpPr/>
          <p:nvPr/>
        </p:nvSpPr>
        <p:spPr>
          <a:xfrm>
            <a:off x="4790659" y="2732730"/>
            <a:ext cx="4209223" cy="22250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a:solidFill>
                  <a:schemeClr val="bg1"/>
                </a:solidFill>
                <a:latin typeface="Tsukushi A Round Gothic Regular" panose="02020400000000000000" pitchFamily="18" charset="-128"/>
                <a:ea typeface="Tsukushi A Round Gothic Regular" panose="02020400000000000000" pitchFamily="18" charset="-128"/>
              </a:rPr>
              <a:t>必要要件・認識</a:t>
            </a:r>
          </a:p>
        </p:txBody>
      </p:sp>
      <p:sp>
        <p:nvSpPr>
          <p:cNvPr id="12" name="テキスト ボックス 11">
            <a:extLst>
              <a:ext uri="{FF2B5EF4-FFF2-40B4-BE49-F238E27FC236}">
                <a16:creationId xmlns:a16="http://schemas.microsoft.com/office/drawing/2014/main" id="{2FB068B8-091F-6A4C-B9D1-74360E699CF8}"/>
              </a:ext>
            </a:extLst>
          </p:cNvPr>
          <p:cNvSpPr txBox="1"/>
          <p:nvPr/>
        </p:nvSpPr>
        <p:spPr>
          <a:xfrm>
            <a:off x="4790659" y="3036585"/>
            <a:ext cx="4209223" cy="1061829"/>
          </a:xfrm>
          <a:prstGeom prst="rect">
            <a:avLst/>
          </a:prstGeom>
          <a:noFill/>
        </p:spPr>
        <p:txBody>
          <a:bodyPr wrap="square" rtlCol="0">
            <a:spAutoFit/>
          </a:bodyPr>
          <a:lstStyle/>
          <a:p>
            <a:r>
              <a:rPr kumimoji="1" lang="ja-JP" altLang="en-US" sz="900" dirty="0">
                <a:latin typeface="Tsukushi A Round Gothic Regular" panose="02020400000000000000" pitchFamily="18" charset="-128"/>
                <a:ea typeface="Tsukushi A Round Gothic Regular" panose="02020400000000000000" pitchFamily="18" charset="-128"/>
              </a:rPr>
              <a:t>古民家移築プロジェクト</a:t>
            </a:r>
            <a:r>
              <a:rPr kumimoji="1" lang="en-US" altLang="ja-JP" sz="900" dirty="0">
                <a:latin typeface="Tsukushi A Round Gothic Regular" panose="02020400000000000000" pitchFamily="18" charset="-128"/>
                <a:ea typeface="Tsukushi A Round Gothic Regular" panose="02020400000000000000" pitchFamily="18" charset="-128"/>
              </a:rPr>
              <a:t> </a:t>
            </a:r>
            <a:r>
              <a:rPr kumimoji="1" lang="ja-JP" altLang="en-US" sz="900" dirty="0">
                <a:latin typeface="Tsukushi A Round Gothic Regular" panose="02020400000000000000" pitchFamily="18" charset="-128"/>
                <a:ea typeface="Tsukushi A Round Gothic Regular" panose="02020400000000000000" pitchFamily="18" charset="-128"/>
              </a:rPr>
              <a:t>平均坪単価</a:t>
            </a:r>
            <a:r>
              <a:rPr kumimoji="1" lang="en-US" altLang="ja-JP" sz="900" dirty="0">
                <a:latin typeface="Tsukushi A Round Gothic Regular" panose="02020400000000000000" pitchFamily="18" charset="-128"/>
                <a:ea typeface="Tsukushi A Round Gothic Regular" panose="02020400000000000000" pitchFamily="18" charset="-128"/>
              </a:rPr>
              <a:t> 1</a:t>
            </a:r>
            <a:r>
              <a:rPr kumimoji="1" lang="ja-JP" altLang="en-US" sz="900" dirty="0">
                <a:latin typeface="Tsukushi A Round Gothic Regular" panose="02020400000000000000" pitchFamily="18" charset="-128"/>
                <a:ea typeface="Tsukushi A Round Gothic Regular" panose="02020400000000000000" pitchFamily="18" charset="-128"/>
              </a:rPr>
              <a:t>２</a:t>
            </a:r>
            <a:r>
              <a:rPr kumimoji="1" lang="en-US" altLang="ja-JP" sz="900" dirty="0">
                <a:latin typeface="Tsukushi A Round Gothic Regular" panose="02020400000000000000" pitchFamily="18" charset="-128"/>
                <a:ea typeface="Tsukushi A Round Gothic Regular" panose="02020400000000000000" pitchFamily="18" charset="-128"/>
              </a:rPr>
              <a:t>0</a:t>
            </a:r>
            <a:r>
              <a:rPr kumimoji="1" lang="ja-JP" altLang="en-US" sz="900" dirty="0">
                <a:latin typeface="Tsukushi A Round Gothic Regular" panose="02020400000000000000" pitchFamily="18" charset="-128"/>
                <a:ea typeface="Tsukushi A Round Gothic Regular" panose="02020400000000000000" pitchFamily="18" charset="-128"/>
              </a:rPr>
              <a:t>万円</a:t>
            </a:r>
            <a:endParaRPr kumimoji="1" lang="en-US" altLang="ja-JP" sz="900" dirty="0">
              <a:latin typeface="Tsukushi A Round Gothic Regular" panose="02020400000000000000" pitchFamily="18" charset="-128"/>
              <a:ea typeface="Tsukushi A Round Gothic Regular" panose="02020400000000000000" pitchFamily="18" charset="-128"/>
            </a:endParaRPr>
          </a:p>
          <a:p>
            <a:r>
              <a:rPr kumimoji="1" lang="ja-JP" altLang="en-US" sz="900" dirty="0">
                <a:latin typeface="Tsukushi A Round Gothic Regular" panose="02020400000000000000" pitchFamily="18" charset="-128"/>
                <a:ea typeface="Tsukushi A Round Gothic Regular" panose="02020400000000000000" pitchFamily="18" charset="-128"/>
              </a:rPr>
              <a:t>＜輸出側＞平均坪単価</a:t>
            </a:r>
            <a:r>
              <a:rPr kumimoji="1" lang="ja-JP" altLang="en-US" sz="900" dirty="0">
                <a:latin typeface="Tsukushi A Round Gothic Regular" panose="02020400000000000000" pitchFamily="18" charset="-128"/>
                <a:ea typeface="Tsukushi A Round Gothic Regular" panose="02020400000000000000" pitchFamily="18" charset="-128"/>
                <a:sym typeface="Wingdings" pitchFamily="2" charset="2"/>
              </a:rPr>
              <a:t>（</a:t>
            </a:r>
            <a:r>
              <a:rPr kumimoji="1" lang="en-US" altLang="ja-JP" sz="900" dirty="0">
                <a:latin typeface="Tsukushi A Round Gothic Regular" panose="02020400000000000000" pitchFamily="18" charset="-128"/>
                <a:ea typeface="Tsukushi A Round Gothic Regular" panose="02020400000000000000" pitchFamily="18" charset="-128"/>
              </a:rPr>
              <a:t>35</a:t>
            </a:r>
            <a:r>
              <a:rPr kumimoji="1" lang="ja-JP" altLang="en-US" sz="900" dirty="0">
                <a:latin typeface="Tsukushi A Round Gothic Regular" panose="02020400000000000000" pitchFamily="18" charset="-128"/>
                <a:ea typeface="Tsukushi A Round Gothic Regular" panose="02020400000000000000" pitchFamily="18" charset="-128"/>
              </a:rPr>
              <a:t>万円</a:t>
            </a:r>
            <a:r>
              <a:rPr kumimoji="1" lang="en-US" altLang="ja-JP" sz="900" dirty="0">
                <a:latin typeface="Tsukushi A Round Gothic Regular" panose="02020400000000000000" pitchFamily="18" charset="-128"/>
                <a:ea typeface="Tsukushi A Round Gothic Regular" panose="02020400000000000000" pitchFamily="18" charset="-128"/>
              </a:rPr>
              <a:t> </a:t>
            </a:r>
            <a:r>
              <a:rPr kumimoji="1" lang="en-US" altLang="ja-JP" sz="800" dirty="0">
                <a:latin typeface="Tsukushi A Round Gothic Regular" panose="02020400000000000000" pitchFamily="18" charset="-128"/>
                <a:ea typeface="Tsukushi A Round Gothic Regular" panose="02020400000000000000" pitchFamily="18" charset="-128"/>
              </a:rPr>
              <a:t>※</a:t>
            </a:r>
            <a:r>
              <a:rPr kumimoji="1" lang="ja-JP" altLang="en-US" sz="800" dirty="0">
                <a:latin typeface="Tsukushi A Round Gothic Regular" panose="02020400000000000000" pitchFamily="18" charset="-128"/>
                <a:ea typeface="Tsukushi A Round Gothic Regular" panose="02020400000000000000" pitchFamily="18" charset="-128"/>
              </a:rPr>
              <a:t>送料のみ別途）</a:t>
            </a:r>
            <a:endParaRPr kumimoji="1" lang="en-US" altLang="ja-JP" sz="900" dirty="0">
              <a:latin typeface="Tsukushi A Round Gothic Regular" panose="02020400000000000000" pitchFamily="18" charset="-128"/>
              <a:ea typeface="Tsukushi A Round Gothic Regular" panose="02020400000000000000" pitchFamily="18" charset="-128"/>
            </a:endParaRPr>
          </a:p>
          <a:p>
            <a:r>
              <a:rPr kumimoji="1" lang="ja-JP" altLang="en-US" sz="900" dirty="0">
                <a:latin typeface="Tsukushi A Round Gothic Regular" panose="02020400000000000000" pitchFamily="18" charset="-128"/>
                <a:ea typeface="Tsukushi A Round Gothic Regular" panose="02020400000000000000" pitchFamily="18" charset="-128"/>
              </a:rPr>
              <a:t>・移築価値鑑定の実施より輸出可能古民家の準備</a:t>
            </a:r>
            <a:endParaRPr kumimoji="1" lang="en-US" altLang="ja-JP" sz="900" dirty="0">
              <a:latin typeface="Tsukushi A Round Gothic Regular" panose="02020400000000000000" pitchFamily="18" charset="-128"/>
              <a:ea typeface="Tsukushi A Round Gothic Regular" panose="02020400000000000000" pitchFamily="18" charset="-128"/>
            </a:endParaRPr>
          </a:p>
          <a:p>
            <a:r>
              <a:rPr kumimoji="1" lang="ja-JP" altLang="en-US" sz="900" dirty="0">
                <a:latin typeface="Tsukushi A Round Gothic Regular" panose="02020400000000000000" pitchFamily="18" charset="-128"/>
                <a:ea typeface="Tsukushi A Round Gothic Regular" panose="02020400000000000000" pitchFamily="18" charset="-128"/>
              </a:rPr>
              <a:t>・家史の製作負担（移築決定後）</a:t>
            </a:r>
            <a:endParaRPr kumimoji="1" lang="en-US" altLang="ja-JP" sz="900" dirty="0">
              <a:latin typeface="Tsukushi A Round Gothic Regular" panose="02020400000000000000" pitchFamily="18" charset="-128"/>
              <a:ea typeface="Tsukushi A Round Gothic Regular" panose="02020400000000000000" pitchFamily="18" charset="-128"/>
            </a:endParaRPr>
          </a:p>
          <a:p>
            <a:r>
              <a:rPr kumimoji="1" lang="ja-JP" altLang="en-US" sz="900" dirty="0">
                <a:latin typeface="Tsukushi A Round Gothic Regular" panose="02020400000000000000" pitchFamily="18" charset="-128"/>
                <a:ea typeface="Tsukushi A Round Gothic Regular" panose="02020400000000000000" pitchFamily="18" charset="-128"/>
              </a:rPr>
              <a:t>・古民家移築プロジェクト用の解体、移築先の上棟準備、上棟</a:t>
            </a:r>
            <a:endParaRPr kumimoji="1" lang="en-US" altLang="ja-JP" sz="900" dirty="0">
              <a:latin typeface="Tsukushi A Round Gothic Regular" panose="02020400000000000000" pitchFamily="18" charset="-128"/>
              <a:ea typeface="Tsukushi A Round Gothic Regular" panose="02020400000000000000" pitchFamily="18" charset="-128"/>
            </a:endParaRPr>
          </a:p>
          <a:p>
            <a:r>
              <a:rPr kumimoji="1" lang="ja-JP" altLang="en-US" sz="900" dirty="0">
                <a:latin typeface="Tsukushi A Round Gothic Regular" panose="02020400000000000000" pitchFamily="18" charset="-128"/>
                <a:ea typeface="Tsukushi A Round Gothic Regular" panose="02020400000000000000" pitchFamily="18" charset="-128"/>
              </a:rPr>
              <a:t>＜輸入側＞平均坪単価（</a:t>
            </a:r>
            <a:r>
              <a:rPr kumimoji="1" lang="ja-JP" altLang="en-US" sz="900" dirty="0">
                <a:latin typeface="Tsukushi A Round Gothic Regular" panose="02020400000000000000" pitchFamily="18" charset="-128"/>
                <a:ea typeface="Tsukushi A Round Gothic Regular" panose="02020400000000000000" pitchFamily="18" charset="-128"/>
                <a:sym typeface="Wingdings" pitchFamily="2" charset="2"/>
              </a:rPr>
              <a:t>１２０万円以上）</a:t>
            </a:r>
            <a:endParaRPr kumimoji="1" lang="en-US" altLang="ja-JP" sz="900" dirty="0">
              <a:latin typeface="Tsukushi A Round Gothic Regular" panose="02020400000000000000" pitchFamily="18" charset="-128"/>
              <a:ea typeface="Tsukushi A Round Gothic Regular" panose="02020400000000000000" pitchFamily="18" charset="-128"/>
            </a:endParaRPr>
          </a:p>
          <a:p>
            <a:r>
              <a:rPr kumimoji="1" lang="ja-JP" altLang="en-US" sz="900" dirty="0">
                <a:latin typeface="Tsukushi A Round Gothic Regular" panose="02020400000000000000" pitchFamily="18" charset="-128"/>
                <a:ea typeface="Tsukushi A Round Gothic Regular" panose="02020400000000000000" pitchFamily="18" charset="-128"/>
              </a:rPr>
              <a:t>・古民家移築商品の販売促進　・お客様の対応</a:t>
            </a:r>
            <a:endParaRPr kumimoji="1" lang="en-US" altLang="ja-JP" sz="900" dirty="0">
              <a:latin typeface="Tsukushi A Round Gothic Regular" panose="02020400000000000000" pitchFamily="18" charset="-128"/>
              <a:ea typeface="Tsukushi A Round Gothic Regular" panose="02020400000000000000" pitchFamily="18" charset="-128"/>
            </a:endParaRPr>
          </a:p>
        </p:txBody>
      </p:sp>
      <p:sp>
        <p:nvSpPr>
          <p:cNvPr id="13" name="正方形/長方形 12">
            <a:extLst>
              <a:ext uri="{FF2B5EF4-FFF2-40B4-BE49-F238E27FC236}">
                <a16:creationId xmlns:a16="http://schemas.microsoft.com/office/drawing/2014/main" id="{D2C6DF85-A4C7-BB44-8123-BE739B55F3CE}"/>
              </a:ext>
            </a:extLst>
          </p:cNvPr>
          <p:cNvSpPr/>
          <p:nvPr/>
        </p:nvSpPr>
        <p:spPr>
          <a:xfrm>
            <a:off x="144116" y="4308692"/>
            <a:ext cx="4209223" cy="22250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a:solidFill>
                  <a:schemeClr val="bg1"/>
                </a:solidFill>
                <a:latin typeface="Tsukushi A Round Gothic Regular" panose="02020400000000000000" pitchFamily="18" charset="-128"/>
                <a:ea typeface="Tsukushi A Round Gothic Regular" panose="02020400000000000000" pitchFamily="18" charset="-128"/>
              </a:rPr>
              <a:t>古民家移築プロジェクトのサービス・価格設定</a:t>
            </a:r>
          </a:p>
        </p:txBody>
      </p:sp>
      <p:graphicFrame>
        <p:nvGraphicFramePr>
          <p:cNvPr id="14" name="表 17">
            <a:extLst>
              <a:ext uri="{FF2B5EF4-FFF2-40B4-BE49-F238E27FC236}">
                <a16:creationId xmlns:a16="http://schemas.microsoft.com/office/drawing/2014/main" id="{A852F35A-5636-4943-B632-AE522A2468D0}"/>
              </a:ext>
            </a:extLst>
          </p:cNvPr>
          <p:cNvGraphicFramePr>
            <a:graphicFrameLocks noGrp="1"/>
          </p:cNvGraphicFramePr>
          <p:nvPr/>
        </p:nvGraphicFramePr>
        <p:xfrm>
          <a:off x="144116" y="4646656"/>
          <a:ext cx="4209224" cy="1584960"/>
        </p:xfrm>
        <a:graphic>
          <a:graphicData uri="http://schemas.openxmlformats.org/drawingml/2006/table">
            <a:tbl>
              <a:tblPr firstRow="1" bandRow="1">
                <a:tableStyleId>{616DA210-FB5B-4158-B5E0-FEB733F419BA}</a:tableStyleId>
              </a:tblPr>
              <a:tblGrid>
                <a:gridCol w="1108214">
                  <a:extLst>
                    <a:ext uri="{9D8B030D-6E8A-4147-A177-3AD203B41FA5}">
                      <a16:colId xmlns:a16="http://schemas.microsoft.com/office/drawing/2014/main" val="1232292527"/>
                    </a:ext>
                  </a:extLst>
                </a:gridCol>
                <a:gridCol w="3101010">
                  <a:extLst>
                    <a:ext uri="{9D8B030D-6E8A-4147-A177-3AD203B41FA5}">
                      <a16:colId xmlns:a16="http://schemas.microsoft.com/office/drawing/2014/main" val="1181331038"/>
                    </a:ext>
                  </a:extLst>
                </a:gridCol>
              </a:tblGrid>
              <a:tr h="370840">
                <a:tc>
                  <a:txBody>
                    <a:bodyPr/>
                    <a:lstStyle/>
                    <a:p>
                      <a:pPr algn="ctr"/>
                      <a:r>
                        <a:rPr kumimoji="1" lang="ja-JP" altLang="en-US" sz="1000" b="0" dirty="0">
                          <a:latin typeface="Tsukushi A Round Gothic Regular" panose="02020400000000000000" pitchFamily="18" charset="-128"/>
                          <a:ea typeface="Tsukushi A Round Gothic Regular" panose="02020400000000000000" pitchFamily="18" charset="-128"/>
                        </a:rPr>
                        <a:t>市場</a:t>
                      </a:r>
                      <a:endParaRPr kumimoji="1" lang="en-US" altLang="ja-JP" sz="1000" b="0" dirty="0">
                        <a:latin typeface="Tsukushi A Round Gothic Regular" panose="02020400000000000000" pitchFamily="18" charset="-128"/>
                        <a:ea typeface="Tsukushi A Round Gothic Regular" panose="02020400000000000000" pitchFamily="18" charset="-128"/>
                      </a:endParaRPr>
                    </a:p>
                    <a:p>
                      <a:pPr algn="ctr"/>
                      <a:r>
                        <a:rPr kumimoji="1" lang="ja-JP" altLang="en-US" sz="1000" b="0" dirty="0">
                          <a:latin typeface="Tsukushi A Round Gothic Regular" panose="02020400000000000000" pitchFamily="18" charset="-128"/>
                          <a:ea typeface="Tsukushi A Round Gothic Regular" panose="02020400000000000000" pitchFamily="18" charset="-128"/>
                        </a:rPr>
                        <a:t>（マーケット）</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kumimoji="1" lang="ja-JP" altLang="en-US" sz="1000" b="0">
                          <a:latin typeface="Tsukushi A Round Gothic Regular" panose="02020400000000000000" pitchFamily="18" charset="-128"/>
                          <a:ea typeface="Tsukushi A Round Gothic Regular" panose="02020400000000000000" pitchFamily="18" charset="-128"/>
                        </a:rPr>
                        <a:t>東京都や大阪府等の大都市圏</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4191486"/>
                  </a:ext>
                </a:extLst>
              </a:tr>
              <a:tr h="370840">
                <a:tc>
                  <a:txBody>
                    <a:bodyPr/>
                    <a:lstStyle/>
                    <a:p>
                      <a:pPr algn="ctr"/>
                      <a:r>
                        <a:rPr kumimoji="1" lang="ja-JP" altLang="en-US" sz="1000">
                          <a:latin typeface="Tsukushi A Round Gothic Regular" panose="02020400000000000000" pitchFamily="18" charset="-128"/>
                          <a:ea typeface="Tsukushi A Round Gothic Regular" panose="02020400000000000000" pitchFamily="18" charset="-128"/>
                        </a:rPr>
                        <a:t>誰に</a:t>
                      </a:r>
                      <a:endParaRPr kumimoji="1" lang="en-US" altLang="ja-JP" sz="1000" dirty="0">
                        <a:latin typeface="Tsukushi A Round Gothic Regular" panose="02020400000000000000" pitchFamily="18" charset="-128"/>
                        <a:ea typeface="Tsukushi A Round Gothic Regular" panose="02020400000000000000" pitchFamily="18" charset="-128"/>
                      </a:endParaRPr>
                    </a:p>
                    <a:p>
                      <a:pPr algn="ctr"/>
                      <a:r>
                        <a:rPr kumimoji="1" lang="ja-JP" altLang="en-US" sz="1000">
                          <a:latin typeface="Tsukushi A Round Gothic Regular" panose="02020400000000000000" pitchFamily="18" charset="-128"/>
                          <a:ea typeface="Tsukushi A Round Gothic Regular" panose="02020400000000000000" pitchFamily="18" charset="-128"/>
                        </a:rPr>
                        <a:t>（市場規模）</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kumimoji="1" lang="ja-JP" altLang="en-US" sz="1000" b="0">
                          <a:latin typeface="Tsukushi A Round Gothic Regular" panose="02020400000000000000" pitchFamily="18" charset="-128"/>
                          <a:ea typeface="Tsukushi A Round Gothic Regular" panose="02020400000000000000" pitchFamily="18" charset="-128"/>
                        </a:rPr>
                        <a:t>住宅購入層のうち坪単価</a:t>
                      </a:r>
                      <a:endParaRPr kumimoji="1" lang="en-US" altLang="ja-JP" sz="1000" b="0" dirty="0">
                        <a:latin typeface="Tsukushi A Round Gothic Regular" panose="02020400000000000000" pitchFamily="18" charset="-128"/>
                        <a:ea typeface="Tsukushi A Round Gothic Regular" panose="02020400000000000000" pitchFamily="18" charset="-128"/>
                      </a:endParaRPr>
                    </a:p>
                    <a:p>
                      <a:pPr algn="ctr"/>
                      <a:r>
                        <a:rPr kumimoji="1" lang="ja-JP" altLang="en-US" sz="1000" b="0">
                          <a:latin typeface="Tsukushi A Round Gothic Regular" panose="02020400000000000000" pitchFamily="18" charset="-128"/>
                          <a:ea typeface="Tsukushi A Round Gothic Regular" panose="02020400000000000000" pitchFamily="18" charset="-128"/>
                        </a:rPr>
                        <a:t>坪単価</a:t>
                      </a:r>
                      <a:r>
                        <a:rPr kumimoji="1" lang="en-US" altLang="ja-JP" sz="1000" b="0" dirty="0">
                          <a:latin typeface="Tsukushi A Round Gothic Regular" panose="02020400000000000000" pitchFamily="18" charset="-128"/>
                          <a:ea typeface="Tsukushi A Round Gothic Regular" panose="02020400000000000000" pitchFamily="18" charset="-128"/>
                        </a:rPr>
                        <a:t>100</a:t>
                      </a:r>
                      <a:r>
                        <a:rPr kumimoji="1" lang="ja-JP" altLang="en-US" sz="1000" b="0">
                          <a:latin typeface="Tsukushi A Round Gothic Regular" panose="02020400000000000000" pitchFamily="18" charset="-128"/>
                          <a:ea typeface="Tsukushi A Round Gothic Regular" panose="02020400000000000000" pitchFamily="18" charset="-128"/>
                        </a:rPr>
                        <a:t>万円</a:t>
                      </a:r>
                      <a:r>
                        <a:rPr kumimoji="1" lang="en-US" altLang="ja-JP" sz="1000" b="0" dirty="0">
                          <a:latin typeface="Tsukushi A Round Gothic Regular" panose="02020400000000000000" pitchFamily="18" charset="-128"/>
                          <a:ea typeface="Tsukushi A Round Gothic Regular" panose="02020400000000000000" pitchFamily="18" charset="-128"/>
                        </a:rPr>
                        <a:t>〜</a:t>
                      </a:r>
                      <a:r>
                        <a:rPr kumimoji="1" lang="ja-JP" altLang="en-US" sz="1000" b="0">
                          <a:latin typeface="Tsukushi A Round Gothic Regular" panose="02020400000000000000" pitchFamily="18" charset="-128"/>
                          <a:ea typeface="Tsukushi A Round Gothic Regular" panose="02020400000000000000" pitchFamily="18" charset="-128"/>
                        </a:rPr>
                        <a:t>の戸建て住宅が購入できる層</a:t>
                      </a:r>
                      <a:endParaRPr kumimoji="1" lang="en-US" altLang="ja-JP" sz="1000" b="0" dirty="0">
                        <a:latin typeface="Tsukushi A Round Gothic Regular" panose="02020400000000000000" pitchFamily="18" charset="-128"/>
                        <a:ea typeface="Tsukushi A Round Gothic Regular" panose="02020400000000000000" pitchFamily="18" charset="-128"/>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6778010"/>
                  </a:ext>
                </a:extLst>
              </a:tr>
              <a:tr h="370840">
                <a:tc>
                  <a:txBody>
                    <a:bodyPr/>
                    <a:lstStyle/>
                    <a:p>
                      <a:pPr algn="ctr"/>
                      <a:r>
                        <a:rPr kumimoji="1" lang="ja-JP" altLang="en-US" sz="1000">
                          <a:latin typeface="Tsukushi A Round Gothic Regular" panose="02020400000000000000" pitchFamily="18" charset="-128"/>
                          <a:ea typeface="Tsukushi A Round Gothic Regular" panose="02020400000000000000" pitchFamily="18" charset="-128"/>
                        </a:rPr>
                        <a:t>何を</a:t>
                      </a:r>
                      <a:endParaRPr kumimoji="1" lang="en-US" altLang="ja-JP" sz="1000" dirty="0">
                        <a:latin typeface="Tsukushi A Round Gothic Regular" panose="02020400000000000000" pitchFamily="18" charset="-128"/>
                        <a:ea typeface="Tsukushi A Round Gothic Regular" panose="02020400000000000000" pitchFamily="18" charset="-128"/>
                      </a:endParaRPr>
                    </a:p>
                    <a:p>
                      <a:pPr algn="ctr"/>
                      <a:r>
                        <a:rPr kumimoji="1" lang="ja-JP" altLang="en-US" sz="1000">
                          <a:latin typeface="Tsukushi A Round Gothic Regular" panose="02020400000000000000" pitchFamily="18" charset="-128"/>
                          <a:ea typeface="Tsukushi A Round Gothic Regular" panose="02020400000000000000" pitchFamily="18" charset="-128"/>
                        </a:rPr>
                        <a:t>（商品）</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kumimoji="1" lang="ja-JP" altLang="en-US" sz="1000" b="0" dirty="0">
                          <a:latin typeface="Tsukushi A Round Gothic Regular" panose="02020400000000000000" pitchFamily="18" charset="-128"/>
                          <a:ea typeface="Tsukushi A Round Gothic Regular" panose="02020400000000000000" pitchFamily="18" charset="-128"/>
                        </a:rPr>
                        <a:t>空き家古民家の古材リユースにおける新築</a:t>
                      </a:r>
                      <a:endParaRPr kumimoji="1" lang="en-US" altLang="ja-JP" sz="1000" b="0" dirty="0">
                        <a:latin typeface="Tsukushi A Round Gothic Regular" panose="02020400000000000000" pitchFamily="18" charset="-128"/>
                        <a:ea typeface="Tsukushi A Round Gothic Regular" panose="02020400000000000000" pitchFamily="18" charset="-128"/>
                      </a:endParaRPr>
                    </a:p>
                    <a:p>
                      <a:pPr algn="ctr"/>
                      <a:r>
                        <a:rPr kumimoji="1" lang="ja-JP" altLang="en-US" sz="1000" b="0" dirty="0">
                          <a:latin typeface="Tsukushi A Round Gothic Regular" panose="02020400000000000000" pitchFamily="18" charset="-128"/>
                          <a:ea typeface="Tsukushi A Round Gothic Regular" panose="02020400000000000000" pitchFamily="18" charset="-128"/>
                        </a:rPr>
                        <a:t>パッケージプランをベースとした戸建て住宅</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9737037"/>
                  </a:ext>
                </a:extLst>
              </a:tr>
              <a:tr h="370840">
                <a:tc>
                  <a:txBody>
                    <a:bodyPr/>
                    <a:lstStyle/>
                    <a:p>
                      <a:pPr algn="ctr"/>
                      <a:r>
                        <a:rPr kumimoji="1" lang="ja-JP" altLang="en-US" sz="1000">
                          <a:latin typeface="Tsukushi A Round Gothic Regular" panose="02020400000000000000" pitchFamily="18" charset="-128"/>
                          <a:ea typeface="Tsukushi A Round Gothic Regular" panose="02020400000000000000" pitchFamily="18" charset="-128"/>
                        </a:rPr>
                        <a:t>いくらで</a:t>
                      </a:r>
                      <a:endParaRPr kumimoji="1" lang="en-US" altLang="ja-JP" sz="1000" dirty="0">
                        <a:latin typeface="Tsukushi A Round Gothic Regular" panose="02020400000000000000" pitchFamily="18" charset="-128"/>
                        <a:ea typeface="Tsukushi A Round Gothic Regular" panose="02020400000000000000" pitchFamily="18" charset="-128"/>
                      </a:endParaRPr>
                    </a:p>
                    <a:p>
                      <a:pPr algn="ctr"/>
                      <a:r>
                        <a:rPr kumimoji="1" lang="ja-JP" altLang="en-US" sz="1000">
                          <a:latin typeface="Tsukushi A Round Gothic Regular" panose="02020400000000000000" pitchFamily="18" charset="-128"/>
                          <a:ea typeface="Tsukushi A Round Gothic Regular" panose="02020400000000000000" pitchFamily="18" charset="-128"/>
                        </a:rPr>
                        <a:t>（収益性）</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kumimoji="1" lang="en-US" altLang="ja-JP" sz="1000" b="0" dirty="0">
                          <a:latin typeface="Tsukushi A Round Gothic Regular" panose="02020400000000000000" pitchFamily="18" charset="-128"/>
                          <a:ea typeface="Tsukushi A Round Gothic Regular" panose="02020400000000000000" pitchFamily="18" charset="-128"/>
                        </a:rPr>
                        <a:t>1</a:t>
                      </a:r>
                      <a:r>
                        <a:rPr kumimoji="1" lang="ja-JP" altLang="en-US" sz="1000" b="0" dirty="0">
                          <a:latin typeface="Tsukushi A Round Gothic Regular" panose="02020400000000000000" pitchFamily="18" charset="-128"/>
                          <a:ea typeface="Tsukushi A Round Gothic Regular" panose="02020400000000000000" pitchFamily="18" charset="-128"/>
                        </a:rPr>
                        <a:t>棟</a:t>
                      </a:r>
                      <a:r>
                        <a:rPr kumimoji="1" lang="en-US" altLang="ja-JP" sz="1000" b="0" dirty="0">
                          <a:latin typeface="Tsukushi A Round Gothic Regular" panose="02020400000000000000" pitchFamily="18" charset="-128"/>
                          <a:ea typeface="Tsukushi A Round Gothic Regular" panose="02020400000000000000" pitchFamily="18" charset="-128"/>
                        </a:rPr>
                        <a:t>3,500</a:t>
                      </a:r>
                      <a:r>
                        <a:rPr kumimoji="1" lang="ja-JP" altLang="en-US" sz="1000" b="0" dirty="0">
                          <a:latin typeface="Tsukushi A Round Gothic Regular" panose="02020400000000000000" pitchFamily="18" charset="-128"/>
                          <a:ea typeface="Tsukushi A Round Gothic Regular" panose="02020400000000000000" pitchFamily="18" charset="-128"/>
                        </a:rPr>
                        <a:t>万円</a:t>
                      </a:r>
                      <a:r>
                        <a:rPr kumimoji="1" lang="en-US" altLang="ja-JP" sz="1000" b="0" dirty="0">
                          <a:latin typeface="Tsukushi A Round Gothic Regular" panose="02020400000000000000" pitchFamily="18" charset="-128"/>
                          <a:ea typeface="Tsukushi A Round Gothic Regular" panose="02020400000000000000" pitchFamily="18" charset="-128"/>
                        </a:rPr>
                        <a:t>〜5,000</a:t>
                      </a:r>
                      <a:r>
                        <a:rPr kumimoji="1" lang="ja-JP" altLang="en-US" sz="1000" b="0" dirty="0">
                          <a:latin typeface="Tsukushi A Round Gothic Regular" panose="02020400000000000000" pitchFamily="18" charset="-128"/>
                          <a:ea typeface="Tsukushi A Round Gothic Regular" panose="02020400000000000000" pitchFamily="18" charset="-128"/>
                        </a:rPr>
                        <a:t>万円</a:t>
                      </a:r>
                      <a:endParaRPr kumimoji="1" lang="en-US" altLang="ja-JP" sz="1000" b="0" dirty="0">
                        <a:latin typeface="Tsukushi A Round Gothic Regular" panose="02020400000000000000" pitchFamily="18" charset="-128"/>
                        <a:ea typeface="Tsukushi A Round Gothic Regular" panose="02020400000000000000" pitchFamily="18" charset="-128"/>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8982032"/>
                  </a:ext>
                </a:extLst>
              </a:tr>
            </a:tbl>
          </a:graphicData>
        </a:graphic>
      </p:graphicFrame>
      <p:sp>
        <p:nvSpPr>
          <p:cNvPr id="15" name="正方形/長方形 14">
            <a:extLst>
              <a:ext uri="{FF2B5EF4-FFF2-40B4-BE49-F238E27FC236}">
                <a16:creationId xmlns:a16="http://schemas.microsoft.com/office/drawing/2014/main" id="{C76D6F79-12C5-8941-B322-78FBC446BBAA}"/>
              </a:ext>
            </a:extLst>
          </p:cNvPr>
          <p:cNvSpPr/>
          <p:nvPr/>
        </p:nvSpPr>
        <p:spPr>
          <a:xfrm>
            <a:off x="4790658" y="4293896"/>
            <a:ext cx="4209223" cy="22250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a:solidFill>
                  <a:schemeClr val="bg1"/>
                </a:solidFill>
                <a:latin typeface="Tsukushi A Round Gothic Regular" panose="02020400000000000000" pitchFamily="18" charset="-128"/>
                <a:ea typeface="Tsukushi A Round Gothic Regular" panose="02020400000000000000" pitchFamily="18" charset="-128"/>
              </a:rPr>
              <a:t>古民家移築プロジェクトスキーム</a:t>
            </a:r>
          </a:p>
        </p:txBody>
      </p:sp>
      <p:sp>
        <p:nvSpPr>
          <p:cNvPr id="16" name="正方形/長方形 15">
            <a:extLst>
              <a:ext uri="{FF2B5EF4-FFF2-40B4-BE49-F238E27FC236}">
                <a16:creationId xmlns:a16="http://schemas.microsoft.com/office/drawing/2014/main" id="{729B8B6A-CCF1-FD43-BD46-5E098999CC32}"/>
              </a:ext>
            </a:extLst>
          </p:cNvPr>
          <p:cNvSpPr/>
          <p:nvPr/>
        </p:nvSpPr>
        <p:spPr>
          <a:xfrm>
            <a:off x="4909929" y="4711884"/>
            <a:ext cx="914400" cy="2225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a:solidFill>
                  <a:schemeClr val="tx1"/>
                </a:solidFill>
                <a:latin typeface="Tsukushi A Round Gothic Regular" panose="02020400000000000000" pitchFamily="18" charset="-128"/>
                <a:ea typeface="Tsukushi A Round Gothic Regular" panose="02020400000000000000" pitchFamily="18" charset="-128"/>
              </a:rPr>
              <a:t>輸出側</a:t>
            </a:r>
          </a:p>
        </p:txBody>
      </p:sp>
      <p:sp>
        <p:nvSpPr>
          <p:cNvPr id="17" name="正方形/長方形 16">
            <a:extLst>
              <a:ext uri="{FF2B5EF4-FFF2-40B4-BE49-F238E27FC236}">
                <a16:creationId xmlns:a16="http://schemas.microsoft.com/office/drawing/2014/main" id="{0BF9B174-04CC-7A40-A47A-66CCC568CB5E}"/>
              </a:ext>
            </a:extLst>
          </p:cNvPr>
          <p:cNvSpPr/>
          <p:nvPr/>
        </p:nvSpPr>
        <p:spPr>
          <a:xfrm>
            <a:off x="4909929" y="6434667"/>
            <a:ext cx="914400" cy="2225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a:solidFill>
                  <a:schemeClr val="tx1"/>
                </a:solidFill>
                <a:latin typeface="Tsukushi A Round Gothic Regular" panose="02020400000000000000" pitchFamily="18" charset="-128"/>
                <a:ea typeface="Tsukushi A Round Gothic Regular" panose="02020400000000000000" pitchFamily="18" charset="-128"/>
              </a:rPr>
              <a:t>輸入側</a:t>
            </a:r>
          </a:p>
        </p:txBody>
      </p:sp>
      <p:cxnSp>
        <p:nvCxnSpPr>
          <p:cNvPr id="18" name="直線矢印コネクタ 17">
            <a:extLst>
              <a:ext uri="{FF2B5EF4-FFF2-40B4-BE49-F238E27FC236}">
                <a16:creationId xmlns:a16="http://schemas.microsoft.com/office/drawing/2014/main" id="{2528706A-7C99-D441-95CF-68FAB296B3FF}"/>
              </a:ext>
            </a:extLst>
          </p:cNvPr>
          <p:cNvCxnSpPr>
            <a:stCxn id="16" idx="2"/>
            <a:endCxn id="17" idx="0"/>
          </p:cNvCxnSpPr>
          <p:nvPr/>
        </p:nvCxnSpPr>
        <p:spPr>
          <a:xfrm>
            <a:off x="5367129" y="4934391"/>
            <a:ext cx="0" cy="1500276"/>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82186ACE-57E0-984D-8E32-A5CEF3BB34E1}"/>
              </a:ext>
            </a:extLst>
          </p:cNvPr>
          <p:cNvSpPr txBox="1"/>
          <p:nvPr/>
        </p:nvSpPr>
        <p:spPr>
          <a:xfrm>
            <a:off x="7443909" y="6126353"/>
            <a:ext cx="1700091" cy="338554"/>
          </a:xfrm>
          <a:prstGeom prst="rect">
            <a:avLst/>
          </a:prstGeom>
          <a:noFill/>
        </p:spPr>
        <p:txBody>
          <a:bodyPr wrap="square" rtlCol="0">
            <a:spAutoFit/>
          </a:bodyPr>
          <a:lstStyle/>
          <a:p>
            <a:r>
              <a:rPr kumimoji="1" lang="ja-JP" altLang="en-US" sz="900" dirty="0">
                <a:latin typeface="Tsukushi A Round Gothic Regular" panose="02020400000000000000" pitchFamily="18" charset="-128"/>
                <a:ea typeface="Tsukushi A Round Gothic Regular" panose="02020400000000000000" pitchFamily="18" charset="-128"/>
              </a:rPr>
              <a:t>各種打ち合わせ</a:t>
            </a:r>
            <a:endParaRPr kumimoji="1" lang="en-US" altLang="ja-JP" sz="900" dirty="0">
              <a:latin typeface="Tsukushi A Round Gothic Regular" panose="02020400000000000000" pitchFamily="18" charset="-128"/>
              <a:ea typeface="Tsukushi A Round Gothic Regular" panose="02020400000000000000" pitchFamily="18" charset="-128"/>
            </a:endParaRPr>
          </a:p>
          <a:p>
            <a:r>
              <a:rPr kumimoji="1" lang="ja-JP" altLang="en-US" sz="700" dirty="0">
                <a:latin typeface="Tsukushi A Round Gothic Regular" panose="02020400000000000000" pitchFamily="18" charset="-128"/>
                <a:ea typeface="Tsukushi A Round Gothic Regular" panose="02020400000000000000" pitchFamily="18" charset="-128"/>
              </a:rPr>
              <a:t>（土地・ローン・設計管理・契約）</a:t>
            </a:r>
            <a:endParaRPr kumimoji="1" lang="en-US" altLang="ja-JP" sz="700" dirty="0">
              <a:latin typeface="Tsukushi A Round Gothic Regular" panose="02020400000000000000" pitchFamily="18" charset="-128"/>
              <a:ea typeface="Tsukushi A Round Gothic Regular" panose="02020400000000000000" pitchFamily="18" charset="-128"/>
            </a:endParaRPr>
          </a:p>
        </p:txBody>
      </p:sp>
      <p:sp>
        <p:nvSpPr>
          <p:cNvPr id="20" name="正方形/長方形 19">
            <a:extLst>
              <a:ext uri="{FF2B5EF4-FFF2-40B4-BE49-F238E27FC236}">
                <a16:creationId xmlns:a16="http://schemas.microsoft.com/office/drawing/2014/main" id="{64217A08-4A6E-2D4D-8212-BDB09317FDC0}"/>
              </a:ext>
            </a:extLst>
          </p:cNvPr>
          <p:cNvSpPr/>
          <p:nvPr/>
        </p:nvSpPr>
        <p:spPr>
          <a:xfrm>
            <a:off x="6986709" y="5849129"/>
            <a:ext cx="914400" cy="2225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a:solidFill>
                  <a:schemeClr val="tx1"/>
                </a:solidFill>
                <a:latin typeface="Tsukushi A Round Gothic Regular" panose="02020400000000000000" pitchFamily="18" charset="-128"/>
                <a:ea typeface="Tsukushi A Round Gothic Regular" panose="02020400000000000000" pitchFamily="18" charset="-128"/>
              </a:rPr>
              <a:t>お客様</a:t>
            </a:r>
          </a:p>
        </p:txBody>
      </p:sp>
      <p:cxnSp>
        <p:nvCxnSpPr>
          <p:cNvPr id="21" name="カギ線コネクタ 20">
            <a:extLst>
              <a:ext uri="{FF2B5EF4-FFF2-40B4-BE49-F238E27FC236}">
                <a16:creationId xmlns:a16="http://schemas.microsoft.com/office/drawing/2014/main" id="{FE516F9A-7D04-C24A-A277-EDD33707D5AE}"/>
              </a:ext>
            </a:extLst>
          </p:cNvPr>
          <p:cNvCxnSpPr>
            <a:cxnSpLocks/>
            <a:stCxn id="20" idx="2"/>
            <a:endCxn id="17" idx="3"/>
          </p:cNvCxnSpPr>
          <p:nvPr/>
        </p:nvCxnSpPr>
        <p:spPr>
          <a:xfrm rot="5400000">
            <a:off x="6396977" y="5498988"/>
            <a:ext cx="474285" cy="1619580"/>
          </a:xfrm>
          <a:prstGeom prst="bentConnector2">
            <a:avLst/>
          </a:prstGeom>
          <a:ln>
            <a:solidFill>
              <a:schemeClr val="tx1">
                <a:lumMod val="75000"/>
                <a:lumOff val="2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正方形/長方形 21">
            <a:extLst>
              <a:ext uri="{FF2B5EF4-FFF2-40B4-BE49-F238E27FC236}">
                <a16:creationId xmlns:a16="http://schemas.microsoft.com/office/drawing/2014/main" id="{C6EE4043-2605-2842-B4AD-29DCA1337CAE}"/>
              </a:ext>
            </a:extLst>
          </p:cNvPr>
          <p:cNvSpPr/>
          <p:nvPr/>
        </p:nvSpPr>
        <p:spPr>
          <a:xfrm>
            <a:off x="6986709" y="5210124"/>
            <a:ext cx="914400" cy="22250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a:solidFill>
                  <a:schemeClr val="tx1"/>
                </a:solidFill>
                <a:latin typeface="Tsukushi A Round Gothic Regular" panose="02020400000000000000" pitchFamily="18" charset="-128"/>
                <a:ea typeface="Tsukushi A Round Gothic Regular" panose="02020400000000000000" pitchFamily="18" charset="-128"/>
              </a:rPr>
              <a:t>移築専用サイト</a:t>
            </a:r>
          </a:p>
        </p:txBody>
      </p:sp>
      <p:cxnSp>
        <p:nvCxnSpPr>
          <p:cNvPr id="23" name="直線矢印コネクタ 22">
            <a:extLst>
              <a:ext uri="{FF2B5EF4-FFF2-40B4-BE49-F238E27FC236}">
                <a16:creationId xmlns:a16="http://schemas.microsoft.com/office/drawing/2014/main" id="{4F1988D8-8808-2D43-8E71-5BCCD7CE2BF3}"/>
              </a:ext>
            </a:extLst>
          </p:cNvPr>
          <p:cNvCxnSpPr>
            <a:cxnSpLocks/>
            <a:stCxn id="20" idx="0"/>
            <a:endCxn id="22" idx="2"/>
          </p:cNvCxnSpPr>
          <p:nvPr/>
        </p:nvCxnSpPr>
        <p:spPr>
          <a:xfrm flipV="1">
            <a:off x="7443909" y="5432631"/>
            <a:ext cx="0" cy="416498"/>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FA6206B2-431C-4348-B172-A77115DF6C09}"/>
              </a:ext>
            </a:extLst>
          </p:cNvPr>
          <p:cNvSpPr txBox="1"/>
          <p:nvPr/>
        </p:nvSpPr>
        <p:spPr>
          <a:xfrm>
            <a:off x="7501497" y="5525464"/>
            <a:ext cx="1642490" cy="230832"/>
          </a:xfrm>
          <a:prstGeom prst="rect">
            <a:avLst/>
          </a:prstGeom>
          <a:noFill/>
        </p:spPr>
        <p:txBody>
          <a:bodyPr wrap="square" rtlCol="0">
            <a:spAutoFit/>
          </a:bodyPr>
          <a:lstStyle/>
          <a:p>
            <a:r>
              <a:rPr kumimoji="1" lang="ja-JP" altLang="en-US" sz="900">
                <a:latin typeface="Tsukushi A Round Gothic Regular" panose="02020400000000000000" pitchFamily="18" charset="-128"/>
                <a:ea typeface="Tsukushi A Round Gothic Regular" panose="02020400000000000000" pitchFamily="18" charset="-128"/>
              </a:rPr>
              <a:t>閲覧</a:t>
            </a:r>
            <a:endParaRPr kumimoji="1" lang="en-US" altLang="ja-JP" sz="900" dirty="0">
              <a:latin typeface="Tsukushi A Round Gothic Regular" panose="02020400000000000000" pitchFamily="18" charset="-128"/>
              <a:ea typeface="Tsukushi A Round Gothic Regular" panose="02020400000000000000" pitchFamily="18" charset="-128"/>
            </a:endParaRPr>
          </a:p>
        </p:txBody>
      </p:sp>
      <p:cxnSp>
        <p:nvCxnSpPr>
          <p:cNvPr id="25" name="カギ線コネクタ 24">
            <a:extLst>
              <a:ext uri="{FF2B5EF4-FFF2-40B4-BE49-F238E27FC236}">
                <a16:creationId xmlns:a16="http://schemas.microsoft.com/office/drawing/2014/main" id="{057D5808-ADEB-7945-8E33-6EF57974CFFD}"/>
              </a:ext>
            </a:extLst>
          </p:cNvPr>
          <p:cNvCxnSpPr>
            <a:cxnSpLocks/>
            <a:stCxn id="22" idx="0"/>
            <a:endCxn id="16" idx="3"/>
          </p:cNvCxnSpPr>
          <p:nvPr/>
        </p:nvCxnSpPr>
        <p:spPr>
          <a:xfrm rot="16200000" flipV="1">
            <a:off x="6440626" y="4206841"/>
            <a:ext cx="386986" cy="1619580"/>
          </a:xfrm>
          <a:prstGeom prst="bentConnector2">
            <a:avLst/>
          </a:prstGeom>
          <a:ln>
            <a:solidFill>
              <a:schemeClr val="tx1">
                <a:lumMod val="75000"/>
                <a:lumOff val="25000"/>
              </a:schemeClr>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6" name="テキスト ボックス 25">
            <a:extLst>
              <a:ext uri="{FF2B5EF4-FFF2-40B4-BE49-F238E27FC236}">
                <a16:creationId xmlns:a16="http://schemas.microsoft.com/office/drawing/2014/main" id="{0AAC8926-09A3-F54B-8237-EF7E5B6300AC}"/>
              </a:ext>
            </a:extLst>
          </p:cNvPr>
          <p:cNvSpPr txBox="1"/>
          <p:nvPr/>
        </p:nvSpPr>
        <p:spPr>
          <a:xfrm>
            <a:off x="6029431" y="4581107"/>
            <a:ext cx="817276" cy="230832"/>
          </a:xfrm>
          <a:prstGeom prst="rect">
            <a:avLst/>
          </a:prstGeom>
          <a:noFill/>
        </p:spPr>
        <p:txBody>
          <a:bodyPr wrap="square" rtlCol="0">
            <a:spAutoFit/>
          </a:bodyPr>
          <a:lstStyle/>
          <a:p>
            <a:pPr algn="ctr"/>
            <a:r>
              <a:rPr kumimoji="1" lang="ja-JP" altLang="en-US" sz="900">
                <a:latin typeface="Tsukushi A Round Gothic Regular" panose="02020400000000000000" pitchFamily="18" charset="-128"/>
                <a:ea typeface="Tsukushi A Round Gothic Regular" panose="02020400000000000000" pitchFamily="18" charset="-128"/>
              </a:rPr>
              <a:t>輸出元推薦</a:t>
            </a:r>
            <a:endParaRPr kumimoji="1" lang="en-US" altLang="ja-JP" sz="800" dirty="0">
              <a:latin typeface="Tsukushi A Round Gothic Regular" panose="02020400000000000000" pitchFamily="18" charset="-128"/>
              <a:ea typeface="Tsukushi A Round Gothic Regular" panose="02020400000000000000" pitchFamily="18" charset="-128"/>
            </a:endParaRPr>
          </a:p>
        </p:txBody>
      </p:sp>
      <p:sp>
        <p:nvSpPr>
          <p:cNvPr id="27" name="テキスト ボックス 26">
            <a:extLst>
              <a:ext uri="{FF2B5EF4-FFF2-40B4-BE49-F238E27FC236}">
                <a16:creationId xmlns:a16="http://schemas.microsoft.com/office/drawing/2014/main" id="{1268A066-E3B6-294B-A2C9-C1F1F8660427}"/>
              </a:ext>
            </a:extLst>
          </p:cNvPr>
          <p:cNvSpPr txBox="1"/>
          <p:nvPr/>
        </p:nvSpPr>
        <p:spPr>
          <a:xfrm>
            <a:off x="4790658" y="5386964"/>
            <a:ext cx="606590" cy="507831"/>
          </a:xfrm>
          <a:prstGeom prst="rect">
            <a:avLst/>
          </a:prstGeom>
          <a:noFill/>
        </p:spPr>
        <p:txBody>
          <a:bodyPr wrap="square" rtlCol="0">
            <a:spAutoFit/>
          </a:bodyPr>
          <a:lstStyle/>
          <a:p>
            <a:pPr algn="ctr"/>
            <a:r>
              <a:rPr kumimoji="1" lang="ja-JP" altLang="en-US" sz="900">
                <a:latin typeface="Tsukushi A Round Gothic Regular" panose="02020400000000000000" pitchFamily="18" charset="-128"/>
                <a:ea typeface="Tsukushi A Round Gothic Regular" panose="02020400000000000000" pitchFamily="18" charset="-128"/>
              </a:rPr>
              <a:t>坪</a:t>
            </a:r>
            <a:r>
              <a:rPr kumimoji="1" lang="en-US" altLang="ja-JP" sz="900" dirty="0">
                <a:latin typeface="Tsukushi A Round Gothic Regular" panose="02020400000000000000" pitchFamily="18" charset="-128"/>
                <a:ea typeface="Tsukushi A Round Gothic Regular" panose="02020400000000000000" pitchFamily="18" charset="-128"/>
              </a:rPr>
              <a:t>3</a:t>
            </a:r>
            <a:r>
              <a:rPr kumimoji="1" lang="ja-JP" altLang="en-US" sz="900">
                <a:latin typeface="Tsukushi A Round Gothic Regular" panose="02020400000000000000" pitchFamily="18" charset="-128"/>
                <a:ea typeface="Tsukushi A Round Gothic Regular" panose="02020400000000000000" pitchFamily="18" charset="-128"/>
              </a:rPr>
              <a:t>５万</a:t>
            </a:r>
            <a:endParaRPr kumimoji="1" lang="en-US" altLang="ja-JP" sz="900" dirty="0">
              <a:latin typeface="Tsukushi A Round Gothic Regular" panose="02020400000000000000" pitchFamily="18" charset="-128"/>
              <a:ea typeface="Tsukushi A Round Gothic Regular" panose="02020400000000000000" pitchFamily="18" charset="-128"/>
            </a:endParaRPr>
          </a:p>
          <a:p>
            <a:pPr algn="ctr"/>
            <a:r>
              <a:rPr kumimoji="1" lang="ja-JP" altLang="en-US" sz="900">
                <a:latin typeface="Tsukushi A Round Gothic Regular" panose="02020400000000000000" pitchFamily="18" charset="-128"/>
                <a:ea typeface="Tsukushi A Round Gothic Regular" panose="02020400000000000000" pitchFamily="18" charset="-128"/>
              </a:rPr>
              <a:t>＋</a:t>
            </a:r>
            <a:endParaRPr kumimoji="1" lang="en-US" altLang="ja-JP" sz="900" dirty="0">
              <a:latin typeface="Tsukushi A Round Gothic Regular" panose="02020400000000000000" pitchFamily="18" charset="-128"/>
              <a:ea typeface="Tsukushi A Round Gothic Regular" panose="02020400000000000000" pitchFamily="18" charset="-128"/>
            </a:endParaRPr>
          </a:p>
          <a:p>
            <a:pPr algn="ctr"/>
            <a:r>
              <a:rPr kumimoji="1" lang="ja-JP" altLang="en-US" sz="900">
                <a:latin typeface="Tsukushi A Round Gothic Regular" panose="02020400000000000000" pitchFamily="18" charset="-128"/>
                <a:ea typeface="Tsukushi A Round Gothic Regular" panose="02020400000000000000" pitchFamily="18" charset="-128"/>
              </a:rPr>
              <a:t>運送費</a:t>
            </a:r>
            <a:endParaRPr kumimoji="1" lang="en-US" altLang="ja-JP" sz="800" dirty="0">
              <a:latin typeface="Tsukushi A Round Gothic Regular" panose="02020400000000000000" pitchFamily="18" charset="-128"/>
              <a:ea typeface="Tsukushi A Round Gothic Regular" panose="02020400000000000000" pitchFamily="18" charset="-128"/>
            </a:endParaRPr>
          </a:p>
        </p:txBody>
      </p:sp>
      <p:sp>
        <p:nvSpPr>
          <p:cNvPr id="28" name="テキスト ボックス 27">
            <a:extLst>
              <a:ext uri="{FF2B5EF4-FFF2-40B4-BE49-F238E27FC236}">
                <a16:creationId xmlns:a16="http://schemas.microsoft.com/office/drawing/2014/main" id="{01D0C929-BE03-A049-925F-62E745403034}"/>
              </a:ext>
            </a:extLst>
          </p:cNvPr>
          <p:cNvSpPr txBox="1"/>
          <p:nvPr/>
        </p:nvSpPr>
        <p:spPr>
          <a:xfrm>
            <a:off x="5356607" y="4926066"/>
            <a:ext cx="1382121" cy="415498"/>
          </a:xfrm>
          <a:prstGeom prst="rect">
            <a:avLst/>
          </a:prstGeom>
          <a:noFill/>
        </p:spPr>
        <p:txBody>
          <a:bodyPr wrap="square" rtlCol="0">
            <a:spAutoFit/>
          </a:bodyPr>
          <a:lstStyle/>
          <a:p>
            <a:r>
              <a:rPr kumimoji="1" lang="ja-JP" altLang="en-US" sz="700">
                <a:latin typeface="Tsukushi A Round Gothic Regular" panose="02020400000000000000" pitchFamily="18" charset="-128"/>
                <a:ea typeface="Tsukushi A Round Gothic Regular" panose="02020400000000000000" pitchFamily="18" charset="-128"/>
              </a:rPr>
              <a:t>・古民家移築価値鑑定</a:t>
            </a:r>
            <a:endParaRPr kumimoji="1" lang="en-US" altLang="ja-JP" sz="700" dirty="0">
              <a:latin typeface="Tsukushi A Round Gothic Regular" panose="02020400000000000000" pitchFamily="18" charset="-128"/>
              <a:ea typeface="Tsukushi A Round Gothic Regular" panose="02020400000000000000" pitchFamily="18" charset="-128"/>
            </a:endParaRPr>
          </a:p>
          <a:p>
            <a:r>
              <a:rPr kumimoji="1" lang="ja-JP" altLang="en-US" sz="700">
                <a:latin typeface="Tsukushi A Round Gothic Regular" panose="02020400000000000000" pitchFamily="18" charset="-128"/>
                <a:ea typeface="Tsukushi A Round Gothic Regular" panose="02020400000000000000" pitchFamily="18" charset="-128"/>
              </a:rPr>
              <a:t>・家史の製作</a:t>
            </a:r>
            <a:endParaRPr kumimoji="1" lang="en-US" altLang="ja-JP" sz="700" dirty="0">
              <a:latin typeface="Tsukushi A Round Gothic Regular" panose="02020400000000000000" pitchFamily="18" charset="-128"/>
              <a:ea typeface="Tsukushi A Round Gothic Regular" panose="02020400000000000000" pitchFamily="18" charset="-128"/>
            </a:endParaRPr>
          </a:p>
          <a:p>
            <a:r>
              <a:rPr kumimoji="1" lang="ja-JP" altLang="en-US" sz="700">
                <a:latin typeface="Tsukushi A Round Gothic Regular" panose="02020400000000000000" pitchFamily="18" charset="-128"/>
                <a:ea typeface="Tsukushi A Round Gothic Regular" panose="02020400000000000000" pitchFamily="18" charset="-128"/>
              </a:rPr>
              <a:t>・解体、墨付け、刻み、上棟</a:t>
            </a:r>
            <a:endParaRPr kumimoji="1" lang="en-US" altLang="ja-JP" sz="600" dirty="0">
              <a:latin typeface="Tsukushi A Round Gothic Regular" panose="02020400000000000000" pitchFamily="18" charset="-128"/>
              <a:ea typeface="Tsukushi A Round Gothic Regular" panose="02020400000000000000" pitchFamily="18" charset="-128"/>
            </a:endParaRPr>
          </a:p>
        </p:txBody>
      </p:sp>
      <p:pic>
        <p:nvPicPr>
          <p:cNvPr id="29" name="図 28" descr="テーブル, 座る, 覆い, 男 が含まれている画像&#10;&#10;自動的に生成された説明">
            <a:extLst>
              <a:ext uri="{FF2B5EF4-FFF2-40B4-BE49-F238E27FC236}">
                <a16:creationId xmlns:a16="http://schemas.microsoft.com/office/drawing/2014/main" id="{47462128-EFA8-1045-90B0-4F15517CC62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454835" y="5346480"/>
            <a:ext cx="1474279" cy="980716"/>
          </a:xfrm>
          <a:prstGeom prst="rect">
            <a:avLst/>
          </a:prstGeom>
        </p:spPr>
      </p:pic>
      <p:sp>
        <p:nvSpPr>
          <p:cNvPr id="30" name="テキスト ボックス 29">
            <a:extLst>
              <a:ext uri="{FF2B5EF4-FFF2-40B4-BE49-F238E27FC236}">
                <a16:creationId xmlns:a16="http://schemas.microsoft.com/office/drawing/2014/main" id="{F93CA44B-9AF7-2C42-98AD-5CE9FDD430C4}"/>
              </a:ext>
            </a:extLst>
          </p:cNvPr>
          <p:cNvSpPr txBox="1"/>
          <p:nvPr/>
        </p:nvSpPr>
        <p:spPr>
          <a:xfrm>
            <a:off x="4676068" y="6641989"/>
            <a:ext cx="1382121" cy="200055"/>
          </a:xfrm>
          <a:prstGeom prst="rect">
            <a:avLst/>
          </a:prstGeom>
          <a:noFill/>
        </p:spPr>
        <p:txBody>
          <a:bodyPr wrap="square" rtlCol="0">
            <a:spAutoFit/>
          </a:bodyPr>
          <a:lstStyle/>
          <a:p>
            <a:pPr algn="ctr"/>
            <a:r>
              <a:rPr kumimoji="1" lang="ja-JP" altLang="en-US" sz="700" dirty="0">
                <a:latin typeface="Tsukushi A Round Gothic Regular" panose="02020400000000000000" pitchFamily="18" charset="-128"/>
                <a:ea typeface="Tsukushi A Round Gothic Regular" panose="02020400000000000000" pitchFamily="18" charset="-128"/>
              </a:rPr>
              <a:t>不動産業・建築ビルダー</a:t>
            </a:r>
            <a:r>
              <a:rPr kumimoji="1" lang="en-US" altLang="ja-JP" sz="700" dirty="0" err="1">
                <a:latin typeface="Tsukushi A Round Gothic Regular" panose="02020400000000000000" pitchFamily="18" charset="-128"/>
                <a:ea typeface="Tsukushi A Round Gothic Regular" panose="02020400000000000000" pitchFamily="18" charset="-128"/>
              </a:rPr>
              <a:t>etc</a:t>
            </a:r>
            <a:endParaRPr kumimoji="1" lang="en-US" altLang="ja-JP" sz="600" dirty="0">
              <a:latin typeface="Tsukushi A Round Gothic Regular" panose="02020400000000000000" pitchFamily="18" charset="-128"/>
              <a:ea typeface="Tsukushi A Round Gothic Regular" panose="02020400000000000000" pitchFamily="18" charset="-128"/>
            </a:endParaRPr>
          </a:p>
        </p:txBody>
      </p:sp>
    </p:spTree>
    <p:extLst>
      <p:ext uri="{BB962C8B-B14F-4D97-AF65-F5344CB8AC3E}">
        <p14:creationId xmlns:p14="http://schemas.microsoft.com/office/powerpoint/2010/main" val="3783888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733B7567-636C-354A-8A9B-82D2C15DD556}"/>
              </a:ext>
            </a:extLst>
          </p:cNvPr>
          <p:cNvSpPr>
            <a:spLocks noGrp="1"/>
          </p:cNvSpPr>
          <p:nvPr>
            <p:ph type="title"/>
          </p:nvPr>
        </p:nvSpPr>
        <p:spPr/>
        <p:txBody>
          <a:bodyPr/>
          <a:lstStyle/>
          <a:p>
            <a:r>
              <a:rPr kumimoji="1" lang="ja-JP" altLang="en-US">
                <a:latin typeface="Tsukushi A Round Gothic Regular" panose="02020400000000000000" pitchFamily="18" charset="-128"/>
                <a:ea typeface="Tsukushi A Round Gothic Regular" panose="02020400000000000000" pitchFamily="18" charset="-128"/>
              </a:rPr>
              <a:t>古民家移築プロジェクト</a:t>
            </a:r>
            <a:r>
              <a:rPr kumimoji="1" lang="en-US" altLang="ja-JP" dirty="0">
                <a:latin typeface="Tsukushi A Round Gothic Regular" panose="02020400000000000000" pitchFamily="18" charset="-128"/>
                <a:ea typeface="Tsukushi A Round Gothic Regular" panose="02020400000000000000" pitchFamily="18" charset="-128"/>
              </a:rPr>
              <a:t>〜</a:t>
            </a:r>
            <a:r>
              <a:rPr kumimoji="1" lang="ja-JP" altLang="en-US">
                <a:latin typeface="Tsukushi A Round Gothic Regular" panose="02020400000000000000" pitchFamily="18" charset="-128"/>
                <a:ea typeface="Tsukushi A Round Gothic Regular" panose="02020400000000000000" pitchFamily="18" charset="-128"/>
              </a:rPr>
              <a:t>結</a:t>
            </a:r>
            <a:r>
              <a:rPr kumimoji="1" lang="en-US" altLang="ja-JP" dirty="0">
                <a:latin typeface="Tsukushi A Round Gothic Regular" panose="02020400000000000000" pitchFamily="18" charset="-128"/>
                <a:ea typeface="Tsukushi A Round Gothic Regular" panose="02020400000000000000" pitchFamily="18" charset="-128"/>
              </a:rPr>
              <a:t>〜</a:t>
            </a:r>
            <a:endParaRPr kumimoji="1" lang="ja-JP" altLang="en-US">
              <a:latin typeface="Tsukushi A Round Gothic Regular" panose="02020400000000000000" pitchFamily="18" charset="-128"/>
              <a:ea typeface="Tsukushi A Round Gothic Regular" panose="02020400000000000000" pitchFamily="18" charset="-128"/>
            </a:endParaRPr>
          </a:p>
        </p:txBody>
      </p:sp>
      <p:sp>
        <p:nvSpPr>
          <p:cNvPr id="5" name="正方形/長方形 4">
            <a:extLst>
              <a:ext uri="{FF2B5EF4-FFF2-40B4-BE49-F238E27FC236}">
                <a16:creationId xmlns:a16="http://schemas.microsoft.com/office/drawing/2014/main" id="{0D4FEF77-11EC-8B44-8547-C2C6AFA4C446}"/>
              </a:ext>
            </a:extLst>
          </p:cNvPr>
          <p:cNvSpPr/>
          <p:nvPr/>
        </p:nvSpPr>
        <p:spPr>
          <a:xfrm>
            <a:off x="5913781" y="65946"/>
            <a:ext cx="1972919" cy="48754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bg1"/>
                </a:solidFill>
                <a:latin typeface="Tsukushi A Round Gothic Regular" panose="02020400000000000000" pitchFamily="18" charset="-128"/>
                <a:ea typeface="Tsukushi A Round Gothic Regular" panose="02020400000000000000" pitchFamily="18" charset="-128"/>
              </a:rPr>
              <a:t>輸出側</a:t>
            </a:r>
          </a:p>
        </p:txBody>
      </p:sp>
      <p:sp>
        <p:nvSpPr>
          <p:cNvPr id="6" name="正方形/長方形 5">
            <a:extLst>
              <a:ext uri="{FF2B5EF4-FFF2-40B4-BE49-F238E27FC236}">
                <a16:creationId xmlns:a16="http://schemas.microsoft.com/office/drawing/2014/main" id="{E93AE083-67EE-404E-8154-4EAD26C66DB9}"/>
              </a:ext>
            </a:extLst>
          </p:cNvPr>
          <p:cNvSpPr/>
          <p:nvPr/>
        </p:nvSpPr>
        <p:spPr>
          <a:xfrm>
            <a:off x="163994" y="824417"/>
            <a:ext cx="1972919" cy="48754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bg1"/>
                </a:solidFill>
                <a:latin typeface="Tsukushi A Round Gothic Regular" panose="02020400000000000000" pitchFamily="18" charset="-128"/>
                <a:ea typeface="Tsukushi A Round Gothic Regular" panose="02020400000000000000" pitchFamily="18" charset="-128"/>
              </a:rPr>
              <a:t>Mission</a:t>
            </a:r>
            <a:endParaRPr kumimoji="1" lang="ja-JP" altLang="en-US" sz="1600">
              <a:solidFill>
                <a:schemeClr val="bg1"/>
              </a:solidFill>
              <a:latin typeface="Tsukushi A Round Gothic Regular" panose="02020400000000000000" pitchFamily="18" charset="-128"/>
              <a:ea typeface="Tsukushi A Round Gothic Regular" panose="02020400000000000000" pitchFamily="18" charset="-128"/>
            </a:endParaRPr>
          </a:p>
        </p:txBody>
      </p:sp>
      <p:sp>
        <p:nvSpPr>
          <p:cNvPr id="7" name="テキスト ボックス 6">
            <a:extLst>
              <a:ext uri="{FF2B5EF4-FFF2-40B4-BE49-F238E27FC236}">
                <a16:creationId xmlns:a16="http://schemas.microsoft.com/office/drawing/2014/main" id="{A62F92BE-F6B0-F24E-8D08-CE7C46501889}"/>
              </a:ext>
            </a:extLst>
          </p:cNvPr>
          <p:cNvSpPr txBox="1"/>
          <p:nvPr/>
        </p:nvSpPr>
        <p:spPr>
          <a:xfrm>
            <a:off x="2136912" y="868136"/>
            <a:ext cx="6455613" cy="400110"/>
          </a:xfrm>
          <a:prstGeom prst="rect">
            <a:avLst/>
          </a:prstGeom>
          <a:noFill/>
        </p:spPr>
        <p:txBody>
          <a:bodyPr wrap="none" rtlCol="0">
            <a:spAutoFit/>
          </a:bodyPr>
          <a:lstStyle/>
          <a:p>
            <a:pPr algn="ctr"/>
            <a:r>
              <a:rPr kumimoji="1" lang="ja-JP" altLang="en-US" sz="2000" b="1">
                <a:latin typeface="Tsukushi A Round Gothic Regular" panose="02020400000000000000" pitchFamily="18" charset="-128"/>
                <a:ea typeface="Tsukushi A Round Gothic Regular" panose="02020400000000000000" pitchFamily="18" charset="-128"/>
              </a:rPr>
              <a:t>自治体と連携し地域の優良な空き家古民家を輸出する</a:t>
            </a:r>
          </a:p>
        </p:txBody>
      </p:sp>
      <p:sp>
        <p:nvSpPr>
          <p:cNvPr id="8" name="正方形/長方形 7">
            <a:extLst>
              <a:ext uri="{FF2B5EF4-FFF2-40B4-BE49-F238E27FC236}">
                <a16:creationId xmlns:a16="http://schemas.microsoft.com/office/drawing/2014/main" id="{7222E5F4-BEA8-6A44-8A61-73358A413BFD}"/>
              </a:ext>
            </a:extLst>
          </p:cNvPr>
          <p:cNvSpPr/>
          <p:nvPr/>
        </p:nvSpPr>
        <p:spPr>
          <a:xfrm>
            <a:off x="243508" y="1850431"/>
            <a:ext cx="1893405" cy="57841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bg1"/>
                </a:solidFill>
                <a:latin typeface="Tsukushi A Round Gothic Regular" panose="02020400000000000000" pitchFamily="18" charset="-128"/>
                <a:ea typeface="Tsukushi A Round Gothic Regular" panose="02020400000000000000" pitchFamily="18" charset="-128"/>
              </a:rPr>
              <a:t>必要要件</a:t>
            </a:r>
          </a:p>
        </p:txBody>
      </p:sp>
      <p:sp>
        <p:nvSpPr>
          <p:cNvPr id="9" name="テキスト ボックス 8">
            <a:extLst>
              <a:ext uri="{FF2B5EF4-FFF2-40B4-BE49-F238E27FC236}">
                <a16:creationId xmlns:a16="http://schemas.microsoft.com/office/drawing/2014/main" id="{8A8CBB98-2A24-9047-BB4C-44CF498C9E4D}"/>
              </a:ext>
            </a:extLst>
          </p:cNvPr>
          <p:cNvSpPr txBox="1"/>
          <p:nvPr/>
        </p:nvSpPr>
        <p:spPr>
          <a:xfrm>
            <a:off x="2430827" y="1784375"/>
            <a:ext cx="5233371" cy="1323439"/>
          </a:xfrm>
          <a:prstGeom prst="rect">
            <a:avLst/>
          </a:prstGeom>
          <a:noFill/>
        </p:spPr>
        <p:txBody>
          <a:bodyPr wrap="square" rtlCol="0">
            <a:spAutoFit/>
          </a:bodyPr>
          <a:lstStyle/>
          <a:p>
            <a:pPr marL="342900" indent="-342900">
              <a:buFont typeface="Wingdings" pitchFamily="2" charset="2"/>
              <a:buChar char="Ø"/>
            </a:pPr>
            <a:r>
              <a:rPr kumimoji="1" lang="ja-JP" altLang="en-US" sz="1600" b="1">
                <a:latin typeface="Tsukushi A Round Gothic Regular" panose="02020400000000000000" pitchFamily="18" charset="-128"/>
                <a:ea typeface="Tsukushi A Round Gothic Regular" panose="02020400000000000000" pitchFamily="18" charset="-128"/>
              </a:rPr>
              <a:t>自治体連携協定済の地域</a:t>
            </a:r>
            <a:endParaRPr kumimoji="1" lang="en-US" altLang="ja-JP" sz="1600" b="1" dirty="0">
              <a:latin typeface="Tsukushi A Round Gothic Regular" panose="02020400000000000000" pitchFamily="18" charset="-128"/>
              <a:ea typeface="Tsukushi A Round Gothic Regular" panose="02020400000000000000" pitchFamily="18" charset="-128"/>
            </a:endParaRPr>
          </a:p>
          <a:p>
            <a:pPr marL="342900" indent="-342900">
              <a:buFont typeface="Wingdings" pitchFamily="2" charset="2"/>
              <a:buChar char="Ø"/>
            </a:pPr>
            <a:r>
              <a:rPr kumimoji="1" lang="ja-JP" altLang="en-US" sz="1600" b="1">
                <a:latin typeface="Tsukushi A Round Gothic Regular" panose="02020400000000000000" pitchFamily="18" charset="-128"/>
                <a:ea typeface="Tsukushi A Round Gothic Regular" panose="02020400000000000000" pitchFamily="18" charset="-128"/>
              </a:rPr>
              <a:t>古材倉庫の設置（</a:t>
            </a:r>
            <a:r>
              <a:rPr kumimoji="1" lang="en-US" altLang="ja-JP" sz="1600" b="1" dirty="0">
                <a:latin typeface="Tsukushi A Round Gothic Regular" panose="02020400000000000000" pitchFamily="18" charset="-128"/>
                <a:ea typeface="Tsukushi A Round Gothic Regular" panose="02020400000000000000" pitchFamily="18" charset="-128"/>
              </a:rPr>
              <a:t>PL</a:t>
            </a:r>
            <a:r>
              <a:rPr kumimoji="1" lang="ja-JP" altLang="en-US" sz="1600" b="1">
                <a:latin typeface="Tsukushi A Round Gothic Regular" panose="02020400000000000000" pitchFamily="18" charset="-128"/>
                <a:ea typeface="Tsukushi A Round Gothic Regular" panose="02020400000000000000" pitchFamily="18" charset="-128"/>
              </a:rPr>
              <a:t>法に基づく保険付与の徹底）</a:t>
            </a:r>
            <a:endParaRPr kumimoji="1" lang="en-US" altLang="ja-JP" sz="1600" b="1" dirty="0">
              <a:latin typeface="Tsukushi A Round Gothic Regular" panose="02020400000000000000" pitchFamily="18" charset="-128"/>
              <a:ea typeface="Tsukushi A Round Gothic Regular" panose="02020400000000000000" pitchFamily="18" charset="-128"/>
            </a:endParaRPr>
          </a:p>
          <a:p>
            <a:pPr marL="342900" indent="-342900">
              <a:buFont typeface="Wingdings" pitchFamily="2" charset="2"/>
              <a:buChar char="Ø"/>
            </a:pPr>
            <a:r>
              <a:rPr kumimoji="1" lang="ja-JP" altLang="en-US" sz="1600" b="1">
                <a:latin typeface="Tsukushi A Round Gothic Regular" panose="02020400000000000000" pitchFamily="18" charset="-128"/>
                <a:ea typeface="Tsukushi A Round Gothic Regular" panose="02020400000000000000" pitchFamily="18" charset="-128"/>
              </a:rPr>
              <a:t>古民家移築価値鑑定の実施、家史の制作</a:t>
            </a:r>
            <a:endParaRPr kumimoji="1" lang="en-US" altLang="ja-JP" sz="1600" b="1" dirty="0">
              <a:latin typeface="Tsukushi A Round Gothic Regular" panose="02020400000000000000" pitchFamily="18" charset="-128"/>
              <a:ea typeface="Tsukushi A Round Gothic Regular" panose="02020400000000000000" pitchFamily="18" charset="-128"/>
            </a:endParaRPr>
          </a:p>
          <a:p>
            <a:pPr marL="342900" indent="-342900">
              <a:buFont typeface="Wingdings" pitchFamily="2" charset="2"/>
              <a:buChar char="Ø"/>
            </a:pPr>
            <a:r>
              <a:rPr kumimoji="1" lang="ja-JP" altLang="en-US" sz="1600" b="1">
                <a:latin typeface="Tsukushi A Round Gothic Regular" panose="02020400000000000000" pitchFamily="18" charset="-128"/>
                <a:ea typeface="Tsukushi A Round Gothic Regular" panose="02020400000000000000" pitchFamily="18" charset="-128"/>
              </a:rPr>
              <a:t>ハンドプレカットが可能な大工・工務店を有する</a:t>
            </a:r>
            <a:endParaRPr kumimoji="1" lang="en-US" altLang="ja-JP" sz="1600" b="1" dirty="0">
              <a:latin typeface="Tsukushi A Round Gothic Regular" panose="02020400000000000000" pitchFamily="18" charset="-128"/>
              <a:ea typeface="Tsukushi A Round Gothic Regular" panose="02020400000000000000" pitchFamily="18" charset="-128"/>
            </a:endParaRPr>
          </a:p>
          <a:p>
            <a:pPr marL="342900" indent="-342900">
              <a:buFont typeface="Wingdings" pitchFamily="2" charset="2"/>
              <a:buChar char="Ø"/>
            </a:pPr>
            <a:r>
              <a:rPr kumimoji="1" lang="ja-JP" altLang="en-US" sz="1600" b="1">
                <a:latin typeface="Tsukushi A Round Gothic Regular" panose="02020400000000000000" pitchFamily="18" charset="-128"/>
                <a:ea typeface="Tsukushi A Round Gothic Regular" panose="02020400000000000000" pitchFamily="18" charset="-128"/>
              </a:rPr>
              <a:t>輸入側と構造設計の業務をおこなえること</a:t>
            </a:r>
            <a:endParaRPr kumimoji="1" lang="en-US" altLang="ja-JP" sz="1600" b="1" dirty="0">
              <a:latin typeface="Tsukushi A Round Gothic Regular" panose="02020400000000000000" pitchFamily="18" charset="-128"/>
              <a:ea typeface="Tsukushi A Round Gothic Regular" panose="02020400000000000000" pitchFamily="18" charset="-128"/>
            </a:endParaRPr>
          </a:p>
        </p:txBody>
      </p:sp>
      <p:graphicFrame>
        <p:nvGraphicFramePr>
          <p:cNvPr id="10" name="図表 9">
            <a:extLst>
              <a:ext uri="{FF2B5EF4-FFF2-40B4-BE49-F238E27FC236}">
                <a16:creationId xmlns:a16="http://schemas.microsoft.com/office/drawing/2014/main" id="{914C4572-D5FF-3449-97BA-6ADAA3183096}"/>
              </a:ext>
            </a:extLst>
          </p:cNvPr>
          <p:cNvGraphicFramePr/>
          <p:nvPr>
            <p:extLst>
              <p:ext uri="{D42A27DB-BD31-4B8C-83A1-F6EECF244321}">
                <p14:modId xmlns:p14="http://schemas.microsoft.com/office/powerpoint/2010/main" val="1638096649"/>
              </p:ext>
            </p:extLst>
          </p:nvPr>
        </p:nvGraphicFramePr>
        <p:xfrm>
          <a:off x="243508" y="5290906"/>
          <a:ext cx="8656983" cy="9266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テキスト ボックス 10">
            <a:extLst>
              <a:ext uri="{FF2B5EF4-FFF2-40B4-BE49-F238E27FC236}">
                <a16:creationId xmlns:a16="http://schemas.microsoft.com/office/drawing/2014/main" id="{2CDA3B08-06AF-0649-82FD-2D04CDAA7DB8}"/>
              </a:ext>
            </a:extLst>
          </p:cNvPr>
          <p:cNvSpPr txBox="1"/>
          <p:nvPr/>
        </p:nvSpPr>
        <p:spPr>
          <a:xfrm>
            <a:off x="4571999" y="6173826"/>
            <a:ext cx="3591343" cy="584775"/>
          </a:xfrm>
          <a:prstGeom prst="rect">
            <a:avLst/>
          </a:prstGeom>
          <a:noFill/>
        </p:spPr>
        <p:txBody>
          <a:bodyPr wrap="square" rtlCol="0">
            <a:spAutoFit/>
          </a:bodyPr>
          <a:lstStyle/>
          <a:p>
            <a:pPr algn="ctr"/>
            <a:r>
              <a:rPr kumimoji="1" lang="en-US" altLang="ja-JP" sz="1600" b="1" dirty="0">
                <a:solidFill>
                  <a:srgbClr val="FF0000"/>
                </a:solidFill>
                <a:latin typeface="Tsukushi A Round Gothic Regular" panose="02020400000000000000" pitchFamily="18" charset="-128"/>
                <a:ea typeface="Tsukushi A Round Gothic Regular" panose="02020400000000000000" pitchFamily="18" charset="-128"/>
              </a:rPr>
              <a:t>PL</a:t>
            </a:r>
            <a:r>
              <a:rPr kumimoji="1" lang="ja-JP" altLang="en-US" sz="1600" b="1">
                <a:solidFill>
                  <a:srgbClr val="FF0000"/>
                </a:solidFill>
                <a:latin typeface="Tsukushi A Round Gothic Regular" panose="02020400000000000000" pitchFamily="18" charset="-128"/>
                <a:ea typeface="Tsukushi A Round Gothic Regular" panose="02020400000000000000" pitchFamily="18" charset="-128"/>
              </a:rPr>
              <a:t>法に基づく保証を付与</a:t>
            </a:r>
            <a:endParaRPr kumimoji="1" lang="en-US" altLang="ja-JP" sz="1600" b="1" dirty="0">
              <a:solidFill>
                <a:srgbClr val="FF0000"/>
              </a:solidFill>
              <a:latin typeface="Tsukushi A Round Gothic Regular" panose="02020400000000000000" pitchFamily="18" charset="-128"/>
              <a:ea typeface="Tsukushi A Round Gothic Regular" panose="02020400000000000000" pitchFamily="18" charset="-128"/>
            </a:endParaRPr>
          </a:p>
          <a:p>
            <a:pPr algn="ctr"/>
            <a:r>
              <a:rPr kumimoji="1" lang="ja-JP" altLang="en-US" sz="1600" b="1">
                <a:solidFill>
                  <a:srgbClr val="FF0000"/>
                </a:solidFill>
                <a:latin typeface="Tsukushi A Round Gothic Regular" panose="02020400000000000000" pitchFamily="18" charset="-128"/>
                <a:ea typeface="Tsukushi A Round Gothic Regular" panose="02020400000000000000" pitchFamily="18" charset="-128"/>
              </a:rPr>
              <a:t>（保証書発行）</a:t>
            </a:r>
          </a:p>
        </p:txBody>
      </p:sp>
      <p:sp>
        <p:nvSpPr>
          <p:cNvPr id="12" name="テキスト ボックス 11">
            <a:extLst>
              <a:ext uri="{FF2B5EF4-FFF2-40B4-BE49-F238E27FC236}">
                <a16:creationId xmlns:a16="http://schemas.microsoft.com/office/drawing/2014/main" id="{9D100BD7-61E7-104C-8C0A-0491689A1F04}"/>
              </a:ext>
            </a:extLst>
          </p:cNvPr>
          <p:cNvSpPr txBox="1"/>
          <p:nvPr/>
        </p:nvSpPr>
        <p:spPr>
          <a:xfrm>
            <a:off x="2509438" y="6166222"/>
            <a:ext cx="2225768" cy="584775"/>
          </a:xfrm>
          <a:prstGeom prst="rect">
            <a:avLst/>
          </a:prstGeom>
          <a:noFill/>
        </p:spPr>
        <p:txBody>
          <a:bodyPr wrap="square" rtlCol="0">
            <a:spAutoFit/>
          </a:bodyPr>
          <a:lstStyle/>
          <a:p>
            <a:pPr algn="ctr"/>
            <a:r>
              <a:rPr kumimoji="1" lang="ja-JP" altLang="en-US" sz="1600" b="1" dirty="0">
                <a:solidFill>
                  <a:srgbClr val="FF0000"/>
                </a:solidFill>
                <a:latin typeface="Tsukushi A Round Gothic Regular" panose="02020400000000000000" pitchFamily="18" charset="-128"/>
                <a:ea typeface="Tsukushi A Round Gothic Regular" panose="02020400000000000000" pitchFamily="18" charset="-128"/>
              </a:rPr>
              <a:t>買取証明書の発行</a:t>
            </a:r>
            <a:endParaRPr kumimoji="1" lang="en-US" altLang="ja-JP" sz="1600" b="1" dirty="0">
              <a:solidFill>
                <a:srgbClr val="FF0000"/>
              </a:solidFill>
              <a:latin typeface="Tsukushi A Round Gothic Regular" panose="02020400000000000000" pitchFamily="18" charset="-128"/>
              <a:ea typeface="Tsukushi A Round Gothic Regular" panose="02020400000000000000" pitchFamily="18" charset="-128"/>
            </a:endParaRPr>
          </a:p>
          <a:p>
            <a:pPr algn="ctr"/>
            <a:r>
              <a:rPr kumimoji="1" lang="ja-JP" altLang="en-US" sz="1600" b="1" dirty="0">
                <a:solidFill>
                  <a:srgbClr val="FF0000"/>
                </a:solidFill>
                <a:latin typeface="Tsukushi A Round Gothic Regular" panose="02020400000000000000" pitchFamily="18" charset="-128"/>
                <a:ea typeface="Tsukushi A Round Gothic Regular" panose="02020400000000000000" pitchFamily="18" charset="-128"/>
              </a:rPr>
              <a:t>（解体費用と相殺）</a:t>
            </a:r>
          </a:p>
        </p:txBody>
      </p:sp>
      <p:pic>
        <p:nvPicPr>
          <p:cNvPr id="13" name="図 12" descr="庭にある大きな家&#10;&#10;自動的に生成された説明">
            <a:extLst>
              <a:ext uri="{FF2B5EF4-FFF2-40B4-BE49-F238E27FC236}">
                <a16:creationId xmlns:a16="http://schemas.microsoft.com/office/drawing/2014/main" id="{9C726EAB-DD48-5E4D-945D-B002155C20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1788" y="3417885"/>
            <a:ext cx="2844800" cy="1916740"/>
          </a:xfrm>
          <a:prstGeom prst="rect">
            <a:avLst/>
          </a:prstGeom>
        </p:spPr>
      </p:pic>
      <p:pic>
        <p:nvPicPr>
          <p:cNvPr id="14" name="図 13" descr="雪の中の家&#10;&#10;自動的に生成された説明">
            <a:extLst>
              <a:ext uri="{FF2B5EF4-FFF2-40B4-BE49-F238E27FC236}">
                <a16:creationId xmlns:a16="http://schemas.microsoft.com/office/drawing/2014/main" id="{B431E9D1-BE92-0C49-8143-6E37F71D5C2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37302" y="3417885"/>
            <a:ext cx="2653458" cy="1916740"/>
          </a:xfrm>
          <a:prstGeom prst="rect">
            <a:avLst/>
          </a:prstGeom>
        </p:spPr>
      </p:pic>
      <p:pic>
        <p:nvPicPr>
          <p:cNvPr id="15" name="図 14" descr="駅に待っている人たち&#10;&#10;低い精度で自動的に生成された説明">
            <a:extLst>
              <a:ext uri="{FF2B5EF4-FFF2-40B4-BE49-F238E27FC236}">
                <a16:creationId xmlns:a16="http://schemas.microsoft.com/office/drawing/2014/main" id="{354DBF50-C8BB-EF4E-A43F-9AF1F2796DD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67053" y="3417884"/>
            <a:ext cx="2844800" cy="1894881"/>
          </a:xfrm>
          <a:prstGeom prst="rect">
            <a:avLst/>
          </a:prstGeom>
        </p:spPr>
      </p:pic>
    </p:spTree>
    <p:extLst>
      <p:ext uri="{BB962C8B-B14F-4D97-AF65-F5344CB8AC3E}">
        <p14:creationId xmlns:p14="http://schemas.microsoft.com/office/powerpoint/2010/main" val="3284483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E938863B-1BFE-B64C-B05A-4FBFE2132D4B}"/>
              </a:ext>
            </a:extLst>
          </p:cNvPr>
          <p:cNvSpPr>
            <a:spLocks noGrp="1"/>
          </p:cNvSpPr>
          <p:nvPr>
            <p:ph type="title"/>
          </p:nvPr>
        </p:nvSpPr>
        <p:spPr>
          <a:xfrm>
            <a:off x="0" y="30161"/>
            <a:ext cx="7886700" cy="559119"/>
          </a:xfrm>
        </p:spPr>
        <p:txBody>
          <a:bodyPr/>
          <a:lstStyle/>
          <a:p>
            <a:r>
              <a:rPr kumimoji="1" lang="ja-JP" altLang="en-US">
                <a:latin typeface="Tsukushi A Round Gothic Regular" panose="02020400000000000000" pitchFamily="18" charset="-128"/>
                <a:ea typeface="Tsukushi A Round Gothic Regular" panose="02020400000000000000" pitchFamily="18" charset="-128"/>
              </a:rPr>
              <a:t>古民家移築プロジェクト</a:t>
            </a:r>
            <a:r>
              <a:rPr kumimoji="1" lang="en-US" altLang="ja-JP" dirty="0">
                <a:latin typeface="Tsukushi A Round Gothic Regular" panose="02020400000000000000" pitchFamily="18" charset="-128"/>
                <a:ea typeface="Tsukushi A Round Gothic Regular" panose="02020400000000000000" pitchFamily="18" charset="-128"/>
              </a:rPr>
              <a:t>〜</a:t>
            </a:r>
            <a:r>
              <a:rPr kumimoji="1" lang="ja-JP" altLang="en-US">
                <a:latin typeface="Tsukushi A Round Gothic Regular" panose="02020400000000000000" pitchFamily="18" charset="-128"/>
                <a:ea typeface="Tsukushi A Round Gothic Regular" panose="02020400000000000000" pitchFamily="18" charset="-128"/>
              </a:rPr>
              <a:t>結</a:t>
            </a:r>
            <a:r>
              <a:rPr kumimoji="1" lang="en-US" altLang="ja-JP" dirty="0">
                <a:latin typeface="Tsukushi A Round Gothic Regular" panose="02020400000000000000" pitchFamily="18" charset="-128"/>
                <a:ea typeface="Tsukushi A Round Gothic Regular" panose="02020400000000000000" pitchFamily="18" charset="-128"/>
              </a:rPr>
              <a:t>〜</a:t>
            </a:r>
            <a:endParaRPr kumimoji="1" lang="ja-JP" altLang="en-US">
              <a:latin typeface="Tsukushi A Round Gothic Regular" panose="02020400000000000000" pitchFamily="18" charset="-128"/>
              <a:ea typeface="Tsukushi A Round Gothic Regular" panose="02020400000000000000" pitchFamily="18" charset="-128"/>
            </a:endParaRPr>
          </a:p>
        </p:txBody>
      </p:sp>
      <p:pic>
        <p:nvPicPr>
          <p:cNvPr id="5" name="図 4" descr="手紙 が含まれている画像&#10;&#10;自動的に生成された説明">
            <a:extLst>
              <a:ext uri="{FF2B5EF4-FFF2-40B4-BE49-F238E27FC236}">
                <a16:creationId xmlns:a16="http://schemas.microsoft.com/office/drawing/2014/main" id="{44382627-94D5-124C-870E-C51FFBAA4AF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45015" y="1610139"/>
            <a:ext cx="2874504" cy="3836505"/>
          </a:xfrm>
          <a:prstGeom prst="rect">
            <a:avLst/>
          </a:prstGeom>
        </p:spPr>
      </p:pic>
      <p:pic>
        <p:nvPicPr>
          <p:cNvPr id="6" name="図 5" descr="テキスト&#10;&#10;自動的に生成された説明">
            <a:extLst>
              <a:ext uri="{FF2B5EF4-FFF2-40B4-BE49-F238E27FC236}">
                <a16:creationId xmlns:a16="http://schemas.microsoft.com/office/drawing/2014/main" id="{85A15B4B-4A7B-1C4E-801F-8F3648DD15E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73625" y="1610139"/>
            <a:ext cx="5425360" cy="3836505"/>
          </a:xfrm>
          <a:prstGeom prst="rect">
            <a:avLst/>
          </a:prstGeom>
        </p:spPr>
      </p:pic>
    </p:spTree>
    <p:extLst>
      <p:ext uri="{BB962C8B-B14F-4D97-AF65-F5344CB8AC3E}">
        <p14:creationId xmlns:p14="http://schemas.microsoft.com/office/powerpoint/2010/main" val="502643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2">
            <a:extLst>
              <a:ext uri="{FF2B5EF4-FFF2-40B4-BE49-F238E27FC236}">
                <a16:creationId xmlns:a16="http://schemas.microsoft.com/office/drawing/2014/main" id="{A425CCE2-9090-0249-8DEB-64DC0656E6C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296" y="2912706"/>
            <a:ext cx="1483366" cy="225394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
            <a:extLst>
              <a:ext uri="{FF2B5EF4-FFF2-40B4-BE49-F238E27FC236}">
                <a16:creationId xmlns:a16="http://schemas.microsoft.com/office/drawing/2014/main" id="{2A4C5F52-E091-2645-8E7B-69624D82BC44}"/>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663133" y="2099595"/>
            <a:ext cx="4245975" cy="2041334"/>
          </a:xfrm>
          <a:prstGeom prst="rect">
            <a:avLst/>
          </a:prstGeom>
          <a:noFill/>
          <a:extLst>
            <a:ext uri="{909E8E84-426E-40DD-AFC4-6F175D3DCCD1}">
              <a14:hiddenFill xmlns:a14="http://schemas.microsoft.com/office/drawing/2010/main">
                <a:solidFill>
                  <a:srgbClr val="FFFFFF"/>
                </a:solidFill>
              </a14:hiddenFill>
            </a:ext>
          </a:extLst>
        </p:spPr>
      </p:pic>
      <p:sp>
        <p:nvSpPr>
          <p:cNvPr id="15" name="タイトル 1">
            <a:extLst>
              <a:ext uri="{FF2B5EF4-FFF2-40B4-BE49-F238E27FC236}">
                <a16:creationId xmlns:a16="http://schemas.microsoft.com/office/drawing/2014/main" id="{84AA9623-4C51-8A46-99F8-FDCDB5900E38}"/>
              </a:ext>
            </a:extLst>
          </p:cNvPr>
          <p:cNvSpPr>
            <a:spLocks noGrp="1"/>
          </p:cNvSpPr>
          <p:nvPr>
            <p:ph type="title"/>
          </p:nvPr>
        </p:nvSpPr>
        <p:spPr>
          <a:xfrm>
            <a:off x="0" y="30161"/>
            <a:ext cx="6977270" cy="559119"/>
          </a:xfrm>
        </p:spPr>
        <p:txBody>
          <a:bodyPr/>
          <a:lstStyle/>
          <a:p>
            <a:r>
              <a:rPr lang="ja-JP" altLang="en-US">
                <a:latin typeface="Tsukushi A Round Gothic Regular" panose="02020400000000000000" pitchFamily="18" charset="-128"/>
                <a:ea typeface="Tsukushi A Round Gothic Regular" panose="02020400000000000000" pitchFamily="18" charset="-128"/>
              </a:rPr>
              <a:t>古材倉庫　古材保証（安心の担保）</a:t>
            </a:r>
            <a:endParaRPr kumimoji="1" lang="ja-JP" altLang="en-US">
              <a:latin typeface="Tsukushi A Round Gothic Regular" panose="02020400000000000000" pitchFamily="18" charset="-128"/>
              <a:ea typeface="Tsukushi A Round Gothic Regular" panose="02020400000000000000" pitchFamily="18" charset="-128"/>
            </a:endParaRPr>
          </a:p>
        </p:txBody>
      </p:sp>
      <p:sp>
        <p:nvSpPr>
          <p:cNvPr id="16" name="コンテンツ プレースホルダー 2">
            <a:extLst>
              <a:ext uri="{FF2B5EF4-FFF2-40B4-BE49-F238E27FC236}">
                <a16:creationId xmlns:a16="http://schemas.microsoft.com/office/drawing/2014/main" id="{536318D7-4776-F94A-9A66-7F765E7923F2}"/>
              </a:ext>
            </a:extLst>
          </p:cNvPr>
          <p:cNvSpPr>
            <a:spLocks noGrp="1"/>
          </p:cNvSpPr>
          <p:nvPr>
            <p:ph idx="1"/>
          </p:nvPr>
        </p:nvSpPr>
        <p:spPr>
          <a:xfrm>
            <a:off x="243281" y="857024"/>
            <a:ext cx="8665827" cy="602955"/>
          </a:xfrm>
        </p:spPr>
        <p:txBody>
          <a:bodyPr>
            <a:normAutofit/>
          </a:bodyPr>
          <a:lstStyle/>
          <a:p>
            <a:pPr marL="0" indent="0">
              <a:buNone/>
            </a:pPr>
            <a:r>
              <a:rPr kumimoji="1" lang="en-US" altLang="ja-JP" sz="1200" b="1" dirty="0">
                <a:latin typeface="Tsukushi A Round Gothic Regular" panose="02020400000000000000" pitchFamily="18" charset="-128"/>
                <a:ea typeface="Tsukushi A Round Gothic Regular" panose="02020400000000000000" pitchFamily="18" charset="-128"/>
              </a:rPr>
              <a:t>【</a:t>
            </a:r>
            <a:r>
              <a:rPr kumimoji="1" lang="ja-JP" altLang="en-US" sz="1200" b="1">
                <a:latin typeface="Tsukushi A Round Gothic Regular" panose="02020400000000000000" pitchFamily="18" charset="-128"/>
                <a:ea typeface="Tsukushi A Round Gothic Regular" panose="02020400000000000000" pitchFamily="18" charset="-128"/>
              </a:rPr>
              <a:t>製造物責任法（</a:t>
            </a:r>
            <a:r>
              <a:rPr kumimoji="1" lang="en-US" altLang="ja-JP" sz="1200" b="1" dirty="0">
                <a:latin typeface="Tsukushi A Round Gothic Regular" panose="02020400000000000000" pitchFamily="18" charset="-128"/>
                <a:ea typeface="Tsukushi A Round Gothic Regular" panose="02020400000000000000" pitchFamily="18" charset="-128"/>
              </a:rPr>
              <a:t>PL</a:t>
            </a:r>
            <a:r>
              <a:rPr kumimoji="1" lang="ja-JP" altLang="en-US" sz="1200" b="1">
                <a:latin typeface="Tsukushi A Round Gothic Regular" panose="02020400000000000000" pitchFamily="18" charset="-128"/>
                <a:ea typeface="Tsukushi A Round Gothic Regular" panose="02020400000000000000" pitchFamily="18" charset="-128"/>
              </a:rPr>
              <a:t>法）に伴う保証</a:t>
            </a:r>
            <a:r>
              <a:rPr kumimoji="1" lang="en-US" altLang="ja-JP" sz="1200" b="1" dirty="0">
                <a:latin typeface="Tsukushi A Round Gothic Regular" panose="02020400000000000000" pitchFamily="18" charset="-128"/>
                <a:ea typeface="Tsukushi A Round Gothic Regular" panose="02020400000000000000" pitchFamily="18" charset="-128"/>
              </a:rPr>
              <a:t>】</a:t>
            </a:r>
            <a:r>
              <a:rPr kumimoji="1" lang="en-US" altLang="ja-JP" sz="1200" b="1" dirty="0">
                <a:solidFill>
                  <a:srgbClr val="FF0000"/>
                </a:solidFill>
                <a:latin typeface="Tsukushi A Round Gothic Regular" panose="02020400000000000000" pitchFamily="18" charset="-128"/>
                <a:ea typeface="Tsukushi A Round Gothic Regular" panose="02020400000000000000" pitchFamily="18" charset="-128"/>
              </a:rPr>
              <a:t>※</a:t>
            </a:r>
            <a:r>
              <a:rPr kumimoji="1" lang="ja-JP" altLang="en-US" sz="1200" b="1">
                <a:solidFill>
                  <a:srgbClr val="FF0000"/>
                </a:solidFill>
                <a:latin typeface="Tsukushi A Round Gothic Regular" panose="02020400000000000000" pitchFamily="18" charset="-128"/>
                <a:ea typeface="Tsukushi A Round Gothic Regular" panose="02020400000000000000" pitchFamily="18" charset="-128"/>
              </a:rPr>
              <a:t>業界唯一</a:t>
            </a:r>
            <a:endParaRPr kumimoji="1" lang="en-US" altLang="ja-JP" sz="1200" b="1" dirty="0">
              <a:solidFill>
                <a:srgbClr val="FF0000"/>
              </a:solidFill>
              <a:latin typeface="Tsukushi A Round Gothic Regular" panose="02020400000000000000" pitchFamily="18" charset="-128"/>
              <a:ea typeface="Tsukushi A Round Gothic Regular" panose="02020400000000000000" pitchFamily="18" charset="-128"/>
            </a:endParaRPr>
          </a:p>
          <a:p>
            <a:pPr marL="0" indent="0">
              <a:buNone/>
            </a:pPr>
            <a:r>
              <a:rPr lang="ja-JP" altLang="en-US" sz="1200" b="1">
                <a:latin typeface="Tsukushi A Round Gothic Regular" panose="02020400000000000000" pitchFamily="18" charset="-128"/>
                <a:ea typeface="Tsukushi A Round Gothic Regular" panose="02020400000000000000" pitchFamily="18" charset="-128"/>
              </a:rPr>
              <a:t>古材倉庫から販売される古材は、古材鑑定士が商品に対して製造物責任法（</a:t>
            </a:r>
            <a:r>
              <a:rPr lang="en-US" altLang="ja-JP" sz="1200" b="1" dirty="0">
                <a:latin typeface="Tsukushi A Round Gothic Regular" panose="02020400000000000000" pitchFamily="18" charset="-128"/>
                <a:ea typeface="Tsukushi A Round Gothic Regular" panose="02020400000000000000" pitchFamily="18" charset="-128"/>
              </a:rPr>
              <a:t>PL</a:t>
            </a:r>
            <a:r>
              <a:rPr lang="ja-JP" altLang="en-US" sz="1200" b="1">
                <a:latin typeface="Tsukushi A Round Gothic Regular" panose="02020400000000000000" pitchFamily="18" charset="-128"/>
                <a:ea typeface="Tsukushi A Round Gothic Regular" panose="02020400000000000000" pitchFamily="18" charset="-128"/>
              </a:rPr>
              <a:t>法）に伴う保証が付与されます。</a:t>
            </a:r>
            <a:endParaRPr lang="en-US" altLang="ja-JP" sz="1200" b="1" dirty="0">
              <a:latin typeface="Tsukushi A Round Gothic Regular" panose="02020400000000000000" pitchFamily="18" charset="-128"/>
              <a:ea typeface="Tsukushi A Round Gothic Regular" panose="02020400000000000000" pitchFamily="18" charset="-128"/>
            </a:endParaRPr>
          </a:p>
        </p:txBody>
      </p:sp>
      <p:sp>
        <p:nvSpPr>
          <p:cNvPr id="17" name="テキスト ボックス 16">
            <a:extLst>
              <a:ext uri="{FF2B5EF4-FFF2-40B4-BE49-F238E27FC236}">
                <a16:creationId xmlns:a16="http://schemas.microsoft.com/office/drawing/2014/main" id="{78C4D352-56DD-B94C-89F1-6601FDFC04F9}"/>
              </a:ext>
            </a:extLst>
          </p:cNvPr>
          <p:cNvSpPr txBox="1"/>
          <p:nvPr/>
        </p:nvSpPr>
        <p:spPr>
          <a:xfrm>
            <a:off x="234893" y="1459979"/>
            <a:ext cx="8674215" cy="507831"/>
          </a:xfrm>
          <a:prstGeom prst="rect">
            <a:avLst/>
          </a:prstGeom>
          <a:noFill/>
        </p:spPr>
        <p:txBody>
          <a:bodyPr wrap="square" rtlCol="0">
            <a:spAutoFit/>
          </a:bodyPr>
          <a:lstStyle/>
          <a:p>
            <a:r>
              <a:rPr lang="ja-JP" altLang="en-US" sz="900">
                <a:solidFill>
                  <a:srgbClr val="000000"/>
                </a:solidFill>
                <a:latin typeface="Tsukushi A Round Gothic Regular" panose="02020400000000000000" pitchFamily="18" charset="-128"/>
                <a:ea typeface="Tsukushi A Round Gothic Regular" panose="02020400000000000000" pitchFamily="18" charset="-128"/>
              </a:rPr>
              <a:t>*製造物責任法（ＰＬ法）とは・・・製品の欠陥によって生命，身体又は財産に損害を被ったことを証明した場合に，被害者は製造会社などに対して損害賠償を求めることができる法律。具体的には，製造業者等が，自ら製造，加工，輸入又は一定の表示をし，引き渡した製造物の欠陥により他人の生命，身体又は財産を侵害したときは，過失の有無にかかわらず，これによって生じた損害を賠償する責任があることを定めている。また製造業者等の免責事由や期間の制限についても定めている。</a:t>
            </a:r>
          </a:p>
        </p:txBody>
      </p:sp>
      <p:sp>
        <p:nvSpPr>
          <p:cNvPr id="18" name="テキスト ボックス 17">
            <a:extLst>
              <a:ext uri="{FF2B5EF4-FFF2-40B4-BE49-F238E27FC236}">
                <a16:creationId xmlns:a16="http://schemas.microsoft.com/office/drawing/2014/main" id="{8578E18E-8CF0-2841-A3C3-0AD35F3B907A}"/>
              </a:ext>
            </a:extLst>
          </p:cNvPr>
          <p:cNvSpPr txBox="1"/>
          <p:nvPr/>
        </p:nvSpPr>
        <p:spPr>
          <a:xfrm>
            <a:off x="656015" y="2309155"/>
            <a:ext cx="3252106" cy="523220"/>
          </a:xfrm>
          <a:prstGeom prst="rect">
            <a:avLst/>
          </a:prstGeom>
          <a:solidFill>
            <a:schemeClr val="accent2"/>
          </a:solidFill>
        </p:spPr>
        <p:txBody>
          <a:bodyPr wrap="square" rtlCol="0">
            <a:spAutoFit/>
          </a:bodyPr>
          <a:lstStyle/>
          <a:p>
            <a:pPr algn="ctr"/>
            <a:r>
              <a:rPr kumimoji="1" lang="ja-JP" altLang="en-US" sz="2800">
                <a:solidFill>
                  <a:schemeClr val="bg1"/>
                </a:solidFill>
                <a:latin typeface="Tsukushi A Round Gothic Regular" panose="02020400000000000000" pitchFamily="18" charset="-128"/>
                <a:ea typeface="Tsukushi A Round Gothic Regular" panose="02020400000000000000" pitchFamily="18" charset="-128"/>
              </a:rPr>
              <a:t>賠償額</a:t>
            </a:r>
            <a:r>
              <a:rPr kumimoji="1" lang="en-US" altLang="ja-JP" sz="2800" dirty="0">
                <a:solidFill>
                  <a:schemeClr val="bg1"/>
                </a:solidFill>
                <a:latin typeface="Tsukushi A Round Gothic Regular" panose="02020400000000000000" pitchFamily="18" charset="-128"/>
                <a:ea typeface="Tsukushi A Round Gothic Regular" panose="02020400000000000000" pitchFamily="18" charset="-128"/>
              </a:rPr>
              <a:t> </a:t>
            </a:r>
            <a:r>
              <a:rPr kumimoji="1" lang="ja-JP" altLang="en-US" sz="2800">
                <a:solidFill>
                  <a:schemeClr val="bg1"/>
                </a:solidFill>
                <a:latin typeface="Tsukushi A Round Gothic Regular" panose="02020400000000000000" pitchFamily="18" charset="-128"/>
                <a:ea typeface="Tsukushi A Round Gothic Regular" panose="02020400000000000000" pitchFamily="18" charset="-128"/>
              </a:rPr>
              <a:t>最大１億円</a:t>
            </a:r>
          </a:p>
        </p:txBody>
      </p:sp>
      <p:sp>
        <p:nvSpPr>
          <p:cNvPr id="19" name="角丸四角形 18">
            <a:extLst>
              <a:ext uri="{FF2B5EF4-FFF2-40B4-BE49-F238E27FC236}">
                <a16:creationId xmlns:a16="http://schemas.microsoft.com/office/drawing/2014/main" id="{96A790AE-20AC-A446-947A-B89D95A890E8}"/>
              </a:ext>
            </a:extLst>
          </p:cNvPr>
          <p:cNvSpPr/>
          <p:nvPr/>
        </p:nvSpPr>
        <p:spPr>
          <a:xfrm>
            <a:off x="1310869" y="3012686"/>
            <a:ext cx="7005152" cy="88727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sz="1000"/>
            </a:pPr>
            <a:r>
              <a:rPr lang="ja-JP" altLang="en-US" sz="1600" dirty="0">
                <a:solidFill>
                  <a:schemeClr val="bg1"/>
                </a:solidFill>
                <a:latin typeface="Tsukushi A Round Gothic Regular" panose="02020400000000000000" pitchFamily="18" charset="-128"/>
                <a:ea typeface="Tsukushi A Round Gothic Regular" panose="02020400000000000000" pitchFamily="18" charset="-128"/>
              </a:rPr>
              <a:t>●古材に入っていた割れを強度上問題ないと判断して出荷したが、</a:t>
            </a:r>
            <a:endParaRPr lang="en-US" altLang="ja-JP" sz="1600" dirty="0">
              <a:solidFill>
                <a:schemeClr val="bg1"/>
              </a:solidFill>
              <a:latin typeface="Tsukushi A Round Gothic Regular" panose="02020400000000000000" pitchFamily="18" charset="-128"/>
              <a:ea typeface="Tsukushi A Round Gothic Regular" panose="02020400000000000000" pitchFamily="18" charset="-128"/>
            </a:endParaRPr>
          </a:p>
          <a:p>
            <a:pPr>
              <a:defRPr sz="1000"/>
            </a:pPr>
            <a:r>
              <a:rPr lang="ja-JP" altLang="en-US" sz="1600" dirty="0">
                <a:solidFill>
                  <a:schemeClr val="bg1"/>
                </a:solidFill>
                <a:latin typeface="Tsukushi A Round Gothic Regular" panose="02020400000000000000" pitchFamily="18" charset="-128"/>
                <a:ea typeface="Tsukushi A Round Gothic Regular" panose="02020400000000000000" pitchFamily="18" charset="-128"/>
              </a:rPr>
              <a:t>　住宅で使用して折れてしまい消費者にケガを負わせた。</a:t>
            </a:r>
          </a:p>
        </p:txBody>
      </p:sp>
      <p:sp>
        <p:nvSpPr>
          <p:cNvPr id="20" name="角丸四角形 19">
            <a:extLst>
              <a:ext uri="{FF2B5EF4-FFF2-40B4-BE49-F238E27FC236}">
                <a16:creationId xmlns:a16="http://schemas.microsoft.com/office/drawing/2014/main" id="{33A394B6-C978-CC46-BE7B-68923F8A1B16}"/>
              </a:ext>
            </a:extLst>
          </p:cNvPr>
          <p:cNvSpPr/>
          <p:nvPr/>
        </p:nvSpPr>
        <p:spPr>
          <a:xfrm>
            <a:off x="1310869" y="4155998"/>
            <a:ext cx="7005152" cy="902003"/>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sz="1000"/>
            </a:pPr>
            <a:r>
              <a:rPr lang="ja-JP" altLang="en-US" sz="1600">
                <a:solidFill>
                  <a:schemeClr val="bg1"/>
                </a:solidFill>
                <a:latin typeface="Tsukushi A Round Gothic Regular" panose="02020400000000000000" pitchFamily="18" charset="-128"/>
                <a:ea typeface="Tsukushi A Round Gothic Regular" panose="02020400000000000000" pitchFamily="18" charset="-128"/>
              </a:rPr>
              <a:t>●シロアリに汚染されていることに気付かず出荷してしまい、住宅や店舗でそれを使用して他の新しい部位にシロアリが広がり古材が折れて落ちて下にあった物に損害がでた。</a:t>
            </a:r>
          </a:p>
        </p:txBody>
      </p:sp>
      <p:sp>
        <p:nvSpPr>
          <p:cNvPr id="21" name="タイトル 1">
            <a:extLst>
              <a:ext uri="{FF2B5EF4-FFF2-40B4-BE49-F238E27FC236}">
                <a16:creationId xmlns:a16="http://schemas.microsoft.com/office/drawing/2014/main" id="{CD9738F9-06C6-4D4E-8B81-5977895550DF}"/>
              </a:ext>
            </a:extLst>
          </p:cNvPr>
          <p:cNvSpPr txBox="1">
            <a:spLocks/>
          </p:cNvSpPr>
          <p:nvPr/>
        </p:nvSpPr>
        <p:spPr>
          <a:xfrm>
            <a:off x="330219" y="5347884"/>
            <a:ext cx="8665827" cy="11029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2000" b="1" kern="1200">
                <a:solidFill>
                  <a:schemeClr val="tx1"/>
                </a:solidFill>
                <a:latin typeface="+mj-lt"/>
                <a:ea typeface="+mj-ea"/>
                <a:cs typeface="+mj-cs"/>
              </a:defRPr>
            </a:lvl1pPr>
          </a:lstStyle>
          <a:p>
            <a:r>
              <a:rPr lang="ja-JP" altLang="en-US" dirty="0">
                <a:latin typeface="Tsukushi A Round Gothic Regular" panose="02020400000000000000" pitchFamily="18" charset="-128"/>
                <a:ea typeface="Tsukushi A Round Gothic Regular" panose="02020400000000000000" pitchFamily="18" charset="-128"/>
              </a:rPr>
              <a:t>日本国内で上記のような事故により、お客様やその他第三者の身体や財物に損害を与え、法律上の損害賠償責任を負担することによって損害を被った場合に保険金をお支払いします！</a:t>
            </a:r>
          </a:p>
        </p:txBody>
      </p:sp>
    </p:spTree>
    <p:extLst>
      <p:ext uri="{BB962C8B-B14F-4D97-AF65-F5344CB8AC3E}">
        <p14:creationId xmlns:p14="http://schemas.microsoft.com/office/powerpoint/2010/main" val="3476787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733B7567-636C-354A-8A9B-82D2C15DD556}"/>
              </a:ext>
            </a:extLst>
          </p:cNvPr>
          <p:cNvSpPr>
            <a:spLocks noGrp="1"/>
          </p:cNvSpPr>
          <p:nvPr>
            <p:ph type="title"/>
          </p:nvPr>
        </p:nvSpPr>
        <p:spPr>
          <a:xfrm>
            <a:off x="0" y="30161"/>
            <a:ext cx="7886700" cy="559119"/>
          </a:xfrm>
        </p:spPr>
        <p:txBody>
          <a:bodyPr/>
          <a:lstStyle/>
          <a:p>
            <a:r>
              <a:rPr kumimoji="1" lang="ja-JP" altLang="en-US">
                <a:latin typeface="Tsukushi A Round Gothic Regular" panose="02020400000000000000" pitchFamily="18" charset="-128"/>
                <a:ea typeface="Tsukushi A Round Gothic Regular" panose="02020400000000000000" pitchFamily="18" charset="-128"/>
              </a:rPr>
              <a:t>古民家移築プロジェクト</a:t>
            </a:r>
            <a:r>
              <a:rPr kumimoji="1" lang="en-US" altLang="ja-JP" dirty="0">
                <a:latin typeface="Tsukushi A Round Gothic Regular" panose="02020400000000000000" pitchFamily="18" charset="-128"/>
                <a:ea typeface="Tsukushi A Round Gothic Regular" panose="02020400000000000000" pitchFamily="18" charset="-128"/>
              </a:rPr>
              <a:t>〜</a:t>
            </a:r>
            <a:r>
              <a:rPr kumimoji="1" lang="ja-JP" altLang="en-US">
                <a:latin typeface="Tsukushi A Round Gothic Regular" panose="02020400000000000000" pitchFamily="18" charset="-128"/>
                <a:ea typeface="Tsukushi A Round Gothic Regular" panose="02020400000000000000" pitchFamily="18" charset="-128"/>
              </a:rPr>
              <a:t>結</a:t>
            </a:r>
            <a:r>
              <a:rPr kumimoji="1" lang="en-US" altLang="ja-JP" dirty="0">
                <a:latin typeface="Tsukushi A Round Gothic Regular" panose="02020400000000000000" pitchFamily="18" charset="-128"/>
                <a:ea typeface="Tsukushi A Round Gothic Regular" panose="02020400000000000000" pitchFamily="18" charset="-128"/>
              </a:rPr>
              <a:t>〜</a:t>
            </a:r>
            <a:endParaRPr kumimoji="1" lang="ja-JP" altLang="en-US">
              <a:latin typeface="Tsukushi A Round Gothic Regular" panose="02020400000000000000" pitchFamily="18" charset="-128"/>
              <a:ea typeface="Tsukushi A Round Gothic Regular" panose="02020400000000000000" pitchFamily="18" charset="-128"/>
            </a:endParaRPr>
          </a:p>
        </p:txBody>
      </p:sp>
      <p:sp>
        <p:nvSpPr>
          <p:cNvPr id="5" name="正方形/長方形 4">
            <a:extLst>
              <a:ext uri="{FF2B5EF4-FFF2-40B4-BE49-F238E27FC236}">
                <a16:creationId xmlns:a16="http://schemas.microsoft.com/office/drawing/2014/main" id="{E93AE083-67EE-404E-8154-4EAD26C66DB9}"/>
              </a:ext>
            </a:extLst>
          </p:cNvPr>
          <p:cNvSpPr/>
          <p:nvPr/>
        </p:nvSpPr>
        <p:spPr>
          <a:xfrm>
            <a:off x="163994" y="1111764"/>
            <a:ext cx="1972919" cy="48754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bg1"/>
                </a:solidFill>
                <a:latin typeface="Tsukushi A Round Gothic Regular" panose="02020400000000000000" pitchFamily="18" charset="-128"/>
                <a:ea typeface="Tsukushi A Round Gothic Regular" panose="02020400000000000000" pitchFamily="18" charset="-128"/>
              </a:rPr>
              <a:t>Mission</a:t>
            </a:r>
            <a:endParaRPr kumimoji="1" lang="ja-JP" altLang="en-US" sz="1600">
              <a:solidFill>
                <a:schemeClr val="bg1"/>
              </a:solidFill>
              <a:latin typeface="Tsukushi A Round Gothic Regular" panose="02020400000000000000" pitchFamily="18" charset="-128"/>
              <a:ea typeface="Tsukushi A Round Gothic Regular" panose="02020400000000000000" pitchFamily="18" charset="-128"/>
            </a:endParaRPr>
          </a:p>
        </p:txBody>
      </p:sp>
      <p:sp>
        <p:nvSpPr>
          <p:cNvPr id="6" name="テキスト ボックス 5">
            <a:extLst>
              <a:ext uri="{FF2B5EF4-FFF2-40B4-BE49-F238E27FC236}">
                <a16:creationId xmlns:a16="http://schemas.microsoft.com/office/drawing/2014/main" id="{A62F92BE-F6B0-F24E-8D08-CE7C46501889}"/>
              </a:ext>
            </a:extLst>
          </p:cNvPr>
          <p:cNvSpPr txBox="1"/>
          <p:nvPr/>
        </p:nvSpPr>
        <p:spPr>
          <a:xfrm>
            <a:off x="2136912" y="1149287"/>
            <a:ext cx="5933034" cy="400110"/>
          </a:xfrm>
          <a:prstGeom prst="rect">
            <a:avLst/>
          </a:prstGeom>
          <a:noFill/>
        </p:spPr>
        <p:txBody>
          <a:bodyPr wrap="none" rtlCol="0">
            <a:spAutoFit/>
          </a:bodyPr>
          <a:lstStyle/>
          <a:p>
            <a:pPr algn="ctr"/>
            <a:r>
              <a:rPr kumimoji="1" lang="ja-JP" altLang="en-US" sz="2000" b="1">
                <a:latin typeface="Tsukushi A Round Gothic Regular" panose="02020400000000000000" pitchFamily="18" charset="-128"/>
                <a:ea typeface="Tsukushi A Round Gothic Regular" panose="02020400000000000000" pitchFamily="18" charset="-128"/>
              </a:rPr>
              <a:t>持続可能な循環型住宅（新民家）の新たなる提案</a:t>
            </a:r>
          </a:p>
        </p:txBody>
      </p:sp>
      <p:sp>
        <p:nvSpPr>
          <p:cNvPr id="7" name="正方形/長方形 6">
            <a:extLst>
              <a:ext uri="{FF2B5EF4-FFF2-40B4-BE49-F238E27FC236}">
                <a16:creationId xmlns:a16="http://schemas.microsoft.com/office/drawing/2014/main" id="{0D4FEF77-11EC-8B44-8547-C2C6AFA4C446}"/>
              </a:ext>
            </a:extLst>
          </p:cNvPr>
          <p:cNvSpPr/>
          <p:nvPr/>
        </p:nvSpPr>
        <p:spPr>
          <a:xfrm>
            <a:off x="4856162" y="51929"/>
            <a:ext cx="1972919" cy="48754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bg1"/>
                </a:solidFill>
                <a:latin typeface="Tsukushi A Round Gothic Regular" panose="02020400000000000000" pitchFamily="18" charset="-128"/>
                <a:ea typeface="Tsukushi A Round Gothic Regular" panose="02020400000000000000" pitchFamily="18" charset="-128"/>
              </a:rPr>
              <a:t>輸入側</a:t>
            </a:r>
          </a:p>
        </p:txBody>
      </p:sp>
      <p:sp>
        <p:nvSpPr>
          <p:cNvPr id="8" name="正方形/長方形 7">
            <a:extLst>
              <a:ext uri="{FF2B5EF4-FFF2-40B4-BE49-F238E27FC236}">
                <a16:creationId xmlns:a16="http://schemas.microsoft.com/office/drawing/2014/main" id="{7222E5F4-BEA8-6A44-8A61-73358A413BFD}"/>
              </a:ext>
            </a:extLst>
          </p:cNvPr>
          <p:cNvSpPr/>
          <p:nvPr/>
        </p:nvSpPr>
        <p:spPr>
          <a:xfrm>
            <a:off x="163993" y="5098003"/>
            <a:ext cx="1972919" cy="48754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bg1"/>
                </a:solidFill>
                <a:latin typeface="Tsukushi A Round Gothic Regular" panose="02020400000000000000" pitchFamily="18" charset="-128"/>
                <a:ea typeface="Tsukushi A Round Gothic Regular" panose="02020400000000000000" pitchFamily="18" charset="-128"/>
              </a:rPr>
              <a:t>必要要件</a:t>
            </a:r>
          </a:p>
        </p:txBody>
      </p:sp>
      <p:sp>
        <p:nvSpPr>
          <p:cNvPr id="9" name="テキスト ボックス 8">
            <a:extLst>
              <a:ext uri="{FF2B5EF4-FFF2-40B4-BE49-F238E27FC236}">
                <a16:creationId xmlns:a16="http://schemas.microsoft.com/office/drawing/2014/main" id="{8A8CBB98-2A24-9047-BB4C-44CF498C9E4D}"/>
              </a:ext>
            </a:extLst>
          </p:cNvPr>
          <p:cNvSpPr txBox="1"/>
          <p:nvPr/>
        </p:nvSpPr>
        <p:spPr>
          <a:xfrm>
            <a:off x="2769281" y="5046993"/>
            <a:ext cx="4605410" cy="1323439"/>
          </a:xfrm>
          <a:prstGeom prst="rect">
            <a:avLst/>
          </a:prstGeom>
          <a:noFill/>
        </p:spPr>
        <p:txBody>
          <a:bodyPr wrap="square" rtlCol="0">
            <a:spAutoFit/>
          </a:bodyPr>
          <a:lstStyle/>
          <a:p>
            <a:pPr marL="342900" indent="-342900">
              <a:buFont typeface="Wingdings" pitchFamily="2" charset="2"/>
              <a:buChar char="Ø"/>
            </a:pPr>
            <a:r>
              <a:rPr kumimoji="1" lang="ja-JP" altLang="en-US" sz="1600" b="1">
                <a:latin typeface="Tsukushi A Round Gothic Regular" panose="02020400000000000000" pitchFamily="18" charset="-128"/>
                <a:ea typeface="Tsukushi A Round Gothic Regular" panose="02020400000000000000" pitchFamily="18" charset="-128"/>
              </a:rPr>
              <a:t>古民家活用推進協会（土地なし客が大半）</a:t>
            </a:r>
            <a:endParaRPr kumimoji="1" lang="en-US" altLang="ja-JP" sz="1600" b="1" dirty="0">
              <a:latin typeface="Tsukushi A Round Gothic Regular" panose="02020400000000000000" pitchFamily="18" charset="-128"/>
              <a:ea typeface="Tsukushi A Round Gothic Regular" panose="02020400000000000000" pitchFamily="18" charset="-128"/>
            </a:endParaRPr>
          </a:p>
          <a:p>
            <a:pPr marL="342900" indent="-342900">
              <a:buFont typeface="Wingdings" pitchFamily="2" charset="2"/>
              <a:buChar char="Ø"/>
            </a:pPr>
            <a:r>
              <a:rPr kumimoji="1" lang="ja-JP" altLang="en-US" sz="1600" b="1">
                <a:latin typeface="Tsukushi A Round Gothic Regular" panose="02020400000000000000" pitchFamily="18" charset="-128"/>
                <a:ea typeface="Tsukushi A Round Gothic Regular" panose="02020400000000000000" pitchFamily="18" charset="-128"/>
              </a:rPr>
              <a:t>住教育の実施が可能なこと</a:t>
            </a:r>
            <a:endParaRPr kumimoji="1" lang="en-US" altLang="ja-JP" sz="1600" b="1" dirty="0">
              <a:latin typeface="Tsukushi A Round Gothic Regular" panose="02020400000000000000" pitchFamily="18" charset="-128"/>
              <a:ea typeface="Tsukushi A Round Gothic Regular" panose="02020400000000000000" pitchFamily="18" charset="-128"/>
            </a:endParaRPr>
          </a:p>
          <a:p>
            <a:pPr marL="342900" indent="-342900">
              <a:buFont typeface="Wingdings" pitchFamily="2" charset="2"/>
              <a:buChar char="Ø"/>
            </a:pPr>
            <a:r>
              <a:rPr kumimoji="1" lang="ja-JP" altLang="en-US" sz="1600" b="1">
                <a:latin typeface="Tsukushi A Round Gothic Regular" panose="02020400000000000000" pitchFamily="18" charset="-128"/>
                <a:ea typeface="Tsukushi A Round Gothic Regular" panose="02020400000000000000" pitchFamily="18" charset="-128"/>
              </a:rPr>
              <a:t>古材を使用すること</a:t>
            </a:r>
            <a:endParaRPr kumimoji="1" lang="en-US" altLang="ja-JP" sz="1600" b="1" dirty="0">
              <a:latin typeface="Tsukushi A Round Gothic Regular" panose="02020400000000000000" pitchFamily="18" charset="-128"/>
              <a:ea typeface="Tsukushi A Round Gothic Regular" panose="02020400000000000000" pitchFamily="18" charset="-128"/>
            </a:endParaRPr>
          </a:p>
          <a:p>
            <a:pPr marL="342900" indent="-342900">
              <a:buFont typeface="Wingdings" pitchFamily="2" charset="2"/>
              <a:buChar char="Ø"/>
            </a:pPr>
            <a:r>
              <a:rPr kumimoji="1" lang="ja-JP" altLang="en-US" sz="1600" b="1">
                <a:latin typeface="Tsukushi A Round Gothic Regular" panose="02020400000000000000" pitchFamily="18" charset="-128"/>
                <a:ea typeface="Tsukushi A Round Gothic Regular" panose="02020400000000000000" pitchFamily="18" charset="-128"/>
              </a:rPr>
              <a:t>国産の自然乾燥材を使用すること</a:t>
            </a:r>
            <a:endParaRPr kumimoji="1" lang="en-US" altLang="ja-JP" sz="1600" b="1" dirty="0">
              <a:latin typeface="Tsukushi A Round Gothic Regular" panose="02020400000000000000" pitchFamily="18" charset="-128"/>
              <a:ea typeface="Tsukushi A Round Gothic Regular" panose="02020400000000000000" pitchFamily="18" charset="-128"/>
            </a:endParaRPr>
          </a:p>
          <a:p>
            <a:pPr marL="342900" indent="-342900">
              <a:buFont typeface="Wingdings" pitchFamily="2" charset="2"/>
              <a:buChar char="Ø"/>
            </a:pPr>
            <a:r>
              <a:rPr kumimoji="1" lang="ja-JP" altLang="en-US" sz="1600" b="1">
                <a:latin typeface="Tsukushi A Round Gothic Regular" panose="02020400000000000000" pitchFamily="18" charset="-128"/>
                <a:ea typeface="Tsukushi A Round Gothic Regular" panose="02020400000000000000" pitchFamily="18" charset="-128"/>
              </a:rPr>
              <a:t>ハンドプレカットであること</a:t>
            </a:r>
            <a:endParaRPr kumimoji="1" lang="en-US" altLang="ja-JP" sz="1600" b="1" dirty="0">
              <a:latin typeface="Tsukushi A Round Gothic Regular" panose="02020400000000000000" pitchFamily="18" charset="-128"/>
              <a:ea typeface="Tsukushi A Round Gothic Regular" panose="02020400000000000000" pitchFamily="18" charset="-128"/>
            </a:endParaRPr>
          </a:p>
        </p:txBody>
      </p:sp>
      <p:pic>
        <p:nvPicPr>
          <p:cNvPr id="10" name="図 9" descr="屋外, トラック, 道路, 男 が含まれている画像&#10;&#10;自動的に生成された説明">
            <a:extLst>
              <a:ext uri="{FF2B5EF4-FFF2-40B4-BE49-F238E27FC236}">
                <a16:creationId xmlns:a16="http://schemas.microsoft.com/office/drawing/2014/main" id="{583FAD9B-F4F0-0048-A37E-962F8A8510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993" y="2103629"/>
            <a:ext cx="2605288" cy="2503208"/>
          </a:xfrm>
          <a:prstGeom prst="rect">
            <a:avLst/>
          </a:prstGeom>
        </p:spPr>
      </p:pic>
      <p:pic>
        <p:nvPicPr>
          <p:cNvPr id="11" name="図 10" descr="足場下にある建物&#10;&#10;中程度の精度で自動的に生成された説明">
            <a:extLst>
              <a:ext uri="{FF2B5EF4-FFF2-40B4-BE49-F238E27FC236}">
                <a16:creationId xmlns:a16="http://schemas.microsoft.com/office/drawing/2014/main" id="{A3E20CA2-007C-9247-A0E1-6D12D3F9E4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9142" y="2103628"/>
            <a:ext cx="2906487" cy="2503209"/>
          </a:xfrm>
          <a:prstGeom prst="rect">
            <a:avLst/>
          </a:prstGeom>
        </p:spPr>
      </p:pic>
      <p:pic>
        <p:nvPicPr>
          <p:cNvPr id="12" name="図 11" descr="建物の前に立っている家&#10;&#10;中程度の精度で自動的に生成された説明">
            <a:extLst>
              <a:ext uri="{FF2B5EF4-FFF2-40B4-BE49-F238E27FC236}">
                <a16:creationId xmlns:a16="http://schemas.microsoft.com/office/drawing/2014/main" id="{14DE8762-E070-3540-B00E-01F33994F4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5490" y="2103628"/>
            <a:ext cx="2906486" cy="2503209"/>
          </a:xfrm>
          <a:prstGeom prst="rect">
            <a:avLst/>
          </a:prstGeom>
        </p:spPr>
      </p:pic>
    </p:spTree>
    <p:extLst>
      <p:ext uri="{BB962C8B-B14F-4D97-AF65-F5344CB8AC3E}">
        <p14:creationId xmlns:p14="http://schemas.microsoft.com/office/powerpoint/2010/main" val="3169130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F44E9C0E-05AC-0549-8D3B-C3D15D67ADF5}"/>
              </a:ext>
            </a:extLst>
          </p:cNvPr>
          <p:cNvSpPr>
            <a:spLocks noGrp="1"/>
          </p:cNvSpPr>
          <p:nvPr>
            <p:ph type="title"/>
          </p:nvPr>
        </p:nvSpPr>
        <p:spPr>
          <a:xfrm>
            <a:off x="0" y="30161"/>
            <a:ext cx="6977270" cy="559119"/>
          </a:xfrm>
        </p:spPr>
        <p:txBody>
          <a:bodyPr/>
          <a:lstStyle/>
          <a:p>
            <a:r>
              <a:rPr kumimoji="1" lang="ja-JP" altLang="en-US"/>
              <a:t>輸出側・輸入側の役割　１</a:t>
            </a:r>
          </a:p>
        </p:txBody>
      </p:sp>
      <p:pic>
        <p:nvPicPr>
          <p:cNvPr id="5" name="コンテンツ プレースホルダー 4" descr="ダイアグラム&#10;&#10;自動的に生成された説明">
            <a:extLst>
              <a:ext uri="{FF2B5EF4-FFF2-40B4-BE49-F238E27FC236}">
                <a16:creationId xmlns:a16="http://schemas.microsoft.com/office/drawing/2014/main" id="{0C268139-FFD2-7B48-8ED9-9F64389818DE}"/>
              </a:ext>
            </a:extLst>
          </p:cNvPr>
          <p:cNvPicPr>
            <a:picLocks noGrp="1" noChangeAspect="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5467" y="790575"/>
            <a:ext cx="8794044" cy="5598936"/>
          </a:xfrm>
        </p:spPr>
      </p:pic>
    </p:spTree>
    <p:extLst>
      <p:ext uri="{BB962C8B-B14F-4D97-AF65-F5344CB8AC3E}">
        <p14:creationId xmlns:p14="http://schemas.microsoft.com/office/powerpoint/2010/main" val="324819536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77</TotalTime>
  <Words>1982</Words>
  <Application>Microsoft Macintosh PowerPoint</Application>
  <PresentationFormat>画面に合わせる (4:3)</PresentationFormat>
  <Paragraphs>193</Paragraphs>
  <Slides>22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22</vt:i4>
      </vt:variant>
    </vt:vector>
  </HeadingPairs>
  <TitlesOfParts>
    <vt:vector size="29" baseType="lpstr">
      <vt:lpstr>ＭＳ ゴシック</vt:lpstr>
      <vt:lpstr>Tsukushi A Round Gothic Regular</vt:lpstr>
      <vt:lpstr>Arial</vt:lpstr>
      <vt:lpstr>Calibri</vt:lpstr>
      <vt:lpstr>Calibri Light</vt:lpstr>
      <vt:lpstr>Wingdings</vt:lpstr>
      <vt:lpstr>Office テーマ</vt:lpstr>
      <vt:lpstr> 一般社団法人 全国空き家アドバイザー協議会　　　○○支部  令和３年９月度例会 （過去の例会資料も参考にしてください）</vt:lpstr>
      <vt:lpstr>空き家を仲介しても不動産屋は儲からない</vt:lpstr>
      <vt:lpstr>PowerPoint プレゼンテーション</vt:lpstr>
      <vt:lpstr>PowerPoint プレゼンテーション</vt:lpstr>
      <vt:lpstr>海外への移築も進んでいます</vt:lpstr>
      <vt:lpstr>【結】プロジェクトの概要</vt:lpstr>
      <vt:lpstr>【結】プロジェクトの概要</vt:lpstr>
      <vt:lpstr>PowerPoint プレゼンテーション</vt:lpstr>
      <vt:lpstr>【結】プロジェクトの概要</vt:lpstr>
      <vt:lpstr>古材倉庫　古材保証（安心の担保）</vt:lpstr>
      <vt:lpstr>【結】プロジェクトの概要</vt:lpstr>
      <vt:lpstr>【市場創造】とは</vt:lpstr>
      <vt:lpstr>事例</vt:lpstr>
      <vt:lpstr>輸出側・輸入側に関して　１（高野邸事例）</vt:lpstr>
      <vt:lpstr>輸出側・輸入側に関して　２</vt:lpstr>
      <vt:lpstr>輸出側・輸入側に関して　３</vt:lpstr>
      <vt:lpstr>移築再生プロジェクト〜結〜</vt:lpstr>
      <vt:lpstr>古民家移築プロジェクト〜結〜</vt:lpstr>
      <vt:lpstr>古民家移築プロジェクト〜結〜</vt:lpstr>
      <vt:lpstr>古材倉庫　古材保証（安心の担保）</vt:lpstr>
      <vt:lpstr>古民家移築プロジェクト〜結〜</vt:lpstr>
      <vt:lpstr>輸出側・輸入側の役割　１</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2435</cp:lastModifiedBy>
  <cp:revision>12</cp:revision>
  <dcterms:created xsi:type="dcterms:W3CDTF">2021-02-04T05:15:42Z</dcterms:created>
  <dcterms:modified xsi:type="dcterms:W3CDTF">2021-09-06T04:28:14Z</dcterms:modified>
</cp:coreProperties>
</file>