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 id="257" r:id="rId3"/>
    <p:sldId id="259" r:id="rId4"/>
    <p:sldId id="260" r:id="rId5"/>
    <p:sldId id="261" r:id="rId6"/>
    <p:sldId id="262" r:id="rId7"/>
    <p:sldId id="263" r:id="rId8"/>
    <p:sldId id="264" r:id="rId9"/>
    <p:sldId id="265" r:id="rId10"/>
    <p:sldId id="266" r:id="rId11"/>
    <p:sldId id="268" r:id="rId12"/>
    <p:sldId id="267" r:id="rId13"/>
    <p:sldId id="269" r:id="rId14"/>
    <p:sldId id="270" r:id="rId15"/>
    <p:sldId id="271" r:id="rId16"/>
    <p:sldId id="276" r:id="rId17"/>
    <p:sldId id="277" r:id="rId18"/>
    <p:sldId id="272" r:id="rId19"/>
    <p:sldId id="273" r:id="rId20"/>
    <p:sldId id="274" r:id="rId21"/>
    <p:sldId id="275" r:id="rId22"/>
    <p:sldId id="278" r:id="rId23"/>
    <p:sldId id="279" r:id="rId24"/>
    <p:sldId id="280" r:id="rId25"/>
    <p:sldId id="281" r:id="rId26"/>
    <p:sldId id="287" r:id="rId27"/>
    <p:sldId id="282" r:id="rId28"/>
    <p:sldId id="283" r:id="rId29"/>
    <p:sldId id="284" r:id="rId30"/>
    <p:sldId id="285" r:id="rId31"/>
    <p:sldId id="286"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197" autoAdjust="0"/>
    <p:restoredTop sz="96327"/>
  </p:normalViewPr>
  <p:slideViewPr>
    <p:cSldViewPr snapToGrid="0" snapToObjects="1">
      <p:cViewPr varScale="1">
        <p:scale>
          <a:sx n="128" d="100"/>
          <a:sy n="128" d="100"/>
        </p:scale>
        <p:origin x="12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8644B4-FD64-4565-91F8-855BACCA4FB6}" type="doc">
      <dgm:prSet loTypeId="urn:microsoft.com/office/officeart/2005/8/layout/process4" loCatId="process" qsTypeId="urn:microsoft.com/office/officeart/2005/8/quickstyle/simple4" qsCatId="simple" csTypeId="urn:microsoft.com/office/officeart/2005/8/colors/colorful2" csCatId="colorful"/>
      <dgm:spPr/>
      <dgm:t>
        <a:bodyPr/>
        <a:lstStyle/>
        <a:p>
          <a:endParaRPr lang="en-US"/>
        </a:p>
      </dgm:t>
    </dgm:pt>
    <dgm:pt modelId="{A79A3080-5176-48E3-8817-A57CA7439948}">
      <dgm:prSet/>
      <dgm:spPr/>
      <dgm:t>
        <a:bodyPr/>
        <a:lstStyle/>
        <a:p>
          <a:r>
            <a:rPr kumimoji="1" lang="ja-JP"/>
            <a:t>現実を受け入れて</a:t>
          </a:r>
          <a:endParaRPr lang="en-US"/>
        </a:p>
      </dgm:t>
    </dgm:pt>
    <dgm:pt modelId="{A9CB96CA-BF2F-46F2-AB70-134E55580525}" type="parTrans" cxnId="{853FA5A5-26B6-46BE-8952-7A0BE65356E4}">
      <dgm:prSet/>
      <dgm:spPr/>
      <dgm:t>
        <a:bodyPr/>
        <a:lstStyle/>
        <a:p>
          <a:endParaRPr lang="en-US"/>
        </a:p>
      </dgm:t>
    </dgm:pt>
    <dgm:pt modelId="{5A02F82B-3AC1-4112-9105-D6DFBB245B6A}" type="sibTrans" cxnId="{853FA5A5-26B6-46BE-8952-7A0BE65356E4}">
      <dgm:prSet/>
      <dgm:spPr/>
      <dgm:t>
        <a:bodyPr/>
        <a:lstStyle/>
        <a:p>
          <a:endParaRPr lang="en-US"/>
        </a:p>
      </dgm:t>
    </dgm:pt>
    <dgm:pt modelId="{8EA74288-E9FC-4725-84DC-BBC79D5C8E46}">
      <dgm:prSet/>
      <dgm:spPr/>
      <dgm:t>
        <a:bodyPr/>
        <a:lstStyle/>
        <a:p>
          <a:r>
            <a:rPr kumimoji="1" lang="en-US"/>
            <a:t>10</a:t>
          </a:r>
          <a:r>
            <a:rPr kumimoji="1" lang="ja-JP"/>
            <a:t>年後に向けてどのような対策を打つか？</a:t>
          </a:r>
          <a:endParaRPr lang="en-US"/>
        </a:p>
      </dgm:t>
    </dgm:pt>
    <dgm:pt modelId="{7E99FE7A-456C-4F8C-A041-ECE5DC33D001}" type="parTrans" cxnId="{E1ED944F-060C-40DF-898A-0469AFD7DCC3}">
      <dgm:prSet/>
      <dgm:spPr/>
      <dgm:t>
        <a:bodyPr/>
        <a:lstStyle/>
        <a:p>
          <a:endParaRPr lang="en-US"/>
        </a:p>
      </dgm:t>
    </dgm:pt>
    <dgm:pt modelId="{F1CD07A7-0303-4D88-8C82-1AE8396780A4}" type="sibTrans" cxnId="{E1ED944F-060C-40DF-898A-0469AFD7DCC3}">
      <dgm:prSet/>
      <dgm:spPr/>
      <dgm:t>
        <a:bodyPr/>
        <a:lstStyle/>
        <a:p>
          <a:endParaRPr lang="en-US"/>
        </a:p>
      </dgm:t>
    </dgm:pt>
    <dgm:pt modelId="{5E96D1F3-367B-4A0F-A951-FD87312904A6}">
      <dgm:prSet/>
      <dgm:spPr/>
      <dgm:t>
        <a:bodyPr/>
        <a:lstStyle/>
        <a:p>
          <a:r>
            <a:rPr kumimoji="1" lang="ja-JP"/>
            <a:t>それが大切なんです</a:t>
          </a:r>
          <a:endParaRPr lang="en-US"/>
        </a:p>
      </dgm:t>
    </dgm:pt>
    <dgm:pt modelId="{029D2305-27F5-4DC6-BF97-FF3C8A26F6EB}" type="parTrans" cxnId="{553BF736-BD79-44D2-82A0-DDBB14ACE213}">
      <dgm:prSet/>
      <dgm:spPr/>
      <dgm:t>
        <a:bodyPr/>
        <a:lstStyle/>
        <a:p>
          <a:endParaRPr lang="en-US"/>
        </a:p>
      </dgm:t>
    </dgm:pt>
    <dgm:pt modelId="{73B5160E-4BF4-4966-BC1C-F38A67E5BFBD}" type="sibTrans" cxnId="{553BF736-BD79-44D2-82A0-DDBB14ACE213}">
      <dgm:prSet/>
      <dgm:spPr/>
      <dgm:t>
        <a:bodyPr/>
        <a:lstStyle/>
        <a:p>
          <a:endParaRPr lang="en-US"/>
        </a:p>
      </dgm:t>
    </dgm:pt>
    <dgm:pt modelId="{9FC20679-DDCD-C24B-8A6E-CAA53026A1D6}" type="pres">
      <dgm:prSet presAssocID="{9C8644B4-FD64-4565-91F8-855BACCA4FB6}" presName="Name0" presStyleCnt="0">
        <dgm:presLayoutVars>
          <dgm:dir/>
          <dgm:animLvl val="lvl"/>
          <dgm:resizeHandles val="exact"/>
        </dgm:presLayoutVars>
      </dgm:prSet>
      <dgm:spPr/>
    </dgm:pt>
    <dgm:pt modelId="{CB541F3B-9AB5-0B4E-AEAE-16A80A73AAED}" type="pres">
      <dgm:prSet presAssocID="{5E96D1F3-367B-4A0F-A951-FD87312904A6}" presName="boxAndChildren" presStyleCnt="0"/>
      <dgm:spPr/>
    </dgm:pt>
    <dgm:pt modelId="{1AA3A71D-3FFE-104F-868D-947D0CA387B4}" type="pres">
      <dgm:prSet presAssocID="{5E96D1F3-367B-4A0F-A951-FD87312904A6}" presName="parentTextBox" presStyleLbl="node1" presStyleIdx="0" presStyleCnt="3"/>
      <dgm:spPr/>
    </dgm:pt>
    <dgm:pt modelId="{D688920D-7335-D045-BB31-AAB2671B8DA8}" type="pres">
      <dgm:prSet presAssocID="{F1CD07A7-0303-4D88-8C82-1AE8396780A4}" presName="sp" presStyleCnt="0"/>
      <dgm:spPr/>
    </dgm:pt>
    <dgm:pt modelId="{9D08BADB-E55F-C14F-9E6C-4EBBBBBA32BD}" type="pres">
      <dgm:prSet presAssocID="{8EA74288-E9FC-4725-84DC-BBC79D5C8E46}" presName="arrowAndChildren" presStyleCnt="0"/>
      <dgm:spPr/>
    </dgm:pt>
    <dgm:pt modelId="{978DCBD1-7BBF-4847-AEA6-92EEDCDB0FF8}" type="pres">
      <dgm:prSet presAssocID="{8EA74288-E9FC-4725-84DC-BBC79D5C8E46}" presName="parentTextArrow" presStyleLbl="node1" presStyleIdx="1" presStyleCnt="3"/>
      <dgm:spPr/>
    </dgm:pt>
    <dgm:pt modelId="{72EC01C7-144F-AC4B-B5D3-85821868E5A5}" type="pres">
      <dgm:prSet presAssocID="{5A02F82B-3AC1-4112-9105-D6DFBB245B6A}" presName="sp" presStyleCnt="0"/>
      <dgm:spPr/>
    </dgm:pt>
    <dgm:pt modelId="{578850FC-7130-044F-A30F-0C253CA4E785}" type="pres">
      <dgm:prSet presAssocID="{A79A3080-5176-48E3-8817-A57CA7439948}" presName="arrowAndChildren" presStyleCnt="0"/>
      <dgm:spPr/>
    </dgm:pt>
    <dgm:pt modelId="{9758C457-F5EC-0B43-A5F4-B155C88A39A9}" type="pres">
      <dgm:prSet presAssocID="{A79A3080-5176-48E3-8817-A57CA7439948}" presName="parentTextArrow" presStyleLbl="node1" presStyleIdx="2" presStyleCnt="3"/>
      <dgm:spPr/>
    </dgm:pt>
  </dgm:ptLst>
  <dgm:cxnLst>
    <dgm:cxn modelId="{553BF736-BD79-44D2-82A0-DDBB14ACE213}" srcId="{9C8644B4-FD64-4565-91F8-855BACCA4FB6}" destId="{5E96D1F3-367B-4A0F-A951-FD87312904A6}" srcOrd="2" destOrd="0" parTransId="{029D2305-27F5-4DC6-BF97-FF3C8A26F6EB}" sibTransId="{73B5160E-4BF4-4966-BC1C-F38A67E5BFBD}"/>
    <dgm:cxn modelId="{5A48754D-662B-4F2A-AD22-01933CF58027}" type="presOf" srcId="{A79A3080-5176-48E3-8817-A57CA7439948}" destId="{9758C457-F5EC-0B43-A5F4-B155C88A39A9}" srcOrd="0" destOrd="0" presId="urn:microsoft.com/office/officeart/2005/8/layout/process4"/>
    <dgm:cxn modelId="{E1ED944F-060C-40DF-898A-0469AFD7DCC3}" srcId="{9C8644B4-FD64-4565-91F8-855BACCA4FB6}" destId="{8EA74288-E9FC-4725-84DC-BBC79D5C8E46}" srcOrd="1" destOrd="0" parTransId="{7E99FE7A-456C-4F8C-A041-ECE5DC33D001}" sibTransId="{F1CD07A7-0303-4D88-8C82-1AE8396780A4}"/>
    <dgm:cxn modelId="{7E115059-8D04-4BD2-A913-276353DD6D6F}" type="presOf" srcId="{9C8644B4-FD64-4565-91F8-855BACCA4FB6}" destId="{9FC20679-DDCD-C24B-8A6E-CAA53026A1D6}" srcOrd="0" destOrd="0" presId="urn:microsoft.com/office/officeart/2005/8/layout/process4"/>
    <dgm:cxn modelId="{853FA5A5-26B6-46BE-8952-7A0BE65356E4}" srcId="{9C8644B4-FD64-4565-91F8-855BACCA4FB6}" destId="{A79A3080-5176-48E3-8817-A57CA7439948}" srcOrd="0" destOrd="0" parTransId="{A9CB96CA-BF2F-46F2-AB70-134E55580525}" sibTransId="{5A02F82B-3AC1-4112-9105-D6DFBB245B6A}"/>
    <dgm:cxn modelId="{32DBB5A7-86CF-4690-BE81-AAA7C915E183}" type="presOf" srcId="{8EA74288-E9FC-4725-84DC-BBC79D5C8E46}" destId="{978DCBD1-7BBF-4847-AEA6-92EEDCDB0FF8}" srcOrd="0" destOrd="0" presId="urn:microsoft.com/office/officeart/2005/8/layout/process4"/>
    <dgm:cxn modelId="{B59ADFE9-FE60-48DD-967A-4525346167AC}" type="presOf" srcId="{5E96D1F3-367B-4A0F-A951-FD87312904A6}" destId="{1AA3A71D-3FFE-104F-868D-947D0CA387B4}" srcOrd="0" destOrd="0" presId="urn:microsoft.com/office/officeart/2005/8/layout/process4"/>
    <dgm:cxn modelId="{D0827036-2EB0-4B85-BD4B-CBC6F52FF131}" type="presParOf" srcId="{9FC20679-DDCD-C24B-8A6E-CAA53026A1D6}" destId="{CB541F3B-9AB5-0B4E-AEAE-16A80A73AAED}" srcOrd="0" destOrd="0" presId="urn:microsoft.com/office/officeart/2005/8/layout/process4"/>
    <dgm:cxn modelId="{6CB2A418-B577-4915-BE5A-0B71C4C2C0C9}" type="presParOf" srcId="{CB541F3B-9AB5-0B4E-AEAE-16A80A73AAED}" destId="{1AA3A71D-3FFE-104F-868D-947D0CA387B4}" srcOrd="0" destOrd="0" presId="urn:microsoft.com/office/officeart/2005/8/layout/process4"/>
    <dgm:cxn modelId="{CD004B77-F3C7-4DC8-9A8A-60C2061FEF12}" type="presParOf" srcId="{9FC20679-DDCD-C24B-8A6E-CAA53026A1D6}" destId="{D688920D-7335-D045-BB31-AAB2671B8DA8}" srcOrd="1" destOrd="0" presId="urn:microsoft.com/office/officeart/2005/8/layout/process4"/>
    <dgm:cxn modelId="{5232C775-495C-4FD6-9F3D-17C6306504B8}" type="presParOf" srcId="{9FC20679-DDCD-C24B-8A6E-CAA53026A1D6}" destId="{9D08BADB-E55F-C14F-9E6C-4EBBBBBA32BD}" srcOrd="2" destOrd="0" presId="urn:microsoft.com/office/officeart/2005/8/layout/process4"/>
    <dgm:cxn modelId="{BE5DFD18-CAF0-491D-ABBA-6D67FFE54359}" type="presParOf" srcId="{9D08BADB-E55F-C14F-9E6C-4EBBBBBA32BD}" destId="{978DCBD1-7BBF-4847-AEA6-92EEDCDB0FF8}" srcOrd="0" destOrd="0" presId="urn:microsoft.com/office/officeart/2005/8/layout/process4"/>
    <dgm:cxn modelId="{47AF1E95-3F62-4898-91E2-C497A0CB1684}" type="presParOf" srcId="{9FC20679-DDCD-C24B-8A6E-CAA53026A1D6}" destId="{72EC01C7-144F-AC4B-B5D3-85821868E5A5}" srcOrd="3" destOrd="0" presId="urn:microsoft.com/office/officeart/2005/8/layout/process4"/>
    <dgm:cxn modelId="{24036660-7B05-4B29-8F64-390698D423F4}" type="presParOf" srcId="{9FC20679-DDCD-C24B-8A6E-CAA53026A1D6}" destId="{578850FC-7130-044F-A30F-0C253CA4E785}" srcOrd="4" destOrd="0" presId="urn:microsoft.com/office/officeart/2005/8/layout/process4"/>
    <dgm:cxn modelId="{B3B4C974-307E-47FE-B5CE-D7C91CB1F838}" type="presParOf" srcId="{578850FC-7130-044F-A30F-0C253CA4E785}" destId="{9758C457-F5EC-0B43-A5F4-B155C88A39A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A3A71D-3FFE-104F-868D-947D0CA387B4}">
      <dsp:nvSpPr>
        <dsp:cNvPr id="0" name=""/>
        <dsp:cNvSpPr/>
      </dsp:nvSpPr>
      <dsp:spPr>
        <a:xfrm>
          <a:off x="0" y="3275482"/>
          <a:ext cx="7886700" cy="107508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kumimoji="1" lang="ja-JP" sz="3000" kern="1200"/>
            <a:t>それが大切なんです</a:t>
          </a:r>
          <a:endParaRPr lang="en-US" sz="3000" kern="1200"/>
        </a:p>
      </dsp:txBody>
      <dsp:txXfrm>
        <a:off x="0" y="3275482"/>
        <a:ext cx="7886700" cy="1075086"/>
      </dsp:txXfrm>
    </dsp:sp>
    <dsp:sp modelId="{978DCBD1-7BBF-4847-AEA6-92EEDCDB0FF8}">
      <dsp:nvSpPr>
        <dsp:cNvPr id="0" name=""/>
        <dsp:cNvSpPr/>
      </dsp:nvSpPr>
      <dsp:spPr>
        <a:xfrm rot="10800000">
          <a:off x="0" y="1638125"/>
          <a:ext cx="7886700" cy="1653482"/>
        </a:xfrm>
        <a:prstGeom prst="upArrowCallou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kumimoji="1" lang="en-US" sz="3000" kern="1200"/>
            <a:t>10</a:t>
          </a:r>
          <a:r>
            <a:rPr kumimoji="1" lang="ja-JP" sz="3000" kern="1200"/>
            <a:t>年後に向けてどのような対策を打つか？</a:t>
          </a:r>
          <a:endParaRPr lang="en-US" sz="3000" kern="1200"/>
        </a:p>
      </dsp:txBody>
      <dsp:txXfrm rot="10800000">
        <a:off x="0" y="1638125"/>
        <a:ext cx="7886700" cy="1074383"/>
      </dsp:txXfrm>
    </dsp:sp>
    <dsp:sp modelId="{9758C457-F5EC-0B43-A5F4-B155C88A39A9}">
      <dsp:nvSpPr>
        <dsp:cNvPr id="0" name=""/>
        <dsp:cNvSpPr/>
      </dsp:nvSpPr>
      <dsp:spPr>
        <a:xfrm rot="10800000">
          <a:off x="0" y="769"/>
          <a:ext cx="7886700" cy="1653482"/>
        </a:xfrm>
        <a:prstGeom prst="upArrowCallou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kumimoji="1" lang="ja-JP" sz="3000" kern="1200"/>
            <a:t>現実を受け入れて</a:t>
          </a:r>
          <a:endParaRPr lang="en-US" sz="3000" kern="1200"/>
        </a:p>
      </dsp:txBody>
      <dsp:txXfrm rot="10800000">
        <a:off x="0" y="769"/>
        <a:ext cx="7886700" cy="107438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emf"/><Relationship Id="rId1" Type="http://schemas.openxmlformats.org/officeDocument/2006/relationships/slideLayout" Target="../slideLayouts/slideLayout2.xml"/><Relationship Id="rId5" Type="http://schemas.openxmlformats.org/officeDocument/2006/relationships/image" Target="../media/image47.jpg"/><Relationship Id="rId4" Type="http://schemas.openxmlformats.org/officeDocument/2006/relationships/image" Target="../media/image46.JP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tiff"/><Relationship Id="rId5" Type="http://schemas.openxmlformats.org/officeDocument/2006/relationships/image" Target="../media/image51.tiff"/><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2.xml"/><Relationship Id="rId5" Type="http://schemas.openxmlformats.org/officeDocument/2006/relationships/image" Target="../media/image61.jpg"/><Relationship Id="rId4" Type="http://schemas.openxmlformats.org/officeDocument/2006/relationships/image" Target="../media/image60.jpeg"/></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6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95.jpg"/><Relationship Id="rId5" Type="http://schemas.openxmlformats.org/officeDocument/2006/relationships/image" Target="../media/image94.jpeg"/><Relationship Id="rId4" Type="http://schemas.openxmlformats.org/officeDocument/2006/relationships/image" Target="../media/image93.png"/></Relationships>
</file>

<file path=ppt/slides/_rels/slide8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2.xml"/><Relationship Id="rId5" Type="http://schemas.openxmlformats.org/officeDocument/2006/relationships/image" Target="../media/image99.jpg"/><Relationship Id="rId4" Type="http://schemas.openxmlformats.org/officeDocument/2006/relationships/image" Target="../media/image98.jpg"/></Relationships>
</file>

<file path=ppt/slides/_rels/slide8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slideLayout" Target="../slideLayouts/slideLayout2.xml"/><Relationship Id="rId4" Type="http://schemas.openxmlformats.org/officeDocument/2006/relationships/image" Target="../media/image102.jpg"/></Relationships>
</file>

<file path=ppt/slides/_rels/slide8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g"/><Relationship Id="rId1" Type="http://schemas.openxmlformats.org/officeDocument/2006/relationships/slideLayout" Target="../slideLayouts/slideLayout2.xml"/><Relationship Id="rId4" Type="http://schemas.openxmlformats.org/officeDocument/2006/relationships/image" Target="../media/image105.jpeg"/></Relationships>
</file>

<file path=ppt/slides/_rels/slide8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xml"/><Relationship Id="rId4" Type="http://schemas.openxmlformats.org/officeDocument/2006/relationships/image" Target="../media/image108.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a:t>
            </a:r>
            <a:r>
              <a:rPr kumimoji="1" lang="ja-JP" altLang="en-US"/>
              <a:t>協議会　　　〇〇県○○支部</a:t>
            </a:r>
            <a:br>
              <a:rPr kumimoji="1" lang="en-US" altLang="ja-JP" dirty="0"/>
            </a:br>
            <a:br>
              <a:rPr kumimoji="1" lang="en-US" altLang="ja-JP" dirty="0"/>
            </a:br>
            <a:r>
              <a:rPr kumimoji="1" lang="ja-JP" altLang="en-US" sz="4000"/>
              <a:t>令和３年１０月度例会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5067300" y="4170556"/>
            <a:ext cx="4076700" cy="2547744"/>
          </a:xfrm>
        </p:spPr>
        <p:txBody>
          <a:bodyPr anchor="ctr">
            <a:noAutofit/>
          </a:bodyPr>
          <a:lstStyle/>
          <a:p>
            <a:pPr marL="0" indent="0">
              <a:buNone/>
            </a:pPr>
            <a:endParaRPr lang="en-US" altLang="ja-JP" sz="2400" dirty="0"/>
          </a:p>
          <a:p>
            <a:pPr marL="0" indent="0">
              <a:buNone/>
            </a:pPr>
            <a:r>
              <a:rPr lang="ja-JP" altLang="en-US" sz="2400"/>
              <a:t>「住生活月間」</a:t>
            </a:r>
            <a:endParaRPr lang="en-US" altLang="ja-JP" sz="2400" dirty="0"/>
          </a:p>
          <a:p>
            <a:pPr marL="0" indent="0">
              <a:buNone/>
            </a:pPr>
            <a:r>
              <a:rPr lang="ja-JP" altLang="en-US" sz="2400"/>
              <a:t>　住教育インストラクター</a:t>
            </a:r>
            <a:endParaRPr lang="en-US" altLang="ja-JP" sz="2400" dirty="0"/>
          </a:p>
          <a:p>
            <a:pPr marL="0" indent="0">
              <a:buNone/>
            </a:pPr>
            <a:r>
              <a:rPr lang="ja-JP" altLang="en-US" sz="2400"/>
              <a:t>　　　　セミナーから学ぶ</a:t>
            </a:r>
            <a:endParaRPr lang="en-US" altLang="ja-JP" sz="2400" dirty="0"/>
          </a:p>
          <a:p>
            <a:pPr marL="0" indent="0">
              <a:buNone/>
            </a:pPr>
            <a:r>
              <a:rPr lang="ja-JP" altLang="en-US" sz="2400"/>
              <a:t>　　　</a:t>
            </a:r>
            <a:endParaRPr lang="en-US" altLang="ja-JP" sz="2400" dirty="0"/>
          </a:p>
          <a:p>
            <a:pPr marL="0" indent="0">
              <a:buNone/>
            </a:pPr>
            <a:r>
              <a:rPr lang="ja-JP" altLang="en-US" sz="2400"/>
              <a:t>　　</a:t>
            </a:r>
            <a:endParaRPr lang="en-US" sz="2400" dirty="0"/>
          </a:p>
        </p:txBody>
      </p:sp>
    </p:spTree>
    <p:extLst>
      <p:ext uri="{BB962C8B-B14F-4D97-AF65-F5344CB8AC3E}">
        <p14:creationId xmlns:p14="http://schemas.microsoft.com/office/powerpoint/2010/main" val="1587485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FDF60985-3E38-8A46-9E76-2B53D63F36AC}"/>
              </a:ext>
            </a:extLst>
          </p:cNvPr>
          <p:cNvSpPr>
            <a:spLocks noGrp="1"/>
          </p:cNvSpPr>
          <p:nvPr>
            <p:ph type="title"/>
          </p:nvPr>
        </p:nvSpPr>
        <p:spPr>
          <a:xfrm>
            <a:off x="0" y="30161"/>
            <a:ext cx="6977270" cy="559119"/>
          </a:xfrm>
        </p:spPr>
        <p:txBody>
          <a:bodyPr/>
          <a:lstStyle/>
          <a:p>
            <a:r>
              <a:rPr kumimoji="1" lang="ja-JP" altLang="en-US" dirty="0"/>
              <a:t>空き家問題とはそもそも</a:t>
            </a:r>
          </a:p>
        </p:txBody>
      </p:sp>
      <p:pic>
        <p:nvPicPr>
          <p:cNvPr id="5" name="コンテンツ プレースホルダー 4" descr="テキスト&#10;&#10;自動的に生成された説明">
            <a:extLst>
              <a:ext uri="{FF2B5EF4-FFF2-40B4-BE49-F238E27FC236}">
                <a16:creationId xmlns:a16="http://schemas.microsoft.com/office/drawing/2014/main" id="{FD06BF50-4305-6145-A62B-77D22665F12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78819" y="727682"/>
            <a:ext cx="8792568" cy="6089374"/>
          </a:xfrm>
        </p:spPr>
      </p:pic>
    </p:spTree>
    <p:extLst>
      <p:ext uri="{BB962C8B-B14F-4D97-AF65-F5344CB8AC3E}">
        <p14:creationId xmlns:p14="http://schemas.microsoft.com/office/powerpoint/2010/main" val="267406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0A15003-BA69-2D48-81A7-F473F763BB76}"/>
              </a:ext>
            </a:extLst>
          </p:cNvPr>
          <p:cNvSpPr>
            <a:spLocks noGrp="1"/>
          </p:cNvSpPr>
          <p:nvPr>
            <p:ph type="title"/>
          </p:nvPr>
        </p:nvSpPr>
        <p:spPr>
          <a:xfrm>
            <a:off x="0" y="30161"/>
            <a:ext cx="6977270" cy="559119"/>
          </a:xfrm>
        </p:spPr>
        <p:txBody>
          <a:bodyPr/>
          <a:lstStyle/>
          <a:p>
            <a:r>
              <a:rPr kumimoji="1" lang="ja-JP" altLang="en-US" dirty="0"/>
              <a:t>　</a:t>
            </a:r>
          </a:p>
        </p:txBody>
      </p:sp>
      <p:pic>
        <p:nvPicPr>
          <p:cNvPr id="5" name="コンテンツ プレースホルダー 12" descr="庭にある大きな家&#10;&#10;自動的に生成された説明">
            <a:extLst>
              <a:ext uri="{FF2B5EF4-FFF2-40B4-BE49-F238E27FC236}">
                <a16:creationId xmlns:a16="http://schemas.microsoft.com/office/drawing/2014/main" id="{46FD0766-D5A5-A34C-BBB9-8D4C92FEC87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175" y="25400"/>
            <a:ext cx="4631790" cy="3742004"/>
          </a:xfrm>
        </p:spPr>
      </p:pic>
      <p:pic>
        <p:nvPicPr>
          <p:cNvPr id="6" name="図 5" descr="新聞の一面記事&#10;&#10;中程度の精度で自動的に生成された説明">
            <a:extLst>
              <a:ext uri="{FF2B5EF4-FFF2-40B4-BE49-F238E27FC236}">
                <a16:creationId xmlns:a16="http://schemas.microsoft.com/office/drawing/2014/main" id="{81AB3654-0F46-F74B-A681-7DD6291D8E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0101" y="25400"/>
            <a:ext cx="4533900" cy="6743700"/>
          </a:xfrm>
          <a:prstGeom prst="rect">
            <a:avLst/>
          </a:prstGeom>
        </p:spPr>
      </p:pic>
      <p:sp>
        <p:nvSpPr>
          <p:cNvPr id="7" name="テキスト ボックス 6">
            <a:extLst>
              <a:ext uri="{FF2B5EF4-FFF2-40B4-BE49-F238E27FC236}">
                <a16:creationId xmlns:a16="http://schemas.microsoft.com/office/drawing/2014/main" id="{E1275EA7-0404-2C48-929C-B8E51E9EAD9E}"/>
              </a:ext>
            </a:extLst>
          </p:cNvPr>
          <p:cNvSpPr txBox="1"/>
          <p:nvPr/>
        </p:nvSpPr>
        <p:spPr>
          <a:xfrm>
            <a:off x="231820" y="3979572"/>
            <a:ext cx="4114800" cy="2246769"/>
          </a:xfrm>
          <a:prstGeom prst="rect">
            <a:avLst/>
          </a:prstGeom>
          <a:noFill/>
        </p:spPr>
        <p:txBody>
          <a:bodyPr wrap="square" rtlCol="0">
            <a:spAutoFit/>
          </a:bodyPr>
          <a:lstStyle/>
          <a:p>
            <a:r>
              <a:rPr kumimoji="1" lang="ja-JP" altLang="en-US" sz="2800" dirty="0">
                <a:solidFill>
                  <a:srgbClr val="FF0000"/>
                </a:solidFill>
              </a:rPr>
              <a:t>ウッドショックから</a:t>
            </a:r>
            <a:endParaRPr kumimoji="1" lang="en-US" altLang="ja-JP" sz="2800" dirty="0">
              <a:solidFill>
                <a:srgbClr val="FF0000"/>
              </a:solidFill>
            </a:endParaRPr>
          </a:p>
          <a:p>
            <a:endParaRPr kumimoji="1" lang="en-US" altLang="ja-JP" sz="2800" dirty="0">
              <a:solidFill>
                <a:srgbClr val="FF0000"/>
              </a:solidFill>
            </a:endParaRPr>
          </a:p>
          <a:p>
            <a:r>
              <a:rPr kumimoji="1" lang="ja-JP" altLang="en-US" sz="2800" dirty="0">
                <a:solidFill>
                  <a:srgbClr val="FF0000"/>
                </a:solidFill>
              </a:rPr>
              <a:t>今、空き家・古民家が</a:t>
            </a:r>
            <a:endParaRPr kumimoji="1" lang="en-US" altLang="ja-JP" sz="2800" dirty="0">
              <a:solidFill>
                <a:srgbClr val="FF0000"/>
              </a:solidFill>
            </a:endParaRPr>
          </a:p>
          <a:p>
            <a:endParaRPr kumimoji="1" lang="en-US" altLang="ja-JP" sz="2800" dirty="0">
              <a:solidFill>
                <a:srgbClr val="FF0000"/>
              </a:solidFill>
            </a:endParaRPr>
          </a:p>
          <a:p>
            <a:r>
              <a:rPr kumimoji="1" lang="ja-JP" altLang="en-US" sz="2800" dirty="0">
                <a:solidFill>
                  <a:srgbClr val="FF0000"/>
                </a:solidFill>
              </a:rPr>
              <a:t>　　資源になっています</a:t>
            </a:r>
          </a:p>
        </p:txBody>
      </p:sp>
      <p:sp>
        <p:nvSpPr>
          <p:cNvPr id="8" name="正方形/長方形 7"/>
          <p:cNvSpPr/>
          <p:nvPr/>
        </p:nvSpPr>
        <p:spPr>
          <a:xfrm>
            <a:off x="4584701" y="4330700"/>
            <a:ext cx="3886199" cy="25574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59476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4" descr="新聞の記事&#10;&#10;自動的に生成された説明">
            <a:extLst>
              <a:ext uri="{FF2B5EF4-FFF2-40B4-BE49-F238E27FC236}">
                <a16:creationId xmlns:a16="http://schemas.microsoft.com/office/drawing/2014/main" id="{878DEFA1-5F7C-EF48-854D-5A343C0F220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30161"/>
            <a:ext cx="4572000" cy="4621352"/>
          </a:xfrm>
        </p:spPr>
      </p:pic>
      <p:pic>
        <p:nvPicPr>
          <p:cNvPr id="5" name="図 4" descr="新聞の記事&#10;&#10;自動的に生成された説明">
            <a:extLst>
              <a:ext uri="{FF2B5EF4-FFF2-40B4-BE49-F238E27FC236}">
                <a16:creationId xmlns:a16="http://schemas.microsoft.com/office/drawing/2014/main" id="{FA2A84F8-775E-D247-8D0F-D038C811A1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1998" y="0"/>
            <a:ext cx="4572001" cy="4651513"/>
          </a:xfrm>
          <a:prstGeom prst="rect">
            <a:avLst/>
          </a:prstGeom>
        </p:spPr>
      </p:pic>
      <p:sp>
        <p:nvSpPr>
          <p:cNvPr id="6" name="テキスト ボックス 5">
            <a:extLst>
              <a:ext uri="{FF2B5EF4-FFF2-40B4-BE49-F238E27FC236}">
                <a16:creationId xmlns:a16="http://schemas.microsoft.com/office/drawing/2014/main" id="{C14AEAC5-93B9-6045-9B97-E1859204C277}"/>
              </a:ext>
            </a:extLst>
          </p:cNvPr>
          <p:cNvSpPr txBox="1"/>
          <p:nvPr/>
        </p:nvSpPr>
        <p:spPr>
          <a:xfrm>
            <a:off x="163558" y="4980331"/>
            <a:ext cx="8611860" cy="1384995"/>
          </a:xfrm>
          <a:prstGeom prst="rect">
            <a:avLst/>
          </a:prstGeom>
          <a:noFill/>
        </p:spPr>
        <p:txBody>
          <a:bodyPr wrap="square" rtlCol="0">
            <a:spAutoFit/>
          </a:bodyPr>
          <a:lstStyle/>
          <a:p>
            <a:r>
              <a:rPr kumimoji="1" lang="ja-JP" altLang="en-US" sz="2800" dirty="0">
                <a:solidFill>
                  <a:srgbClr val="FF0000"/>
                </a:solidFill>
              </a:rPr>
              <a:t>空き家・古民家が</a:t>
            </a:r>
            <a:endParaRPr kumimoji="1" lang="en-US" altLang="ja-JP" sz="2800" dirty="0">
              <a:solidFill>
                <a:srgbClr val="FF0000"/>
              </a:solidFill>
            </a:endParaRPr>
          </a:p>
          <a:p>
            <a:endParaRPr kumimoji="1" lang="en-US" altLang="ja-JP" sz="2800" dirty="0">
              <a:solidFill>
                <a:srgbClr val="FF0000"/>
              </a:solidFill>
            </a:endParaRPr>
          </a:p>
          <a:p>
            <a:r>
              <a:rPr kumimoji="1" lang="ja-JP" altLang="en-US" sz="2800" dirty="0">
                <a:solidFill>
                  <a:srgbClr val="FF0000"/>
                </a:solidFill>
              </a:rPr>
              <a:t>　各都道府県でブランド化されて移築されています</a:t>
            </a:r>
          </a:p>
        </p:txBody>
      </p:sp>
    </p:spTree>
    <p:extLst>
      <p:ext uri="{BB962C8B-B14F-4D97-AF65-F5344CB8AC3E}">
        <p14:creationId xmlns:p14="http://schemas.microsoft.com/office/powerpoint/2010/main" val="4189943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BF212C1C-C9C0-3143-AAAA-DD0727B9BC53}"/>
              </a:ext>
            </a:extLst>
          </p:cNvPr>
          <p:cNvSpPr>
            <a:spLocks noGrp="1"/>
          </p:cNvSpPr>
          <p:nvPr>
            <p:ph type="title"/>
          </p:nvPr>
        </p:nvSpPr>
        <p:spPr>
          <a:xfrm>
            <a:off x="0" y="30161"/>
            <a:ext cx="6977270" cy="559119"/>
          </a:xfrm>
        </p:spPr>
        <p:txBody>
          <a:bodyPr/>
          <a:lstStyle/>
          <a:p>
            <a:endParaRPr kumimoji="1" lang="ja-JP" altLang="en-US"/>
          </a:p>
        </p:txBody>
      </p:sp>
      <p:pic>
        <p:nvPicPr>
          <p:cNvPr id="5" name="コンテンツ プレースホルダー 4" descr="建物, 屋外, 椅子, テーブル が含まれている画像&#10;&#10;自動的に生成された説明">
            <a:extLst>
              <a:ext uri="{FF2B5EF4-FFF2-40B4-BE49-F238E27FC236}">
                <a16:creationId xmlns:a16="http://schemas.microsoft.com/office/drawing/2014/main" id="{F3B5F57B-9B41-9B41-957A-02FB31AD239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572000" y="3809426"/>
            <a:ext cx="4572000" cy="3034060"/>
          </a:xfrm>
        </p:spPr>
      </p:pic>
      <p:pic>
        <p:nvPicPr>
          <p:cNvPr id="6" name="図 5" descr="人, 屋内, テーブル, グループ が含まれている画像&#10;&#10;自動的に生成された説明">
            <a:extLst>
              <a:ext uri="{FF2B5EF4-FFF2-40B4-BE49-F238E27FC236}">
                <a16:creationId xmlns:a16="http://schemas.microsoft.com/office/drawing/2014/main" id="{658EABE7-397D-FA40-B34D-12BB99579F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852" y="1"/>
            <a:ext cx="4635357" cy="3793778"/>
          </a:xfrm>
          <a:prstGeom prst="rect">
            <a:avLst/>
          </a:prstGeom>
        </p:spPr>
      </p:pic>
      <p:pic>
        <p:nvPicPr>
          <p:cNvPr id="7" name="図 6" descr="木製のベンチに座っている人たち&#10;&#10;低い精度で自動的に生成された説明">
            <a:extLst>
              <a:ext uri="{FF2B5EF4-FFF2-40B4-BE49-F238E27FC236}">
                <a16:creationId xmlns:a16="http://schemas.microsoft.com/office/drawing/2014/main" id="{C9D9ADBD-C18A-3342-B2E0-CACDFA0BCD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98505" y="0"/>
            <a:ext cx="4545495" cy="3793778"/>
          </a:xfrm>
          <a:prstGeom prst="rect">
            <a:avLst/>
          </a:prstGeom>
        </p:spPr>
      </p:pic>
      <p:sp>
        <p:nvSpPr>
          <p:cNvPr id="8" name="テキスト ボックス 7">
            <a:extLst>
              <a:ext uri="{FF2B5EF4-FFF2-40B4-BE49-F238E27FC236}">
                <a16:creationId xmlns:a16="http://schemas.microsoft.com/office/drawing/2014/main" id="{85AD7E74-6622-5245-993C-88018BF1E238}"/>
              </a:ext>
            </a:extLst>
          </p:cNvPr>
          <p:cNvSpPr txBox="1"/>
          <p:nvPr/>
        </p:nvSpPr>
        <p:spPr>
          <a:xfrm>
            <a:off x="225288" y="4094922"/>
            <a:ext cx="4181562" cy="2246769"/>
          </a:xfrm>
          <a:prstGeom prst="rect">
            <a:avLst/>
          </a:prstGeom>
          <a:noFill/>
        </p:spPr>
        <p:txBody>
          <a:bodyPr wrap="square" rtlCol="0">
            <a:spAutoFit/>
          </a:bodyPr>
          <a:lstStyle/>
          <a:p>
            <a:r>
              <a:rPr kumimoji="1" lang="ja-JP" altLang="en-US" sz="2800" dirty="0">
                <a:solidFill>
                  <a:srgbClr val="FF0000"/>
                </a:solidFill>
              </a:rPr>
              <a:t>海外にも</a:t>
            </a:r>
            <a:endParaRPr kumimoji="1" lang="en-US" altLang="ja-JP" sz="2800" dirty="0">
              <a:solidFill>
                <a:srgbClr val="FF0000"/>
              </a:solidFill>
            </a:endParaRPr>
          </a:p>
          <a:p>
            <a:endParaRPr kumimoji="1" lang="en-US" altLang="ja-JP" sz="2800" dirty="0">
              <a:solidFill>
                <a:srgbClr val="FF0000"/>
              </a:solidFill>
            </a:endParaRPr>
          </a:p>
          <a:p>
            <a:r>
              <a:rPr kumimoji="1" lang="ja-JP" altLang="en-US" sz="2800" dirty="0">
                <a:solidFill>
                  <a:srgbClr val="FF0000"/>
                </a:solidFill>
              </a:rPr>
              <a:t>日本の空き家・古民家は</a:t>
            </a:r>
            <a:endParaRPr kumimoji="1" lang="en-US" altLang="ja-JP" sz="2800" dirty="0">
              <a:solidFill>
                <a:srgbClr val="FF0000"/>
              </a:solidFill>
            </a:endParaRPr>
          </a:p>
          <a:p>
            <a:endParaRPr kumimoji="1" lang="en-US" altLang="ja-JP" sz="2800" dirty="0">
              <a:solidFill>
                <a:srgbClr val="FF0000"/>
              </a:solidFill>
            </a:endParaRPr>
          </a:p>
          <a:p>
            <a:r>
              <a:rPr kumimoji="1" lang="ja-JP" altLang="en-US" sz="2800" dirty="0">
                <a:solidFill>
                  <a:srgbClr val="FF0000"/>
                </a:solidFill>
              </a:rPr>
              <a:t>　　　移築されています</a:t>
            </a:r>
          </a:p>
        </p:txBody>
      </p:sp>
    </p:spTree>
    <p:extLst>
      <p:ext uri="{BB962C8B-B14F-4D97-AF65-F5344CB8AC3E}">
        <p14:creationId xmlns:p14="http://schemas.microsoft.com/office/powerpoint/2010/main" val="2421203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C32262C3-06C8-EF44-9AD3-D62382DBFB70}"/>
              </a:ext>
            </a:extLst>
          </p:cNvPr>
          <p:cNvSpPr>
            <a:spLocks noGrp="1"/>
          </p:cNvSpPr>
          <p:nvPr>
            <p:ph type="title"/>
          </p:nvPr>
        </p:nvSpPr>
        <p:spPr>
          <a:xfrm>
            <a:off x="0" y="30161"/>
            <a:ext cx="6977270" cy="559119"/>
          </a:xfrm>
        </p:spPr>
        <p:txBody>
          <a:bodyPr/>
          <a:lstStyle/>
          <a:p>
            <a:r>
              <a:rPr kumimoji="1" lang="ja-JP" altLang="en-US"/>
              <a:t>日本の人口推移（厚生労働省）</a:t>
            </a:r>
          </a:p>
        </p:txBody>
      </p:sp>
      <p:pic>
        <p:nvPicPr>
          <p:cNvPr id="5" name="コンテンツ プレースホルダー 8">
            <a:extLst>
              <a:ext uri="{FF2B5EF4-FFF2-40B4-BE49-F238E27FC236}">
                <a16:creationId xmlns:a16="http://schemas.microsoft.com/office/drawing/2014/main" id="{459DD0EF-8500-D043-85BA-6E8D961A004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17713" y="790574"/>
            <a:ext cx="8728401" cy="6015427"/>
          </a:xfrm>
        </p:spPr>
      </p:pic>
    </p:spTree>
    <p:extLst>
      <p:ext uri="{BB962C8B-B14F-4D97-AF65-F5344CB8AC3E}">
        <p14:creationId xmlns:p14="http://schemas.microsoft.com/office/powerpoint/2010/main" val="3984822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D495A65-F430-154D-A421-A9A71DB4F9F9}"/>
              </a:ext>
            </a:extLst>
          </p:cNvPr>
          <p:cNvSpPr>
            <a:spLocks noGrp="1"/>
          </p:cNvSpPr>
          <p:nvPr>
            <p:ph type="title"/>
          </p:nvPr>
        </p:nvSpPr>
        <p:spPr>
          <a:xfrm>
            <a:off x="0" y="30161"/>
            <a:ext cx="6977270" cy="559119"/>
          </a:xfrm>
        </p:spPr>
        <p:txBody>
          <a:bodyPr/>
          <a:lstStyle/>
          <a:p>
            <a:r>
              <a:rPr kumimoji="1" lang="ja-JP" altLang="en-US"/>
              <a:t>これからの日本は</a:t>
            </a:r>
          </a:p>
        </p:txBody>
      </p:sp>
      <p:pic>
        <p:nvPicPr>
          <p:cNvPr id="5" name="コンテンツ プレースホルダー 4" descr="ダイアグラム&#10;&#10;自動的に生成された説明">
            <a:extLst>
              <a:ext uri="{FF2B5EF4-FFF2-40B4-BE49-F238E27FC236}">
                <a16:creationId xmlns:a16="http://schemas.microsoft.com/office/drawing/2014/main" id="{15056C65-49B6-DA44-862A-B5BEE99DF843}"/>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t="3176" b="6655"/>
          <a:stretch/>
        </p:blipFill>
        <p:spPr>
          <a:xfrm>
            <a:off x="321971" y="1045392"/>
            <a:ext cx="8564451" cy="5152208"/>
          </a:xfrm>
        </p:spPr>
      </p:pic>
    </p:spTree>
    <p:extLst>
      <p:ext uri="{BB962C8B-B14F-4D97-AF65-F5344CB8AC3E}">
        <p14:creationId xmlns:p14="http://schemas.microsoft.com/office/powerpoint/2010/main" val="1511690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4" descr="タイムライン&#10;&#10;自動的に生成された説明">
            <a:extLst>
              <a:ext uri="{FF2B5EF4-FFF2-40B4-BE49-F238E27FC236}">
                <a16:creationId xmlns:a16="http://schemas.microsoft.com/office/drawing/2014/main" id="{64D5597C-8379-7242-BDDE-392769F35A00}"/>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0" y="0"/>
            <a:ext cx="9144000" cy="6857999"/>
          </a:xfrm>
        </p:spPr>
      </p:pic>
    </p:spTree>
    <p:extLst>
      <p:ext uri="{BB962C8B-B14F-4D97-AF65-F5344CB8AC3E}">
        <p14:creationId xmlns:p14="http://schemas.microsoft.com/office/powerpoint/2010/main" val="221683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a:extLst>
              <a:ext uri="{FF2B5EF4-FFF2-40B4-BE49-F238E27FC236}">
                <a16:creationId xmlns:a16="http://schemas.microsoft.com/office/drawing/2014/main" id="{CA01B02F-916D-40EA-8BB9-3EA1AC86A270}"/>
              </a:ext>
            </a:extLst>
          </p:cNvPr>
          <p:cNvPicPr>
            <a:picLocks noChangeAspect="1"/>
          </p:cNvPicPr>
          <p:nvPr/>
        </p:nvPicPr>
        <p:blipFill rotWithShape="1">
          <a:blip r:embed="rId2" cstate="screen">
            <a:alphaModFix amt="35000"/>
            <a:extLst>
              <a:ext uri="{28A0092B-C50C-407E-A947-70E740481C1C}">
                <a14:useLocalDpi xmlns:a14="http://schemas.microsoft.com/office/drawing/2010/main"/>
              </a:ext>
            </a:extLst>
          </a:blip>
          <a:srcRect b="-1"/>
          <a:stretch/>
        </p:blipFill>
        <p:spPr>
          <a:xfrm>
            <a:off x="20" y="10"/>
            <a:ext cx="9143980" cy="6857990"/>
          </a:xfrm>
          <a:prstGeom prst="rect">
            <a:avLst/>
          </a:prstGeom>
        </p:spPr>
      </p:pic>
      <p:sp>
        <p:nvSpPr>
          <p:cNvPr id="6" name="タイトル 1">
            <a:extLst>
              <a:ext uri="{FF2B5EF4-FFF2-40B4-BE49-F238E27FC236}">
                <a16:creationId xmlns:a16="http://schemas.microsoft.com/office/drawing/2014/main" id="{3341374C-4936-7647-81C8-14432BFB87CB}"/>
              </a:ext>
            </a:extLst>
          </p:cNvPr>
          <p:cNvSpPr>
            <a:spLocks noGrp="1"/>
          </p:cNvSpPr>
          <p:nvPr>
            <p:ph type="title"/>
          </p:nvPr>
        </p:nvSpPr>
        <p:spPr>
          <a:xfrm>
            <a:off x="628650" y="365125"/>
            <a:ext cx="7886700" cy="1325563"/>
          </a:xfrm>
        </p:spPr>
        <p:txBody>
          <a:bodyPr>
            <a:normAutofit/>
          </a:bodyPr>
          <a:lstStyle/>
          <a:p>
            <a:r>
              <a:rPr kumimoji="1" lang="ja-JP" altLang="en-US" sz="3200" b="1">
                <a:solidFill>
                  <a:schemeClr val="bg1"/>
                </a:solidFill>
              </a:rPr>
              <a:t>今の時代に生かされた私たちは</a:t>
            </a:r>
            <a:br>
              <a:rPr kumimoji="1" lang="en-US" altLang="ja-JP" sz="3200" b="1" dirty="0">
                <a:solidFill>
                  <a:schemeClr val="bg1"/>
                </a:solidFill>
              </a:rPr>
            </a:br>
            <a:r>
              <a:rPr kumimoji="1" lang="ja-JP" altLang="en-US" sz="3200" b="1">
                <a:solidFill>
                  <a:schemeClr val="bg1"/>
                </a:solidFill>
              </a:rPr>
              <a:t>　　　　　　　　　未来の</a:t>
            </a:r>
            <a:r>
              <a:rPr lang="ja-JP" altLang="en-US" sz="3200" b="1">
                <a:solidFill>
                  <a:schemeClr val="bg1"/>
                </a:solidFill>
              </a:rPr>
              <a:t>地域</a:t>
            </a:r>
            <a:r>
              <a:rPr kumimoji="1" lang="ja-JP" altLang="en-US" sz="3200" b="1">
                <a:solidFill>
                  <a:schemeClr val="bg1"/>
                </a:solidFill>
              </a:rPr>
              <a:t>の為に</a:t>
            </a:r>
          </a:p>
        </p:txBody>
      </p:sp>
      <p:graphicFrame>
        <p:nvGraphicFramePr>
          <p:cNvPr id="7" name="コンテンツ プレースホルダー 2">
            <a:extLst>
              <a:ext uri="{FF2B5EF4-FFF2-40B4-BE49-F238E27FC236}">
                <a16:creationId xmlns:a16="http://schemas.microsoft.com/office/drawing/2014/main" id="{3CEE5A90-698A-488A-A945-B64BD363B544}"/>
              </a:ext>
            </a:extLst>
          </p:cNvPr>
          <p:cNvGraphicFramePr>
            <a:graphicFrameLocks noGrp="1"/>
          </p:cNvGraphicFramePr>
          <p:nvPr>
            <p:ph idx="1"/>
            <p:extLst>
              <p:ext uri="{D42A27DB-BD31-4B8C-83A1-F6EECF244321}">
                <p14:modId xmlns:p14="http://schemas.microsoft.com/office/powerpoint/2010/main" val="1299700979"/>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2188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4" descr="図形 が含まれている画像&#10;&#10;自動的に生成された説明">
            <a:extLst>
              <a:ext uri="{FF2B5EF4-FFF2-40B4-BE49-F238E27FC236}">
                <a16:creationId xmlns:a16="http://schemas.microsoft.com/office/drawing/2014/main" id="{61F9E563-8ADC-8C46-AFFF-154B8FC59B0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0"/>
            <a:ext cx="9143999" cy="6858000"/>
          </a:xfrm>
        </p:spPr>
      </p:pic>
    </p:spTree>
    <p:extLst>
      <p:ext uri="{BB962C8B-B14F-4D97-AF65-F5344CB8AC3E}">
        <p14:creationId xmlns:p14="http://schemas.microsoft.com/office/powerpoint/2010/main" val="2805282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4" descr="テキスト&#10;&#10;自動的に生成された説明">
            <a:extLst>
              <a:ext uri="{FF2B5EF4-FFF2-40B4-BE49-F238E27FC236}">
                <a16:creationId xmlns:a16="http://schemas.microsoft.com/office/drawing/2014/main" id="{C1120D1C-3398-9B4D-92B3-98A974915947}"/>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0" y="0"/>
            <a:ext cx="9144000" cy="6858000"/>
          </a:xfrm>
        </p:spPr>
      </p:pic>
    </p:spTree>
    <p:extLst>
      <p:ext uri="{BB962C8B-B14F-4D97-AF65-F5344CB8AC3E}">
        <p14:creationId xmlns:p14="http://schemas.microsoft.com/office/powerpoint/2010/main" val="1577697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4">
            <a:extLst>
              <a:ext uri="{FF2B5EF4-FFF2-40B4-BE49-F238E27FC236}">
                <a16:creationId xmlns:a16="http://schemas.microsoft.com/office/drawing/2014/main" id="{EB768642-7992-EA4C-9C3E-37B04F4E2E4F}"/>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0" y="0"/>
            <a:ext cx="9144000" cy="6858000"/>
          </a:xfrm>
        </p:spPr>
      </p:pic>
    </p:spTree>
    <p:extLst>
      <p:ext uri="{BB962C8B-B14F-4D97-AF65-F5344CB8AC3E}">
        <p14:creationId xmlns:p14="http://schemas.microsoft.com/office/powerpoint/2010/main" val="2608408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5" descr="ダイアグラム&#10;&#10;自動的に生成された説明">
            <a:extLst>
              <a:ext uri="{FF2B5EF4-FFF2-40B4-BE49-F238E27FC236}">
                <a16:creationId xmlns:a16="http://schemas.microsoft.com/office/drawing/2014/main" id="{08E0294A-6657-8F4A-8972-C2AC3E66EA1C}"/>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0" y="0"/>
            <a:ext cx="9144000" cy="6857999"/>
          </a:xfrm>
        </p:spPr>
      </p:pic>
    </p:spTree>
    <p:extLst>
      <p:ext uri="{BB962C8B-B14F-4D97-AF65-F5344CB8AC3E}">
        <p14:creationId xmlns:p14="http://schemas.microsoft.com/office/powerpoint/2010/main" val="92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4" descr="じょうごグラフ が含まれている画像&#10;&#10;自動的に生成された説明">
            <a:extLst>
              <a:ext uri="{FF2B5EF4-FFF2-40B4-BE49-F238E27FC236}">
                <a16:creationId xmlns:a16="http://schemas.microsoft.com/office/drawing/2014/main" id="{AFB67B7C-C2B6-7E4A-9DB7-9DFB97DAD331}"/>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13360" y="790575"/>
            <a:ext cx="8808719" cy="5421540"/>
          </a:xfrm>
        </p:spPr>
      </p:pic>
    </p:spTree>
    <p:extLst>
      <p:ext uri="{BB962C8B-B14F-4D97-AF65-F5344CB8AC3E}">
        <p14:creationId xmlns:p14="http://schemas.microsoft.com/office/powerpoint/2010/main" val="3290619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3FA50ED-9564-CC4F-8AE3-C0D531EE8D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74960" y="1251486"/>
            <a:ext cx="1970435" cy="1361471"/>
          </a:xfrm>
          <a:prstGeom prst="rect">
            <a:avLst/>
          </a:prstGeom>
        </p:spPr>
      </p:pic>
      <p:pic>
        <p:nvPicPr>
          <p:cNvPr id="5" name="図 4">
            <a:extLst>
              <a:ext uri="{FF2B5EF4-FFF2-40B4-BE49-F238E27FC236}">
                <a16:creationId xmlns:a16="http://schemas.microsoft.com/office/drawing/2014/main" id="{56237BFB-4A14-9D4A-B4AE-3D6CE2EF30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14935" y="1251486"/>
            <a:ext cx="1970435" cy="1361471"/>
          </a:xfrm>
          <a:prstGeom prst="rect">
            <a:avLst/>
          </a:prstGeom>
        </p:spPr>
      </p:pic>
      <p:pic>
        <p:nvPicPr>
          <p:cNvPr id="6" name="図 5">
            <a:extLst>
              <a:ext uri="{FF2B5EF4-FFF2-40B4-BE49-F238E27FC236}">
                <a16:creationId xmlns:a16="http://schemas.microsoft.com/office/drawing/2014/main" id="{012B0B37-3D20-324F-9F02-B587DA067F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74960" y="2840710"/>
            <a:ext cx="1970435" cy="1361471"/>
          </a:xfrm>
          <a:prstGeom prst="rect">
            <a:avLst/>
          </a:prstGeom>
        </p:spPr>
      </p:pic>
      <p:pic>
        <p:nvPicPr>
          <p:cNvPr id="7" name="図 6">
            <a:extLst>
              <a:ext uri="{FF2B5EF4-FFF2-40B4-BE49-F238E27FC236}">
                <a16:creationId xmlns:a16="http://schemas.microsoft.com/office/drawing/2014/main" id="{A6BEF7F4-6A58-2F4E-AABC-70C28A554AC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14934" y="2840711"/>
            <a:ext cx="1970436" cy="1361471"/>
          </a:xfrm>
          <a:prstGeom prst="rect">
            <a:avLst/>
          </a:prstGeom>
        </p:spPr>
      </p:pic>
      <p:pic>
        <p:nvPicPr>
          <p:cNvPr id="8" name="図 7">
            <a:extLst>
              <a:ext uri="{FF2B5EF4-FFF2-40B4-BE49-F238E27FC236}">
                <a16:creationId xmlns:a16="http://schemas.microsoft.com/office/drawing/2014/main" id="{780AE8AE-7AEB-5143-B8FA-3666786689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74960" y="4476647"/>
            <a:ext cx="1970435" cy="1361471"/>
          </a:xfrm>
          <a:prstGeom prst="rect">
            <a:avLst/>
          </a:prstGeom>
        </p:spPr>
      </p:pic>
      <p:pic>
        <p:nvPicPr>
          <p:cNvPr id="9" name="図 8">
            <a:extLst>
              <a:ext uri="{FF2B5EF4-FFF2-40B4-BE49-F238E27FC236}">
                <a16:creationId xmlns:a16="http://schemas.microsoft.com/office/drawing/2014/main" id="{DB396D52-A4B9-664F-8A7C-48126E78377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14935" y="4476647"/>
            <a:ext cx="1970435" cy="1361471"/>
          </a:xfrm>
          <a:prstGeom prst="rect">
            <a:avLst/>
          </a:prstGeom>
        </p:spPr>
      </p:pic>
      <p:pic>
        <p:nvPicPr>
          <p:cNvPr id="10" name="図 9" descr="テキスト, 新聞 が含まれている画像&#10;&#10;自動的に生成された説明">
            <a:extLst>
              <a:ext uri="{FF2B5EF4-FFF2-40B4-BE49-F238E27FC236}">
                <a16:creationId xmlns:a16="http://schemas.microsoft.com/office/drawing/2014/main" id="{028149FD-D6D5-CC4E-AD5D-073F4861C74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6510" y="813172"/>
            <a:ext cx="3631774" cy="5143500"/>
          </a:xfrm>
          <a:prstGeom prst="rect">
            <a:avLst/>
          </a:prstGeom>
        </p:spPr>
      </p:pic>
    </p:spTree>
    <p:extLst>
      <p:ext uri="{BB962C8B-B14F-4D97-AF65-F5344CB8AC3E}">
        <p14:creationId xmlns:p14="http://schemas.microsoft.com/office/powerpoint/2010/main" val="3075809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96DE2FF6-EF3A-824F-83AE-E183931AA9A4}"/>
              </a:ext>
            </a:extLst>
          </p:cNvPr>
          <p:cNvSpPr>
            <a:spLocks noGrp="1"/>
          </p:cNvSpPr>
          <p:nvPr>
            <p:ph type="title"/>
          </p:nvPr>
        </p:nvSpPr>
        <p:spPr>
          <a:xfrm>
            <a:off x="0" y="30161"/>
            <a:ext cx="6977270" cy="559119"/>
          </a:xfrm>
        </p:spPr>
        <p:txBody>
          <a:bodyPr/>
          <a:lstStyle/>
          <a:p>
            <a:r>
              <a:rPr kumimoji="1" lang="ja-JP" altLang="en-US"/>
              <a:t>例えば</a:t>
            </a:r>
          </a:p>
        </p:txBody>
      </p:sp>
      <p:sp>
        <p:nvSpPr>
          <p:cNvPr id="5" name="コンテンツ プレースホルダー 2">
            <a:extLst>
              <a:ext uri="{FF2B5EF4-FFF2-40B4-BE49-F238E27FC236}">
                <a16:creationId xmlns:a16="http://schemas.microsoft.com/office/drawing/2014/main" id="{789AF804-D2C8-FF4F-8E72-FD45AE5C16FA}"/>
              </a:ext>
            </a:extLst>
          </p:cNvPr>
          <p:cNvSpPr>
            <a:spLocks noGrp="1"/>
          </p:cNvSpPr>
          <p:nvPr>
            <p:ph idx="1"/>
          </p:nvPr>
        </p:nvSpPr>
        <p:spPr>
          <a:xfrm>
            <a:off x="628650" y="791154"/>
            <a:ext cx="7886700" cy="5187026"/>
          </a:xfrm>
        </p:spPr>
        <p:txBody>
          <a:bodyPr>
            <a:normAutofit/>
          </a:bodyPr>
          <a:lstStyle/>
          <a:p>
            <a:pPr marL="0" indent="0">
              <a:buNone/>
            </a:pPr>
            <a:r>
              <a:rPr lang="ja-JP" altLang="en-US"/>
              <a:t>空き家を解体すると固定資産税は６倍になる</a:t>
            </a:r>
          </a:p>
          <a:p>
            <a:pPr marL="0" indent="0">
              <a:buNone/>
            </a:pPr>
            <a:r>
              <a:rPr lang="ja-JP" altLang="en-US"/>
              <a:t>　　</a:t>
            </a:r>
          </a:p>
          <a:p>
            <a:pPr marL="0" indent="0">
              <a:buNone/>
            </a:pPr>
            <a:r>
              <a:rPr lang="ja-JP" altLang="en-US"/>
              <a:t>空き家になったら自治体に相談</a:t>
            </a:r>
            <a:endParaRPr lang="en-US" altLang="ja-JP" dirty="0"/>
          </a:p>
          <a:p>
            <a:pPr marL="0" indent="0">
              <a:buNone/>
            </a:pPr>
            <a:r>
              <a:rPr lang="ja-JP" altLang="en-US"/>
              <a:t>　　</a:t>
            </a:r>
            <a:endParaRPr lang="en-US" altLang="ja-JP" dirty="0"/>
          </a:p>
          <a:p>
            <a:pPr marL="0" indent="0">
              <a:buNone/>
            </a:pPr>
            <a:endParaRPr lang="en-US" altLang="ja-JP" dirty="0"/>
          </a:p>
          <a:p>
            <a:pPr marL="0" indent="0">
              <a:buNone/>
            </a:pPr>
            <a:r>
              <a:rPr lang="ja-JP" altLang="en-US"/>
              <a:t>「空き家バンク」は有効</a:t>
            </a:r>
          </a:p>
          <a:p>
            <a:pPr marL="0" indent="0">
              <a:buNone/>
            </a:pPr>
            <a:r>
              <a:rPr lang="ja-JP" altLang="en-US"/>
              <a:t>　　</a:t>
            </a:r>
            <a:endParaRPr lang="en-US" altLang="ja-JP" dirty="0"/>
          </a:p>
          <a:p>
            <a:pPr marL="0" indent="0">
              <a:buNone/>
            </a:pPr>
            <a:endParaRPr lang="en-US" altLang="ja-JP" dirty="0"/>
          </a:p>
          <a:p>
            <a:pPr marL="0" indent="0">
              <a:buNone/>
            </a:pPr>
            <a:r>
              <a:rPr lang="ja-JP" altLang="en-US"/>
              <a:t>空き家は「売る」こと</a:t>
            </a:r>
          </a:p>
          <a:p>
            <a:pPr marL="0" indent="0">
              <a:buNone/>
            </a:pPr>
            <a:r>
              <a:rPr lang="ja-JP" altLang="en-US"/>
              <a:t>　</a:t>
            </a:r>
            <a:endParaRPr kumimoji="1" lang="ja-JP" altLang="en-US"/>
          </a:p>
        </p:txBody>
      </p:sp>
    </p:spTree>
    <p:extLst>
      <p:ext uri="{BB962C8B-B14F-4D97-AF65-F5344CB8AC3E}">
        <p14:creationId xmlns:p14="http://schemas.microsoft.com/office/powerpoint/2010/main" val="1706048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96DE2FF6-EF3A-824F-83AE-E183931AA9A4}"/>
              </a:ext>
            </a:extLst>
          </p:cNvPr>
          <p:cNvSpPr>
            <a:spLocks noGrp="1"/>
          </p:cNvSpPr>
          <p:nvPr>
            <p:ph type="title"/>
          </p:nvPr>
        </p:nvSpPr>
        <p:spPr>
          <a:xfrm>
            <a:off x="0" y="30161"/>
            <a:ext cx="6977270" cy="559119"/>
          </a:xfrm>
        </p:spPr>
        <p:txBody>
          <a:bodyPr/>
          <a:lstStyle/>
          <a:p>
            <a:r>
              <a:rPr kumimoji="1" lang="ja-JP" altLang="en-US"/>
              <a:t>例えば</a:t>
            </a:r>
          </a:p>
        </p:txBody>
      </p:sp>
      <p:sp>
        <p:nvSpPr>
          <p:cNvPr id="5" name="コンテンツ プレースホルダー 2">
            <a:extLst>
              <a:ext uri="{FF2B5EF4-FFF2-40B4-BE49-F238E27FC236}">
                <a16:creationId xmlns:a16="http://schemas.microsoft.com/office/drawing/2014/main" id="{789AF804-D2C8-FF4F-8E72-FD45AE5C16FA}"/>
              </a:ext>
            </a:extLst>
          </p:cNvPr>
          <p:cNvSpPr>
            <a:spLocks noGrp="1"/>
          </p:cNvSpPr>
          <p:nvPr>
            <p:ph idx="1"/>
          </p:nvPr>
        </p:nvSpPr>
        <p:spPr>
          <a:xfrm>
            <a:off x="628650" y="791154"/>
            <a:ext cx="7886700" cy="5795176"/>
          </a:xfrm>
        </p:spPr>
        <p:txBody>
          <a:bodyPr>
            <a:normAutofit/>
          </a:bodyPr>
          <a:lstStyle/>
          <a:p>
            <a:pPr marL="0" indent="0">
              <a:buNone/>
            </a:pPr>
            <a:r>
              <a:rPr lang="ja-JP" altLang="en-US"/>
              <a:t>空き家を解体すると固定資産税は６倍になる</a:t>
            </a:r>
          </a:p>
          <a:p>
            <a:pPr marL="0" indent="0">
              <a:buNone/>
            </a:pPr>
            <a:r>
              <a:rPr lang="ja-JP" altLang="en-US"/>
              <a:t>　　</a:t>
            </a:r>
            <a:r>
              <a:rPr lang="ja-JP" altLang="en-US">
                <a:solidFill>
                  <a:srgbClr val="FF0000"/>
                </a:solidFill>
              </a:rPr>
              <a:t>→  ６倍になることがある</a:t>
            </a:r>
          </a:p>
          <a:p>
            <a:pPr marL="0" indent="0">
              <a:buNone/>
            </a:pPr>
            <a:r>
              <a:rPr lang="ja-JP" altLang="en-US"/>
              <a:t>空き家になったら自治体に相談</a:t>
            </a:r>
            <a:endParaRPr lang="en-US" altLang="ja-JP" dirty="0"/>
          </a:p>
          <a:p>
            <a:pPr marL="0" indent="0">
              <a:buNone/>
            </a:pPr>
            <a:r>
              <a:rPr lang="ja-JP" altLang="en-US"/>
              <a:t>　　</a:t>
            </a:r>
            <a:r>
              <a:rPr lang="ja-JP" altLang="en-US">
                <a:solidFill>
                  <a:srgbClr val="FF0000"/>
                </a:solidFill>
              </a:rPr>
              <a:t>→  自治体には解決は難しい</a:t>
            </a:r>
            <a:endParaRPr lang="en-US" altLang="ja-JP" dirty="0">
              <a:solidFill>
                <a:srgbClr val="FF0000"/>
              </a:solidFill>
            </a:endParaRPr>
          </a:p>
          <a:p>
            <a:pPr marL="0" indent="0">
              <a:buNone/>
            </a:pPr>
            <a:r>
              <a:rPr lang="ja-JP" altLang="en-US">
                <a:solidFill>
                  <a:srgbClr val="FF0000"/>
                </a:solidFill>
              </a:rPr>
              <a:t>　　　　</a:t>
            </a:r>
            <a:r>
              <a:rPr lang="en-US" altLang="ja-JP" dirty="0">
                <a:solidFill>
                  <a:srgbClr val="FF0000"/>
                </a:solidFill>
              </a:rPr>
              <a:t>60</a:t>
            </a:r>
            <a:r>
              <a:rPr lang="ja-JP" altLang="en-US">
                <a:solidFill>
                  <a:srgbClr val="FF0000"/>
                </a:solidFill>
              </a:rPr>
              <a:t>歳くらいで自分で考える</a:t>
            </a:r>
            <a:endParaRPr lang="en-US" altLang="ja-JP" dirty="0">
              <a:solidFill>
                <a:srgbClr val="FF0000"/>
              </a:solidFill>
            </a:endParaRPr>
          </a:p>
          <a:p>
            <a:pPr marL="0" indent="0">
              <a:buNone/>
            </a:pPr>
            <a:r>
              <a:rPr lang="ja-JP" altLang="en-US"/>
              <a:t>「空き家バンク」は有効</a:t>
            </a:r>
          </a:p>
          <a:p>
            <a:pPr marL="0" indent="0">
              <a:buNone/>
            </a:pPr>
            <a:r>
              <a:rPr lang="ja-JP" altLang="en-US"/>
              <a:t>　　</a:t>
            </a:r>
            <a:r>
              <a:rPr lang="ja-JP" altLang="en-US">
                <a:solidFill>
                  <a:srgbClr val="FF0000"/>
                </a:solidFill>
              </a:rPr>
              <a:t>→  便利な場所・いい家は可能　　　　　　</a:t>
            </a:r>
            <a:endParaRPr lang="en-US" altLang="ja-JP" dirty="0">
              <a:solidFill>
                <a:srgbClr val="FF0000"/>
              </a:solidFill>
            </a:endParaRPr>
          </a:p>
          <a:p>
            <a:pPr marL="0" indent="0">
              <a:buNone/>
            </a:pPr>
            <a:r>
              <a:rPr lang="ja-JP" altLang="en-US">
                <a:solidFill>
                  <a:srgbClr val="FF0000"/>
                </a:solidFill>
              </a:rPr>
              <a:t>　　　　大事はそれ以外の空き家</a:t>
            </a:r>
          </a:p>
          <a:p>
            <a:pPr marL="0" indent="0">
              <a:buNone/>
            </a:pPr>
            <a:r>
              <a:rPr lang="ja-JP" altLang="en-US"/>
              <a:t>空き家は「売る」こと</a:t>
            </a:r>
          </a:p>
          <a:p>
            <a:pPr marL="0" indent="0">
              <a:buNone/>
            </a:pPr>
            <a:r>
              <a:rPr lang="ja-JP" altLang="en-US"/>
              <a:t>　　</a:t>
            </a:r>
            <a:r>
              <a:rPr lang="ja-JP" altLang="en-US">
                <a:solidFill>
                  <a:srgbClr val="FF0000"/>
                </a:solidFill>
              </a:rPr>
              <a:t>→  価値を上げ「活かす」「貸す」が有効</a:t>
            </a:r>
          </a:p>
          <a:p>
            <a:pPr marL="0" indent="0">
              <a:buNone/>
            </a:pPr>
            <a:endParaRPr kumimoji="1" lang="ja-JP" altLang="en-US"/>
          </a:p>
        </p:txBody>
      </p:sp>
    </p:spTree>
    <p:extLst>
      <p:ext uri="{BB962C8B-B14F-4D97-AF65-F5344CB8AC3E}">
        <p14:creationId xmlns:p14="http://schemas.microsoft.com/office/powerpoint/2010/main" val="2333814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64944B0-75ED-624C-9B88-BB4E21D6152F}"/>
              </a:ext>
            </a:extLst>
          </p:cNvPr>
          <p:cNvPicPr>
            <a:picLocks noChangeAspect="1"/>
          </p:cNvPicPr>
          <p:nvPr/>
        </p:nvPicPr>
        <p:blipFill>
          <a:blip r:embed="rId2"/>
          <a:stretch>
            <a:fillRect/>
          </a:stretch>
        </p:blipFill>
        <p:spPr>
          <a:xfrm>
            <a:off x="1706115" y="1614488"/>
            <a:ext cx="5731772" cy="3960364"/>
          </a:xfrm>
          <a:prstGeom prst="rect">
            <a:avLst/>
          </a:prstGeom>
        </p:spPr>
      </p:pic>
    </p:spTree>
    <p:extLst>
      <p:ext uri="{BB962C8B-B14F-4D97-AF65-F5344CB8AC3E}">
        <p14:creationId xmlns:p14="http://schemas.microsoft.com/office/powerpoint/2010/main" val="3982112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115A9E3-E819-D043-B1C2-6DD98EFD7583}"/>
              </a:ext>
            </a:extLst>
          </p:cNvPr>
          <p:cNvPicPr>
            <a:picLocks noChangeAspect="1"/>
          </p:cNvPicPr>
          <p:nvPr/>
        </p:nvPicPr>
        <p:blipFill>
          <a:blip r:embed="rId2"/>
          <a:stretch>
            <a:fillRect/>
          </a:stretch>
        </p:blipFill>
        <p:spPr>
          <a:xfrm>
            <a:off x="1706114" y="1614487"/>
            <a:ext cx="5731772" cy="3960364"/>
          </a:xfrm>
          <a:prstGeom prst="rect">
            <a:avLst/>
          </a:prstGeom>
        </p:spPr>
      </p:pic>
    </p:spTree>
    <p:extLst>
      <p:ext uri="{BB962C8B-B14F-4D97-AF65-F5344CB8AC3E}">
        <p14:creationId xmlns:p14="http://schemas.microsoft.com/office/powerpoint/2010/main" val="103124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80ADFC9F-89A7-0948-B59C-9B1A82CB64AE}"/>
              </a:ext>
            </a:extLst>
          </p:cNvPr>
          <p:cNvPicPr>
            <a:picLocks noChangeAspect="1"/>
          </p:cNvPicPr>
          <p:nvPr/>
        </p:nvPicPr>
        <p:blipFill>
          <a:blip r:embed="rId2"/>
          <a:stretch>
            <a:fillRect/>
          </a:stretch>
        </p:blipFill>
        <p:spPr>
          <a:xfrm>
            <a:off x="1706113" y="1614486"/>
            <a:ext cx="5731772" cy="3960363"/>
          </a:xfrm>
          <a:prstGeom prst="rect">
            <a:avLst/>
          </a:prstGeom>
        </p:spPr>
      </p:pic>
    </p:spTree>
    <p:extLst>
      <p:ext uri="{BB962C8B-B14F-4D97-AF65-F5344CB8AC3E}">
        <p14:creationId xmlns:p14="http://schemas.microsoft.com/office/powerpoint/2010/main" val="550630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7E6BE59-3751-9248-90AD-97C014970EB3}"/>
              </a:ext>
            </a:extLst>
          </p:cNvPr>
          <p:cNvPicPr>
            <a:picLocks noChangeAspect="1"/>
          </p:cNvPicPr>
          <p:nvPr/>
        </p:nvPicPr>
        <p:blipFill>
          <a:blip r:embed="rId2"/>
          <a:stretch>
            <a:fillRect/>
          </a:stretch>
        </p:blipFill>
        <p:spPr>
          <a:xfrm>
            <a:off x="1706113" y="1614487"/>
            <a:ext cx="5731771" cy="3960362"/>
          </a:xfrm>
          <a:prstGeom prst="rect">
            <a:avLst/>
          </a:prstGeom>
        </p:spPr>
      </p:pic>
    </p:spTree>
    <p:extLst>
      <p:ext uri="{BB962C8B-B14F-4D97-AF65-F5344CB8AC3E}">
        <p14:creationId xmlns:p14="http://schemas.microsoft.com/office/powerpoint/2010/main" val="1671107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37A2767-579A-D249-8F55-AB9A4C8AFA4A}"/>
              </a:ext>
            </a:extLst>
          </p:cNvPr>
          <p:cNvPicPr>
            <a:picLocks noChangeAspect="1"/>
          </p:cNvPicPr>
          <p:nvPr/>
        </p:nvPicPr>
        <p:blipFill>
          <a:blip r:embed="rId2"/>
          <a:stretch>
            <a:fillRect/>
          </a:stretch>
        </p:blipFill>
        <p:spPr>
          <a:xfrm>
            <a:off x="1706112" y="1614486"/>
            <a:ext cx="5731770" cy="3960362"/>
          </a:xfrm>
          <a:prstGeom prst="rect">
            <a:avLst/>
          </a:prstGeom>
        </p:spPr>
      </p:pic>
    </p:spTree>
    <p:extLst>
      <p:ext uri="{BB962C8B-B14F-4D97-AF65-F5344CB8AC3E}">
        <p14:creationId xmlns:p14="http://schemas.microsoft.com/office/powerpoint/2010/main" val="2269262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53961BE9-CC81-7742-992B-838161C3DE79}"/>
              </a:ext>
            </a:extLst>
          </p:cNvPr>
          <p:cNvPicPr>
            <a:picLocks noChangeAspect="1"/>
          </p:cNvPicPr>
          <p:nvPr/>
        </p:nvPicPr>
        <p:blipFill>
          <a:blip r:embed="rId2"/>
          <a:stretch>
            <a:fillRect/>
          </a:stretch>
        </p:blipFill>
        <p:spPr>
          <a:xfrm>
            <a:off x="1706112" y="1614485"/>
            <a:ext cx="5731770" cy="3960362"/>
          </a:xfrm>
          <a:prstGeom prst="rect">
            <a:avLst/>
          </a:prstGeom>
        </p:spPr>
      </p:pic>
    </p:spTree>
    <p:extLst>
      <p:ext uri="{BB962C8B-B14F-4D97-AF65-F5344CB8AC3E}">
        <p14:creationId xmlns:p14="http://schemas.microsoft.com/office/powerpoint/2010/main" val="3163851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a:extLst>
              <a:ext uri="{FF2B5EF4-FFF2-40B4-BE49-F238E27FC236}">
                <a16:creationId xmlns:a16="http://schemas.microsoft.com/office/drawing/2014/main" id="{08040AC3-CE12-4040-8264-1ECF861D6838}"/>
              </a:ext>
            </a:extLst>
          </p:cNvPr>
          <p:cNvSpPr>
            <a:spLocks noGrp="1"/>
          </p:cNvSpPr>
          <p:nvPr>
            <p:ph idx="1"/>
          </p:nvPr>
        </p:nvSpPr>
        <p:spPr>
          <a:xfrm>
            <a:off x="628650" y="791154"/>
            <a:ext cx="7886700" cy="5187026"/>
          </a:xfrm>
        </p:spPr>
        <p:txBody>
          <a:bodyPr/>
          <a:lstStyle/>
          <a:p>
            <a:pPr marL="0" indent="0">
              <a:buNone/>
            </a:pPr>
            <a:r>
              <a:rPr kumimoji="1" lang="ja-JP" altLang="en-US" sz="2400" dirty="0"/>
              <a:t>ハード視点の建築基準法</a:t>
            </a:r>
            <a:endParaRPr kumimoji="1" lang="en-US" altLang="ja-JP" sz="2400" dirty="0"/>
          </a:p>
          <a:p>
            <a:pPr marL="0" indent="0">
              <a:buNone/>
            </a:pPr>
            <a:endParaRPr lang="en-US" altLang="ja-JP" sz="5400" dirty="0"/>
          </a:p>
          <a:p>
            <a:pPr marL="0" indent="0">
              <a:buNone/>
            </a:pPr>
            <a:r>
              <a:rPr lang="ja-JP" altLang="en-US" sz="2400" dirty="0"/>
              <a:t>ソフト視点の</a:t>
            </a:r>
            <a:endParaRPr lang="en-US" altLang="ja-JP" sz="2400" dirty="0"/>
          </a:p>
          <a:p>
            <a:pPr marL="0" indent="0">
              <a:buNone/>
            </a:pPr>
            <a:endParaRPr lang="en-US" altLang="ja-JP" sz="2400" dirty="0"/>
          </a:p>
          <a:p>
            <a:pPr marL="0" indent="0" algn="ctr">
              <a:buNone/>
            </a:pPr>
            <a:r>
              <a:rPr kumimoji="1" lang="ja-JP" altLang="en-US" sz="6600" b="1" dirty="0">
                <a:solidFill>
                  <a:srgbClr val="FF0000"/>
                </a:solidFill>
              </a:rPr>
              <a:t>住生活基本計画</a:t>
            </a:r>
            <a:r>
              <a:rPr kumimoji="1" lang="ja-JP" altLang="en-US" sz="6600" dirty="0">
                <a:solidFill>
                  <a:srgbClr val="FF0000"/>
                </a:solidFill>
              </a:rPr>
              <a:t>　</a:t>
            </a:r>
            <a:endParaRPr kumimoji="1" lang="en-US" altLang="ja-JP" sz="6600" dirty="0">
              <a:solidFill>
                <a:srgbClr val="FF0000"/>
              </a:solidFill>
            </a:endParaRPr>
          </a:p>
          <a:p>
            <a:pPr marL="0" indent="0">
              <a:buNone/>
            </a:pPr>
            <a:endParaRPr lang="en-US" altLang="ja-JP" dirty="0"/>
          </a:p>
          <a:p>
            <a:pPr marL="0" indent="0">
              <a:buNone/>
            </a:pPr>
            <a:r>
              <a:rPr kumimoji="1" lang="ja-JP" altLang="en-US" dirty="0"/>
              <a:t>　　　　　　　　　　　　って知ってますか？</a:t>
            </a:r>
          </a:p>
        </p:txBody>
      </p:sp>
    </p:spTree>
    <p:extLst>
      <p:ext uri="{BB962C8B-B14F-4D97-AF65-F5344CB8AC3E}">
        <p14:creationId xmlns:p14="http://schemas.microsoft.com/office/powerpoint/2010/main" val="935258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コンテンツ プレースホルダー 2">
            <a:extLst>
              <a:ext uri="{FF2B5EF4-FFF2-40B4-BE49-F238E27FC236}">
                <a16:creationId xmlns:a16="http://schemas.microsoft.com/office/drawing/2014/main" id="{869CF680-AB31-A546-AB44-3DB47DB028F7}"/>
              </a:ext>
            </a:extLst>
          </p:cNvPr>
          <p:cNvSpPr>
            <a:spLocks noGrp="1"/>
          </p:cNvSpPr>
          <p:nvPr>
            <p:ph idx="1"/>
          </p:nvPr>
        </p:nvSpPr>
        <p:spPr>
          <a:xfrm>
            <a:off x="172278" y="791154"/>
            <a:ext cx="8812696" cy="5940950"/>
          </a:xfrm>
        </p:spPr>
        <p:txBody>
          <a:bodyPr/>
          <a:lstStyle/>
          <a:p>
            <a:pPr marL="0" indent="0">
              <a:buNone/>
            </a:pPr>
            <a:r>
              <a:rPr lang="ja-JP" altLang="en-US"/>
              <a:t>住生活基本計画とは</a:t>
            </a:r>
            <a:endParaRPr lang="en-US" altLang="ja-JP" dirty="0"/>
          </a:p>
          <a:p>
            <a:pPr marL="0" indent="0">
              <a:buNone/>
            </a:pPr>
            <a:endParaRPr lang="en-US" altLang="ja-JP" dirty="0"/>
          </a:p>
          <a:p>
            <a:pPr marL="0" indent="0">
              <a:buNone/>
            </a:pPr>
            <a:r>
              <a:rPr lang="ja-JP" altLang="en-US"/>
              <a:t>住生活の安定の確保及び向上の促進に関する</a:t>
            </a:r>
            <a:endParaRPr lang="en-US" altLang="ja-JP" dirty="0"/>
          </a:p>
          <a:p>
            <a:pPr marL="0" indent="0">
              <a:buNone/>
            </a:pPr>
            <a:r>
              <a:rPr lang="ja-JP" altLang="en-US"/>
              <a:t>基本的な計画で</a:t>
            </a:r>
            <a:endParaRPr lang="en-US" altLang="ja-JP" dirty="0"/>
          </a:p>
          <a:p>
            <a:pPr marL="0" indent="0">
              <a:buNone/>
            </a:pPr>
            <a:r>
              <a:rPr lang="ja-JP" altLang="en-US"/>
              <a:t>全国計画と</a:t>
            </a:r>
            <a:endParaRPr lang="en-US" altLang="ja-JP" dirty="0"/>
          </a:p>
          <a:p>
            <a:pPr marL="0" indent="0">
              <a:buNone/>
            </a:pPr>
            <a:r>
              <a:rPr lang="ja-JP" altLang="en-US"/>
              <a:t>都道府県計画・市町村住生活基本計画がある。</a:t>
            </a:r>
            <a:endParaRPr lang="en-US" altLang="ja-JP" dirty="0"/>
          </a:p>
          <a:p>
            <a:pPr marL="0" indent="0">
              <a:buNone/>
            </a:pPr>
            <a:endParaRPr lang="ja-JP" altLang="en-US"/>
          </a:p>
          <a:p>
            <a:pPr marL="0" indent="0">
              <a:buNone/>
            </a:pPr>
            <a:r>
              <a:rPr lang="ja-JP" altLang="en-US"/>
              <a:t>住生活基本法に基づきそれらは策定されます。</a:t>
            </a:r>
            <a:endParaRPr lang="en-US" altLang="ja-JP" dirty="0"/>
          </a:p>
          <a:p>
            <a:pPr marL="0" indent="0">
              <a:buNone/>
            </a:pPr>
            <a:endParaRPr kumimoji="1" lang="en-US" altLang="ja-JP" dirty="0"/>
          </a:p>
          <a:p>
            <a:pPr marL="0" indent="0">
              <a:buNone/>
            </a:pPr>
            <a:r>
              <a:rPr lang="ja-JP" altLang="en-US"/>
              <a:t>令和２年度国の計画が改正され</a:t>
            </a:r>
            <a:endParaRPr lang="en-US" altLang="ja-JP" dirty="0"/>
          </a:p>
          <a:p>
            <a:pPr marL="0" indent="0">
              <a:buNone/>
            </a:pPr>
            <a:r>
              <a:rPr kumimoji="1" lang="ja-JP" altLang="en-US"/>
              <a:t>　　　　本年度都道府県・自治体が見直しをしている</a:t>
            </a:r>
          </a:p>
        </p:txBody>
      </p:sp>
    </p:spTree>
    <p:extLst>
      <p:ext uri="{BB962C8B-B14F-4D97-AF65-F5344CB8AC3E}">
        <p14:creationId xmlns:p14="http://schemas.microsoft.com/office/powerpoint/2010/main" val="1974873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Tree>
    <p:extLst>
      <p:ext uri="{BB962C8B-B14F-4D97-AF65-F5344CB8AC3E}">
        <p14:creationId xmlns:p14="http://schemas.microsoft.com/office/powerpoint/2010/main" val="2737262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C4D67B9-3096-FA4C-B0E8-6F5FB804EE41}"/>
              </a:ext>
            </a:extLst>
          </p:cNvPr>
          <p:cNvSpPr>
            <a:spLocks noGrp="1"/>
          </p:cNvSpPr>
          <p:nvPr>
            <p:ph type="title"/>
          </p:nvPr>
        </p:nvSpPr>
        <p:spPr>
          <a:xfrm>
            <a:off x="0" y="30161"/>
            <a:ext cx="6977270" cy="559119"/>
          </a:xfrm>
        </p:spPr>
        <p:txBody>
          <a:bodyPr/>
          <a:lstStyle/>
          <a:p>
            <a:r>
              <a:rPr kumimoji="1" lang="ja-JP" altLang="en-US"/>
              <a:t>国の大きな施策（令和３年３月９日設立）</a:t>
            </a:r>
          </a:p>
        </p:txBody>
      </p:sp>
      <p:pic>
        <p:nvPicPr>
          <p:cNvPr id="5" name="コンテンツ プレースホルダー 6">
            <a:extLst>
              <a:ext uri="{FF2B5EF4-FFF2-40B4-BE49-F238E27FC236}">
                <a16:creationId xmlns:a16="http://schemas.microsoft.com/office/drawing/2014/main" id="{D05566A1-28F8-D640-A2E4-541846B7DF85}"/>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4632" y="855395"/>
            <a:ext cx="9114735" cy="5972444"/>
          </a:xfrm>
        </p:spPr>
      </p:pic>
    </p:spTree>
    <p:extLst>
      <p:ext uri="{BB962C8B-B14F-4D97-AF65-F5344CB8AC3E}">
        <p14:creationId xmlns:p14="http://schemas.microsoft.com/office/powerpoint/2010/main" val="1070859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5006D99-1166-A04A-A0D6-522F45A659CA}"/>
              </a:ext>
            </a:extLst>
          </p:cNvPr>
          <p:cNvSpPr>
            <a:spLocks noGrp="1"/>
          </p:cNvSpPr>
          <p:nvPr>
            <p:ph type="title"/>
          </p:nvPr>
        </p:nvSpPr>
        <p:spPr>
          <a:xfrm>
            <a:off x="0" y="30161"/>
            <a:ext cx="6977270" cy="559119"/>
          </a:xfrm>
        </p:spPr>
        <p:txBody>
          <a:bodyPr>
            <a:normAutofit/>
          </a:bodyPr>
          <a:lstStyle/>
          <a:p>
            <a:r>
              <a:rPr kumimoji="1" lang="ja-JP" altLang="en-US" sz="2000"/>
              <a:t>国は二地域居住推進協議会を設立しました（概要）</a:t>
            </a:r>
          </a:p>
        </p:txBody>
      </p:sp>
      <p:sp>
        <p:nvSpPr>
          <p:cNvPr id="5" name="コンテンツ プレースホルダー 2">
            <a:extLst>
              <a:ext uri="{FF2B5EF4-FFF2-40B4-BE49-F238E27FC236}">
                <a16:creationId xmlns:a16="http://schemas.microsoft.com/office/drawing/2014/main" id="{0116C20D-D611-CE4B-AA94-E04DC2B574AE}"/>
              </a:ext>
            </a:extLst>
          </p:cNvPr>
          <p:cNvSpPr>
            <a:spLocks noGrp="1"/>
          </p:cNvSpPr>
          <p:nvPr>
            <p:ph idx="1"/>
          </p:nvPr>
        </p:nvSpPr>
        <p:spPr>
          <a:xfrm>
            <a:off x="218941" y="1350273"/>
            <a:ext cx="8790981" cy="4695246"/>
          </a:xfrm>
        </p:spPr>
        <p:txBody>
          <a:bodyPr>
            <a:normAutofit/>
          </a:bodyPr>
          <a:lstStyle/>
          <a:p>
            <a:pPr marL="0" indent="0">
              <a:buNone/>
            </a:pPr>
            <a:endParaRPr lang="en-US" altLang="ja-JP" sz="2000" dirty="0"/>
          </a:p>
          <a:p>
            <a:pPr marL="0" indent="0">
              <a:buNone/>
            </a:pPr>
            <a:r>
              <a:rPr lang="ja-JP" altLang="en-US" sz="2000" dirty="0"/>
              <a:t>本協議会は</a:t>
            </a:r>
            <a:endParaRPr lang="en-US" altLang="ja-JP" sz="2000" dirty="0"/>
          </a:p>
          <a:p>
            <a:pPr marL="0" indent="0">
              <a:buNone/>
            </a:pPr>
            <a:r>
              <a:rPr lang="ja-JP" altLang="en-US" sz="2000" dirty="0"/>
              <a:t>二地域居住等の推進に係る様々な施策や</a:t>
            </a:r>
            <a:endParaRPr lang="en-US" altLang="ja-JP" sz="2000" dirty="0"/>
          </a:p>
          <a:p>
            <a:pPr marL="0" indent="0">
              <a:buNone/>
            </a:pPr>
            <a:r>
              <a:rPr lang="ja-JP" altLang="en-US" sz="2000" dirty="0"/>
              <a:t>事例等の情報の交換・共有や発信等を行うことにより</a:t>
            </a:r>
            <a:endParaRPr lang="en-US" altLang="ja-JP" sz="2000" dirty="0"/>
          </a:p>
          <a:p>
            <a:pPr marL="0" indent="0">
              <a:buNone/>
            </a:pPr>
            <a:r>
              <a:rPr lang="ja-JP" altLang="en-US" sz="2000" dirty="0"/>
              <a:t>一層の二地域居住等の普及促進と</a:t>
            </a:r>
            <a:endParaRPr lang="en-US" altLang="ja-JP" sz="2000" dirty="0"/>
          </a:p>
          <a:p>
            <a:pPr marL="0" indent="0">
              <a:buNone/>
            </a:pPr>
            <a:r>
              <a:rPr lang="ja-JP" altLang="en-US" sz="2000" dirty="0"/>
              <a:t>機運の向上を図ることを目的としています。</a:t>
            </a:r>
            <a:endParaRPr lang="en-US" altLang="ja-JP" sz="2000" dirty="0"/>
          </a:p>
          <a:p>
            <a:pPr marL="0" indent="0">
              <a:buNone/>
            </a:pPr>
            <a:endParaRPr lang="ja-JP" altLang="en-US" sz="2000" dirty="0"/>
          </a:p>
          <a:p>
            <a:pPr marL="0" indent="0">
              <a:buNone/>
            </a:pPr>
            <a:r>
              <a:rPr lang="ja-JP" altLang="en-US" sz="2000" dirty="0"/>
              <a:t>正会員は二地域居住等の促進に意欲のある都道府県及び市区町村、</a:t>
            </a:r>
            <a:endParaRPr lang="en-US" altLang="ja-JP" sz="2000" dirty="0"/>
          </a:p>
          <a:p>
            <a:pPr marL="0" indent="0">
              <a:buNone/>
            </a:pPr>
            <a:r>
              <a:rPr lang="ja-JP" altLang="en-US" sz="2000" dirty="0"/>
              <a:t>協力会員は二地域居住等に関係する団体、民間事業者等。</a:t>
            </a:r>
          </a:p>
          <a:p>
            <a:pPr marL="0" indent="0">
              <a:buNone/>
            </a:pPr>
            <a:endParaRPr lang="en-US" altLang="ja-JP" sz="2000" dirty="0"/>
          </a:p>
          <a:p>
            <a:pPr marL="0" indent="0">
              <a:buNone/>
            </a:pPr>
            <a:endParaRPr kumimoji="1" lang="ja-JP" altLang="en-US" sz="2000" dirty="0"/>
          </a:p>
        </p:txBody>
      </p:sp>
    </p:spTree>
    <p:extLst>
      <p:ext uri="{BB962C8B-B14F-4D97-AF65-F5344CB8AC3E}">
        <p14:creationId xmlns:p14="http://schemas.microsoft.com/office/powerpoint/2010/main" val="2366075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75006D99-1166-A04A-A0D6-522F45A659CA}"/>
              </a:ext>
            </a:extLst>
          </p:cNvPr>
          <p:cNvSpPr>
            <a:spLocks noGrp="1"/>
          </p:cNvSpPr>
          <p:nvPr>
            <p:ph type="title"/>
          </p:nvPr>
        </p:nvSpPr>
        <p:spPr>
          <a:xfrm>
            <a:off x="0" y="30161"/>
            <a:ext cx="6977270" cy="559119"/>
          </a:xfrm>
        </p:spPr>
        <p:txBody>
          <a:bodyPr>
            <a:normAutofit/>
          </a:bodyPr>
          <a:lstStyle/>
          <a:p>
            <a:r>
              <a:rPr kumimoji="1" lang="ja-JP" altLang="en-US" sz="2000"/>
              <a:t>国は二地域居住推進協議会を設立しました（趣旨抜粋）</a:t>
            </a:r>
          </a:p>
        </p:txBody>
      </p:sp>
      <p:sp>
        <p:nvSpPr>
          <p:cNvPr id="11" name="コンテンツ プレースホルダー 2">
            <a:extLst>
              <a:ext uri="{FF2B5EF4-FFF2-40B4-BE49-F238E27FC236}">
                <a16:creationId xmlns:a16="http://schemas.microsoft.com/office/drawing/2014/main" id="{0116C20D-D611-CE4B-AA94-E04DC2B574AE}"/>
              </a:ext>
            </a:extLst>
          </p:cNvPr>
          <p:cNvSpPr>
            <a:spLocks noGrp="1"/>
          </p:cNvSpPr>
          <p:nvPr>
            <p:ph idx="1"/>
          </p:nvPr>
        </p:nvSpPr>
        <p:spPr>
          <a:xfrm>
            <a:off x="270457" y="1045987"/>
            <a:ext cx="8435662" cy="5324833"/>
          </a:xfrm>
        </p:spPr>
        <p:txBody>
          <a:bodyPr>
            <a:normAutofit fontScale="70000" lnSpcReduction="20000"/>
          </a:bodyPr>
          <a:lstStyle/>
          <a:p>
            <a:pPr marL="0" indent="0">
              <a:buNone/>
            </a:pPr>
            <a:r>
              <a:rPr lang="ja-JP" altLang="en-US" dirty="0"/>
              <a:t>二地域居住は</a:t>
            </a:r>
            <a:endParaRPr lang="en-US" altLang="ja-JP" dirty="0"/>
          </a:p>
          <a:p>
            <a:pPr marL="0" indent="0">
              <a:buNone/>
            </a:pPr>
            <a:r>
              <a:rPr lang="ja-JP" altLang="en-US" dirty="0"/>
              <a:t>今般の新型コロナウィルス感染症を契機として、</a:t>
            </a:r>
            <a:endParaRPr lang="en-US" altLang="ja-JP" dirty="0"/>
          </a:p>
          <a:p>
            <a:pPr marL="0" indent="0">
              <a:buNone/>
            </a:pPr>
            <a:r>
              <a:rPr lang="ja-JP" altLang="en-US" dirty="0"/>
              <a:t>働き方、生き方、住まい方が大きく変わろうとしている。</a:t>
            </a:r>
            <a:endParaRPr lang="en-US" altLang="ja-JP" dirty="0"/>
          </a:p>
          <a:p>
            <a:pPr marL="0" indent="0">
              <a:buNone/>
            </a:pPr>
            <a:r>
              <a:rPr lang="ja-JP" altLang="en-US" dirty="0"/>
              <a:t>国民の地方への関心が一層高まってきているとともに、</a:t>
            </a:r>
            <a:endParaRPr lang="en-US" altLang="ja-JP" dirty="0"/>
          </a:p>
          <a:p>
            <a:pPr marL="0" indent="0">
              <a:buNone/>
            </a:pPr>
            <a:r>
              <a:rPr lang="en" altLang="ja-JP" dirty="0"/>
              <a:t>ICT</a:t>
            </a:r>
            <a:r>
              <a:rPr lang="ja-JP" altLang="en-US" dirty="0"/>
              <a:t>技術の進展とも相まって、テレワーク導入等の働き方改革が</a:t>
            </a:r>
            <a:endParaRPr lang="en-US" altLang="ja-JP" dirty="0"/>
          </a:p>
          <a:p>
            <a:pPr marL="0" indent="0">
              <a:buNone/>
            </a:pPr>
            <a:r>
              <a:rPr lang="ja-JP" altLang="en-US" dirty="0"/>
              <a:t>より進展しつつある。</a:t>
            </a:r>
            <a:endParaRPr lang="en-US" altLang="ja-JP" dirty="0"/>
          </a:p>
          <a:p>
            <a:pPr marL="0" indent="0">
              <a:buNone/>
            </a:pPr>
            <a:r>
              <a:rPr lang="ja-JP" altLang="en-US" dirty="0"/>
              <a:t>このため、今後のウィズ</a:t>
            </a:r>
            <a:r>
              <a:rPr lang="en-US" altLang="ja-JP" dirty="0"/>
              <a:t>/</a:t>
            </a:r>
            <a:r>
              <a:rPr lang="ja-JP" altLang="en-US" dirty="0"/>
              <a:t>ポストコロナ社会にあっては、</a:t>
            </a:r>
            <a:endParaRPr lang="en-US" altLang="ja-JP" dirty="0"/>
          </a:p>
          <a:p>
            <a:pPr marL="0" indent="0">
              <a:buNone/>
            </a:pPr>
            <a:r>
              <a:rPr lang="ja-JP" altLang="en-US" dirty="0"/>
              <a:t>テレワーク等を前提として地方就労を含む生活の主な拠点を移し、</a:t>
            </a:r>
            <a:endParaRPr lang="en-US" altLang="ja-JP" dirty="0"/>
          </a:p>
          <a:p>
            <a:pPr marL="0" indent="0">
              <a:buNone/>
            </a:pPr>
            <a:r>
              <a:rPr lang="ja-JP" altLang="en-US" dirty="0"/>
              <a:t>都市との関わりも副次的に残すという、いわゆる新しい生活様式</a:t>
            </a:r>
            <a:endParaRPr lang="en-US" altLang="ja-JP" dirty="0"/>
          </a:p>
          <a:p>
            <a:pPr marL="0" indent="0">
              <a:buNone/>
            </a:pPr>
            <a:r>
              <a:rPr lang="ja-JP" altLang="en-US" dirty="0"/>
              <a:t>に沿った新たな二地域居住が可能となり、より二地域居住が進展</a:t>
            </a:r>
            <a:endParaRPr lang="en-US" altLang="ja-JP" dirty="0"/>
          </a:p>
          <a:p>
            <a:pPr marL="0" indent="0">
              <a:buNone/>
            </a:pPr>
            <a:r>
              <a:rPr lang="ja-JP" altLang="en-US" dirty="0"/>
              <a:t>拡大することが期待される。</a:t>
            </a:r>
          </a:p>
          <a:p>
            <a:pPr marL="0" indent="0">
              <a:buNone/>
            </a:pPr>
            <a:r>
              <a:rPr lang="ja-JP" altLang="en-US" dirty="0"/>
              <a:t>東京一極集中の是正はもちろん、地方創生、関係人口の拡大にも</a:t>
            </a:r>
            <a:endParaRPr lang="en-US" altLang="ja-JP" dirty="0"/>
          </a:p>
          <a:p>
            <a:pPr marL="0" indent="0">
              <a:buNone/>
            </a:pPr>
            <a:r>
              <a:rPr lang="ja-JP" altLang="en-US" dirty="0"/>
              <a:t>資する極めて重要な課題であり、この機を逃さず、関係省庁、関</a:t>
            </a:r>
            <a:endParaRPr lang="en-US" altLang="ja-JP" dirty="0"/>
          </a:p>
          <a:p>
            <a:pPr marL="0" indent="0">
              <a:buNone/>
            </a:pPr>
            <a:r>
              <a:rPr lang="ja-JP" altLang="en-US" dirty="0"/>
              <a:t>係地方公共団体、関係団体・事業者等が連携して、国民的な運動</a:t>
            </a:r>
            <a:endParaRPr lang="en-US" altLang="ja-JP" dirty="0"/>
          </a:p>
          <a:p>
            <a:pPr marL="0" indent="0">
              <a:buNone/>
            </a:pPr>
            <a:r>
              <a:rPr lang="ja-JP" altLang="en-US" dirty="0"/>
              <a:t>として取り組んでいく必要がある。</a:t>
            </a:r>
            <a:endParaRPr kumimoji="1" lang="ja-JP" altLang="en-US" dirty="0"/>
          </a:p>
        </p:txBody>
      </p:sp>
    </p:spTree>
    <p:extLst>
      <p:ext uri="{BB962C8B-B14F-4D97-AF65-F5344CB8AC3E}">
        <p14:creationId xmlns:p14="http://schemas.microsoft.com/office/powerpoint/2010/main" val="472431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5006D99-1166-A04A-A0D6-522F45A659CA}"/>
              </a:ext>
            </a:extLst>
          </p:cNvPr>
          <p:cNvSpPr>
            <a:spLocks noGrp="1"/>
          </p:cNvSpPr>
          <p:nvPr>
            <p:ph type="title"/>
          </p:nvPr>
        </p:nvSpPr>
        <p:spPr>
          <a:xfrm>
            <a:off x="0" y="30161"/>
            <a:ext cx="6977270" cy="559119"/>
          </a:xfrm>
        </p:spPr>
        <p:txBody>
          <a:bodyPr>
            <a:normAutofit/>
          </a:bodyPr>
          <a:lstStyle/>
          <a:p>
            <a:r>
              <a:rPr kumimoji="1" lang="ja-JP" altLang="en-US" sz="2000"/>
              <a:t>国は二地域居住推進協議会を設立しました（定義）</a:t>
            </a:r>
          </a:p>
        </p:txBody>
      </p:sp>
      <p:sp>
        <p:nvSpPr>
          <p:cNvPr id="5" name="コンテンツ プレースホルダー 2">
            <a:extLst>
              <a:ext uri="{FF2B5EF4-FFF2-40B4-BE49-F238E27FC236}">
                <a16:creationId xmlns:a16="http://schemas.microsoft.com/office/drawing/2014/main" id="{0116C20D-D611-CE4B-AA94-E04DC2B574AE}"/>
              </a:ext>
            </a:extLst>
          </p:cNvPr>
          <p:cNvSpPr>
            <a:spLocks noGrp="1"/>
          </p:cNvSpPr>
          <p:nvPr>
            <p:ph idx="1"/>
          </p:nvPr>
        </p:nvSpPr>
        <p:spPr>
          <a:xfrm>
            <a:off x="133350" y="1555652"/>
            <a:ext cx="8877300" cy="4275521"/>
          </a:xfrm>
        </p:spPr>
        <p:txBody>
          <a:bodyPr>
            <a:normAutofit/>
          </a:bodyPr>
          <a:lstStyle/>
          <a:p>
            <a:pPr marL="0" indent="0">
              <a:buNone/>
            </a:pPr>
            <a:r>
              <a:rPr lang="ja-JP" altLang="en-US" sz="2000" dirty="0"/>
              <a:t>二地域居住とは</a:t>
            </a:r>
            <a:endParaRPr lang="en-US" altLang="ja-JP" sz="2000" dirty="0"/>
          </a:p>
          <a:p>
            <a:pPr marL="0" indent="0">
              <a:buNone/>
            </a:pPr>
            <a:r>
              <a:rPr lang="ja-JP" altLang="en-US" sz="2000" dirty="0"/>
              <a:t>必ずしも定型の定義があるわけではなく、生活拠点とは別の特定の地域に</a:t>
            </a:r>
            <a:endParaRPr lang="en-US" altLang="ja-JP" sz="2000" dirty="0"/>
          </a:p>
          <a:p>
            <a:pPr marL="0" indent="0">
              <a:buNone/>
            </a:pPr>
            <a:r>
              <a:rPr lang="ja-JP" altLang="en-US" sz="2000" dirty="0"/>
              <a:t>生活拠点（ホテル等も含む）をもうけ、一ヶ月以上をそこで過ごすものや</a:t>
            </a:r>
            <a:endParaRPr lang="en-US" altLang="ja-JP" sz="2000" dirty="0"/>
          </a:p>
          <a:p>
            <a:pPr marL="0" indent="0">
              <a:buNone/>
            </a:pPr>
            <a:r>
              <a:rPr lang="ja-JP" altLang="en-US" sz="2000" dirty="0"/>
              <a:t>定性的に一定期間以上とするものがみられます。</a:t>
            </a:r>
            <a:endParaRPr lang="en-US" altLang="ja-JP" sz="2000" dirty="0"/>
          </a:p>
          <a:p>
            <a:pPr marL="0" indent="0">
              <a:buNone/>
            </a:pPr>
            <a:endParaRPr lang="en-US" altLang="ja-JP" sz="2000" dirty="0">
              <a:solidFill>
                <a:srgbClr val="FF0000"/>
              </a:solidFill>
            </a:endParaRPr>
          </a:p>
          <a:p>
            <a:pPr marL="0" indent="0">
              <a:buNone/>
            </a:pPr>
            <a:r>
              <a:rPr lang="ja-JP" altLang="en-US" sz="2000" dirty="0"/>
              <a:t>これまでは、どちらかといえば都市での生活を主とするものと</a:t>
            </a:r>
            <a:endParaRPr lang="en-US" altLang="ja-JP" sz="2000" dirty="0"/>
          </a:p>
          <a:p>
            <a:pPr marL="0" indent="0">
              <a:buNone/>
            </a:pPr>
            <a:r>
              <a:rPr lang="ja-JP" altLang="en-US" sz="2000" dirty="0"/>
              <a:t>考えられていたが、今般の新しい生活様式に沿った新たな二地域居住は、</a:t>
            </a:r>
            <a:endParaRPr lang="en-US" altLang="ja-JP" sz="2000" dirty="0"/>
          </a:p>
          <a:p>
            <a:pPr marL="0" indent="0">
              <a:buNone/>
            </a:pPr>
            <a:r>
              <a:rPr lang="ja-JP" altLang="en-US" sz="2000" dirty="0"/>
              <a:t>地方や郊外での生活が主となり都市との関わりも一定程度あるという</a:t>
            </a:r>
            <a:endParaRPr lang="en-US" altLang="ja-JP" sz="2000" dirty="0"/>
          </a:p>
          <a:p>
            <a:pPr marL="0" indent="0">
              <a:buNone/>
            </a:pPr>
            <a:r>
              <a:rPr lang="ja-JP" altLang="en-US" sz="2000" dirty="0"/>
              <a:t>形態であることから、そうした形態に着目し対応する</a:t>
            </a:r>
            <a:endParaRPr lang="en-US" altLang="ja-JP" sz="2000" dirty="0"/>
          </a:p>
        </p:txBody>
      </p:sp>
    </p:spTree>
    <p:extLst>
      <p:ext uri="{BB962C8B-B14F-4D97-AF65-F5344CB8AC3E}">
        <p14:creationId xmlns:p14="http://schemas.microsoft.com/office/powerpoint/2010/main" val="3922824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5006D99-1166-A04A-A0D6-522F45A659CA}"/>
              </a:ext>
            </a:extLst>
          </p:cNvPr>
          <p:cNvSpPr>
            <a:spLocks noGrp="1"/>
          </p:cNvSpPr>
          <p:nvPr>
            <p:ph type="title"/>
          </p:nvPr>
        </p:nvSpPr>
        <p:spPr>
          <a:xfrm>
            <a:off x="0" y="30161"/>
            <a:ext cx="6977270" cy="559119"/>
          </a:xfrm>
        </p:spPr>
        <p:txBody>
          <a:bodyPr>
            <a:normAutofit/>
          </a:bodyPr>
          <a:lstStyle/>
          <a:p>
            <a:r>
              <a:rPr kumimoji="1" lang="ja-JP" altLang="en-US" sz="2000"/>
              <a:t>国は二地域居住推進協議会を設立しました（イメージ）</a:t>
            </a:r>
          </a:p>
        </p:txBody>
      </p:sp>
      <p:pic>
        <p:nvPicPr>
          <p:cNvPr id="5" name="コンテンツ プレースホルダー 6" descr="タイムライン が含まれている画像&#10;&#10;自動的に生成された説明">
            <a:extLst>
              <a:ext uri="{FF2B5EF4-FFF2-40B4-BE49-F238E27FC236}">
                <a16:creationId xmlns:a16="http://schemas.microsoft.com/office/drawing/2014/main" id="{915E35CA-26A7-044B-A876-B5FD6C114135}"/>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10861" y="937950"/>
            <a:ext cx="8922277" cy="5327384"/>
          </a:xfrm>
        </p:spPr>
      </p:pic>
    </p:spTree>
    <p:extLst>
      <p:ext uri="{BB962C8B-B14F-4D97-AF65-F5344CB8AC3E}">
        <p14:creationId xmlns:p14="http://schemas.microsoft.com/office/powerpoint/2010/main" val="5869011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descr="テキスト, 手紙&#10;&#10;自動的に生成された説明">
            <a:extLst>
              <a:ext uri="{FF2B5EF4-FFF2-40B4-BE49-F238E27FC236}">
                <a16:creationId xmlns:a16="http://schemas.microsoft.com/office/drawing/2014/main" id="{63E4DE0C-DF1F-2B49-AADB-687C0028AFA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4571980" cy="3428990"/>
          </a:xfrm>
          <a:prstGeom prst="rect">
            <a:avLst/>
          </a:prstGeom>
        </p:spPr>
      </p:pic>
      <p:pic>
        <p:nvPicPr>
          <p:cNvPr id="11" name="コンテンツ プレースホルダー 4" descr="テキスト&#10;&#10;自動的に生成された説明">
            <a:extLst>
              <a:ext uri="{FF2B5EF4-FFF2-40B4-BE49-F238E27FC236}">
                <a16:creationId xmlns:a16="http://schemas.microsoft.com/office/drawing/2014/main" id="{977C48E8-BF82-2540-A5DC-62C6C1C2AA6E}"/>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4572000" y="10"/>
            <a:ext cx="4572000" cy="3428990"/>
          </a:xfrm>
          <a:prstGeom prst="rect">
            <a:avLst/>
          </a:prstGeom>
        </p:spPr>
      </p:pic>
      <p:pic>
        <p:nvPicPr>
          <p:cNvPr id="12" name="図 11" descr="テキスト&#10;&#10;中程度の精度で自動的に生成された説明">
            <a:extLst>
              <a:ext uri="{FF2B5EF4-FFF2-40B4-BE49-F238E27FC236}">
                <a16:creationId xmlns:a16="http://schemas.microsoft.com/office/drawing/2014/main" id="{9396DB77-84FF-7F43-9788-F073250E728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2"/>
          <a:stretch/>
        </p:blipFill>
        <p:spPr>
          <a:xfrm>
            <a:off x="20" y="3429000"/>
            <a:ext cx="4571980" cy="3429000"/>
          </a:xfrm>
          <a:prstGeom prst="rect">
            <a:avLst/>
          </a:prstGeom>
        </p:spPr>
      </p:pic>
      <p:sp>
        <p:nvSpPr>
          <p:cNvPr id="13" name="タイトル 1">
            <a:extLst>
              <a:ext uri="{FF2B5EF4-FFF2-40B4-BE49-F238E27FC236}">
                <a16:creationId xmlns:a16="http://schemas.microsoft.com/office/drawing/2014/main" id="{4F456CA9-A2D6-DE4B-BE9C-FD83BB954F04}"/>
              </a:ext>
            </a:extLst>
          </p:cNvPr>
          <p:cNvSpPr>
            <a:spLocks noGrp="1"/>
          </p:cNvSpPr>
          <p:nvPr>
            <p:ph type="title"/>
          </p:nvPr>
        </p:nvSpPr>
        <p:spPr>
          <a:xfrm>
            <a:off x="3172892" y="2989512"/>
            <a:ext cx="2713713" cy="878975"/>
          </a:xfrm>
          <a:solidFill>
            <a:schemeClr val="bg1"/>
          </a:solidFill>
        </p:spPr>
        <p:txBody>
          <a:bodyPr vert="horz" lIns="91440" tIns="45720" rIns="91440" bIns="45720" rtlCol="0" anchor="ctr">
            <a:normAutofit/>
          </a:bodyPr>
          <a:lstStyle/>
          <a:p>
            <a:pPr algn="ctr"/>
            <a:r>
              <a:rPr lang="ja-JP" altLang="en-US" kern="1200">
                <a:solidFill>
                  <a:srgbClr val="FF0000"/>
                </a:solidFill>
                <a:latin typeface="+mj-lt"/>
                <a:ea typeface="+mj-ea"/>
                <a:cs typeface="+mj-cs"/>
              </a:rPr>
              <a:t>様々な国の支援</a:t>
            </a:r>
            <a:endParaRPr kumimoji="1" lang="en-US" altLang="ja-JP" kern="1200" dirty="0">
              <a:solidFill>
                <a:srgbClr val="FF0000"/>
              </a:solidFill>
              <a:latin typeface="+mj-lt"/>
              <a:ea typeface="+mj-ea"/>
              <a:cs typeface="+mj-cs"/>
            </a:endParaRPr>
          </a:p>
        </p:txBody>
      </p:sp>
      <p:pic>
        <p:nvPicPr>
          <p:cNvPr id="14" name="図 13">
            <a:extLst>
              <a:ext uri="{FF2B5EF4-FFF2-40B4-BE49-F238E27FC236}">
                <a16:creationId xmlns:a16="http://schemas.microsoft.com/office/drawing/2014/main" id="{8794E0FB-C26E-2D4F-ACFC-A8688DDAFD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1" y="3644422"/>
            <a:ext cx="4571999" cy="3213568"/>
          </a:xfrm>
          <a:prstGeom prst="rect">
            <a:avLst/>
          </a:prstGeom>
        </p:spPr>
      </p:pic>
    </p:spTree>
    <p:extLst>
      <p:ext uri="{BB962C8B-B14F-4D97-AF65-F5344CB8AC3E}">
        <p14:creationId xmlns:p14="http://schemas.microsoft.com/office/powerpoint/2010/main" val="3147258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1F76E04-3746-7543-B2D4-A149CF3CD28E}"/>
              </a:ext>
            </a:extLst>
          </p:cNvPr>
          <p:cNvSpPr>
            <a:spLocks noGrp="1"/>
          </p:cNvSpPr>
          <p:nvPr>
            <p:ph type="title"/>
          </p:nvPr>
        </p:nvSpPr>
        <p:spPr>
          <a:xfrm>
            <a:off x="0" y="30161"/>
            <a:ext cx="6977270" cy="559119"/>
          </a:xfrm>
        </p:spPr>
        <p:txBody>
          <a:bodyPr/>
          <a:lstStyle/>
          <a:p>
            <a:r>
              <a:rPr lang="en-US" altLang="ja-JP" dirty="0"/>
              <a:t>After</a:t>
            </a:r>
            <a:r>
              <a:rPr lang="ja-JP" altLang="en-US"/>
              <a:t>コロナに向けて</a:t>
            </a:r>
            <a:endParaRPr kumimoji="1" lang="ja-JP" altLang="en-US"/>
          </a:p>
        </p:txBody>
      </p:sp>
      <p:sp>
        <p:nvSpPr>
          <p:cNvPr id="5" name="コンテンツ プレースホルダー 2">
            <a:extLst>
              <a:ext uri="{FF2B5EF4-FFF2-40B4-BE49-F238E27FC236}">
                <a16:creationId xmlns:a16="http://schemas.microsoft.com/office/drawing/2014/main" id="{0F4F9156-B178-CC45-9220-E2C0CD77DEEF}"/>
              </a:ext>
            </a:extLst>
          </p:cNvPr>
          <p:cNvSpPr>
            <a:spLocks noGrp="1"/>
          </p:cNvSpPr>
          <p:nvPr>
            <p:ph idx="1"/>
          </p:nvPr>
        </p:nvSpPr>
        <p:spPr>
          <a:xfrm>
            <a:off x="628650" y="1120937"/>
            <a:ext cx="7886700" cy="5187026"/>
          </a:xfrm>
        </p:spPr>
        <p:txBody>
          <a:bodyPr>
            <a:normAutofit/>
          </a:bodyPr>
          <a:lstStyle/>
          <a:p>
            <a:pPr marL="0" indent="0" algn="ctr">
              <a:buNone/>
            </a:pPr>
            <a:r>
              <a:rPr kumimoji="1" lang="ja-JP" altLang="en-US" sz="5400"/>
              <a:t>インバウンド・移住から</a:t>
            </a:r>
            <a:endParaRPr kumimoji="1" lang="en-US" altLang="ja-JP" sz="5400" dirty="0"/>
          </a:p>
          <a:p>
            <a:pPr marL="0" indent="0" algn="ctr">
              <a:buNone/>
            </a:pPr>
            <a:endParaRPr lang="en-US" altLang="ja-JP" sz="5400" dirty="0"/>
          </a:p>
          <a:p>
            <a:pPr marL="0" indent="0" algn="ctr">
              <a:buNone/>
            </a:pPr>
            <a:r>
              <a:rPr kumimoji="1" lang="ja-JP" altLang="en-US" sz="6600">
                <a:solidFill>
                  <a:srgbClr val="FF0000"/>
                </a:solidFill>
              </a:rPr>
              <a:t>二地域居住</a:t>
            </a:r>
            <a:endParaRPr kumimoji="1" lang="en-US" altLang="ja-JP" sz="6600" dirty="0">
              <a:solidFill>
                <a:srgbClr val="FF0000"/>
              </a:solidFill>
            </a:endParaRPr>
          </a:p>
          <a:p>
            <a:pPr marL="0" indent="0" algn="ctr">
              <a:buNone/>
            </a:pPr>
            <a:endParaRPr lang="en-US" altLang="ja-JP" sz="5400" dirty="0"/>
          </a:p>
          <a:p>
            <a:pPr marL="0" indent="0" algn="ctr">
              <a:buNone/>
            </a:pPr>
            <a:r>
              <a:rPr kumimoji="1" lang="ja-JP" altLang="en-US" sz="5400"/>
              <a:t>へ舵を切りました</a:t>
            </a:r>
          </a:p>
        </p:txBody>
      </p:sp>
    </p:spTree>
    <p:extLst>
      <p:ext uri="{BB962C8B-B14F-4D97-AF65-F5344CB8AC3E}">
        <p14:creationId xmlns:p14="http://schemas.microsoft.com/office/powerpoint/2010/main" val="1994090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AC6F906-4769-074F-B927-1921CF1AA0FF}"/>
              </a:ext>
            </a:extLst>
          </p:cNvPr>
          <p:cNvSpPr>
            <a:spLocks noGrp="1"/>
          </p:cNvSpPr>
          <p:nvPr>
            <p:ph type="title"/>
          </p:nvPr>
        </p:nvSpPr>
        <p:spPr>
          <a:xfrm>
            <a:off x="0" y="30161"/>
            <a:ext cx="6977270" cy="559119"/>
          </a:xfrm>
        </p:spPr>
        <p:txBody>
          <a:bodyPr/>
          <a:lstStyle/>
          <a:p>
            <a:r>
              <a:rPr lang="ja-JP" altLang="en-US" b="1">
                <a:latin typeface="Meiryo UI" panose="020B0604030504040204" pitchFamily="34" charset="-128"/>
                <a:ea typeface="Meiryo UI" panose="020B0604030504040204" pitchFamily="34" charset="-128"/>
              </a:rPr>
              <a:t>交流人口関係人口から定住人口</a:t>
            </a:r>
            <a:endParaRPr kumimoji="1" lang="ja-JP" altLang="en-US"/>
          </a:p>
        </p:txBody>
      </p:sp>
      <p:pic>
        <p:nvPicPr>
          <p:cNvPr id="5" name="コンテンツ プレースホルダー 8" descr="ダイアグラム&#10;&#10;低い精度で自動的に生成された説明">
            <a:extLst>
              <a:ext uri="{FF2B5EF4-FFF2-40B4-BE49-F238E27FC236}">
                <a16:creationId xmlns:a16="http://schemas.microsoft.com/office/drawing/2014/main" id="{8324DFE3-980F-2D47-8710-5D7BD3032B7E}"/>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67425" y="734096"/>
            <a:ext cx="8860665" cy="5937160"/>
          </a:xfrm>
        </p:spPr>
      </p:pic>
    </p:spTree>
    <p:extLst>
      <p:ext uri="{BB962C8B-B14F-4D97-AF65-F5344CB8AC3E}">
        <p14:creationId xmlns:p14="http://schemas.microsoft.com/office/powerpoint/2010/main" val="555985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9604F417-4249-D84F-A11E-E393D438376C}"/>
              </a:ext>
            </a:extLst>
          </p:cNvPr>
          <p:cNvSpPr>
            <a:spLocks noGrp="1"/>
          </p:cNvSpPr>
          <p:nvPr>
            <p:ph type="title"/>
          </p:nvPr>
        </p:nvSpPr>
        <p:spPr>
          <a:xfrm>
            <a:off x="0" y="30161"/>
            <a:ext cx="6977270" cy="559119"/>
          </a:xfrm>
        </p:spPr>
        <p:txBody>
          <a:bodyPr/>
          <a:lstStyle/>
          <a:p>
            <a:r>
              <a:rPr kumimoji="1" lang="ja-JP" altLang="en-US"/>
              <a:t>ふるさと納税を有効に活用していく</a:t>
            </a:r>
          </a:p>
        </p:txBody>
      </p:sp>
      <p:pic>
        <p:nvPicPr>
          <p:cNvPr id="5" name="コンテンツ プレースホルダー 4" descr="タイムライン&#10;&#10;自動的に生成された説明">
            <a:extLst>
              <a:ext uri="{FF2B5EF4-FFF2-40B4-BE49-F238E27FC236}">
                <a16:creationId xmlns:a16="http://schemas.microsoft.com/office/drawing/2014/main" id="{6078AFCD-6ABF-7B41-9E89-847309B331C3}"/>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06018" y="790574"/>
            <a:ext cx="9037982" cy="5915025"/>
          </a:xfrm>
        </p:spPr>
      </p:pic>
    </p:spTree>
    <p:extLst>
      <p:ext uri="{BB962C8B-B14F-4D97-AF65-F5344CB8AC3E}">
        <p14:creationId xmlns:p14="http://schemas.microsoft.com/office/powerpoint/2010/main" val="2862490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432E749C-2407-224D-AAD0-191FEFE5E52D}"/>
              </a:ext>
            </a:extLst>
          </p:cNvPr>
          <p:cNvSpPr>
            <a:spLocks noGrp="1"/>
          </p:cNvSpPr>
          <p:nvPr>
            <p:ph type="title"/>
          </p:nvPr>
        </p:nvSpPr>
        <p:spPr>
          <a:xfrm>
            <a:off x="0" y="30161"/>
            <a:ext cx="6977270" cy="559119"/>
          </a:xfrm>
        </p:spPr>
        <p:txBody>
          <a:bodyPr>
            <a:normAutofit fontScale="90000"/>
          </a:bodyPr>
          <a:lstStyle/>
          <a:p>
            <a:br>
              <a:rPr lang="en-US" altLang="ja-JP" dirty="0">
                <a:latin typeface="+mn-ea"/>
              </a:rPr>
            </a:br>
            <a:r>
              <a:rPr lang="ja-JP" altLang="en-US" sz="2700">
                <a:latin typeface="+mn-ea"/>
              </a:rPr>
              <a:t>二地域居住を生み出すには？</a:t>
            </a:r>
            <a:br>
              <a:rPr lang="ja-JP" altLang="en-US" sz="2700">
                <a:latin typeface="+mn-ea"/>
              </a:rPr>
            </a:br>
            <a:endParaRPr kumimoji="1" lang="ja-JP" altLang="en-US" sz="2700"/>
          </a:p>
        </p:txBody>
      </p:sp>
      <p:sp>
        <p:nvSpPr>
          <p:cNvPr id="5" name="コンテンツ プレースホルダー 2">
            <a:extLst>
              <a:ext uri="{FF2B5EF4-FFF2-40B4-BE49-F238E27FC236}">
                <a16:creationId xmlns:a16="http://schemas.microsoft.com/office/drawing/2014/main" id="{6CE8A402-2B98-744A-86F4-B2226F229932}"/>
              </a:ext>
            </a:extLst>
          </p:cNvPr>
          <p:cNvSpPr>
            <a:spLocks noGrp="1"/>
          </p:cNvSpPr>
          <p:nvPr>
            <p:ph idx="1"/>
          </p:nvPr>
        </p:nvSpPr>
        <p:spPr>
          <a:xfrm>
            <a:off x="215900" y="791154"/>
            <a:ext cx="8801100" cy="5187026"/>
          </a:xfrm>
        </p:spPr>
        <p:txBody>
          <a:bodyPr/>
          <a:lstStyle/>
          <a:p>
            <a:pPr marL="0" indent="0">
              <a:buNone/>
            </a:pPr>
            <a:endParaRPr lang="en-US" altLang="ja-JP" dirty="0">
              <a:latin typeface="MS Gothic" panose="020B0609070205080204" pitchFamily="49" charset="-128"/>
              <a:ea typeface="MS Gothic" panose="020B0609070205080204" pitchFamily="49" charset="-128"/>
            </a:endParaRPr>
          </a:p>
          <a:p>
            <a:pPr marL="0" indent="0">
              <a:buNone/>
            </a:pPr>
            <a:r>
              <a:rPr lang="ja-JP" altLang="en-US">
                <a:latin typeface="MS Gothic" panose="020B0609070205080204" pitchFamily="49" charset="-128"/>
                <a:ea typeface="MS Gothic" panose="020B0609070205080204" pitchFamily="49" charset="-128"/>
              </a:rPr>
              <a:t>１、二地域居住地（受け入れ）の環境整備と誘致</a:t>
            </a:r>
            <a:r>
              <a:rPr lang="en-US" altLang="ja-JP" dirty="0">
                <a:latin typeface="MS Gothic" panose="020B0609070205080204" pitchFamily="49" charset="-128"/>
                <a:ea typeface="MS Gothic" panose="020B0609070205080204" pitchFamily="49" charset="-128"/>
              </a:rPr>
              <a:t>PR</a:t>
            </a:r>
          </a:p>
          <a:p>
            <a:pPr marL="0" indent="0">
              <a:buNone/>
            </a:pPr>
            <a:endParaRPr lang="en-US" altLang="ja-JP" dirty="0">
              <a:latin typeface="MS Gothic" panose="020B0609070205080204" pitchFamily="49" charset="-128"/>
              <a:ea typeface="MS Gothic" panose="020B0609070205080204" pitchFamily="49" charset="-128"/>
            </a:endParaRPr>
          </a:p>
          <a:p>
            <a:pPr marL="0" indent="0">
              <a:buNone/>
            </a:pPr>
            <a:endParaRPr lang="ja-JP" altLang="en-US">
              <a:latin typeface="MS Gothic" panose="020B0609070205080204" pitchFamily="49" charset="-128"/>
              <a:ea typeface="MS Gothic" panose="020B0609070205080204" pitchFamily="49" charset="-128"/>
            </a:endParaRPr>
          </a:p>
          <a:p>
            <a:pPr marL="0" indent="0">
              <a:buNone/>
            </a:pPr>
            <a:r>
              <a:rPr lang="ja-JP" altLang="en-US">
                <a:latin typeface="MS Gothic" panose="020B0609070205080204" pitchFamily="49" charset="-128"/>
                <a:ea typeface="MS Gothic" panose="020B0609070205080204" pitchFamily="49" charset="-128"/>
              </a:rPr>
              <a:t>２、専門家集団による課題解決事業の実施</a:t>
            </a:r>
            <a:endParaRPr lang="en-US" altLang="ja-JP" dirty="0">
              <a:latin typeface="MS Gothic" panose="020B0609070205080204" pitchFamily="49" charset="-128"/>
              <a:ea typeface="MS Gothic" panose="020B0609070205080204" pitchFamily="49" charset="-128"/>
            </a:endParaRPr>
          </a:p>
          <a:p>
            <a:pPr marL="0" indent="0">
              <a:buNone/>
            </a:pPr>
            <a:endParaRPr lang="en-US" altLang="ja-JP" dirty="0">
              <a:latin typeface="MS Gothic" panose="020B0609070205080204" pitchFamily="49" charset="-128"/>
              <a:ea typeface="MS Gothic" panose="020B0609070205080204" pitchFamily="49" charset="-128"/>
            </a:endParaRPr>
          </a:p>
          <a:p>
            <a:pPr marL="0" indent="0">
              <a:buNone/>
            </a:pPr>
            <a:endParaRPr lang="en-US" altLang="ja-JP" dirty="0">
              <a:latin typeface="MS Gothic" panose="020B0609070205080204" pitchFamily="49" charset="-128"/>
              <a:ea typeface="MS Gothic" panose="020B0609070205080204" pitchFamily="49" charset="-128"/>
            </a:endParaRPr>
          </a:p>
          <a:p>
            <a:pPr marL="0" indent="0">
              <a:buNone/>
            </a:pPr>
            <a:r>
              <a:rPr lang="ja-JP" altLang="en-US">
                <a:latin typeface="MS Gothic" panose="020B0609070205080204" pitchFamily="49" charset="-128"/>
                <a:ea typeface="MS Gothic" panose="020B0609070205080204" pitchFamily="49" charset="-128"/>
              </a:rPr>
              <a:t>３、地域住民による持続、自走できる体制の構築</a:t>
            </a:r>
          </a:p>
          <a:p>
            <a:pPr marL="0" indent="0">
              <a:buNone/>
            </a:pPr>
            <a:endParaRPr lang="ja-JP" altLang="en-US">
              <a:latin typeface="MS Gothic" panose="020B0609070205080204" pitchFamily="49" charset="-128"/>
              <a:ea typeface="MS Gothic" panose="020B0609070205080204" pitchFamily="49" charset="-128"/>
            </a:endParaRPr>
          </a:p>
          <a:p>
            <a:pPr marL="0" indent="0">
              <a:buNone/>
            </a:pPr>
            <a:endParaRPr kumimoji="1" lang="ja-JP" altLang="en-US">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2590223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627A7DD4-2D6E-4A2E-A348-1FE74CBD14CD}"/>
              </a:ext>
            </a:extLst>
          </p:cNvPr>
          <p:cNvSpPr txBox="1"/>
          <p:nvPr/>
        </p:nvSpPr>
        <p:spPr>
          <a:xfrm>
            <a:off x="139700" y="40334"/>
            <a:ext cx="8491252" cy="523220"/>
          </a:xfrm>
          <a:prstGeom prst="rect">
            <a:avLst/>
          </a:prstGeom>
          <a:noFill/>
        </p:spPr>
        <p:txBody>
          <a:bodyPr wrap="square" rtlCol="0">
            <a:spAutoFit/>
          </a:bodyPr>
          <a:lstStyle/>
          <a:p>
            <a:r>
              <a:rPr kumimoji="1" lang="ja-JP" altLang="en-US" sz="2800" dirty="0">
                <a:latin typeface="MS Gothic" panose="020B0609070205080204" pitchFamily="49" charset="-128"/>
                <a:ea typeface="MS Gothic" panose="020B0609070205080204" pitchFamily="49" charset="-128"/>
              </a:rPr>
              <a:t>二地域居住誘致に必要な事業</a:t>
            </a:r>
          </a:p>
        </p:txBody>
      </p:sp>
      <p:sp>
        <p:nvSpPr>
          <p:cNvPr id="5" name="コンテンツ プレースホルダー 4">
            <a:extLst>
              <a:ext uri="{FF2B5EF4-FFF2-40B4-BE49-F238E27FC236}">
                <a16:creationId xmlns:a16="http://schemas.microsoft.com/office/drawing/2014/main" id="{358BA631-7605-44AB-96AA-EEF07DF6DAE0}"/>
              </a:ext>
            </a:extLst>
          </p:cNvPr>
          <p:cNvSpPr>
            <a:spLocks noGrp="1"/>
          </p:cNvSpPr>
          <p:nvPr>
            <p:ph idx="1"/>
          </p:nvPr>
        </p:nvSpPr>
        <p:spPr>
          <a:xfrm>
            <a:off x="383133" y="965200"/>
            <a:ext cx="7821067" cy="5029199"/>
          </a:xfrm>
          <a:ln>
            <a:noFill/>
          </a:ln>
        </p:spPr>
        <p:txBody>
          <a:bodyPr>
            <a:noAutofit/>
          </a:bodyPr>
          <a:lstStyle/>
          <a:p>
            <a:endParaRPr lang="en-US" altLang="ja-JP" dirty="0">
              <a:latin typeface="MS Gothic" panose="020B0609070205080204" pitchFamily="49" charset="-128"/>
              <a:ea typeface="MS Gothic" panose="020B0609070205080204" pitchFamily="49" charset="-128"/>
            </a:endParaRPr>
          </a:p>
          <a:p>
            <a:r>
              <a:rPr lang="ja-JP" altLang="en-US">
                <a:latin typeface="MS Gothic" panose="020B0609070205080204" pitchFamily="49" charset="-128"/>
                <a:ea typeface="MS Gothic" panose="020B0609070205080204" pitchFamily="49" charset="-128"/>
              </a:rPr>
              <a:t>地域</a:t>
            </a:r>
            <a:r>
              <a:rPr lang="ja-JP" altLang="en-US" dirty="0">
                <a:latin typeface="MS Gothic" panose="020B0609070205080204" pitchFamily="49" charset="-128"/>
                <a:ea typeface="MS Gothic" panose="020B0609070205080204" pitchFamily="49" charset="-128"/>
              </a:rPr>
              <a:t>合意形成サポート事業</a:t>
            </a:r>
            <a:endParaRPr lang="en-US" altLang="ja-JP" dirty="0">
              <a:latin typeface="MS Gothic" panose="020B0609070205080204" pitchFamily="49" charset="-128"/>
              <a:ea typeface="MS Gothic" panose="020B0609070205080204" pitchFamily="49" charset="-128"/>
            </a:endParaRPr>
          </a:p>
          <a:p>
            <a:r>
              <a:rPr lang="ja-JP" altLang="en-US" dirty="0">
                <a:latin typeface="MS Gothic" panose="020B0609070205080204" pitchFamily="49" charset="-128"/>
                <a:ea typeface="MS Gothic" panose="020B0609070205080204" pitchFamily="49" charset="-128"/>
              </a:rPr>
              <a:t>滞在施設整備事業</a:t>
            </a:r>
            <a:endParaRPr lang="en-US" altLang="ja-JP" dirty="0">
              <a:latin typeface="MS Gothic" panose="020B0609070205080204" pitchFamily="49" charset="-128"/>
              <a:ea typeface="MS Gothic" panose="020B0609070205080204" pitchFamily="49" charset="-128"/>
            </a:endParaRPr>
          </a:p>
          <a:p>
            <a:r>
              <a:rPr lang="ja-JP" altLang="en-US" dirty="0">
                <a:latin typeface="MS Gothic" panose="020B0609070205080204" pitchFamily="49" charset="-128"/>
                <a:ea typeface="MS Gothic" panose="020B0609070205080204" pitchFamily="49" charset="-128"/>
              </a:rPr>
              <a:t>施設運営事業</a:t>
            </a:r>
            <a:endParaRPr lang="en-US" altLang="ja-JP" dirty="0">
              <a:latin typeface="MS Gothic" panose="020B0609070205080204" pitchFamily="49" charset="-128"/>
              <a:ea typeface="MS Gothic" panose="020B0609070205080204" pitchFamily="49" charset="-128"/>
            </a:endParaRPr>
          </a:p>
          <a:p>
            <a:r>
              <a:rPr lang="ja-JP" altLang="en-US" dirty="0">
                <a:latin typeface="MS Gothic" panose="020B0609070205080204" pitchFamily="49" charset="-128"/>
                <a:ea typeface="MS Gothic" panose="020B0609070205080204" pitchFamily="49" charset="-128"/>
              </a:rPr>
              <a:t>リモートワーク環境整備事業</a:t>
            </a:r>
            <a:endParaRPr lang="en-US" altLang="ja-JP" dirty="0">
              <a:latin typeface="MS Gothic" panose="020B0609070205080204" pitchFamily="49" charset="-128"/>
              <a:ea typeface="MS Gothic" panose="020B0609070205080204" pitchFamily="49" charset="-128"/>
            </a:endParaRPr>
          </a:p>
          <a:p>
            <a:r>
              <a:rPr lang="ja-JP" altLang="en-US" dirty="0">
                <a:latin typeface="MS Gothic" panose="020B0609070205080204" pitchFamily="49" charset="-128"/>
                <a:ea typeface="MS Gothic" panose="020B0609070205080204" pitchFamily="49" charset="-128"/>
              </a:rPr>
              <a:t>観光開発と誘客多角化事業</a:t>
            </a:r>
            <a:endParaRPr lang="en-US" altLang="ja-JP" dirty="0">
              <a:latin typeface="MS Gothic" panose="020B0609070205080204" pitchFamily="49" charset="-128"/>
              <a:ea typeface="MS Gothic" panose="020B0609070205080204" pitchFamily="49" charset="-128"/>
            </a:endParaRPr>
          </a:p>
          <a:p>
            <a:r>
              <a:rPr lang="ja-JP" altLang="en-US" dirty="0">
                <a:latin typeface="MS Gothic" panose="020B0609070205080204" pitchFamily="49" charset="-128"/>
                <a:ea typeface="MS Gothic" panose="020B0609070205080204" pitchFamily="49" charset="-128"/>
              </a:rPr>
              <a:t>滞在型コンテンツ開発事業</a:t>
            </a:r>
            <a:endParaRPr lang="en-US" altLang="ja-JP" dirty="0">
              <a:latin typeface="MS Gothic" panose="020B0609070205080204" pitchFamily="49" charset="-128"/>
              <a:ea typeface="MS Gothic" panose="020B0609070205080204" pitchFamily="49" charset="-128"/>
            </a:endParaRPr>
          </a:p>
          <a:p>
            <a:r>
              <a:rPr lang="ja-JP" altLang="en-US" dirty="0">
                <a:latin typeface="MS Gothic" panose="020B0609070205080204" pitchFamily="49" charset="-128"/>
                <a:ea typeface="MS Gothic" panose="020B0609070205080204" pitchFamily="49" charset="-128"/>
              </a:rPr>
              <a:t>観光人材育成事業</a:t>
            </a:r>
            <a:endParaRPr lang="en-US" altLang="ja-JP" dirty="0">
              <a:latin typeface="MS Gothic" panose="020B0609070205080204" pitchFamily="49" charset="-128"/>
              <a:ea typeface="MS Gothic" panose="020B0609070205080204" pitchFamily="49" charset="-128"/>
            </a:endParaRPr>
          </a:p>
          <a:p>
            <a:r>
              <a:rPr lang="ja-JP" altLang="en-US" dirty="0">
                <a:latin typeface="MS Gothic" panose="020B0609070205080204" pitchFamily="49" charset="-128"/>
                <a:ea typeface="MS Gothic" panose="020B0609070205080204" pitchFamily="49" charset="-128"/>
              </a:rPr>
              <a:t>企業版</a:t>
            </a:r>
            <a:r>
              <a:rPr lang="ja-JP" altLang="en-US">
                <a:latin typeface="MS Gothic" panose="020B0609070205080204" pitchFamily="49" charset="-128"/>
                <a:ea typeface="MS Gothic" panose="020B0609070205080204" pitchFamily="49" charset="-128"/>
              </a:rPr>
              <a:t>ふるさと納税誘致事業</a:t>
            </a:r>
            <a:endParaRPr lang="ja-JP" altLang="en-US" dirty="0">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2511267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432E749C-2407-224D-AAD0-191FEFE5E52D}"/>
              </a:ext>
            </a:extLst>
          </p:cNvPr>
          <p:cNvSpPr>
            <a:spLocks noGrp="1"/>
          </p:cNvSpPr>
          <p:nvPr>
            <p:ph type="title"/>
          </p:nvPr>
        </p:nvSpPr>
        <p:spPr>
          <a:xfrm>
            <a:off x="0" y="30161"/>
            <a:ext cx="6977270" cy="559119"/>
          </a:xfrm>
        </p:spPr>
        <p:txBody>
          <a:bodyPr>
            <a:normAutofit fontScale="90000"/>
          </a:bodyPr>
          <a:lstStyle/>
          <a:p>
            <a:br>
              <a:rPr lang="en-US" altLang="ja-JP" dirty="0">
                <a:latin typeface="+mn-ea"/>
              </a:rPr>
            </a:br>
            <a:r>
              <a:rPr lang="ja-JP" altLang="en-US" sz="2700">
                <a:latin typeface="+mn-ea"/>
              </a:rPr>
              <a:t>二地域居住を生み出すには？</a:t>
            </a:r>
            <a:br>
              <a:rPr lang="ja-JP" altLang="en-US" sz="2700">
                <a:latin typeface="+mn-ea"/>
              </a:rPr>
            </a:br>
            <a:endParaRPr kumimoji="1" lang="ja-JP" altLang="en-US" sz="2700"/>
          </a:p>
        </p:txBody>
      </p:sp>
      <p:sp>
        <p:nvSpPr>
          <p:cNvPr id="5" name="コンテンツ プレースホルダー 2">
            <a:extLst>
              <a:ext uri="{FF2B5EF4-FFF2-40B4-BE49-F238E27FC236}">
                <a16:creationId xmlns:a16="http://schemas.microsoft.com/office/drawing/2014/main" id="{6CE8A402-2B98-744A-86F4-B2226F229932}"/>
              </a:ext>
            </a:extLst>
          </p:cNvPr>
          <p:cNvSpPr>
            <a:spLocks noGrp="1"/>
          </p:cNvSpPr>
          <p:nvPr>
            <p:ph idx="1"/>
          </p:nvPr>
        </p:nvSpPr>
        <p:spPr>
          <a:xfrm>
            <a:off x="215900" y="791154"/>
            <a:ext cx="8801100" cy="5187026"/>
          </a:xfrm>
        </p:spPr>
        <p:txBody>
          <a:bodyPr/>
          <a:lstStyle/>
          <a:p>
            <a:pPr marL="0" indent="0">
              <a:buNone/>
            </a:pPr>
            <a:endParaRPr lang="en-US" altLang="ja-JP" dirty="0">
              <a:latin typeface="MS Gothic" panose="020B0609070205080204" pitchFamily="49" charset="-128"/>
              <a:ea typeface="MS Gothic" panose="020B0609070205080204" pitchFamily="49" charset="-128"/>
            </a:endParaRPr>
          </a:p>
          <a:p>
            <a:pPr marL="0" indent="0">
              <a:buNone/>
            </a:pPr>
            <a:r>
              <a:rPr lang="ja-JP" altLang="en-US">
                <a:latin typeface="MS Gothic" panose="020B0609070205080204" pitchFamily="49" charset="-128"/>
                <a:ea typeface="MS Gothic" panose="020B0609070205080204" pitchFamily="49" charset="-128"/>
              </a:rPr>
              <a:t>１、二地域居住地（受け入れ）の環境整備と誘致</a:t>
            </a:r>
            <a:r>
              <a:rPr lang="en-US" altLang="ja-JP" dirty="0">
                <a:latin typeface="MS Gothic" panose="020B0609070205080204" pitchFamily="49" charset="-128"/>
                <a:ea typeface="MS Gothic" panose="020B0609070205080204" pitchFamily="49" charset="-128"/>
              </a:rPr>
              <a:t>PR</a:t>
            </a:r>
          </a:p>
          <a:p>
            <a:pPr marL="0" indent="0">
              <a:buNone/>
            </a:pPr>
            <a:r>
              <a:rPr lang="ja-JP" altLang="en-US">
                <a:latin typeface="MS Gothic" panose="020B0609070205080204" pitchFamily="49" charset="-128"/>
                <a:ea typeface="MS Gothic" panose="020B0609070205080204" pitchFamily="49" charset="-128"/>
              </a:rPr>
              <a:t>　　→ </a:t>
            </a:r>
            <a:r>
              <a:rPr lang="ja-JP" altLang="en-US">
                <a:solidFill>
                  <a:srgbClr val="FF0000"/>
                </a:solidFill>
                <a:latin typeface="MS Gothic" panose="020B0609070205080204" pitchFamily="49" charset="-128"/>
                <a:ea typeface="MS Gothic" panose="020B0609070205080204" pitchFamily="49" charset="-128"/>
              </a:rPr>
              <a:t>古民家再生協会・二地域居住等促進協議会</a:t>
            </a:r>
            <a:endParaRPr lang="en-US" altLang="ja-JP" dirty="0">
              <a:solidFill>
                <a:srgbClr val="FF0000"/>
              </a:solidFill>
              <a:latin typeface="MS Gothic" panose="020B0609070205080204" pitchFamily="49" charset="-128"/>
              <a:ea typeface="MS Gothic" panose="020B0609070205080204" pitchFamily="49" charset="-128"/>
            </a:endParaRPr>
          </a:p>
          <a:p>
            <a:pPr marL="0" indent="0">
              <a:buNone/>
            </a:pPr>
            <a:endParaRPr lang="ja-JP" altLang="en-US">
              <a:latin typeface="MS Gothic" panose="020B0609070205080204" pitchFamily="49" charset="-128"/>
              <a:ea typeface="MS Gothic" panose="020B0609070205080204" pitchFamily="49" charset="-128"/>
            </a:endParaRPr>
          </a:p>
          <a:p>
            <a:pPr marL="0" indent="0">
              <a:buNone/>
            </a:pPr>
            <a:r>
              <a:rPr lang="ja-JP" altLang="en-US">
                <a:latin typeface="MS Gothic" panose="020B0609070205080204" pitchFamily="49" charset="-128"/>
                <a:ea typeface="MS Gothic" panose="020B0609070205080204" pitchFamily="49" charset="-128"/>
              </a:rPr>
              <a:t>２、専門家集団による課題解決事業の実施</a:t>
            </a:r>
            <a:endParaRPr lang="en-US" altLang="ja-JP" dirty="0">
              <a:latin typeface="MS Gothic" panose="020B0609070205080204" pitchFamily="49" charset="-128"/>
              <a:ea typeface="MS Gothic" panose="020B0609070205080204" pitchFamily="49" charset="-128"/>
            </a:endParaRPr>
          </a:p>
          <a:p>
            <a:pPr marL="0" indent="0">
              <a:buNone/>
            </a:pPr>
            <a:r>
              <a:rPr lang="ja-JP" altLang="en-US">
                <a:latin typeface="MS Gothic" panose="020B0609070205080204" pitchFamily="49" charset="-128"/>
                <a:ea typeface="MS Gothic" panose="020B0609070205080204" pitchFamily="49" charset="-128"/>
              </a:rPr>
              <a:t>　　→ </a:t>
            </a:r>
            <a:r>
              <a:rPr lang="ja-JP" altLang="en-US">
                <a:solidFill>
                  <a:srgbClr val="FF0000"/>
                </a:solidFill>
                <a:latin typeface="MS Gothic" panose="020B0609070205080204" pitchFamily="49" charset="-128"/>
                <a:ea typeface="MS Gothic" panose="020B0609070205080204" pitchFamily="49" charset="-128"/>
              </a:rPr>
              <a:t>空き家アドバイザー協議会</a:t>
            </a:r>
            <a:endParaRPr lang="en-US" altLang="ja-JP" dirty="0">
              <a:solidFill>
                <a:srgbClr val="FF0000"/>
              </a:solidFill>
              <a:latin typeface="MS Gothic" panose="020B0609070205080204" pitchFamily="49" charset="-128"/>
              <a:ea typeface="MS Gothic" panose="020B0609070205080204" pitchFamily="49" charset="-128"/>
            </a:endParaRPr>
          </a:p>
          <a:p>
            <a:pPr marL="0" indent="0">
              <a:buNone/>
            </a:pPr>
            <a:endParaRPr lang="en-US" altLang="ja-JP" dirty="0">
              <a:latin typeface="MS Gothic" panose="020B0609070205080204" pitchFamily="49" charset="-128"/>
              <a:ea typeface="MS Gothic" panose="020B0609070205080204" pitchFamily="49" charset="-128"/>
            </a:endParaRPr>
          </a:p>
          <a:p>
            <a:pPr marL="0" indent="0">
              <a:buNone/>
            </a:pPr>
            <a:r>
              <a:rPr lang="ja-JP" altLang="en-US">
                <a:latin typeface="MS Gothic" panose="020B0609070205080204" pitchFamily="49" charset="-128"/>
                <a:ea typeface="MS Gothic" panose="020B0609070205080204" pitchFamily="49" charset="-128"/>
              </a:rPr>
              <a:t>３、地域住民による持続、自走できる体制の構築</a:t>
            </a:r>
          </a:p>
          <a:p>
            <a:pPr marL="0" indent="0">
              <a:buNone/>
            </a:pPr>
            <a:r>
              <a:rPr lang="ja-JP" altLang="en-US">
                <a:latin typeface="MS Gothic" panose="020B0609070205080204" pitchFamily="49" charset="-128"/>
                <a:ea typeface="MS Gothic" panose="020B0609070205080204" pitchFamily="49" charset="-128"/>
              </a:rPr>
              <a:t>　　→ </a:t>
            </a:r>
            <a:r>
              <a:rPr lang="ja-JP" altLang="en-US">
                <a:solidFill>
                  <a:srgbClr val="FF0000"/>
                </a:solidFill>
                <a:latin typeface="MS Gothic" panose="020B0609070205080204" pitchFamily="49" charset="-128"/>
                <a:ea typeface="MS Gothic" panose="020B0609070205080204" pitchFamily="49" charset="-128"/>
              </a:rPr>
              <a:t>住教育推進機構</a:t>
            </a:r>
          </a:p>
          <a:p>
            <a:pPr marL="0" indent="0">
              <a:buNone/>
            </a:pPr>
            <a:endParaRPr kumimoji="1" lang="ja-JP" altLang="en-US">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3877153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2DBF163F-7E8F-2541-84EE-668D2D295290}"/>
              </a:ext>
            </a:extLst>
          </p:cNvPr>
          <p:cNvSpPr>
            <a:spLocks noGrp="1"/>
          </p:cNvSpPr>
          <p:nvPr>
            <p:ph type="title"/>
          </p:nvPr>
        </p:nvSpPr>
        <p:spPr>
          <a:xfrm>
            <a:off x="179614" y="5159829"/>
            <a:ext cx="8964386" cy="1208314"/>
          </a:xfrm>
        </p:spPr>
        <p:txBody>
          <a:bodyPr anchor="ctr">
            <a:normAutofit/>
          </a:bodyPr>
          <a:lstStyle/>
          <a:p>
            <a:pPr algn="ctr"/>
            <a:r>
              <a:rPr kumimoji="1" lang="ja-JP" altLang="en-US" dirty="0"/>
              <a:t>空き家に手を加えるコトなくそのまま流通が基本</a:t>
            </a:r>
          </a:p>
        </p:txBody>
      </p:sp>
      <p:pic>
        <p:nvPicPr>
          <p:cNvPr id="5" name="Picture 4">
            <a:extLst>
              <a:ext uri="{FF2B5EF4-FFF2-40B4-BE49-F238E27FC236}">
                <a16:creationId xmlns:a16="http://schemas.microsoft.com/office/drawing/2014/main" id="{A4A46827-6982-415E-9B64-702890A2EB8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8912" y="1569110"/>
            <a:ext cx="8266176" cy="3719779"/>
          </a:xfrm>
          <a:prstGeom prst="rect">
            <a:avLst/>
          </a:prstGeom>
          <a:noFill/>
          <a:extLst>
            <a:ext uri="{909E8E84-426E-40DD-AFC4-6F175D3DCCD1}">
              <a14:hiddenFill xmlns:a14="http://schemas.microsoft.com/office/drawing/2010/main">
                <a:solidFill>
                  <a:srgbClr val="FFFFFF"/>
                </a:solidFill>
              </a14:hiddenFill>
            </a:ext>
          </a:extLst>
        </p:spPr>
      </p:pic>
      <p:sp>
        <p:nvSpPr>
          <p:cNvPr id="6" name="タイトル 1">
            <a:extLst>
              <a:ext uri="{FF2B5EF4-FFF2-40B4-BE49-F238E27FC236}">
                <a16:creationId xmlns:a16="http://schemas.microsoft.com/office/drawing/2014/main" id="{48B924AE-0601-4499-84D1-E464128E7C38}"/>
              </a:ext>
            </a:extLst>
          </p:cNvPr>
          <p:cNvSpPr txBox="1">
            <a:spLocks/>
          </p:cNvSpPr>
          <p:nvPr/>
        </p:nvSpPr>
        <p:spPr>
          <a:xfrm>
            <a:off x="0" y="30161"/>
            <a:ext cx="7886700"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fontAlgn="base"/>
            <a:r>
              <a:rPr lang="ja-JP" altLang="en-US" dirty="0"/>
              <a:t>空き家バンク制度の仕組み</a:t>
            </a:r>
          </a:p>
        </p:txBody>
      </p:sp>
    </p:spTree>
    <p:extLst>
      <p:ext uri="{BB962C8B-B14F-4D97-AF65-F5344CB8AC3E}">
        <p14:creationId xmlns:p14="http://schemas.microsoft.com/office/powerpoint/2010/main" val="39028251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865159E-8E5C-A345-AAC4-3BFF435360EF}"/>
              </a:ext>
            </a:extLst>
          </p:cNvPr>
          <p:cNvSpPr>
            <a:spLocks noGrp="1"/>
          </p:cNvSpPr>
          <p:nvPr>
            <p:ph type="title"/>
          </p:nvPr>
        </p:nvSpPr>
        <p:spPr>
          <a:xfrm>
            <a:off x="0" y="30161"/>
            <a:ext cx="6977270" cy="559119"/>
          </a:xfrm>
        </p:spPr>
        <p:txBody>
          <a:bodyPr/>
          <a:lstStyle/>
          <a:p>
            <a:r>
              <a:rPr lang="ja-JP" altLang="en-US" dirty="0"/>
              <a:t>空き家バンクでは出来ないコト</a:t>
            </a:r>
            <a:endParaRPr kumimoji="1" lang="ja-JP" altLang="en-US" dirty="0"/>
          </a:p>
        </p:txBody>
      </p:sp>
      <p:pic>
        <p:nvPicPr>
          <p:cNvPr id="5" name="図 4">
            <a:extLst>
              <a:ext uri="{FF2B5EF4-FFF2-40B4-BE49-F238E27FC236}">
                <a16:creationId xmlns:a16="http://schemas.microsoft.com/office/drawing/2014/main" id="{D53852AF-B6B7-5440-96C2-4593E3BD5E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900" y="841445"/>
            <a:ext cx="8204200" cy="5478427"/>
          </a:xfrm>
          <a:prstGeom prst="rect">
            <a:avLst/>
          </a:prstGeom>
        </p:spPr>
      </p:pic>
    </p:spTree>
    <p:extLst>
      <p:ext uri="{BB962C8B-B14F-4D97-AF65-F5344CB8AC3E}">
        <p14:creationId xmlns:p14="http://schemas.microsoft.com/office/powerpoint/2010/main" val="36452952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a:extLst>
              <a:ext uri="{FF2B5EF4-FFF2-40B4-BE49-F238E27FC236}">
                <a16:creationId xmlns:a16="http://schemas.microsoft.com/office/drawing/2014/main" id="{80DD61A0-6594-C647-8C2D-7062D36EED23}"/>
              </a:ext>
            </a:extLst>
          </p:cNvPr>
          <p:cNvSpPr>
            <a:spLocks noGrp="1"/>
          </p:cNvSpPr>
          <p:nvPr>
            <p:ph idx="1"/>
          </p:nvPr>
        </p:nvSpPr>
        <p:spPr>
          <a:xfrm>
            <a:off x="312392" y="996952"/>
            <a:ext cx="8519216" cy="5359399"/>
          </a:xfrm>
        </p:spPr>
        <p:txBody>
          <a:bodyPr>
            <a:noAutofit/>
          </a:bodyPr>
          <a:lstStyle/>
          <a:p>
            <a:pPr marL="0" indent="0">
              <a:buNone/>
            </a:pPr>
            <a:r>
              <a:rPr kumimoji="1" lang="en-US" altLang="ja-JP" sz="2400" dirty="0"/>
              <a:t>         </a:t>
            </a:r>
            <a:r>
              <a:rPr kumimoji="1" lang="ja-JP" altLang="en-US" sz="2400" dirty="0"/>
              <a:t>自治体の出来ないこと民間が行う</a:t>
            </a:r>
            <a:endParaRPr kumimoji="1" lang="en-US" altLang="ja-JP" sz="2400" dirty="0"/>
          </a:p>
          <a:p>
            <a:pPr marL="0" indent="0">
              <a:buNone/>
            </a:pPr>
            <a:r>
              <a:rPr lang="ja-JP" altLang="en-US" sz="2400" dirty="0"/>
              <a:t>　</a:t>
            </a:r>
            <a:br>
              <a:rPr lang="en-US" altLang="ja-JP" sz="2400" dirty="0"/>
            </a:br>
            <a:r>
              <a:rPr lang="en-US" altLang="ja-JP" sz="2400" dirty="0"/>
              <a:t>                   </a:t>
            </a:r>
            <a:r>
              <a:rPr lang="ja-JP" altLang="en-US" sz="2400" dirty="0"/>
              <a:t>　</a:t>
            </a:r>
            <a:r>
              <a:rPr lang="en-US" altLang="ja-JP" sz="2400" dirty="0"/>
              <a:t>    </a:t>
            </a:r>
            <a:r>
              <a:rPr kumimoji="1" lang="ja-JP" altLang="en-US" sz="2400" dirty="0"/>
              <a:t>⬇️</a:t>
            </a:r>
            <a:endParaRPr kumimoji="1" lang="en-US" altLang="ja-JP" sz="2400" dirty="0"/>
          </a:p>
          <a:p>
            <a:pPr marL="0" indent="0" algn="ctr">
              <a:buNone/>
            </a:pPr>
            <a:endParaRPr kumimoji="1" lang="en-US" altLang="ja-JP" sz="2400" dirty="0"/>
          </a:p>
          <a:p>
            <a:pPr marL="0" indent="0" algn="ctr">
              <a:buNone/>
            </a:pPr>
            <a:r>
              <a:rPr kumimoji="1" lang="en-US" altLang="ja-JP" sz="2400" dirty="0"/>
              <a:t> </a:t>
            </a:r>
            <a:r>
              <a:rPr kumimoji="1" lang="ja-JP" altLang="en-US" sz="2400" dirty="0"/>
              <a:t>自治体と情報共有し自治体と共に「空き家課題解決」</a:t>
            </a:r>
            <a:endParaRPr kumimoji="1" lang="en-US" altLang="ja-JP" sz="2400" dirty="0"/>
          </a:p>
          <a:p>
            <a:pPr marL="0" indent="0">
              <a:buNone/>
            </a:pPr>
            <a:r>
              <a:rPr kumimoji="1" lang="en-US" altLang="ja-JP" sz="2400" dirty="0"/>
              <a:t>      </a:t>
            </a:r>
            <a:r>
              <a:rPr kumimoji="1" lang="ja-JP" altLang="en-US" sz="2400" dirty="0"/>
              <a:t>（空き家バンク）　</a:t>
            </a:r>
            <a:r>
              <a:rPr kumimoji="1" lang="en-US" altLang="ja-JP" sz="2400" dirty="0"/>
              <a:t> </a:t>
            </a: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en-US" altLang="ja-JP" sz="2400" dirty="0"/>
              <a:t>  </a:t>
            </a:r>
            <a:r>
              <a:rPr kumimoji="1" lang="ja-JP" altLang="en-US" sz="2400" dirty="0"/>
              <a:t>自治体情報管理発信</a:t>
            </a:r>
            <a:r>
              <a:rPr kumimoji="1" lang="en-US" altLang="ja-JP" sz="2400" dirty="0"/>
              <a:t> </a:t>
            </a:r>
            <a:r>
              <a:rPr kumimoji="1" lang="ja-JP" altLang="en-US" sz="2400" dirty="0"/>
              <a:t>⇦</a:t>
            </a:r>
            <a:r>
              <a:rPr kumimoji="1" lang="ja-JP" altLang="en-US" sz="2400" dirty="0">
                <a:solidFill>
                  <a:srgbClr val="FF0000"/>
                </a:solidFill>
              </a:rPr>
              <a:t>連携</a:t>
            </a:r>
            <a:r>
              <a:rPr kumimoji="1" lang="ja-JP" altLang="en-US" sz="2400" dirty="0"/>
              <a:t>⇨</a:t>
            </a:r>
            <a:r>
              <a:rPr kumimoji="1" lang="en-US" altLang="ja-JP" sz="2400" dirty="0"/>
              <a:t> </a:t>
            </a:r>
            <a:r>
              <a:rPr kumimoji="1" lang="ja-JP" altLang="en-US" sz="2400" dirty="0"/>
              <a:t>民間で実務運営</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　</a:t>
            </a:r>
            <a:r>
              <a:rPr kumimoji="1" lang="en-US" altLang="ja-JP" sz="2400" dirty="0"/>
              <a:t> </a:t>
            </a:r>
            <a:r>
              <a:rPr kumimoji="1" lang="ja-JP" altLang="en-US" sz="2400" dirty="0"/>
              <a:t>⬇️</a:t>
            </a:r>
            <a:endParaRPr kumimoji="1" lang="en-US" altLang="ja-JP" sz="2400" dirty="0"/>
          </a:p>
          <a:p>
            <a:pPr marL="0" indent="0">
              <a:buNone/>
            </a:pPr>
            <a:r>
              <a:rPr kumimoji="1" lang="ja-JP" altLang="en-US" sz="2400" dirty="0"/>
              <a:t>　　　　　　　　　</a:t>
            </a:r>
            <a:r>
              <a:rPr lang="ja-JP" altLang="en-US" sz="2400" dirty="0"/>
              <a:t> </a:t>
            </a:r>
            <a:r>
              <a:rPr kumimoji="1" lang="ja-JP" altLang="en-US" sz="2400" dirty="0"/>
              <a:t>　　</a:t>
            </a:r>
            <a:r>
              <a:rPr kumimoji="1" lang="en-US" altLang="ja-JP" sz="2400" dirty="0"/>
              <a:t>    </a:t>
            </a:r>
            <a:r>
              <a:rPr kumimoji="1" lang="ja-JP" altLang="en-US" sz="2400" dirty="0"/>
              <a:t>・発生抑制</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・解体促進</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a:t>
            </a:r>
            <a:r>
              <a:rPr lang="ja-JP" altLang="en-US" sz="2400" dirty="0"/>
              <a:t>利活用</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p:txBody>
      </p:sp>
    </p:spTree>
    <p:extLst>
      <p:ext uri="{BB962C8B-B14F-4D97-AF65-F5344CB8AC3E}">
        <p14:creationId xmlns:p14="http://schemas.microsoft.com/office/powerpoint/2010/main" val="3001974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a:extLst>
              <a:ext uri="{FF2B5EF4-FFF2-40B4-BE49-F238E27FC236}">
                <a16:creationId xmlns:a16="http://schemas.microsoft.com/office/drawing/2014/main" id="{DC6EE1CC-63E5-3B44-B596-03DE23A23D1B}"/>
              </a:ext>
            </a:extLst>
          </p:cNvPr>
          <p:cNvSpPr>
            <a:spLocks noGrp="1"/>
          </p:cNvSpPr>
          <p:nvPr>
            <p:ph idx="1"/>
          </p:nvPr>
        </p:nvSpPr>
        <p:spPr>
          <a:xfrm>
            <a:off x="628650" y="1358900"/>
            <a:ext cx="7886700" cy="4619280"/>
          </a:xfrm>
        </p:spPr>
        <p:txBody>
          <a:bodyPr>
            <a:normAutofit/>
          </a:bodyPr>
          <a:lstStyle/>
          <a:p>
            <a:pPr marL="0" indent="0">
              <a:buNone/>
            </a:pPr>
            <a:r>
              <a:rPr kumimoji="1" lang="ja-JP" altLang="en-US" sz="5400" dirty="0">
                <a:solidFill>
                  <a:srgbClr val="FF0000"/>
                </a:solidFill>
              </a:rPr>
              <a:t>１、発生抑制</a:t>
            </a:r>
            <a:endParaRPr kumimoji="1" lang="en-US" altLang="ja-JP" sz="5400" dirty="0">
              <a:solidFill>
                <a:srgbClr val="FF0000"/>
              </a:solidFill>
            </a:endParaRPr>
          </a:p>
          <a:p>
            <a:pPr marL="0" indent="0">
              <a:buNone/>
            </a:pPr>
            <a:endParaRPr lang="en-US" altLang="ja-JP" sz="5400" dirty="0"/>
          </a:p>
          <a:p>
            <a:pPr marL="0" indent="0">
              <a:buNone/>
            </a:pPr>
            <a:r>
              <a:rPr kumimoji="1" lang="ja-JP" altLang="en-US" sz="5400" dirty="0">
                <a:solidFill>
                  <a:schemeClr val="tx1">
                    <a:lumMod val="50000"/>
                    <a:lumOff val="50000"/>
                  </a:schemeClr>
                </a:solidFill>
              </a:rPr>
              <a:t>２、利活用</a:t>
            </a:r>
            <a:endParaRPr kumimoji="1" lang="en-US" altLang="ja-JP" sz="5400" dirty="0">
              <a:solidFill>
                <a:schemeClr val="tx1">
                  <a:lumMod val="50000"/>
                  <a:lumOff val="50000"/>
                </a:schemeClr>
              </a:solidFill>
            </a:endParaRPr>
          </a:p>
          <a:p>
            <a:pPr marL="0" indent="0">
              <a:buNone/>
            </a:pPr>
            <a:endParaRPr lang="en-US" altLang="ja-JP" sz="5400" dirty="0">
              <a:solidFill>
                <a:schemeClr val="tx1">
                  <a:lumMod val="50000"/>
                  <a:lumOff val="50000"/>
                </a:schemeClr>
              </a:solidFill>
            </a:endParaRPr>
          </a:p>
          <a:p>
            <a:pPr marL="0" indent="0">
              <a:buNone/>
            </a:pPr>
            <a:r>
              <a:rPr kumimoji="1" lang="ja-JP" altLang="en-US" sz="5400" dirty="0">
                <a:solidFill>
                  <a:schemeClr val="tx1">
                    <a:lumMod val="50000"/>
                    <a:lumOff val="50000"/>
                  </a:schemeClr>
                </a:solidFill>
              </a:rPr>
              <a:t>３、解体促進</a:t>
            </a:r>
          </a:p>
        </p:txBody>
      </p:sp>
    </p:spTree>
    <p:extLst>
      <p:ext uri="{BB962C8B-B14F-4D97-AF65-F5344CB8AC3E}">
        <p14:creationId xmlns:p14="http://schemas.microsoft.com/office/powerpoint/2010/main" val="1025232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コンテンツ プレースホルダー 8">
            <a:extLst>
              <a:ext uri="{FF2B5EF4-FFF2-40B4-BE49-F238E27FC236}">
                <a16:creationId xmlns:a16="http://schemas.microsoft.com/office/drawing/2014/main" id="{9A4348A7-7E0A-334D-B41A-097EAC2984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8413" y="800100"/>
            <a:ext cx="2656586" cy="3530600"/>
          </a:xfrm>
          <a:prstGeom prst="rect">
            <a:avLst/>
          </a:prstGeom>
        </p:spPr>
      </p:pic>
      <p:sp>
        <p:nvSpPr>
          <p:cNvPr id="12" name="タイトル 1">
            <a:extLst>
              <a:ext uri="{FF2B5EF4-FFF2-40B4-BE49-F238E27FC236}">
                <a16:creationId xmlns:a16="http://schemas.microsoft.com/office/drawing/2014/main" id="{76B9B9DD-58A4-5C42-8FAD-EF9E724DFA1C}"/>
              </a:ext>
            </a:extLst>
          </p:cNvPr>
          <p:cNvSpPr txBox="1">
            <a:spLocks/>
          </p:cNvSpPr>
          <p:nvPr/>
        </p:nvSpPr>
        <p:spPr>
          <a:xfrm>
            <a:off x="112014" y="101600"/>
            <a:ext cx="8130286" cy="617415"/>
          </a:xfrm>
          <a:prstGeom prst="rect">
            <a:avLst/>
          </a:prstGeom>
        </p:spPr>
        <p:txBody>
          <a:bodyPr vert="horz" wrap="square"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sz="2000"/>
              <a:t>発生抑制へ地域の人で空き家問題を話し合う住教育</a:t>
            </a:r>
            <a:endParaRPr lang="ja-JP" altLang="en-US" sz="2000" dirty="0"/>
          </a:p>
        </p:txBody>
      </p:sp>
      <p:pic>
        <p:nvPicPr>
          <p:cNvPr id="13" name="図 12" descr="テーブルの周りに集まっている人々&#10;&#10;中程度の精度で自動的に生成された説明">
            <a:extLst>
              <a:ext uri="{FF2B5EF4-FFF2-40B4-BE49-F238E27FC236}">
                <a16:creationId xmlns:a16="http://schemas.microsoft.com/office/drawing/2014/main" id="{2A996170-1A70-B946-97C9-B7DD9DD5C5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6733" y="4438894"/>
            <a:ext cx="3376575" cy="2063506"/>
          </a:xfrm>
          <a:prstGeom prst="rect">
            <a:avLst/>
          </a:prstGeom>
        </p:spPr>
      </p:pic>
      <p:pic>
        <p:nvPicPr>
          <p:cNvPr id="14" name="図 13" descr="会議室に集まる人々&#10;&#10;自動的に生成された説明">
            <a:extLst>
              <a:ext uri="{FF2B5EF4-FFF2-40B4-BE49-F238E27FC236}">
                <a16:creationId xmlns:a16="http://schemas.microsoft.com/office/drawing/2014/main" id="{4B731DF0-4FFC-0346-BB35-EAB399CCDEE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85669" y="812800"/>
            <a:ext cx="4650331" cy="3098800"/>
          </a:xfrm>
          <a:prstGeom prst="rect">
            <a:avLst/>
          </a:prstGeom>
        </p:spPr>
      </p:pic>
      <p:pic>
        <p:nvPicPr>
          <p:cNvPr id="15" name="図 14" descr="テーブルに肘をついている子供たち&#10;&#10;低い精度で自動的に生成された説明">
            <a:extLst>
              <a:ext uri="{FF2B5EF4-FFF2-40B4-BE49-F238E27FC236}">
                <a16:creationId xmlns:a16="http://schemas.microsoft.com/office/drawing/2014/main" id="{442F175B-7719-DF4B-82E9-8F4A1BB6A81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85669" y="4147285"/>
            <a:ext cx="4650331" cy="2355115"/>
          </a:xfrm>
          <a:prstGeom prst="rect">
            <a:avLst/>
          </a:prstGeom>
        </p:spPr>
      </p:pic>
    </p:spTree>
    <p:extLst>
      <p:ext uri="{BB962C8B-B14F-4D97-AF65-F5344CB8AC3E}">
        <p14:creationId xmlns:p14="http://schemas.microsoft.com/office/powerpoint/2010/main" val="14360578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38E2CF1-98CD-1945-A2C6-DE56ECD75DE6}"/>
              </a:ext>
            </a:extLst>
          </p:cNvPr>
          <p:cNvSpPr>
            <a:spLocks noGrp="1"/>
          </p:cNvSpPr>
          <p:nvPr>
            <p:ph type="title"/>
          </p:nvPr>
        </p:nvSpPr>
        <p:spPr>
          <a:xfrm>
            <a:off x="0" y="30161"/>
            <a:ext cx="6977270" cy="559119"/>
          </a:xfrm>
        </p:spPr>
        <p:txBody>
          <a:bodyPr/>
          <a:lstStyle/>
          <a:p>
            <a:r>
              <a:rPr kumimoji="1" lang="ja-JP" altLang="en-US" dirty="0"/>
              <a:t>シルバー人材センターとの連携</a:t>
            </a:r>
          </a:p>
        </p:txBody>
      </p:sp>
      <p:pic>
        <p:nvPicPr>
          <p:cNvPr id="5" name="図 4">
            <a:extLst>
              <a:ext uri="{FF2B5EF4-FFF2-40B4-BE49-F238E27FC236}">
                <a16:creationId xmlns:a16="http://schemas.microsoft.com/office/drawing/2014/main" id="{BFD5D764-CF40-42E3-9DCF-6132516523AD}"/>
              </a:ext>
            </a:extLst>
          </p:cNvPr>
          <p:cNvPicPr>
            <a:picLocks noChangeAspect="1"/>
          </p:cNvPicPr>
          <p:nvPr/>
        </p:nvPicPr>
        <p:blipFill>
          <a:blip r:embed="rId2"/>
          <a:stretch>
            <a:fillRect/>
          </a:stretch>
        </p:blipFill>
        <p:spPr>
          <a:xfrm>
            <a:off x="184805" y="903921"/>
            <a:ext cx="3823796" cy="5394960"/>
          </a:xfrm>
          <a:prstGeom prst="rect">
            <a:avLst/>
          </a:prstGeom>
        </p:spPr>
      </p:pic>
      <p:pic>
        <p:nvPicPr>
          <p:cNvPr id="6" name="図 5">
            <a:extLst>
              <a:ext uri="{FF2B5EF4-FFF2-40B4-BE49-F238E27FC236}">
                <a16:creationId xmlns:a16="http://schemas.microsoft.com/office/drawing/2014/main" id="{9BC82A40-19F9-49D6-A095-74E1FE9DC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74153" y="903921"/>
            <a:ext cx="2309745" cy="1538710"/>
          </a:xfrm>
          <a:prstGeom prst="rect">
            <a:avLst/>
          </a:prstGeom>
        </p:spPr>
      </p:pic>
      <p:pic>
        <p:nvPicPr>
          <p:cNvPr id="7" name="図 6">
            <a:extLst>
              <a:ext uri="{FF2B5EF4-FFF2-40B4-BE49-F238E27FC236}">
                <a16:creationId xmlns:a16="http://schemas.microsoft.com/office/drawing/2014/main" id="{4F2C9CED-02C6-4F61-9053-1848F2B8F64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49450" y="903921"/>
            <a:ext cx="2309745" cy="1537516"/>
          </a:xfrm>
          <a:prstGeom prst="rect">
            <a:avLst/>
          </a:prstGeom>
        </p:spPr>
      </p:pic>
      <p:sp>
        <p:nvSpPr>
          <p:cNvPr id="8" name="コンテンツ プレースホルダー 4">
            <a:extLst>
              <a:ext uri="{FF2B5EF4-FFF2-40B4-BE49-F238E27FC236}">
                <a16:creationId xmlns:a16="http://schemas.microsoft.com/office/drawing/2014/main" id="{17F3E393-C8E2-4DB8-8ED2-506AA28EFDC5}"/>
              </a:ext>
            </a:extLst>
          </p:cNvPr>
          <p:cNvSpPr>
            <a:spLocks noGrp="1"/>
          </p:cNvSpPr>
          <p:nvPr>
            <p:ph idx="1"/>
          </p:nvPr>
        </p:nvSpPr>
        <p:spPr>
          <a:xfrm>
            <a:off x="4174153" y="2499193"/>
            <a:ext cx="4785042" cy="256885"/>
          </a:xfrm>
        </p:spPr>
        <p:txBody>
          <a:bodyPr>
            <a:normAutofit/>
          </a:bodyPr>
          <a:lstStyle/>
          <a:p>
            <a:pPr marL="0" indent="0" algn="ctr">
              <a:buNone/>
            </a:pPr>
            <a:r>
              <a:rPr lang="ja-JP" altLang="en-US" sz="1200" dirty="0"/>
              <a:t>（じゃぱとらへ活動を掲載）</a:t>
            </a:r>
          </a:p>
        </p:txBody>
      </p:sp>
      <p:pic>
        <p:nvPicPr>
          <p:cNvPr id="9" name="図 8">
            <a:extLst>
              <a:ext uri="{FF2B5EF4-FFF2-40B4-BE49-F238E27FC236}">
                <a16:creationId xmlns:a16="http://schemas.microsoft.com/office/drawing/2014/main" id="{CC781BF5-4DC1-4006-8024-F74186328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80114" y="2870765"/>
            <a:ext cx="2571087" cy="3428116"/>
          </a:xfrm>
          <a:prstGeom prst="rect">
            <a:avLst/>
          </a:prstGeom>
        </p:spPr>
      </p:pic>
      <p:pic>
        <p:nvPicPr>
          <p:cNvPr id="10" name="図 9">
            <a:extLst>
              <a:ext uri="{FF2B5EF4-FFF2-40B4-BE49-F238E27FC236}">
                <a16:creationId xmlns:a16="http://schemas.microsoft.com/office/drawing/2014/main" id="{43FDF398-00FE-437B-9B56-893D0617A38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74153" y="2966776"/>
            <a:ext cx="2144351" cy="3337511"/>
          </a:xfrm>
          <a:prstGeom prst="rect">
            <a:avLst/>
          </a:prstGeom>
        </p:spPr>
      </p:pic>
      <p:sp>
        <p:nvSpPr>
          <p:cNvPr id="11" name="タイトル 1">
            <a:extLst>
              <a:ext uri="{FF2B5EF4-FFF2-40B4-BE49-F238E27FC236}">
                <a16:creationId xmlns:a16="http://schemas.microsoft.com/office/drawing/2014/main" id="{20AAB909-9070-42C1-8636-CAD6B61C6688}"/>
              </a:ext>
            </a:extLst>
          </p:cNvPr>
          <p:cNvSpPr txBox="1">
            <a:spLocks/>
          </p:cNvSpPr>
          <p:nvPr/>
        </p:nvSpPr>
        <p:spPr>
          <a:xfrm>
            <a:off x="2384564" y="6268720"/>
            <a:ext cx="6954498"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algn="ctr"/>
            <a:r>
              <a:rPr lang="ja-JP" altLang="en-US" dirty="0"/>
              <a:t>地域の空き家調査をシルバー会員と共に活動</a:t>
            </a:r>
          </a:p>
        </p:txBody>
      </p:sp>
    </p:spTree>
    <p:extLst>
      <p:ext uri="{BB962C8B-B14F-4D97-AF65-F5344CB8AC3E}">
        <p14:creationId xmlns:p14="http://schemas.microsoft.com/office/powerpoint/2010/main" val="15154545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5">
            <a:extLst>
              <a:ext uri="{FF2B5EF4-FFF2-40B4-BE49-F238E27FC236}">
                <a16:creationId xmlns:a16="http://schemas.microsoft.com/office/drawing/2014/main" id="{A88467C0-D4D6-4591-9D32-C59DD93F53CD}"/>
              </a:ext>
            </a:extLst>
          </p:cNvPr>
          <p:cNvSpPr>
            <a:spLocks noGrp="1"/>
          </p:cNvSpPr>
          <p:nvPr>
            <p:ph type="title"/>
          </p:nvPr>
        </p:nvSpPr>
        <p:spPr>
          <a:xfrm>
            <a:off x="4924800" y="1603623"/>
            <a:ext cx="3821596" cy="571325"/>
          </a:xfrm>
        </p:spPr>
        <p:style>
          <a:lnRef idx="1">
            <a:schemeClr val="accent1"/>
          </a:lnRef>
          <a:fillRef idx="2">
            <a:schemeClr val="accent1"/>
          </a:fillRef>
          <a:effectRef idx="1">
            <a:schemeClr val="accent1"/>
          </a:effectRef>
          <a:fontRef idx="minor">
            <a:schemeClr val="dk1"/>
          </a:fontRef>
        </p:style>
        <p:txBody>
          <a:bodyPr>
            <a:noAutofit/>
          </a:bodyPr>
          <a:lstStyle/>
          <a:p>
            <a:pPr algn="ctr"/>
            <a:r>
              <a:rPr kumimoji="1" lang="ja-JP" altLang="en-US" sz="3200" b="1" dirty="0">
                <a:solidFill>
                  <a:schemeClr val="bg1"/>
                </a:solidFill>
              </a:rPr>
              <a:t>ＤＩＹ型賃貸借</a:t>
            </a:r>
          </a:p>
        </p:txBody>
      </p:sp>
      <p:pic>
        <p:nvPicPr>
          <p:cNvPr id="5" name="図 4">
            <a:extLst>
              <a:ext uri="{FF2B5EF4-FFF2-40B4-BE49-F238E27FC236}">
                <a16:creationId xmlns:a16="http://schemas.microsoft.com/office/drawing/2014/main" id="{6218BB9E-1C45-4259-817C-C2D72D2D7D32}"/>
              </a:ext>
            </a:extLst>
          </p:cNvPr>
          <p:cNvPicPr>
            <a:picLocks noChangeAspect="1"/>
          </p:cNvPicPr>
          <p:nvPr/>
        </p:nvPicPr>
        <p:blipFill>
          <a:blip r:embed="rId2"/>
          <a:stretch>
            <a:fillRect/>
          </a:stretch>
        </p:blipFill>
        <p:spPr>
          <a:xfrm>
            <a:off x="197971" y="775855"/>
            <a:ext cx="4567993" cy="6082145"/>
          </a:xfrm>
          <a:prstGeom prst="rect">
            <a:avLst/>
          </a:prstGeom>
          <a:ln w="9525">
            <a:solidFill>
              <a:schemeClr val="tx1"/>
            </a:solidFill>
          </a:ln>
        </p:spPr>
        <p:style>
          <a:lnRef idx="2">
            <a:schemeClr val="dk1"/>
          </a:lnRef>
          <a:fillRef idx="1">
            <a:schemeClr val="lt1"/>
          </a:fillRef>
          <a:effectRef idx="0">
            <a:schemeClr val="dk1"/>
          </a:effectRef>
          <a:fontRef idx="minor">
            <a:schemeClr val="dk1"/>
          </a:fontRef>
        </p:style>
      </p:pic>
      <p:sp>
        <p:nvSpPr>
          <p:cNvPr id="6" name="四角形: 角を丸くする 19">
            <a:extLst>
              <a:ext uri="{FF2B5EF4-FFF2-40B4-BE49-F238E27FC236}">
                <a16:creationId xmlns:a16="http://schemas.microsoft.com/office/drawing/2014/main" id="{82216706-04A8-4623-98FB-BB078B137924}"/>
              </a:ext>
            </a:extLst>
          </p:cNvPr>
          <p:cNvSpPr/>
          <p:nvPr/>
        </p:nvSpPr>
        <p:spPr>
          <a:xfrm>
            <a:off x="5145956" y="2651314"/>
            <a:ext cx="3379284" cy="1795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500" dirty="0">
                <a:latin typeface="ＭＳ ゴシック" panose="020B0609070205080204" pitchFamily="49" charset="-128"/>
                <a:ea typeface="ＭＳ ゴシック" panose="020B0609070205080204" pitchFamily="49" charset="-128"/>
              </a:rPr>
              <a:t>ＤＩＹとは</a:t>
            </a:r>
            <a:r>
              <a:rPr lang="en-US" altLang="ja-JP" sz="1500" dirty="0">
                <a:latin typeface="ＭＳ ゴシック" panose="020B0609070205080204" pitchFamily="49" charset="-128"/>
                <a:ea typeface="ＭＳ ゴシック" panose="020B0609070205080204" pitchFamily="49" charset="-128"/>
              </a:rPr>
              <a:t>Do</a:t>
            </a:r>
            <a:r>
              <a:rPr lang="ja-JP" altLang="en-US" sz="1500" dirty="0">
                <a:latin typeface="ＭＳ ゴシック" panose="020B0609070205080204" pitchFamily="49" charset="-128"/>
                <a:ea typeface="ＭＳ ゴシック" panose="020B0609070205080204" pitchFamily="49" charset="-128"/>
              </a:rPr>
              <a:t>　</a:t>
            </a:r>
            <a:r>
              <a:rPr lang="en-US" altLang="ja-JP" sz="1500" dirty="0" err="1">
                <a:latin typeface="ＭＳ ゴシック" panose="020B0609070205080204" pitchFamily="49" charset="-128"/>
                <a:ea typeface="ＭＳ ゴシック" panose="020B0609070205080204" pitchFamily="49" charset="-128"/>
              </a:rPr>
              <a:t>i</a:t>
            </a:r>
            <a:r>
              <a:rPr lang="ja-JP" altLang="en-US" sz="1500" dirty="0">
                <a:latin typeface="ＭＳ ゴシック" panose="020B0609070205080204" pitchFamily="49" charset="-128"/>
                <a:ea typeface="ＭＳ ゴシック" panose="020B0609070205080204" pitchFamily="49" charset="-128"/>
              </a:rPr>
              <a:t>ｔ　</a:t>
            </a:r>
            <a:r>
              <a:rPr lang="en-US" altLang="ja-JP" sz="1500" dirty="0">
                <a:latin typeface="ＭＳ ゴシック" panose="020B0609070205080204" pitchFamily="49" charset="-128"/>
                <a:ea typeface="ＭＳ ゴシック" panose="020B0609070205080204" pitchFamily="49" charset="-128"/>
              </a:rPr>
              <a:t>yourself</a:t>
            </a:r>
          </a:p>
          <a:p>
            <a:pPr algn="ctr"/>
            <a:r>
              <a:rPr lang="ja-JP" altLang="en-US" sz="1500" dirty="0">
                <a:latin typeface="ＭＳ ゴシック" panose="020B0609070205080204" pitchFamily="49" charset="-128"/>
                <a:ea typeface="ＭＳ ゴシック" panose="020B0609070205080204" pitchFamily="49" charset="-128"/>
              </a:rPr>
              <a:t>の略語で自らの手で</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日曜大工を行うこと。</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ここでは専門業者に頼んで行う</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工事も含む。</a:t>
            </a:r>
          </a:p>
        </p:txBody>
      </p:sp>
      <p:sp>
        <p:nvSpPr>
          <p:cNvPr id="7" name="角丸四角形 6">
            <a:extLst>
              <a:ext uri="{FF2B5EF4-FFF2-40B4-BE49-F238E27FC236}">
                <a16:creationId xmlns:a16="http://schemas.microsoft.com/office/drawing/2014/main" id="{AD8E6648-9028-4A7E-A408-47073261141C}"/>
              </a:ext>
            </a:extLst>
          </p:cNvPr>
          <p:cNvSpPr/>
          <p:nvPr/>
        </p:nvSpPr>
        <p:spPr>
          <a:xfrm>
            <a:off x="5541264" y="5494451"/>
            <a:ext cx="2266442" cy="3034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Tree>
    <p:extLst>
      <p:ext uri="{BB962C8B-B14F-4D97-AF65-F5344CB8AC3E}">
        <p14:creationId xmlns:p14="http://schemas.microsoft.com/office/powerpoint/2010/main" val="1986266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13BFE1C-261C-4710-BB5D-EB8ABB65CFB6}"/>
              </a:ext>
            </a:extLst>
          </p:cNvPr>
          <p:cNvPicPr>
            <a:picLocks noChangeAspect="1"/>
          </p:cNvPicPr>
          <p:nvPr/>
        </p:nvPicPr>
        <p:blipFill>
          <a:blip r:embed="rId2"/>
          <a:stretch>
            <a:fillRect/>
          </a:stretch>
        </p:blipFill>
        <p:spPr>
          <a:xfrm>
            <a:off x="665541" y="741912"/>
            <a:ext cx="7745185" cy="5618329"/>
          </a:xfrm>
          <a:prstGeom prst="rect">
            <a:avLst/>
          </a:prstGeom>
        </p:spPr>
      </p:pic>
      <p:sp>
        <p:nvSpPr>
          <p:cNvPr id="5" name="四角形: 角を丸くする 2">
            <a:extLst>
              <a:ext uri="{FF2B5EF4-FFF2-40B4-BE49-F238E27FC236}">
                <a16:creationId xmlns:a16="http://schemas.microsoft.com/office/drawing/2014/main" id="{DD5F6BDC-AA8E-4CF6-AEA3-B0343E1D0BC0}"/>
              </a:ext>
            </a:extLst>
          </p:cNvPr>
          <p:cNvSpPr/>
          <p:nvPr/>
        </p:nvSpPr>
        <p:spPr>
          <a:xfrm>
            <a:off x="6822024" y="6445344"/>
            <a:ext cx="2203445" cy="25922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Tree>
    <p:extLst>
      <p:ext uri="{BB962C8B-B14F-4D97-AF65-F5344CB8AC3E}">
        <p14:creationId xmlns:p14="http://schemas.microsoft.com/office/powerpoint/2010/main" val="620181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4" descr="テキスト&#10;&#10;自動的に生成された説明">
            <a:extLst>
              <a:ext uri="{FF2B5EF4-FFF2-40B4-BE49-F238E27FC236}">
                <a16:creationId xmlns:a16="http://schemas.microsoft.com/office/drawing/2014/main" id="{9B69C269-69E0-2540-84F5-4B403F44616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08322" y="776776"/>
            <a:ext cx="8127353" cy="5702129"/>
          </a:xfrm>
        </p:spPr>
      </p:pic>
      <p:sp>
        <p:nvSpPr>
          <p:cNvPr id="5" name="タイトル 2">
            <a:extLst>
              <a:ext uri="{FF2B5EF4-FFF2-40B4-BE49-F238E27FC236}">
                <a16:creationId xmlns:a16="http://schemas.microsoft.com/office/drawing/2014/main" id="{68D1472F-592E-984C-9A3F-9D7A62C188D7}"/>
              </a:ext>
            </a:extLst>
          </p:cNvPr>
          <p:cNvSpPr>
            <a:spLocks noGrp="1"/>
          </p:cNvSpPr>
          <p:nvPr>
            <p:ph type="title"/>
          </p:nvPr>
        </p:nvSpPr>
        <p:spPr>
          <a:xfrm>
            <a:off x="0" y="30161"/>
            <a:ext cx="6977270" cy="559119"/>
          </a:xfrm>
        </p:spPr>
        <p:txBody>
          <a:bodyPr/>
          <a:lstStyle/>
          <a:p>
            <a:r>
              <a:rPr kumimoji="1" lang="ja-JP" altLang="en-US" dirty="0"/>
              <a:t>ＤＩＹ事業も増えています</a:t>
            </a:r>
          </a:p>
        </p:txBody>
      </p:sp>
    </p:spTree>
    <p:extLst>
      <p:ext uri="{BB962C8B-B14F-4D97-AF65-F5344CB8AC3E}">
        <p14:creationId xmlns:p14="http://schemas.microsoft.com/office/powerpoint/2010/main" val="5450935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E27C46B-58FB-3743-B254-F35CA70C90A7}"/>
              </a:ext>
            </a:extLst>
          </p:cNvPr>
          <p:cNvSpPr txBox="1">
            <a:spLocks/>
          </p:cNvSpPr>
          <p:nvPr/>
        </p:nvSpPr>
        <p:spPr bwMode="auto">
          <a:xfrm>
            <a:off x="0" y="0"/>
            <a:ext cx="9144000" cy="45878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800" b="1">
                <a:solidFill>
                  <a:schemeClr val="bg1"/>
                </a:solidFill>
                <a:latin typeface="Meiryo UI" panose="020B0604030504040204" pitchFamily="34" charset="-128"/>
                <a:ea typeface="Meiryo UI" panose="020B0604030504040204" pitchFamily="34" charset="-128"/>
              </a:rPr>
              <a:t>　参考情報</a:t>
            </a:r>
            <a:endParaRPr lang="en-US" altLang="ja-JP" sz="2800" b="1">
              <a:solidFill>
                <a:schemeClr val="bg1"/>
              </a:solidFill>
              <a:latin typeface="Meiryo UI" panose="020B0604030504040204" pitchFamily="34" charset="-128"/>
              <a:ea typeface="Meiryo UI" panose="020B0604030504040204" pitchFamily="34" charset="-128"/>
            </a:endParaRPr>
          </a:p>
        </p:txBody>
      </p:sp>
      <p:sp>
        <p:nvSpPr>
          <p:cNvPr id="5" name="スライド番号プレースホルダー 1">
            <a:extLst>
              <a:ext uri="{FF2B5EF4-FFF2-40B4-BE49-F238E27FC236}">
                <a16:creationId xmlns:a16="http://schemas.microsoft.com/office/drawing/2014/main" id="{1071A5BA-4D68-4844-9F59-B27D82B731B6}"/>
              </a:ext>
            </a:extLst>
          </p:cNvPr>
          <p:cNvSpPr txBox="1">
            <a:spLocks noChangeArrowheads="1"/>
          </p:cNvSpPr>
          <p:nvPr/>
        </p:nvSpPr>
        <p:spPr bwMode="auto">
          <a:xfrm>
            <a:off x="6929438" y="6354763"/>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1" latinLnBrk="0" hangingPunct="1">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34" charset="-128"/>
                <a:cs typeface="+mn-cs"/>
              </a:defRPr>
            </a:lvl1pPr>
            <a:lvl2pPr marL="742950" indent="-285750" algn="l" defTabSz="457200" rtl="0" eaLnBrk="1" latinLnBrk="0" hangingPunct="1">
              <a:spcBef>
                <a:spcPct val="20000"/>
              </a:spcBef>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34" charset="-128"/>
                <a:cs typeface="+mn-cs"/>
              </a:defRPr>
            </a:lvl2pPr>
            <a:lvl3pPr marL="1143000" indent="-228600" algn="l" defTabSz="457200" rtl="0" eaLnBrk="1" latinLnBrk="0" hangingPunct="1">
              <a:spcBef>
                <a:spcPct val="20000"/>
              </a:spcBef>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34" charset="-128"/>
                <a:cs typeface="+mn-cs"/>
              </a:defRPr>
            </a:lvl3pPr>
            <a:lvl4pPr marL="1600200" indent="-228600" algn="l" defTabSz="457200" rtl="0" eaLnBrk="1" latinLnBrk="0" hangingPunct="1">
              <a:spcBef>
                <a:spcPct val="20000"/>
              </a:spcBef>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34" charset="-128"/>
                <a:cs typeface="+mn-cs"/>
              </a:defRPr>
            </a:lvl4pPr>
            <a:lvl5pPr marL="2057400" indent="-228600" algn="l" defTabSz="457200" rtl="0" eaLnBrk="1" latinLnBrk="0" hangingPunct="1">
              <a:spcBef>
                <a:spcPct val="20000"/>
              </a:spcBef>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34" charset="-128"/>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34" charset="-128"/>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34" charset="-128"/>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34" charset="-128"/>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34" charset="-128"/>
                <a:cs typeface="+mn-cs"/>
              </a:defRPr>
            </a:lvl9pPr>
          </a:lstStyle>
          <a:p>
            <a:pPr>
              <a:spcBef>
                <a:spcPct val="0"/>
              </a:spcBef>
              <a:buFontTx/>
              <a:buNone/>
            </a:pPr>
            <a:fld id="{265EE12E-C203-E343-B37B-3B1CBEC06852}" type="slidenum">
              <a:rPr lang="ja-JP" altLang="en-US" sz="1200" smtClean="0">
                <a:solidFill>
                  <a:srgbClr val="898989"/>
                </a:solidFill>
              </a:rPr>
              <a:pPr>
                <a:spcBef>
                  <a:spcPct val="0"/>
                </a:spcBef>
                <a:buFontTx/>
                <a:buNone/>
              </a:pPr>
              <a:t>48</a:t>
            </a:fld>
            <a:endParaRPr lang="ja-JP" altLang="en-US" sz="1200">
              <a:solidFill>
                <a:srgbClr val="898989"/>
              </a:solidFill>
            </a:endParaRPr>
          </a:p>
        </p:txBody>
      </p:sp>
      <p:pic>
        <p:nvPicPr>
          <p:cNvPr id="6" name="図 2">
            <a:extLst>
              <a:ext uri="{FF2B5EF4-FFF2-40B4-BE49-F238E27FC236}">
                <a16:creationId xmlns:a16="http://schemas.microsoft.com/office/drawing/2014/main" id="{82E7F090-78CC-0743-9844-B0309AEF906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458788"/>
            <a:ext cx="9144000" cy="634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434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694E0D5-31D0-0849-BB09-0360DEECF251}"/>
              </a:ext>
            </a:extLst>
          </p:cNvPr>
          <p:cNvSpPr>
            <a:spLocks noGrp="1"/>
          </p:cNvSpPr>
          <p:nvPr>
            <p:ph type="title"/>
          </p:nvPr>
        </p:nvSpPr>
        <p:spPr>
          <a:xfrm>
            <a:off x="0" y="30161"/>
            <a:ext cx="6977270" cy="559119"/>
          </a:xfrm>
        </p:spPr>
        <p:txBody>
          <a:bodyPr/>
          <a:lstStyle/>
          <a:p>
            <a:r>
              <a:rPr lang="ja-JP" altLang="en-US"/>
              <a:t>耕作放棄地の対策</a:t>
            </a:r>
            <a:endParaRPr kumimoji="1" lang="ja-JP" altLang="en-US"/>
          </a:p>
        </p:txBody>
      </p:sp>
      <p:pic>
        <p:nvPicPr>
          <p:cNvPr id="5" name="コンテンツ プレースホルダー 4" descr="テキスト&#10;&#10;自動的に生成された説明">
            <a:extLst>
              <a:ext uri="{FF2B5EF4-FFF2-40B4-BE49-F238E27FC236}">
                <a16:creationId xmlns:a16="http://schemas.microsoft.com/office/drawing/2014/main" id="{15F388B5-8E7F-5D4E-9DD5-D3C157B911CE}"/>
              </a:ext>
            </a:extLst>
          </p:cNvPr>
          <p:cNvPicPr>
            <a:picLocks noGrp="1" noChangeAspect="1"/>
          </p:cNvPicPr>
          <p:nvPr>
            <p:ph idx="1"/>
          </p:nvPr>
        </p:nvPicPr>
        <p:blipFill>
          <a:blip r:embed="rId2"/>
          <a:stretch>
            <a:fillRect/>
          </a:stretch>
        </p:blipFill>
        <p:spPr>
          <a:xfrm>
            <a:off x="445770" y="845820"/>
            <a:ext cx="8355330" cy="5189220"/>
          </a:xfrm>
        </p:spPr>
      </p:pic>
    </p:spTree>
    <p:extLst>
      <p:ext uri="{BB962C8B-B14F-4D97-AF65-F5344CB8AC3E}">
        <p14:creationId xmlns:p14="http://schemas.microsoft.com/office/powerpoint/2010/main" val="18963631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a:extLst>
              <a:ext uri="{FF2B5EF4-FFF2-40B4-BE49-F238E27FC236}">
                <a16:creationId xmlns:a16="http://schemas.microsoft.com/office/drawing/2014/main" id="{DC6EE1CC-63E5-3B44-B596-03DE23A23D1B}"/>
              </a:ext>
            </a:extLst>
          </p:cNvPr>
          <p:cNvSpPr>
            <a:spLocks noGrp="1"/>
          </p:cNvSpPr>
          <p:nvPr>
            <p:ph idx="1"/>
          </p:nvPr>
        </p:nvSpPr>
        <p:spPr>
          <a:xfrm>
            <a:off x="628650" y="1358900"/>
            <a:ext cx="7886700" cy="4619280"/>
          </a:xfrm>
        </p:spPr>
        <p:txBody>
          <a:bodyPr>
            <a:normAutofit/>
          </a:bodyPr>
          <a:lstStyle/>
          <a:p>
            <a:pPr marL="0" indent="0">
              <a:buNone/>
            </a:pPr>
            <a:r>
              <a:rPr kumimoji="1" lang="ja-JP" altLang="en-US" sz="5400" dirty="0">
                <a:solidFill>
                  <a:schemeClr val="tx1">
                    <a:lumMod val="50000"/>
                    <a:lumOff val="50000"/>
                  </a:schemeClr>
                </a:solidFill>
              </a:rPr>
              <a:t>１、発生抑制</a:t>
            </a:r>
            <a:endParaRPr kumimoji="1" lang="en-US" altLang="ja-JP" sz="5400" dirty="0">
              <a:solidFill>
                <a:schemeClr val="tx1">
                  <a:lumMod val="50000"/>
                  <a:lumOff val="50000"/>
                </a:schemeClr>
              </a:solidFill>
            </a:endParaRPr>
          </a:p>
          <a:p>
            <a:pPr marL="0" indent="0">
              <a:buNone/>
            </a:pPr>
            <a:endParaRPr lang="en-US" altLang="ja-JP" sz="5400" dirty="0"/>
          </a:p>
          <a:p>
            <a:pPr marL="0" indent="0">
              <a:buNone/>
            </a:pPr>
            <a:r>
              <a:rPr kumimoji="1" lang="ja-JP" altLang="en-US" sz="5400" dirty="0">
                <a:solidFill>
                  <a:srgbClr val="FF0000"/>
                </a:solidFill>
              </a:rPr>
              <a:t>２、利活用</a:t>
            </a:r>
            <a:endParaRPr kumimoji="1" lang="en-US" altLang="ja-JP" dirty="0"/>
          </a:p>
          <a:p>
            <a:pPr marL="0" indent="0">
              <a:buNone/>
            </a:pPr>
            <a:endParaRPr lang="en-US" altLang="ja-JP" sz="5400" dirty="0"/>
          </a:p>
          <a:p>
            <a:pPr marL="0" indent="0">
              <a:buNone/>
            </a:pPr>
            <a:r>
              <a:rPr kumimoji="1" lang="ja-JP" altLang="en-US" sz="5400" dirty="0">
                <a:solidFill>
                  <a:schemeClr val="tx1">
                    <a:lumMod val="50000"/>
                    <a:lumOff val="50000"/>
                  </a:schemeClr>
                </a:solidFill>
              </a:rPr>
              <a:t>３、解体促進</a:t>
            </a:r>
          </a:p>
        </p:txBody>
      </p:sp>
    </p:spTree>
    <p:extLst>
      <p:ext uri="{BB962C8B-B14F-4D97-AF65-F5344CB8AC3E}">
        <p14:creationId xmlns:p14="http://schemas.microsoft.com/office/powerpoint/2010/main" val="18803396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FBBDC97-3478-C844-9DE0-FDE8A8818825}"/>
              </a:ext>
            </a:extLst>
          </p:cNvPr>
          <p:cNvSpPr>
            <a:spLocks noGrp="1"/>
          </p:cNvSpPr>
          <p:nvPr>
            <p:ph type="title"/>
          </p:nvPr>
        </p:nvSpPr>
        <p:spPr>
          <a:xfrm>
            <a:off x="0" y="30161"/>
            <a:ext cx="6977270" cy="559119"/>
          </a:xfrm>
        </p:spPr>
        <p:txBody>
          <a:bodyPr/>
          <a:lstStyle/>
          <a:p>
            <a:r>
              <a:rPr kumimoji="1" lang="ja-JP" altLang="en-US"/>
              <a:t>利活用には</a:t>
            </a:r>
          </a:p>
        </p:txBody>
      </p:sp>
      <p:sp>
        <p:nvSpPr>
          <p:cNvPr id="5" name="コンテンツ プレースホルダー 2">
            <a:extLst>
              <a:ext uri="{FF2B5EF4-FFF2-40B4-BE49-F238E27FC236}">
                <a16:creationId xmlns:a16="http://schemas.microsoft.com/office/drawing/2014/main" id="{7DC2EB1F-0B48-7049-9CB9-092542B99628}"/>
              </a:ext>
            </a:extLst>
          </p:cNvPr>
          <p:cNvSpPr>
            <a:spLocks noGrp="1"/>
          </p:cNvSpPr>
          <p:nvPr>
            <p:ph idx="1"/>
          </p:nvPr>
        </p:nvSpPr>
        <p:spPr>
          <a:xfrm>
            <a:off x="628650" y="791154"/>
            <a:ext cx="7886700" cy="5187026"/>
          </a:xfrm>
        </p:spPr>
        <p:txBody>
          <a:bodyPr/>
          <a:lstStyle/>
          <a:p>
            <a:pPr marL="0" indent="0" algn="ctr">
              <a:buNone/>
            </a:pPr>
            <a:r>
              <a:rPr kumimoji="1" lang="ja-JP" altLang="en-US"/>
              <a:t>地域の空き家を</a:t>
            </a:r>
            <a:r>
              <a:rPr kumimoji="1" lang="ja-JP" altLang="en-US">
                <a:solidFill>
                  <a:srgbClr val="FF0000"/>
                </a:solidFill>
              </a:rPr>
              <a:t>社会公共性高く</a:t>
            </a:r>
            <a:r>
              <a:rPr kumimoji="1" lang="ja-JP" altLang="en-US"/>
              <a:t>活用する</a:t>
            </a:r>
            <a:endParaRPr kumimoji="1" lang="en-US" altLang="ja-JP" dirty="0"/>
          </a:p>
        </p:txBody>
      </p:sp>
    </p:spTree>
    <p:extLst>
      <p:ext uri="{BB962C8B-B14F-4D97-AF65-F5344CB8AC3E}">
        <p14:creationId xmlns:p14="http://schemas.microsoft.com/office/powerpoint/2010/main" val="206812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FBBDC97-3478-C844-9DE0-FDE8A8818825}"/>
              </a:ext>
            </a:extLst>
          </p:cNvPr>
          <p:cNvSpPr>
            <a:spLocks noGrp="1"/>
          </p:cNvSpPr>
          <p:nvPr>
            <p:ph type="title"/>
          </p:nvPr>
        </p:nvSpPr>
        <p:spPr>
          <a:xfrm>
            <a:off x="0" y="30161"/>
            <a:ext cx="6977270" cy="559119"/>
          </a:xfrm>
        </p:spPr>
        <p:txBody>
          <a:bodyPr/>
          <a:lstStyle/>
          <a:p>
            <a:r>
              <a:rPr kumimoji="1" lang="ja-JP" altLang="en-US"/>
              <a:t>利活用には</a:t>
            </a:r>
          </a:p>
        </p:txBody>
      </p:sp>
      <p:sp>
        <p:nvSpPr>
          <p:cNvPr id="5" name="コンテンツ プレースホルダー 2">
            <a:extLst>
              <a:ext uri="{FF2B5EF4-FFF2-40B4-BE49-F238E27FC236}">
                <a16:creationId xmlns:a16="http://schemas.microsoft.com/office/drawing/2014/main" id="{7DC2EB1F-0B48-7049-9CB9-092542B99628}"/>
              </a:ext>
            </a:extLst>
          </p:cNvPr>
          <p:cNvSpPr>
            <a:spLocks noGrp="1"/>
          </p:cNvSpPr>
          <p:nvPr>
            <p:ph idx="1"/>
          </p:nvPr>
        </p:nvSpPr>
        <p:spPr>
          <a:xfrm>
            <a:off x="628650" y="791154"/>
            <a:ext cx="7886700" cy="5187026"/>
          </a:xfrm>
        </p:spPr>
        <p:txBody>
          <a:bodyPr/>
          <a:lstStyle/>
          <a:p>
            <a:pPr marL="0" indent="0" algn="ctr">
              <a:buNone/>
            </a:pPr>
            <a:r>
              <a:rPr kumimoji="1" lang="ja-JP" altLang="en-US"/>
              <a:t>地域の空き家を社会公共性高く活用する</a:t>
            </a:r>
            <a:endParaRPr kumimoji="1" lang="en-US" altLang="ja-JP" dirty="0"/>
          </a:p>
          <a:p>
            <a:pPr marL="0" indent="0" algn="ctr">
              <a:buNone/>
            </a:pPr>
            <a:r>
              <a:rPr lang="ja-JP" altLang="en-US"/>
              <a:t>⇩</a:t>
            </a:r>
            <a:endParaRPr lang="en-US" altLang="ja-JP" dirty="0"/>
          </a:p>
          <a:p>
            <a:pPr marL="0" indent="0" algn="ctr">
              <a:buNone/>
            </a:pPr>
            <a:r>
              <a:rPr kumimoji="1" lang="ja-JP" altLang="en-US"/>
              <a:t>すると</a:t>
            </a:r>
            <a:r>
              <a:rPr kumimoji="1" lang="ja-JP" altLang="en-US">
                <a:solidFill>
                  <a:srgbClr val="FF0000"/>
                </a:solidFill>
              </a:rPr>
              <a:t>地域の価値が上がり</a:t>
            </a:r>
            <a:r>
              <a:rPr kumimoji="1" lang="ja-JP" altLang="en-US"/>
              <a:t>始める</a:t>
            </a:r>
            <a:endParaRPr kumimoji="1" lang="en-US" altLang="ja-JP" dirty="0"/>
          </a:p>
        </p:txBody>
      </p:sp>
    </p:spTree>
    <p:extLst>
      <p:ext uri="{BB962C8B-B14F-4D97-AF65-F5344CB8AC3E}">
        <p14:creationId xmlns:p14="http://schemas.microsoft.com/office/powerpoint/2010/main" val="3283342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FBBDC97-3478-C844-9DE0-FDE8A8818825}"/>
              </a:ext>
            </a:extLst>
          </p:cNvPr>
          <p:cNvSpPr>
            <a:spLocks noGrp="1"/>
          </p:cNvSpPr>
          <p:nvPr>
            <p:ph type="title"/>
          </p:nvPr>
        </p:nvSpPr>
        <p:spPr>
          <a:xfrm>
            <a:off x="0" y="30161"/>
            <a:ext cx="6977270" cy="559119"/>
          </a:xfrm>
        </p:spPr>
        <p:txBody>
          <a:bodyPr/>
          <a:lstStyle/>
          <a:p>
            <a:r>
              <a:rPr kumimoji="1" lang="ja-JP" altLang="en-US"/>
              <a:t>利活用には</a:t>
            </a:r>
          </a:p>
        </p:txBody>
      </p:sp>
      <p:sp>
        <p:nvSpPr>
          <p:cNvPr id="5" name="コンテンツ プレースホルダー 2">
            <a:extLst>
              <a:ext uri="{FF2B5EF4-FFF2-40B4-BE49-F238E27FC236}">
                <a16:creationId xmlns:a16="http://schemas.microsoft.com/office/drawing/2014/main" id="{7DC2EB1F-0B48-7049-9CB9-092542B99628}"/>
              </a:ext>
            </a:extLst>
          </p:cNvPr>
          <p:cNvSpPr>
            <a:spLocks noGrp="1"/>
          </p:cNvSpPr>
          <p:nvPr>
            <p:ph idx="1"/>
          </p:nvPr>
        </p:nvSpPr>
        <p:spPr>
          <a:xfrm>
            <a:off x="628650" y="791154"/>
            <a:ext cx="7886700" cy="5187026"/>
          </a:xfrm>
        </p:spPr>
        <p:txBody>
          <a:bodyPr/>
          <a:lstStyle/>
          <a:p>
            <a:pPr marL="0" indent="0" algn="ctr">
              <a:buNone/>
            </a:pPr>
            <a:r>
              <a:rPr kumimoji="1" lang="ja-JP" altLang="en-US"/>
              <a:t>地域の空き家を社会公共性高く活用する</a:t>
            </a:r>
            <a:endParaRPr kumimoji="1" lang="en-US" altLang="ja-JP" dirty="0"/>
          </a:p>
          <a:p>
            <a:pPr marL="0" indent="0" algn="ctr">
              <a:buNone/>
            </a:pPr>
            <a:r>
              <a:rPr lang="ja-JP" altLang="en-US"/>
              <a:t>⇩</a:t>
            </a:r>
            <a:endParaRPr lang="en-US" altLang="ja-JP" dirty="0"/>
          </a:p>
          <a:p>
            <a:pPr marL="0" indent="0" algn="ctr">
              <a:buNone/>
            </a:pPr>
            <a:r>
              <a:rPr kumimoji="1" lang="ja-JP" altLang="en-US"/>
              <a:t>すると地域の価値が上がり始める</a:t>
            </a:r>
            <a:endParaRPr kumimoji="1" lang="en-US" altLang="ja-JP" dirty="0"/>
          </a:p>
          <a:p>
            <a:pPr marL="0" indent="0" algn="ctr">
              <a:buNone/>
            </a:pPr>
            <a:r>
              <a:rPr lang="ja-JP" altLang="en-US"/>
              <a:t>⇩</a:t>
            </a:r>
            <a:endParaRPr lang="en-US" altLang="ja-JP" dirty="0"/>
          </a:p>
          <a:p>
            <a:pPr marL="0" indent="0" algn="ctr">
              <a:buNone/>
            </a:pPr>
            <a:r>
              <a:rPr kumimoji="1" lang="ja-JP" altLang="en-US">
                <a:solidFill>
                  <a:srgbClr val="FF0000"/>
                </a:solidFill>
              </a:rPr>
              <a:t>住民の力で</a:t>
            </a:r>
            <a:r>
              <a:rPr kumimoji="1" lang="ja-JP" altLang="en-US"/>
              <a:t>より磨き上げをしていく</a:t>
            </a:r>
            <a:endParaRPr kumimoji="1" lang="en-US" altLang="ja-JP" dirty="0"/>
          </a:p>
        </p:txBody>
      </p:sp>
    </p:spTree>
    <p:extLst>
      <p:ext uri="{BB962C8B-B14F-4D97-AF65-F5344CB8AC3E}">
        <p14:creationId xmlns:p14="http://schemas.microsoft.com/office/powerpoint/2010/main" val="24206751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FBBDC97-3478-C844-9DE0-FDE8A8818825}"/>
              </a:ext>
            </a:extLst>
          </p:cNvPr>
          <p:cNvSpPr>
            <a:spLocks noGrp="1"/>
          </p:cNvSpPr>
          <p:nvPr>
            <p:ph type="title"/>
          </p:nvPr>
        </p:nvSpPr>
        <p:spPr>
          <a:xfrm>
            <a:off x="0" y="30161"/>
            <a:ext cx="6977270" cy="559119"/>
          </a:xfrm>
        </p:spPr>
        <p:txBody>
          <a:bodyPr/>
          <a:lstStyle/>
          <a:p>
            <a:r>
              <a:rPr kumimoji="1" lang="ja-JP" altLang="en-US"/>
              <a:t>利活用には</a:t>
            </a:r>
          </a:p>
        </p:txBody>
      </p:sp>
      <p:sp>
        <p:nvSpPr>
          <p:cNvPr id="5" name="コンテンツ プレースホルダー 2">
            <a:extLst>
              <a:ext uri="{FF2B5EF4-FFF2-40B4-BE49-F238E27FC236}">
                <a16:creationId xmlns:a16="http://schemas.microsoft.com/office/drawing/2014/main" id="{7DC2EB1F-0B48-7049-9CB9-092542B99628}"/>
              </a:ext>
            </a:extLst>
          </p:cNvPr>
          <p:cNvSpPr>
            <a:spLocks noGrp="1"/>
          </p:cNvSpPr>
          <p:nvPr>
            <p:ph idx="1"/>
          </p:nvPr>
        </p:nvSpPr>
        <p:spPr>
          <a:xfrm>
            <a:off x="628650" y="791154"/>
            <a:ext cx="7886700" cy="5187026"/>
          </a:xfrm>
        </p:spPr>
        <p:txBody>
          <a:bodyPr/>
          <a:lstStyle/>
          <a:p>
            <a:pPr marL="0" indent="0" algn="ctr">
              <a:buNone/>
            </a:pPr>
            <a:r>
              <a:rPr kumimoji="1" lang="ja-JP" altLang="en-US"/>
              <a:t>地域の空き家を社会公共性高く活用する</a:t>
            </a:r>
            <a:endParaRPr kumimoji="1" lang="en-US" altLang="ja-JP" dirty="0"/>
          </a:p>
          <a:p>
            <a:pPr marL="0" indent="0" algn="ctr">
              <a:buNone/>
            </a:pPr>
            <a:r>
              <a:rPr lang="ja-JP" altLang="en-US"/>
              <a:t>⇩</a:t>
            </a:r>
            <a:endParaRPr lang="en-US" altLang="ja-JP" dirty="0"/>
          </a:p>
          <a:p>
            <a:pPr marL="0" indent="0" algn="ctr">
              <a:buNone/>
            </a:pPr>
            <a:r>
              <a:rPr kumimoji="1" lang="ja-JP" altLang="en-US"/>
              <a:t>すると地域の価値が上がり始める</a:t>
            </a:r>
            <a:endParaRPr kumimoji="1" lang="en-US" altLang="ja-JP" dirty="0"/>
          </a:p>
          <a:p>
            <a:pPr marL="0" indent="0" algn="ctr">
              <a:buNone/>
            </a:pPr>
            <a:r>
              <a:rPr lang="ja-JP" altLang="en-US"/>
              <a:t>⇩</a:t>
            </a:r>
            <a:endParaRPr lang="en-US" altLang="ja-JP" dirty="0"/>
          </a:p>
          <a:p>
            <a:pPr marL="0" indent="0" algn="ctr">
              <a:buNone/>
            </a:pPr>
            <a:r>
              <a:rPr kumimoji="1" lang="ja-JP" altLang="en-US"/>
              <a:t>住民の力でより磨き上げをしていく</a:t>
            </a:r>
            <a:endParaRPr kumimoji="1" lang="en-US" altLang="ja-JP" dirty="0"/>
          </a:p>
          <a:p>
            <a:pPr marL="0" indent="0" algn="ctr">
              <a:buNone/>
            </a:pPr>
            <a:r>
              <a:rPr lang="ja-JP" altLang="en-US"/>
              <a:t>⇩</a:t>
            </a:r>
            <a:endParaRPr lang="en-US" altLang="ja-JP" dirty="0"/>
          </a:p>
          <a:p>
            <a:pPr marL="0" indent="0" algn="ctr">
              <a:buNone/>
            </a:pPr>
            <a:r>
              <a:rPr kumimoji="1" lang="ja-JP" altLang="en-US">
                <a:solidFill>
                  <a:srgbClr val="FF0000"/>
                </a:solidFill>
              </a:rPr>
              <a:t>地域が元気に</a:t>
            </a:r>
            <a:r>
              <a:rPr kumimoji="1" lang="ja-JP" altLang="en-US"/>
              <a:t>なっていく</a:t>
            </a:r>
            <a:endParaRPr kumimoji="1" lang="en-US" altLang="ja-JP" dirty="0"/>
          </a:p>
        </p:txBody>
      </p:sp>
    </p:spTree>
    <p:extLst>
      <p:ext uri="{BB962C8B-B14F-4D97-AF65-F5344CB8AC3E}">
        <p14:creationId xmlns:p14="http://schemas.microsoft.com/office/powerpoint/2010/main" val="38150659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FBBDC97-3478-C844-9DE0-FDE8A8818825}"/>
              </a:ext>
            </a:extLst>
          </p:cNvPr>
          <p:cNvSpPr>
            <a:spLocks noGrp="1"/>
          </p:cNvSpPr>
          <p:nvPr>
            <p:ph type="title"/>
          </p:nvPr>
        </p:nvSpPr>
        <p:spPr>
          <a:xfrm>
            <a:off x="0" y="30161"/>
            <a:ext cx="6977270" cy="559119"/>
          </a:xfrm>
        </p:spPr>
        <p:txBody>
          <a:bodyPr/>
          <a:lstStyle/>
          <a:p>
            <a:r>
              <a:rPr kumimoji="1" lang="ja-JP" altLang="en-US"/>
              <a:t>利活用には</a:t>
            </a:r>
          </a:p>
        </p:txBody>
      </p:sp>
      <p:sp>
        <p:nvSpPr>
          <p:cNvPr id="5" name="コンテンツ プレースホルダー 2">
            <a:extLst>
              <a:ext uri="{FF2B5EF4-FFF2-40B4-BE49-F238E27FC236}">
                <a16:creationId xmlns:a16="http://schemas.microsoft.com/office/drawing/2014/main" id="{7DC2EB1F-0B48-7049-9CB9-092542B99628}"/>
              </a:ext>
            </a:extLst>
          </p:cNvPr>
          <p:cNvSpPr>
            <a:spLocks noGrp="1"/>
          </p:cNvSpPr>
          <p:nvPr>
            <p:ph idx="1"/>
          </p:nvPr>
        </p:nvSpPr>
        <p:spPr>
          <a:xfrm>
            <a:off x="628650" y="791154"/>
            <a:ext cx="7886700" cy="5187026"/>
          </a:xfrm>
        </p:spPr>
        <p:txBody>
          <a:bodyPr/>
          <a:lstStyle/>
          <a:p>
            <a:pPr marL="0" indent="0" algn="ctr">
              <a:buNone/>
            </a:pPr>
            <a:r>
              <a:rPr kumimoji="1" lang="ja-JP" altLang="en-US"/>
              <a:t>地域の空き家を社会公共性高く活用する</a:t>
            </a:r>
            <a:endParaRPr kumimoji="1" lang="en-US" altLang="ja-JP" dirty="0"/>
          </a:p>
          <a:p>
            <a:pPr marL="0" indent="0" algn="ctr">
              <a:buNone/>
            </a:pPr>
            <a:r>
              <a:rPr lang="ja-JP" altLang="en-US"/>
              <a:t>⇩</a:t>
            </a:r>
            <a:endParaRPr lang="en-US" altLang="ja-JP" dirty="0"/>
          </a:p>
          <a:p>
            <a:pPr marL="0" indent="0" algn="ctr">
              <a:buNone/>
            </a:pPr>
            <a:r>
              <a:rPr kumimoji="1" lang="ja-JP" altLang="en-US"/>
              <a:t>すると地域の価値が上がり始める</a:t>
            </a:r>
            <a:endParaRPr kumimoji="1" lang="en-US" altLang="ja-JP" dirty="0"/>
          </a:p>
          <a:p>
            <a:pPr marL="0" indent="0" algn="ctr">
              <a:buNone/>
            </a:pPr>
            <a:r>
              <a:rPr lang="ja-JP" altLang="en-US"/>
              <a:t>⇩</a:t>
            </a:r>
            <a:endParaRPr lang="en-US" altLang="ja-JP" dirty="0"/>
          </a:p>
          <a:p>
            <a:pPr marL="0" indent="0" algn="ctr">
              <a:buNone/>
            </a:pPr>
            <a:r>
              <a:rPr kumimoji="1" lang="ja-JP" altLang="en-US"/>
              <a:t>住民の力でより磨き上げをしていく</a:t>
            </a:r>
            <a:endParaRPr kumimoji="1" lang="en-US" altLang="ja-JP" dirty="0"/>
          </a:p>
          <a:p>
            <a:pPr marL="0" indent="0" algn="ctr">
              <a:buNone/>
            </a:pPr>
            <a:r>
              <a:rPr lang="ja-JP" altLang="en-US"/>
              <a:t>⇩</a:t>
            </a:r>
            <a:endParaRPr lang="en-US" altLang="ja-JP" dirty="0"/>
          </a:p>
          <a:p>
            <a:pPr marL="0" indent="0" algn="ctr">
              <a:buNone/>
            </a:pPr>
            <a:r>
              <a:rPr kumimoji="1" lang="ja-JP" altLang="en-US"/>
              <a:t>地域が元気になっていく</a:t>
            </a:r>
            <a:endParaRPr kumimoji="1" lang="en-US" altLang="ja-JP" dirty="0"/>
          </a:p>
          <a:p>
            <a:pPr marL="0" indent="0" algn="ctr">
              <a:buNone/>
            </a:pPr>
            <a:r>
              <a:rPr lang="ja-JP" altLang="en-US"/>
              <a:t>⇩</a:t>
            </a:r>
            <a:endParaRPr lang="en-US" altLang="ja-JP" dirty="0"/>
          </a:p>
          <a:p>
            <a:pPr marL="0" indent="0" algn="ctr">
              <a:buNone/>
            </a:pPr>
            <a:r>
              <a:rPr lang="ja-JP" altLang="en-US">
                <a:solidFill>
                  <a:schemeClr val="accent1"/>
                </a:solidFill>
              </a:rPr>
              <a:t>自分所有の空き家を解決</a:t>
            </a:r>
            <a:r>
              <a:rPr lang="ja-JP" altLang="en-US"/>
              <a:t>しようとしても</a:t>
            </a:r>
            <a:endParaRPr lang="en-US" altLang="ja-JP" dirty="0"/>
          </a:p>
          <a:p>
            <a:pPr marL="0" indent="0" algn="ctr">
              <a:buNone/>
            </a:pPr>
            <a:r>
              <a:rPr kumimoji="1" lang="ja-JP" altLang="en-US"/>
              <a:t>今の時代「価値を上げる」ことは難しい</a:t>
            </a:r>
          </a:p>
        </p:txBody>
      </p:sp>
    </p:spTree>
    <p:extLst>
      <p:ext uri="{BB962C8B-B14F-4D97-AF65-F5344CB8AC3E}">
        <p14:creationId xmlns:p14="http://schemas.microsoft.com/office/powerpoint/2010/main" val="18899804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2">
            <a:extLst>
              <a:ext uri="{FF2B5EF4-FFF2-40B4-BE49-F238E27FC236}">
                <a16:creationId xmlns:a16="http://schemas.microsoft.com/office/drawing/2014/main" id="{234F8E3C-0135-0441-B744-48A8BDB8026D}"/>
              </a:ext>
            </a:extLst>
          </p:cNvPr>
          <p:cNvSpPr>
            <a:spLocks noGrp="1"/>
          </p:cNvSpPr>
          <p:nvPr>
            <p:ph idx="1"/>
          </p:nvPr>
        </p:nvSpPr>
        <p:spPr>
          <a:xfrm>
            <a:off x="4921941" y="5692462"/>
            <a:ext cx="3771297" cy="894155"/>
          </a:xfrm>
        </p:spPr>
        <p:txBody>
          <a:bodyPr>
            <a:normAutofit/>
          </a:bodyPr>
          <a:lstStyle/>
          <a:p>
            <a:pPr marL="0" indent="0">
              <a:buNone/>
            </a:pPr>
            <a:r>
              <a:rPr lang="ja-JP" altLang="en-US" sz="3200" dirty="0"/>
              <a:t>← </a:t>
            </a:r>
            <a:r>
              <a:rPr lang="ja-JP" altLang="en-US" dirty="0">
                <a:solidFill>
                  <a:srgbClr val="FF0000"/>
                </a:solidFill>
              </a:rPr>
              <a:t>これは空き家です</a:t>
            </a:r>
            <a:endParaRPr kumimoji="1" lang="ja-JP" altLang="en-US" dirty="0">
              <a:solidFill>
                <a:srgbClr val="FF0000"/>
              </a:solidFill>
            </a:endParaRPr>
          </a:p>
        </p:txBody>
      </p:sp>
      <p:pic>
        <p:nvPicPr>
          <p:cNvPr id="6" name="図 5" descr="石でできた建物&#10;&#10;自動的に生成された説明">
            <a:extLst>
              <a:ext uri="{FF2B5EF4-FFF2-40B4-BE49-F238E27FC236}">
                <a16:creationId xmlns:a16="http://schemas.microsoft.com/office/drawing/2014/main" id="{2D5352F1-63FD-5743-B1C4-DE6B0B4C9FC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5029" y="3428999"/>
            <a:ext cx="4167031" cy="3351715"/>
          </a:xfrm>
          <a:prstGeom prst="rect">
            <a:avLst/>
          </a:prstGeom>
        </p:spPr>
      </p:pic>
      <p:pic>
        <p:nvPicPr>
          <p:cNvPr id="7" name="図 6" descr="タイル張りのバスルーム&#10;&#10;自動的に生成された説明">
            <a:extLst>
              <a:ext uri="{FF2B5EF4-FFF2-40B4-BE49-F238E27FC236}">
                <a16:creationId xmlns:a16="http://schemas.microsoft.com/office/drawing/2014/main" id="{0B1F1F7D-A96A-9B4B-BEBF-16549990A7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0766" y="3434100"/>
            <a:ext cx="2093412" cy="1838282"/>
          </a:xfrm>
          <a:prstGeom prst="rect">
            <a:avLst/>
          </a:prstGeom>
        </p:spPr>
      </p:pic>
      <p:pic>
        <p:nvPicPr>
          <p:cNvPr id="8" name="図 7" descr="窓のある部屋&#10;&#10;自動的に生成された説明">
            <a:extLst>
              <a:ext uri="{FF2B5EF4-FFF2-40B4-BE49-F238E27FC236}">
                <a16:creationId xmlns:a16="http://schemas.microsoft.com/office/drawing/2014/main" id="{6C5A2356-C038-254D-9EB5-DA232C70D3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06285" y="3425845"/>
            <a:ext cx="2539348" cy="1846537"/>
          </a:xfrm>
          <a:prstGeom prst="rect">
            <a:avLst/>
          </a:prstGeom>
        </p:spPr>
      </p:pic>
      <p:pic>
        <p:nvPicPr>
          <p:cNvPr id="9" name="図 8" descr="屋外, 時計, 水, 大きい が含まれている画像&#10;&#10;自動的に生成された説明">
            <a:extLst>
              <a:ext uri="{FF2B5EF4-FFF2-40B4-BE49-F238E27FC236}">
                <a16:creationId xmlns:a16="http://schemas.microsoft.com/office/drawing/2014/main" id="{5AFA8ADB-C959-D64C-96B2-702AEA815C7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0"/>
            <a:ext cx="9144000" cy="3351715"/>
          </a:xfrm>
          <a:prstGeom prst="rect">
            <a:avLst/>
          </a:prstGeom>
        </p:spPr>
      </p:pic>
    </p:spTree>
    <p:extLst>
      <p:ext uri="{BB962C8B-B14F-4D97-AF65-F5344CB8AC3E}">
        <p14:creationId xmlns:p14="http://schemas.microsoft.com/office/powerpoint/2010/main" val="41697460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A044758-9D11-EC4C-A979-617E9F50B37B}"/>
              </a:ext>
            </a:extLst>
          </p:cNvPr>
          <p:cNvSpPr>
            <a:spLocks noGrp="1"/>
          </p:cNvSpPr>
          <p:nvPr>
            <p:ph type="title"/>
          </p:nvPr>
        </p:nvSpPr>
        <p:spPr>
          <a:xfrm>
            <a:off x="0" y="30161"/>
            <a:ext cx="6977270" cy="559119"/>
          </a:xfrm>
        </p:spPr>
        <p:txBody>
          <a:bodyPr>
            <a:normAutofit/>
          </a:bodyPr>
          <a:lstStyle/>
          <a:p>
            <a:r>
              <a:rPr kumimoji="1" lang="ja-JP" altLang="en-US"/>
              <a:t>人口２００人の子どもの居ない島（学校がない）</a:t>
            </a:r>
          </a:p>
        </p:txBody>
      </p:sp>
      <p:pic>
        <p:nvPicPr>
          <p:cNvPr id="5" name="コンテンツ プレースホルダー 4">
            <a:extLst>
              <a:ext uri="{FF2B5EF4-FFF2-40B4-BE49-F238E27FC236}">
                <a16:creationId xmlns:a16="http://schemas.microsoft.com/office/drawing/2014/main" id="{9BB1BF4E-B232-E34A-85F7-FF5FC0E559AE}"/>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93183" y="687544"/>
            <a:ext cx="4468969" cy="6021866"/>
          </a:xfrm>
        </p:spPr>
      </p:pic>
      <p:pic>
        <p:nvPicPr>
          <p:cNvPr id="6" name="図 5" descr="マップ&#10;&#10;自動的に生成された説明">
            <a:extLst>
              <a:ext uri="{FF2B5EF4-FFF2-40B4-BE49-F238E27FC236}">
                <a16:creationId xmlns:a16="http://schemas.microsoft.com/office/drawing/2014/main" id="{B78E9C0B-3515-1D45-9877-E9DCD7FFF2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95854" y="687544"/>
            <a:ext cx="4362831" cy="6170456"/>
          </a:xfrm>
          <a:prstGeom prst="rect">
            <a:avLst/>
          </a:prstGeom>
        </p:spPr>
      </p:pic>
    </p:spTree>
    <p:extLst>
      <p:ext uri="{BB962C8B-B14F-4D97-AF65-F5344CB8AC3E}">
        <p14:creationId xmlns:p14="http://schemas.microsoft.com/office/powerpoint/2010/main" val="8101289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C4B460A6-8146-BC4D-8717-964B22582AE1}"/>
              </a:ext>
            </a:extLst>
          </p:cNvPr>
          <p:cNvSpPr>
            <a:spLocks noGrp="1"/>
          </p:cNvSpPr>
          <p:nvPr>
            <p:ph type="title"/>
          </p:nvPr>
        </p:nvSpPr>
        <p:spPr>
          <a:xfrm>
            <a:off x="0" y="30161"/>
            <a:ext cx="6977270" cy="559119"/>
          </a:xfrm>
        </p:spPr>
        <p:txBody>
          <a:bodyPr/>
          <a:lstStyle/>
          <a:p>
            <a:r>
              <a:rPr kumimoji="1" lang="ja-JP" altLang="en-US"/>
              <a:t>全国各地で古民家旅館・料亭再生プロジェクト</a:t>
            </a:r>
          </a:p>
        </p:txBody>
      </p:sp>
      <p:pic>
        <p:nvPicPr>
          <p:cNvPr id="10" name="コンテンツ プレースホルダー 4" descr="グラフィカル ユーザー インターフェイス, テキスト, アプリケーション&#10;&#10;自動的に生成された説明">
            <a:extLst>
              <a:ext uri="{FF2B5EF4-FFF2-40B4-BE49-F238E27FC236}">
                <a16:creationId xmlns:a16="http://schemas.microsoft.com/office/drawing/2014/main" id="{3EC55D88-9EA6-134A-BC4F-5A745D46014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665474" y="1338834"/>
            <a:ext cx="4292600" cy="4180332"/>
          </a:xfrm>
        </p:spPr>
      </p:pic>
      <p:pic>
        <p:nvPicPr>
          <p:cNvPr id="11" name="図 10" descr="人, 写真, 座る, 男 が含まれている画像&#10;&#10;自動的に生成された説明">
            <a:extLst>
              <a:ext uri="{FF2B5EF4-FFF2-40B4-BE49-F238E27FC236}">
                <a16:creationId xmlns:a16="http://schemas.microsoft.com/office/drawing/2014/main" id="{010390F6-17E7-5242-9489-47739291E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264" y="1111481"/>
            <a:ext cx="4398264" cy="4407685"/>
          </a:xfrm>
          <a:prstGeom prst="rect">
            <a:avLst/>
          </a:prstGeom>
        </p:spPr>
      </p:pic>
    </p:spTree>
    <p:extLst>
      <p:ext uri="{BB962C8B-B14F-4D97-AF65-F5344CB8AC3E}">
        <p14:creationId xmlns:p14="http://schemas.microsoft.com/office/powerpoint/2010/main" val="12008868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FC89BD6-7EFE-1C4A-A3A6-562598480CEC}"/>
              </a:ext>
            </a:extLst>
          </p:cNvPr>
          <p:cNvSpPr>
            <a:spLocks noGrp="1"/>
          </p:cNvSpPr>
          <p:nvPr>
            <p:ph type="title"/>
          </p:nvPr>
        </p:nvSpPr>
        <p:spPr>
          <a:xfrm>
            <a:off x="0" y="30161"/>
            <a:ext cx="6977270" cy="559119"/>
          </a:xfrm>
        </p:spPr>
        <p:txBody>
          <a:bodyPr/>
          <a:lstStyle/>
          <a:p>
            <a:r>
              <a:rPr kumimoji="1" lang="ja-JP" altLang="en-US"/>
              <a:t>まずは多くの支援者を募り世論を創る</a:t>
            </a:r>
          </a:p>
        </p:txBody>
      </p:sp>
      <p:pic>
        <p:nvPicPr>
          <p:cNvPr id="5" name="コンテンツ プレースホルダー 4" descr="テキスト&#10;&#10;自動的に生成された説明">
            <a:extLst>
              <a:ext uri="{FF2B5EF4-FFF2-40B4-BE49-F238E27FC236}">
                <a16:creationId xmlns:a16="http://schemas.microsoft.com/office/drawing/2014/main" id="{24275619-7560-AF46-A01E-5125B2C1C8A2}"/>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51791" y="940904"/>
            <a:ext cx="8666922" cy="5217300"/>
          </a:xfrm>
        </p:spPr>
      </p:pic>
    </p:spTree>
    <p:extLst>
      <p:ext uri="{BB962C8B-B14F-4D97-AF65-F5344CB8AC3E}">
        <p14:creationId xmlns:p14="http://schemas.microsoft.com/office/powerpoint/2010/main" val="33605387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1EF4F006-5683-974B-BE23-48FFDA8455C6}"/>
              </a:ext>
            </a:extLst>
          </p:cNvPr>
          <p:cNvSpPr>
            <a:spLocks noGrp="1"/>
          </p:cNvSpPr>
          <p:nvPr>
            <p:ph type="title"/>
          </p:nvPr>
        </p:nvSpPr>
        <p:spPr>
          <a:xfrm>
            <a:off x="0" y="30161"/>
            <a:ext cx="6977270" cy="559119"/>
          </a:xfrm>
        </p:spPr>
        <p:txBody>
          <a:bodyPr/>
          <a:lstStyle/>
          <a:p>
            <a:r>
              <a:rPr kumimoji="1" lang="ja-JP" altLang="en-US"/>
              <a:t>養老町老舗旅館のクラウドファンディング</a:t>
            </a:r>
          </a:p>
        </p:txBody>
      </p:sp>
      <p:pic>
        <p:nvPicPr>
          <p:cNvPr id="5" name="コンテンツ プレースホルダー 4" descr="グラフィカル ユーザー インターフェイス, Web サイト&#10;&#10;自動的に生成された説明">
            <a:extLst>
              <a:ext uri="{FF2B5EF4-FFF2-40B4-BE49-F238E27FC236}">
                <a16:creationId xmlns:a16="http://schemas.microsoft.com/office/drawing/2014/main" id="{E3E6F7CA-7C33-2B41-8712-BDE3C92C46DE}"/>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39338" y="1007706"/>
            <a:ext cx="8710749" cy="5243804"/>
          </a:xfrm>
        </p:spPr>
      </p:pic>
    </p:spTree>
    <p:extLst>
      <p:ext uri="{BB962C8B-B14F-4D97-AF65-F5344CB8AC3E}">
        <p14:creationId xmlns:p14="http://schemas.microsoft.com/office/powerpoint/2010/main" val="34015901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A3A8DC9A-C473-6849-90F3-29C7286BF8CC}"/>
              </a:ext>
            </a:extLst>
          </p:cNvPr>
          <p:cNvSpPr>
            <a:spLocks noGrp="1"/>
          </p:cNvSpPr>
          <p:nvPr>
            <p:ph type="title"/>
          </p:nvPr>
        </p:nvSpPr>
        <p:spPr>
          <a:xfrm>
            <a:off x="0" y="30161"/>
            <a:ext cx="6977270" cy="559119"/>
          </a:xfrm>
        </p:spPr>
        <p:txBody>
          <a:bodyPr/>
          <a:lstStyle/>
          <a:p>
            <a:r>
              <a:rPr kumimoji="1" lang="ja-JP" altLang="en-US"/>
              <a:t>養老町でのお金の創り方</a:t>
            </a:r>
          </a:p>
        </p:txBody>
      </p:sp>
      <p:pic>
        <p:nvPicPr>
          <p:cNvPr id="5" name="コンテンツ プレースホルダー 4">
            <a:extLst>
              <a:ext uri="{FF2B5EF4-FFF2-40B4-BE49-F238E27FC236}">
                <a16:creationId xmlns:a16="http://schemas.microsoft.com/office/drawing/2014/main" id="{0445A25E-8762-134B-B399-1BCF850A2998}"/>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6973" t="15462" r="11860" b="12893"/>
          <a:stretch/>
        </p:blipFill>
        <p:spPr>
          <a:xfrm>
            <a:off x="544285" y="1149938"/>
            <a:ext cx="8055430" cy="5024542"/>
          </a:xfrm>
        </p:spPr>
      </p:pic>
    </p:spTree>
    <p:extLst>
      <p:ext uri="{BB962C8B-B14F-4D97-AF65-F5344CB8AC3E}">
        <p14:creationId xmlns:p14="http://schemas.microsoft.com/office/powerpoint/2010/main" val="12754254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4CF572AC-A3F9-8A42-BC0D-79E4D1175875}"/>
              </a:ext>
            </a:extLst>
          </p:cNvPr>
          <p:cNvSpPr>
            <a:spLocks noGrp="1"/>
          </p:cNvSpPr>
          <p:nvPr>
            <p:ph type="title"/>
          </p:nvPr>
        </p:nvSpPr>
        <p:spPr>
          <a:xfrm>
            <a:off x="0" y="30161"/>
            <a:ext cx="6977270" cy="559119"/>
          </a:xfrm>
        </p:spPr>
        <p:txBody>
          <a:bodyPr/>
          <a:lstStyle/>
          <a:p>
            <a:r>
              <a:rPr kumimoji="1" lang="ja-JP" altLang="en-US"/>
              <a:t>岐阜県養老町での活性化</a:t>
            </a:r>
          </a:p>
        </p:txBody>
      </p:sp>
      <p:pic>
        <p:nvPicPr>
          <p:cNvPr id="5" name="コンテンツ プレースホルダー 4" descr="マップ&#10;&#10;自動的に生成された説明">
            <a:extLst>
              <a:ext uri="{FF2B5EF4-FFF2-40B4-BE49-F238E27FC236}">
                <a16:creationId xmlns:a16="http://schemas.microsoft.com/office/drawing/2014/main" id="{731658B2-200B-4C43-8E8E-4285614F51C1}"/>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91278" y="765427"/>
            <a:ext cx="8631036" cy="6027259"/>
          </a:xfrm>
        </p:spPr>
      </p:pic>
    </p:spTree>
    <p:extLst>
      <p:ext uri="{BB962C8B-B14F-4D97-AF65-F5344CB8AC3E}">
        <p14:creationId xmlns:p14="http://schemas.microsoft.com/office/powerpoint/2010/main" val="15432446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E924EDF0-78D3-7D49-9880-0E10CCCC4112}"/>
              </a:ext>
            </a:extLst>
          </p:cNvPr>
          <p:cNvSpPr>
            <a:spLocks noGrp="1"/>
          </p:cNvSpPr>
          <p:nvPr>
            <p:ph type="title"/>
          </p:nvPr>
        </p:nvSpPr>
        <p:spPr>
          <a:xfrm>
            <a:off x="0" y="30161"/>
            <a:ext cx="6977270" cy="559119"/>
          </a:xfrm>
        </p:spPr>
        <p:txBody>
          <a:bodyPr/>
          <a:lstStyle/>
          <a:p>
            <a:endParaRPr kumimoji="1" lang="ja-JP" altLang="en-US"/>
          </a:p>
        </p:txBody>
      </p:sp>
      <p:pic>
        <p:nvPicPr>
          <p:cNvPr id="9" name="図 8">
            <a:extLst>
              <a:ext uri="{FF2B5EF4-FFF2-40B4-BE49-F238E27FC236}">
                <a16:creationId xmlns:a16="http://schemas.microsoft.com/office/drawing/2014/main" id="{7235472F-6996-2545-A04E-06F598687BE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750168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2">
            <a:extLst>
              <a:ext uri="{FF2B5EF4-FFF2-40B4-BE49-F238E27FC236}">
                <a16:creationId xmlns:a16="http://schemas.microsoft.com/office/drawing/2014/main" id="{53589EA1-FF97-144A-8B9B-D54BD6BFBAFC}"/>
              </a:ext>
            </a:extLst>
          </p:cNvPr>
          <p:cNvSpPr>
            <a:spLocks noGrp="1"/>
          </p:cNvSpPr>
          <p:nvPr>
            <p:ph type="title"/>
          </p:nvPr>
        </p:nvSpPr>
        <p:spPr>
          <a:xfrm>
            <a:off x="0" y="30161"/>
            <a:ext cx="6977270" cy="559119"/>
          </a:xfrm>
        </p:spPr>
        <p:txBody>
          <a:bodyPr>
            <a:normAutofit/>
          </a:bodyPr>
          <a:lstStyle/>
          <a:p>
            <a:r>
              <a:rPr lang="ja-JP" altLang="en-US" dirty="0"/>
              <a:t>国の施策「</a:t>
            </a:r>
            <a:r>
              <a:rPr kumimoji="1" lang="ja-JP" altLang="en-US" dirty="0"/>
              <a:t>企業版ふるさと納税」</a:t>
            </a:r>
          </a:p>
        </p:txBody>
      </p:sp>
      <p:pic>
        <p:nvPicPr>
          <p:cNvPr id="5" name="コンテンツ プレースホルダー 6">
            <a:extLst>
              <a:ext uri="{FF2B5EF4-FFF2-40B4-BE49-F238E27FC236}">
                <a16:creationId xmlns:a16="http://schemas.microsoft.com/office/drawing/2014/main" id="{8833E8E3-503D-DD45-AD66-E0F5CB88C4D3}"/>
              </a:ext>
            </a:extLst>
          </p:cNvPr>
          <p:cNvPicPr>
            <a:picLocks noGrp="1" noChangeAspect="1"/>
          </p:cNvPicPr>
          <p:nvPr>
            <p:ph idx="1"/>
          </p:nvPr>
        </p:nvPicPr>
        <p:blipFill rotWithShape="1">
          <a:blip r:embed="rId2" cstate="screen">
            <a:clrChange>
              <a:clrFrom>
                <a:srgbClr val="FEFFFA"/>
              </a:clrFrom>
              <a:clrTo>
                <a:srgbClr val="FEFFFA">
                  <a:alpha val="0"/>
                </a:srgbClr>
              </a:clrTo>
            </a:clrChange>
            <a:extLst>
              <a:ext uri="{28A0092B-C50C-407E-A947-70E740481C1C}">
                <a14:useLocalDpi xmlns:a14="http://schemas.microsoft.com/office/drawing/2010/main"/>
              </a:ext>
            </a:extLst>
          </a:blip>
          <a:srcRect/>
          <a:stretch/>
        </p:blipFill>
        <p:spPr>
          <a:xfrm>
            <a:off x="363915" y="719234"/>
            <a:ext cx="8416170" cy="5744469"/>
          </a:xfrm>
        </p:spPr>
      </p:pic>
    </p:spTree>
    <p:extLst>
      <p:ext uri="{BB962C8B-B14F-4D97-AF65-F5344CB8AC3E}">
        <p14:creationId xmlns:p14="http://schemas.microsoft.com/office/powerpoint/2010/main" val="13921630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2">
            <a:extLst>
              <a:ext uri="{FF2B5EF4-FFF2-40B4-BE49-F238E27FC236}">
                <a16:creationId xmlns:a16="http://schemas.microsoft.com/office/drawing/2014/main" id="{53589EA1-FF97-144A-8B9B-D54BD6BFBAFC}"/>
              </a:ext>
            </a:extLst>
          </p:cNvPr>
          <p:cNvSpPr>
            <a:spLocks noGrp="1"/>
          </p:cNvSpPr>
          <p:nvPr>
            <p:ph type="title"/>
          </p:nvPr>
        </p:nvSpPr>
        <p:spPr>
          <a:xfrm>
            <a:off x="0" y="30161"/>
            <a:ext cx="6977270" cy="559119"/>
          </a:xfrm>
        </p:spPr>
        <p:txBody>
          <a:bodyPr>
            <a:normAutofit/>
          </a:bodyPr>
          <a:lstStyle/>
          <a:p>
            <a:r>
              <a:rPr lang="ja-JP" altLang="en-US" dirty="0"/>
              <a:t>国の施策「</a:t>
            </a:r>
            <a:r>
              <a:rPr kumimoji="1" lang="ja-JP" altLang="en-US" dirty="0"/>
              <a:t>企業版ふるさと納税」</a:t>
            </a:r>
          </a:p>
        </p:txBody>
      </p:sp>
      <p:pic>
        <p:nvPicPr>
          <p:cNvPr id="6" name="コンテンツ プレースホルダー 4">
            <a:extLst>
              <a:ext uri="{FF2B5EF4-FFF2-40B4-BE49-F238E27FC236}">
                <a16:creationId xmlns:a16="http://schemas.microsoft.com/office/drawing/2014/main" id="{C02F709F-0A7F-2C42-82CE-AD213CAE955A}"/>
              </a:ext>
            </a:extLst>
          </p:cNvPr>
          <p:cNvPicPr>
            <a:picLocks noGrp="1" noChangeAspect="1"/>
          </p:cNvPicPr>
          <p:nvPr>
            <p:ph idx="1"/>
          </p:nvPr>
        </p:nvPicPr>
        <p:blipFill rotWithShape="1">
          <a:blip r:embed="rId2" cstate="screen">
            <a:clrChange>
              <a:clrFrom>
                <a:srgbClr val="FEFFF9"/>
              </a:clrFrom>
              <a:clrTo>
                <a:srgbClr val="FEFFF9">
                  <a:alpha val="0"/>
                </a:srgbClr>
              </a:clrTo>
            </a:clrChange>
            <a:extLst>
              <a:ext uri="{28A0092B-C50C-407E-A947-70E740481C1C}">
                <a14:useLocalDpi xmlns:a14="http://schemas.microsoft.com/office/drawing/2010/main"/>
              </a:ext>
            </a:extLst>
          </a:blip>
          <a:srcRect/>
          <a:stretch/>
        </p:blipFill>
        <p:spPr>
          <a:xfrm>
            <a:off x="297516" y="733426"/>
            <a:ext cx="8548967" cy="5647491"/>
          </a:xfrm>
        </p:spPr>
      </p:pic>
    </p:spTree>
    <p:extLst>
      <p:ext uri="{BB962C8B-B14F-4D97-AF65-F5344CB8AC3E}">
        <p14:creationId xmlns:p14="http://schemas.microsoft.com/office/powerpoint/2010/main" val="25845013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BF38D92-2827-2549-B1ED-228600F6F2A9}"/>
              </a:ext>
            </a:extLst>
          </p:cNvPr>
          <p:cNvSpPr>
            <a:spLocks noGrp="1"/>
          </p:cNvSpPr>
          <p:nvPr>
            <p:ph type="title"/>
          </p:nvPr>
        </p:nvSpPr>
        <p:spPr>
          <a:xfrm>
            <a:off x="0" y="30161"/>
            <a:ext cx="6977270" cy="559119"/>
          </a:xfrm>
        </p:spPr>
        <p:txBody>
          <a:bodyPr/>
          <a:lstStyle/>
          <a:p>
            <a:r>
              <a:rPr lang="ja-JP" altLang="en-US"/>
              <a:t>企業版ふるさと納税を成功させるコツ</a:t>
            </a:r>
            <a:endParaRPr kumimoji="1" lang="ja-JP" altLang="en-US"/>
          </a:p>
        </p:txBody>
      </p:sp>
      <p:sp>
        <p:nvSpPr>
          <p:cNvPr id="5" name="コンテンツ プレースホルダー 2">
            <a:extLst>
              <a:ext uri="{FF2B5EF4-FFF2-40B4-BE49-F238E27FC236}">
                <a16:creationId xmlns:a16="http://schemas.microsoft.com/office/drawing/2014/main" id="{788E79DE-910C-874F-A7CA-24B96CC1D397}"/>
              </a:ext>
            </a:extLst>
          </p:cNvPr>
          <p:cNvSpPr>
            <a:spLocks noGrp="1"/>
          </p:cNvSpPr>
          <p:nvPr>
            <p:ph idx="1"/>
          </p:nvPr>
        </p:nvSpPr>
        <p:spPr>
          <a:xfrm>
            <a:off x="628650" y="791154"/>
            <a:ext cx="7886700" cy="5187026"/>
          </a:xfrm>
        </p:spPr>
        <p:txBody>
          <a:bodyPr/>
          <a:lstStyle/>
          <a:p>
            <a:pPr marL="0" indent="0">
              <a:buNone/>
            </a:pPr>
            <a:endParaRPr kumimoji="1" lang="en-US" altLang="ja-JP" dirty="0"/>
          </a:p>
          <a:p>
            <a:pPr marL="0" indent="0">
              <a:buNone/>
            </a:pPr>
            <a:r>
              <a:rPr kumimoji="1" lang="ja-JP" altLang="en-US"/>
              <a:t>・内閣府と組み・自治体と組み</a:t>
            </a:r>
            <a:endParaRPr kumimoji="1" lang="en-US" altLang="ja-JP" dirty="0"/>
          </a:p>
          <a:p>
            <a:pPr marL="0" indent="0">
              <a:buNone/>
            </a:pPr>
            <a:endParaRPr lang="en-US" altLang="ja-JP" dirty="0"/>
          </a:p>
          <a:p>
            <a:pPr marL="0" indent="0">
              <a:buNone/>
            </a:pPr>
            <a:r>
              <a:rPr kumimoji="1" lang="ja-JP" altLang="en-US"/>
              <a:t>・企業への提案営業を強化し</a:t>
            </a:r>
            <a:endParaRPr kumimoji="1" lang="en-US" altLang="ja-JP" dirty="0"/>
          </a:p>
          <a:p>
            <a:pPr marL="0" indent="0">
              <a:buNone/>
            </a:pPr>
            <a:endParaRPr lang="en-US" altLang="ja-JP" dirty="0"/>
          </a:p>
          <a:p>
            <a:pPr marL="0" indent="0">
              <a:buNone/>
            </a:pPr>
            <a:r>
              <a:rPr kumimoji="1" lang="ja-JP" altLang="en-US"/>
              <a:t>・具体的な地域再生計画を描き</a:t>
            </a:r>
            <a:endParaRPr kumimoji="1" lang="en-US" altLang="ja-JP" dirty="0"/>
          </a:p>
          <a:p>
            <a:pPr marL="0" indent="0">
              <a:buNone/>
            </a:pPr>
            <a:endParaRPr lang="en-US" altLang="ja-JP" dirty="0"/>
          </a:p>
          <a:p>
            <a:pPr marL="0" indent="0">
              <a:buNone/>
            </a:pPr>
            <a:r>
              <a:rPr kumimoji="1" lang="ja-JP" altLang="en-US"/>
              <a:t>・交付金等もうまく活用して</a:t>
            </a:r>
            <a:endParaRPr kumimoji="1" lang="en-US" altLang="ja-JP" dirty="0"/>
          </a:p>
          <a:p>
            <a:pPr marL="0" indent="0">
              <a:buNone/>
            </a:pPr>
            <a:endParaRPr lang="en-US" altLang="ja-JP" dirty="0"/>
          </a:p>
          <a:p>
            <a:pPr marL="0" indent="0">
              <a:buNone/>
            </a:pPr>
            <a:r>
              <a:rPr kumimoji="1" lang="ja-JP" altLang="en-US"/>
              <a:t>・地域の社会課題に取り組んでいく</a:t>
            </a:r>
          </a:p>
        </p:txBody>
      </p:sp>
    </p:spTree>
    <p:extLst>
      <p:ext uri="{BB962C8B-B14F-4D97-AF65-F5344CB8AC3E}">
        <p14:creationId xmlns:p14="http://schemas.microsoft.com/office/powerpoint/2010/main" val="32083898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1BC0432A-7808-944B-827F-AAAD14A0FD23}"/>
              </a:ext>
            </a:extLst>
          </p:cNvPr>
          <p:cNvSpPr>
            <a:spLocks noGrp="1"/>
          </p:cNvSpPr>
          <p:nvPr>
            <p:ph type="title"/>
          </p:nvPr>
        </p:nvSpPr>
        <p:spPr>
          <a:xfrm>
            <a:off x="0" y="30161"/>
            <a:ext cx="6977270" cy="559119"/>
          </a:xfrm>
        </p:spPr>
        <p:txBody>
          <a:bodyPr/>
          <a:lstStyle/>
          <a:p>
            <a:r>
              <a:rPr kumimoji="1" lang="ja-JP" altLang="en-US"/>
              <a:t>地域を元気にする</a:t>
            </a:r>
            <a:r>
              <a:rPr kumimoji="1" lang="en-US" altLang="ja-JP" dirty="0"/>
              <a:t>【</a:t>
            </a:r>
            <a:r>
              <a:rPr kumimoji="1" lang="ja-JP" altLang="en-US"/>
              <a:t>ひと</a:t>
            </a:r>
            <a:r>
              <a:rPr kumimoji="1" lang="en-US" altLang="ja-JP" dirty="0"/>
              <a:t>】</a:t>
            </a:r>
            <a:r>
              <a:rPr kumimoji="1" lang="ja-JP" altLang="en-US"/>
              <a:t>✖️</a:t>
            </a:r>
            <a:r>
              <a:rPr kumimoji="1" lang="en-US" altLang="ja-JP" dirty="0"/>
              <a:t>【</a:t>
            </a:r>
            <a:r>
              <a:rPr lang="ja-JP" altLang="en-US"/>
              <a:t>モノ</a:t>
            </a:r>
            <a:r>
              <a:rPr kumimoji="1" lang="en-US" altLang="ja-JP" dirty="0"/>
              <a:t>】</a:t>
            </a:r>
            <a:r>
              <a:rPr kumimoji="1" lang="ja-JP" altLang="en-US"/>
              <a:t>✖️</a:t>
            </a:r>
            <a:r>
              <a:rPr kumimoji="1" lang="en-US" altLang="ja-JP" dirty="0"/>
              <a:t>【</a:t>
            </a:r>
            <a:r>
              <a:rPr kumimoji="1" lang="ja-JP" altLang="en-US"/>
              <a:t>資金</a:t>
            </a:r>
            <a:r>
              <a:rPr kumimoji="1" lang="en-US" altLang="ja-JP" dirty="0"/>
              <a:t>】</a:t>
            </a:r>
            <a:endParaRPr kumimoji="1" lang="ja-JP" altLang="en-US"/>
          </a:p>
        </p:txBody>
      </p:sp>
      <p:sp>
        <p:nvSpPr>
          <p:cNvPr id="5" name="コンテンツ プレースホルダー 2">
            <a:extLst>
              <a:ext uri="{FF2B5EF4-FFF2-40B4-BE49-F238E27FC236}">
                <a16:creationId xmlns:a16="http://schemas.microsoft.com/office/drawing/2014/main" id="{FEF5F9B9-BF5D-E742-8631-6C4139795D9D}"/>
              </a:ext>
            </a:extLst>
          </p:cNvPr>
          <p:cNvSpPr>
            <a:spLocks noGrp="1"/>
          </p:cNvSpPr>
          <p:nvPr>
            <p:ph idx="1"/>
          </p:nvPr>
        </p:nvSpPr>
        <p:spPr>
          <a:xfrm>
            <a:off x="628650" y="791154"/>
            <a:ext cx="7886700" cy="5187026"/>
          </a:xfrm>
        </p:spPr>
        <p:txBody>
          <a:bodyPr/>
          <a:lstStyle/>
          <a:p>
            <a:pPr marL="0" indent="0">
              <a:buNone/>
            </a:pPr>
            <a:r>
              <a:rPr kumimoji="1" lang="ja-JP" altLang="en-US"/>
              <a:t>モノ　空き家・古民家は多くある</a:t>
            </a:r>
            <a:endParaRPr kumimoji="1" lang="en-US" altLang="ja-JP" dirty="0"/>
          </a:p>
          <a:p>
            <a:pPr marL="0" indent="0">
              <a:buNone/>
            </a:pPr>
            <a:r>
              <a:rPr lang="ja-JP" altLang="en-US"/>
              <a:t>ひと　資格制度で獲得・育成</a:t>
            </a:r>
            <a:endParaRPr lang="en-US" altLang="ja-JP" dirty="0"/>
          </a:p>
          <a:p>
            <a:pPr marL="0" indent="0">
              <a:buNone/>
            </a:pPr>
            <a:r>
              <a:rPr lang="ja-JP" altLang="en-US"/>
              <a:t>資金　交付金・ファンド＋企業版ふるさと納税</a:t>
            </a:r>
            <a:endParaRPr lang="en-US" altLang="ja-JP" dirty="0"/>
          </a:p>
          <a:p>
            <a:pPr marL="0" indent="0">
              <a:buNone/>
            </a:pPr>
            <a:endParaRPr kumimoji="1" lang="ja-JP" altLang="en-US"/>
          </a:p>
        </p:txBody>
      </p:sp>
      <p:pic>
        <p:nvPicPr>
          <p:cNvPr id="6" name="図 5">
            <a:extLst>
              <a:ext uri="{FF2B5EF4-FFF2-40B4-BE49-F238E27FC236}">
                <a16:creationId xmlns:a16="http://schemas.microsoft.com/office/drawing/2014/main" id="{33DDF4E7-A4C6-A04F-9061-10E189309BE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7281" y="2779255"/>
            <a:ext cx="7709438" cy="3683538"/>
          </a:xfrm>
          <a:prstGeom prst="rect">
            <a:avLst/>
          </a:prstGeom>
        </p:spPr>
      </p:pic>
    </p:spTree>
    <p:extLst>
      <p:ext uri="{BB962C8B-B14F-4D97-AF65-F5344CB8AC3E}">
        <p14:creationId xmlns:p14="http://schemas.microsoft.com/office/powerpoint/2010/main" val="27007227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E6DA094-FE9E-7B47-B72C-627812691A6E}"/>
              </a:ext>
            </a:extLst>
          </p:cNvPr>
          <p:cNvSpPr>
            <a:spLocks noGrp="1"/>
          </p:cNvSpPr>
          <p:nvPr>
            <p:ph type="title"/>
          </p:nvPr>
        </p:nvSpPr>
        <p:spPr>
          <a:xfrm>
            <a:off x="141668" y="4435052"/>
            <a:ext cx="3902298" cy="1645920"/>
          </a:xfrm>
        </p:spPr>
        <p:txBody>
          <a:bodyPr>
            <a:normAutofit/>
          </a:bodyPr>
          <a:lstStyle/>
          <a:p>
            <a:r>
              <a:rPr lang="ja-JP" altLang="en-US" sz="2300"/>
              <a:t>提携した自治体と</a:t>
            </a:r>
            <a:br>
              <a:rPr lang="en-US" altLang="ja-JP" sz="2300" dirty="0"/>
            </a:br>
            <a:br>
              <a:rPr lang="en-US" altLang="ja-JP" sz="2300" dirty="0"/>
            </a:br>
            <a:r>
              <a:rPr lang="ja-JP" altLang="en-US" sz="2300"/>
              <a:t>地域を元気にしていく</a:t>
            </a:r>
            <a:endParaRPr kumimoji="1" lang="ja-JP" altLang="en-US" sz="2300"/>
          </a:p>
        </p:txBody>
      </p:sp>
      <p:pic>
        <p:nvPicPr>
          <p:cNvPr id="5" name="図 4" descr="テーブルの周りに集まっている人々&#10;&#10;中程度の精度で自動的に生成された説明">
            <a:extLst>
              <a:ext uri="{FF2B5EF4-FFF2-40B4-BE49-F238E27FC236}">
                <a16:creationId xmlns:a16="http://schemas.microsoft.com/office/drawing/2014/main" id="{CE2405C6-754D-954E-A8B4-ED75489FC9F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2"/>
          <a:stretch/>
        </p:blipFill>
        <p:spPr>
          <a:xfrm>
            <a:off x="19" y="-7"/>
            <a:ext cx="3050323" cy="4142793"/>
          </a:xfrm>
          <a:prstGeom prst="rect">
            <a:avLst/>
          </a:prstGeom>
        </p:spPr>
      </p:pic>
      <p:pic>
        <p:nvPicPr>
          <p:cNvPr id="6" name="図 5" descr="講堂に座っている男性&#10;&#10;中程度の精度で自動的に生成された説明">
            <a:extLst>
              <a:ext uri="{FF2B5EF4-FFF2-40B4-BE49-F238E27FC236}">
                <a16:creationId xmlns:a16="http://schemas.microsoft.com/office/drawing/2014/main" id="{64080204-0418-824E-8E46-7FA25160D82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50342" y="6"/>
            <a:ext cx="3050344" cy="4142792"/>
          </a:xfrm>
          <a:prstGeom prst="rect">
            <a:avLst/>
          </a:prstGeom>
        </p:spPr>
      </p:pic>
      <p:pic>
        <p:nvPicPr>
          <p:cNvPr id="7" name="図 6" descr="テーブルの周りに集まっている人々&#10;&#10;低い精度で自動的に生成された説明">
            <a:extLst>
              <a:ext uri="{FF2B5EF4-FFF2-40B4-BE49-F238E27FC236}">
                <a16:creationId xmlns:a16="http://schemas.microsoft.com/office/drawing/2014/main" id="{DCE3F406-4D10-CF4E-92F2-FD029DEB3D8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01755" y="-2"/>
            <a:ext cx="3050344" cy="4142793"/>
          </a:xfrm>
          <a:prstGeom prst="rect">
            <a:avLst/>
          </a:prstGeom>
        </p:spPr>
      </p:pic>
      <p:sp>
        <p:nvSpPr>
          <p:cNvPr id="8" name="コンテンツ プレースホルダー 2">
            <a:extLst>
              <a:ext uri="{FF2B5EF4-FFF2-40B4-BE49-F238E27FC236}">
                <a16:creationId xmlns:a16="http://schemas.microsoft.com/office/drawing/2014/main" id="{D7946BAA-C609-9A44-8C31-E6E7E44384A1}"/>
              </a:ext>
            </a:extLst>
          </p:cNvPr>
          <p:cNvSpPr>
            <a:spLocks noGrp="1"/>
          </p:cNvSpPr>
          <p:nvPr>
            <p:ph idx="1"/>
          </p:nvPr>
        </p:nvSpPr>
        <p:spPr>
          <a:xfrm>
            <a:off x="3709115" y="4435051"/>
            <a:ext cx="4904225" cy="2300599"/>
          </a:xfrm>
        </p:spPr>
        <p:txBody>
          <a:bodyPr anchor="ctr">
            <a:normAutofit/>
          </a:bodyPr>
          <a:lstStyle/>
          <a:p>
            <a:pPr marL="0" indent="0">
              <a:buNone/>
            </a:pPr>
            <a:r>
              <a:rPr lang="ja-JP" altLang="en-US" sz="2000"/>
              <a:t>国の施策と連携して</a:t>
            </a:r>
            <a:endParaRPr lang="en-US" altLang="ja-JP" sz="2000" dirty="0"/>
          </a:p>
          <a:p>
            <a:pPr marL="0" indent="0">
              <a:buNone/>
            </a:pPr>
            <a:r>
              <a:rPr lang="ja-JP" altLang="en-US" sz="2000"/>
              <a:t>民間企業ノウハウを活かして</a:t>
            </a:r>
            <a:endParaRPr lang="en-US" altLang="ja-JP" sz="2000" dirty="0"/>
          </a:p>
          <a:p>
            <a:pPr marL="0" indent="0">
              <a:buNone/>
            </a:pPr>
            <a:r>
              <a:rPr lang="ja-JP" altLang="en-US" sz="2000"/>
              <a:t>地域住民に活躍頂きます。</a:t>
            </a:r>
            <a:endParaRPr kumimoji="1" lang="ja-JP" altLang="en-US" sz="2000"/>
          </a:p>
        </p:txBody>
      </p:sp>
    </p:spTree>
    <p:extLst>
      <p:ext uri="{BB962C8B-B14F-4D97-AF65-F5344CB8AC3E}">
        <p14:creationId xmlns:p14="http://schemas.microsoft.com/office/powerpoint/2010/main" val="25839023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40D36F80-1850-7D4A-A6FD-66F3D43CECCA}"/>
              </a:ext>
            </a:extLst>
          </p:cNvPr>
          <p:cNvSpPr>
            <a:spLocks noGrp="1"/>
          </p:cNvSpPr>
          <p:nvPr>
            <p:ph type="title"/>
          </p:nvPr>
        </p:nvSpPr>
        <p:spPr>
          <a:xfrm>
            <a:off x="0" y="30161"/>
            <a:ext cx="6977270" cy="559119"/>
          </a:xfrm>
        </p:spPr>
        <p:txBody>
          <a:bodyPr>
            <a:normAutofit/>
          </a:bodyPr>
          <a:lstStyle/>
          <a:p>
            <a:r>
              <a:rPr kumimoji="1" lang="ja-JP" altLang="en-US"/>
              <a:t>小城市　経済産業省事業　</a:t>
            </a:r>
          </a:p>
        </p:txBody>
      </p:sp>
      <p:pic>
        <p:nvPicPr>
          <p:cNvPr id="5" name="コンテンツ プレースホルダー 4" descr="テキスト が含まれている画像&#10;&#10;自動的に生成された説明">
            <a:extLst>
              <a:ext uri="{FF2B5EF4-FFF2-40B4-BE49-F238E27FC236}">
                <a16:creationId xmlns:a16="http://schemas.microsoft.com/office/drawing/2014/main" id="{81D746E1-0A1D-6146-8F04-DA51BFCC70B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17500" y="800100"/>
            <a:ext cx="8547100" cy="5537200"/>
          </a:xfrm>
        </p:spPr>
      </p:pic>
    </p:spTree>
    <p:extLst>
      <p:ext uri="{BB962C8B-B14F-4D97-AF65-F5344CB8AC3E}">
        <p14:creationId xmlns:p14="http://schemas.microsoft.com/office/powerpoint/2010/main" val="2867483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9EE3B576-B566-6242-9E28-BC5EABDAF4D2}"/>
              </a:ext>
            </a:extLst>
          </p:cNvPr>
          <p:cNvSpPr>
            <a:spLocks noGrp="1"/>
          </p:cNvSpPr>
          <p:nvPr>
            <p:ph type="title"/>
          </p:nvPr>
        </p:nvSpPr>
        <p:spPr>
          <a:xfrm>
            <a:off x="0" y="30161"/>
            <a:ext cx="6977270" cy="559119"/>
          </a:xfrm>
        </p:spPr>
        <p:txBody>
          <a:bodyPr/>
          <a:lstStyle/>
          <a:p>
            <a:r>
              <a:rPr kumimoji="1" lang="ja-JP" altLang="en-US"/>
              <a:t>蔵から地域を活性化していく</a:t>
            </a:r>
          </a:p>
        </p:txBody>
      </p:sp>
      <p:pic>
        <p:nvPicPr>
          <p:cNvPr id="5" name="コンテンツ プレースホルダー 4" descr="マップ&#10;&#10;自動的に生成された説明">
            <a:extLst>
              <a:ext uri="{FF2B5EF4-FFF2-40B4-BE49-F238E27FC236}">
                <a16:creationId xmlns:a16="http://schemas.microsoft.com/office/drawing/2014/main" id="{01D8B411-9A68-5F4A-8B64-1BD5C817E4E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04800" y="787400"/>
            <a:ext cx="8585200" cy="5562600"/>
          </a:xfrm>
        </p:spPr>
      </p:pic>
    </p:spTree>
    <p:extLst>
      <p:ext uri="{BB962C8B-B14F-4D97-AF65-F5344CB8AC3E}">
        <p14:creationId xmlns:p14="http://schemas.microsoft.com/office/powerpoint/2010/main" val="16169429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6513E86-43ED-DE40-AB7C-E0AA82B95F02}"/>
              </a:ext>
            </a:extLst>
          </p:cNvPr>
          <p:cNvSpPr>
            <a:spLocks noGrp="1"/>
          </p:cNvSpPr>
          <p:nvPr>
            <p:ph type="title"/>
          </p:nvPr>
        </p:nvSpPr>
        <p:spPr>
          <a:xfrm>
            <a:off x="0" y="30161"/>
            <a:ext cx="6977270" cy="559119"/>
          </a:xfrm>
        </p:spPr>
        <p:txBody>
          <a:bodyPr/>
          <a:lstStyle/>
          <a:p>
            <a:r>
              <a:rPr kumimoji="1" lang="ja-JP" altLang="en-US"/>
              <a:t>プロジェクト概要</a:t>
            </a:r>
          </a:p>
        </p:txBody>
      </p:sp>
      <p:pic>
        <p:nvPicPr>
          <p:cNvPr id="5" name="コンテンツ プレースホルダー 4"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5C485ADB-8297-2749-AA15-13D0ED284BC6}"/>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17500" y="762000"/>
            <a:ext cx="8636000" cy="5245100"/>
          </a:xfrm>
        </p:spPr>
      </p:pic>
    </p:spTree>
    <p:extLst>
      <p:ext uri="{BB962C8B-B14F-4D97-AF65-F5344CB8AC3E}">
        <p14:creationId xmlns:p14="http://schemas.microsoft.com/office/powerpoint/2010/main" val="7315086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ED9BF0E-D056-A845-9BD0-659547A2ABE9}"/>
              </a:ext>
            </a:extLst>
          </p:cNvPr>
          <p:cNvSpPr>
            <a:spLocks noGrp="1"/>
          </p:cNvSpPr>
          <p:nvPr>
            <p:ph type="title"/>
          </p:nvPr>
        </p:nvSpPr>
        <p:spPr>
          <a:xfrm>
            <a:off x="0" y="30161"/>
            <a:ext cx="6977270" cy="559119"/>
          </a:xfrm>
        </p:spPr>
        <p:txBody>
          <a:bodyPr/>
          <a:lstStyle/>
          <a:p>
            <a:r>
              <a:rPr kumimoji="1" lang="ja-JP" altLang="en-US"/>
              <a:t>補助金概要</a:t>
            </a:r>
          </a:p>
        </p:txBody>
      </p:sp>
      <p:pic>
        <p:nvPicPr>
          <p:cNvPr id="5" name="コンテンツ プレースホルダー 4" descr="ダイアグラム&#10;&#10;自動的に生成された説明">
            <a:extLst>
              <a:ext uri="{FF2B5EF4-FFF2-40B4-BE49-F238E27FC236}">
                <a16:creationId xmlns:a16="http://schemas.microsoft.com/office/drawing/2014/main" id="{1B55B5B7-0E6D-E14D-81D0-0AA136205896}"/>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304800" y="863600"/>
            <a:ext cx="8512629" cy="5410200"/>
          </a:xfrm>
        </p:spPr>
      </p:pic>
    </p:spTree>
    <p:extLst>
      <p:ext uri="{BB962C8B-B14F-4D97-AF65-F5344CB8AC3E}">
        <p14:creationId xmlns:p14="http://schemas.microsoft.com/office/powerpoint/2010/main" val="5646482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FA68E22C-9670-4949-AC35-7AB10099777F}"/>
              </a:ext>
            </a:extLst>
          </p:cNvPr>
          <p:cNvSpPr>
            <a:spLocks noGrp="1"/>
          </p:cNvSpPr>
          <p:nvPr>
            <p:ph type="title"/>
          </p:nvPr>
        </p:nvSpPr>
        <p:spPr>
          <a:xfrm>
            <a:off x="0" y="30161"/>
            <a:ext cx="6977270" cy="559119"/>
          </a:xfrm>
        </p:spPr>
        <p:txBody>
          <a:bodyPr/>
          <a:lstStyle/>
          <a:p>
            <a:r>
              <a:rPr kumimoji="1" lang="ja-JP" altLang="en-US"/>
              <a:t>農業を活かしたジュニアビレッジ事業　１</a:t>
            </a:r>
          </a:p>
        </p:txBody>
      </p:sp>
      <p:pic>
        <p:nvPicPr>
          <p:cNvPr id="5" name="図 4" descr="グラフィカル ユーザー インターフェイス, テキスト&#10;&#10;自動的に生成された説明">
            <a:extLst>
              <a:ext uri="{FF2B5EF4-FFF2-40B4-BE49-F238E27FC236}">
                <a16:creationId xmlns:a16="http://schemas.microsoft.com/office/drawing/2014/main" id="{4E1A66D3-F23B-3D47-A8A7-DCFE55892C8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788381"/>
            <a:ext cx="9144000" cy="5369824"/>
          </a:xfrm>
          <a:prstGeom prst="rect">
            <a:avLst/>
          </a:prstGeom>
        </p:spPr>
      </p:pic>
    </p:spTree>
    <p:extLst>
      <p:ext uri="{BB962C8B-B14F-4D97-AF65-F5344CB8AC3E}">
        <p14:creationId xmlns:p14="http://schemas.microsoft.com/office/powerpoint/2010/main" val="25485969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1BDE26DB-7797-2944-A322-30DDECA8EE56}"/>
              </a:ext>
            </a:extLst>
          </p:cNvPr>
          <p:cNvSpPr>
            <a:spLocks noGrp="1"/>
          </p:cNvSpPr>
          <p:nvPr>
            <p:ph type="title"/>
          </p:nvPr>
        </p:nvSpPr>
        <p:spPr>
          <a:xfrm>
            <a:off x="0" y="30161"/>
            <a:ext cx="6977270" cy="559119"/>
          </a:xfrm>
        </p:spPr>
        <p:txBody>
          <a:bodyPr/>
          <a:lstStyle/>
          <a:p>
            <a:r>
              <a:rPr lang="ja-JP" altLang="en-US"/>
              <a:t>ジュニアビレッジ事業　２</a:t>
            </a:r>
            <a:endParaRPr kumimoji="1" lang="ja-JP" altLang="en-US"/>
          </a:p>
        </p:txBody>
      </p:sp>
      <p:pic>
        <p:nvPicPr>
          <p:cNvPr id="5" name="図 4" descr="グラフィカル ユーザー インターフェイス, Web サイト&#10;&#10;自動的に生成された説明">
            <a:extLst>
              <a:ext uri="{FF2B5EF4-FFF2-40B4-BE49-F238E27FC236}">
                <a16:creationId xmlns:a16="http://schemas.microsoft.com/office/drawing/2014/main" id="{2AC2A4EE-84FB-3A41-B509-1B65C1C238B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9550" y="823811"/>
            <a:ext cx="8724900" cy="5482646"/>
          </a:xfrm>
          <a:prstGeom prst="rect">
            <a:avLst/>
          </a:prstGeom>
        </p:spPr>
      </p:pic>
    </p:spTree>
    <p:extLst>
      <p:ext uri="{BB962C8B-B14F-4D97-AF65-F5344CB8AC3E}">
        <p14:creationId xmlns:p14="http://schemas.microsoft.com/office/powerpoint/2010/main" val="39497556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DDB9376-8897-1342-B19D-44342D691A35}"/>
              </a:ext>
            </a:extLst>
          </p:cNvPr>
          <p:cNvSpPr>
            <a:spLocks noGrp="1"/>
          </p:cNvSpPr>
          <p:nvPr>
            <p:ph type="title"/>
          </p:nvPr>
        </p:nvSpPr>
        <p:spPr>
          <a:xfrm>
            <a:off x="0" y="30161"/>
            <a:ext cx="6977270" cy="559119"/>
          </a:xfrm>
        </p:spPr>
        <p:txBody>
          <a:bodyPr/>
          <a:lstStyle/>
          <a:p>
            <a:r>
              <a:rPr lang="ja-JP" altLang="en-US"/>
              <a:t>ジュニアビレッジ事業　３</a:t>
            </a:r>
            <a:endParaRPr kumimoji="1" lang="ja-JP" altLang="en-US"/>
          </a:p>
        </p:txBody>
      </p:sp>
      <p:pic>
        <p:nvPicPr>
          <p:cNvPr id="5" name="図 4" descr="グラフィカル ユーザー インターフェイス&#10;&#10;自動的に生成された説明">
            <a:extLst>
              <a:ext uri="{FF2B5EF4-FFF2-40B4-BE49-F238E27FC236}">
                <a16:creationId xmlns:a16="http://schemas.microsoft.com/office/drawing/2014/main" id="{4018D53C-B77F-AF44-A8FF-CB7EF4FF827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8750" y="791154"/>
            <a:ext cx="8858250" cy="5482646"/>
          </a:xfrm>
          <a:prstGeom prst="rect">
            <a:avLst/>
          </a:prstGeom>
        </p:spPr>
      </p:pic>
    </p:spTree>
    <p:extLst>
      <p:ext uri="{BB962C8B-B14F-4D97-AF65-F5344CB8AC3E}">
        <p14:creationId xmlns:p14="http://schemas.microsoft.com/office/powerpoint/2010/main" val="28515996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ECD3711-260D-7241-8422-C6DA3A283AA4}"/>
              </a:ext>
            </a:extLst>
          </p:cNvPr>
          <p:cNvSpPr>
            <a:spLocks noGrp="1"/>
          </p:cNvSpPr>
          <p:nvPr>
            <p:ph type="title"/>
          </p:nvPr>
        </p:nvSpPr>
        <p:spPr>
          <a:xfrm>
            <a:off x="0" y="30161"/>
            <a:ext cx="6977270" cy="559119"/>
          </a:xfrm>
        </p:spPr>
        <p:txBody>
          <a:bodyPr/>
          <a:lstStyle/>
          <a:p>
            <a:r>
              <a:rPr lang="ja-JP" altLang="en-US"/>
              <a:t>農林水産省</a:t>
            </a:r>
            <a:r>
              <a:rPr kumimoji="1" lang="ja-JP" altLang="en-US"/>
              <a:t>交付金を活用</a:t>
            </a:r>
          </a:p>
        </p:txBody>
      </p:sp>
      <p:pic>
        <p:nvPicPr>
          <p:cNvPr id="5" name="コンテンツ プレースホルダー 4" descr="グラフィカル ユーザー インターフェイス, テキスト, アプリケーション&#10;&#10;自動的に生成された説明">
            <a:extLst>
              <a:ext uri="{FF2B5EF4-FFF2-40B4-BE49-F238E27FC236}">
                <a16:creationId xmlns:a16="http://schemas.microsoft.com/office/drawing/2014/main" id="{1E09D0E0-0ABC-124D-91CF-7FEB3735E42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4644" y="809235"/>
            <a:ext cx="8902699" cy="5902325"/>
          </a:xfrm>
        </p:spPr>
      </p:pic>
    </p:spTree>
    <p:extLst>
      <p:ext uri="{BB962C8B-B14F-4D97-AF65-F5344CB8AC3E}">
        <p14:creationId xmlns:p14="http://schemas.microsoft.com/office/powerpoint/2010/main" val="23930947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4422B3C4-312A-5C4B-8B65-766AE7426B20}"/>
              </a:ext>
            </a:extLst>
          </p:cNvPr>
          <p:cNvSpPr>
            <a:spLocks noGrp="1"/>
          </p:cNvSpPr>
          <p:nvPr>
            <p:ph type="title"/>
          </p:nvPr>
        </p:nvSpPr>
        <p:spPr>
          <a:xfrm>
            <a:off x="0" y="30161"/>
            <a:ext cx="6977270" cy="559119"/>
          </a:xfrm>
        </p:spPr>
        <p:txBody>
          <a:bodyPr/>
          <a:lstStyle/>
          <a:p>
            <a:r>
              <a:rPr kumimoji="1" lang="ja-JP" altLang="en-US"/>
              <a:t>小田原市　テレワーク施設</a:t>
            </a:r>
          </a:p>
        </p:txBody>
      </p:sp>
      <p:pic>
        <p:nvPicPr>
          <p:cNvPr id="5" name="図 4" descr="新聞の一部の白黒写真&#10;&#10;中程度の精度で自動的に生成された説明">
            <a:extLst>
              <a:ext uri="{FF2B5EF4-FFF2-40B4-BE49-F238E27FC236}">
                <a16:creationId xmlns:a16="http://schemas.microsoft.com/office/drawing/2014/main" id="{53527BED-3869-844E-83E5-86413A2AEE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455" y="760993"/>
            <a:ext cx="9037089" cy="6066846"/>
          </a:xfrm>
          <a:prstGeom prst="rect">
            <a:avLst/>
          </a:prstGeom>
        </p:spPr>
      </p:pic>
    </p:spTree>
    <p:extLst>
      <p:ext uri="{BB962C8B-B14F-4D97-AF65-F5344CB8AC3E}">
        <p14:creationId xmlns:p14="http://schemas.microsoft.com/office/powerpoint/2010/main" val="25207689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70DF497-9BAA-F84F-BDF8-84E5F04D3C16}"/>
              </a:ext>
            </a:extLst>
          </p:cNvPr>
          <p:cNvSpPr>
            <a:spLocks noGrp="1"/>
          </p:cNvSpPr>
          <p:nvPr>
            <p:ph type="title"/>
          </p:nvPr>
        </p:nvSpPr>
        <p:spPr>
          <a:xfrm>
            <a:off x="0" y="30161"/>
            <a:ext cx="6977270" cy="559119"/>
          </a:xfrm>
        </p:spPr>
        <p:txBody>
          <a:bodyPr/>
          <a:lstStyle/>
          <a:p>
            <a:r>
              <a:rPr lang="ja-JP" altLang="en-US"/>
              <a:t>関係人口を増やす</a:t>
            </a:r>
            <a:endParaRPr kumimoji="1" lang="ja-JP" altLang="en-US"/>
          </a:p>
        </p:txBody>
      </p:sp>
      <p:pic>
        <p:nvPicPr>
          <p:cNvPr id="5" name="コンテンツ プレースホルダー 4" descr="部屋の窓の外を見ている人&#10;&#10;中程度の精度で自動的に生成された説明">
            <a:extLst>
              <a:ext uri="{FF2B5EF4-FFF2-40B4-BE49-F238E27FC236}">
                <a16:creationId xmlns:a16="http://schemas.microsoft.com/office/drawing/2014/main" id="{926C8449-9C01-3C46-AB5A-AF17E203E83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19767" y="768715"/>
            <a:ext cx="8504465" cy="6004694"/>
          </a:xfrm>
        </p:spPr>
      </p:pic>
      <p:pic>
        <p:nvPicPr>
          <p:cNvPr id="6" name="図 5">
            <a:extLst>
              <a:ext uri="{FF2B5EF4-FFF2-40B4-BE49-F238E27FC236}">
                <a16:creationId xmlns:a16="http://schemas.microsoft.com/office/drawing/2014/main" id="{E6FC7552-D60D-014D-AB85-931E218E48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9767" y="768715"/>
            <a:ext cx="1183569" cy="1153076"/>
          </a:xfrm>
          <a:prstGeom prst="rect">
            <a:avLst/>
          </a:prstGeom>
        </p:spPr>
      </p:pic>
    </p:spTree>
    <p:extLst>
      <p:ext uri="{BB962C8B-B14F-4D97-AF65-F5344CB8AC3E}">
        <p14:creationId xmlns:p14="http://schemas.microsoft.com/office/powerpoint/2010/main" val="31791826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C8A70891-53A0-E340-878D-5ACF8A81E2A9}"/>
              </a:ext>
            </a:extLst>
          </p:cNvPr>
          <p:cNvSpPr>
            <a:spLocks noGrp="1"/>
          </p:cNvSpPr>
          <p:nvPr>
            <p:ph type="title"/>
          </p:nvPr>
        </p:nvSpPr>
        <p:spPr>
          <a:xfrm>
            <a:off x="0" y="30161"/>
            <a:ext cx="6977270" cy="559119"/>
          </a:xfrm>
        </p:spPr>
        <p:txBody>
          <a:bodyPr/>
          <a:lstStyle/>
          <a:p>
            <a:r>
              <a:rPr kumimoji="1" lang="ja-JP" altLang="en-US"/>
              <a:t>多くの地域のみなさんに使って頂く</a:t>
            </a:r>
          </a:p>
        </p:txBody>
      </p:sp>
      <p:pic>
        <p:nvPicPr>
          <p:cNvPr id="5" name="コンテンツ プレースホルダー 8" descr="グラフィカル ユーザー インターフェイス, アプリケーション, Web サイト&#10;&#10;自動的に生成された説明">
            <a:extLst>
              <a:ext uri="{FF2B5EF4-FFF2-40B4-BE49-F238E27FC236}">
                <a16:creationId xmlns:a16="http://schemas.microsoft.com/office/drawing/2014/main" id="{2FE3FB1C-09B0-D141-A530-827F29CE2FB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14579" y="1034723"/>
            <a:ext cx="8914842" cy="5675540"/>
          </a:xfrm>
        </p:spPr>
      </p:pic>
    </p:spTree>
    <p:extLst>
      <p:ext uri="{BB962C8B-B14F-4D97-AF65-F5344CB8AC3E}">
        <p14:creationId xmlns:p14="http://schemas.microsoft.com/office/powerpoint/2010/main" val="25388417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テキスト&#10;&#10;自動的に生成された説明">
            <a:extLst>
              <a:ext uri="{FF2B5EF4-FFF2-40B4-BE49-F238E27FC236}">
                <a16:creationId xmlns:a16="http://schemas.microsoft.com/office/drawing/2014/main" id="{725A5880-9FC8-A84F-994A-382FCA18ABE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7800" y="802648"/>
            <a:ext cx="8574314" cy="6009456"/>
          </a:xfrm>
          <a:prstGeom prst="rect">
            <a:avLst/>
          </a:prstGeom>
        </p:spPr>
      </p:pic>
      <p:sp>
        <p:nvSpPr>
          <p:cNvPr id="5" name="テキスト ボックス 4">
            <a:extLst>
              <a:ext uri="{FF2B5EF4-FFF2-40B4-BE49-F238E27FC236}">
                <a16:creationId xmlns:a16="http://schemas.microsoft.com/office/drawing/2014/main" id="{169AF9BE-05A0-E74D-9EDB-580DABF7CEA9}"/>
              </a:ext>
            </a:extLst>
          </p:cNvPr>
          <p:cNvSpPr txBox="1"/>
          <p:nvPr/>
        </p:nvSpPr>
        <p:spPr>
          <a:xfrm>
            <a:off x="177800" y="101600"/>
            <a:ext cx="4686300" cy="461665"/>
          </a:xfrm>
          <a:prstGeom prst="rect">
            <a:avLst/>
          </a:prstGeom>
          <a:noFill/>
        </p:spPr>
        <p:txBody>
          <a:bodyPr wrap="square" rtlCol="0">
            <a:spAutoFit/>
          </a:bodyPr>
          <a:lstStyle/>
          <a:p>
            <a:r>
              <a:rPr kumimoji="1" lang="ja-JP" altLang="en-US" sz="2400" b="1"/>
              <a:t>官民で内閣府テレワーク事業　</a:t>
            </a:r>
          </a:p>
        </p:txBody>
      </p:sp>
    </p:spTree>
    <p:extLst>
      <p:ext uri="{BB962C8B-B14F-4D97-AF65-F5344CB8AC3E}">
        <p14:creationId xmlns:p14="http://schemas.microsoft.com/office/powerpoint/2010/main" val="37839302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a:extLst>
              <a:ext uri="{FF2B5EF4-FFF2-40B4-BE49-F238E27FC236}">
                <a16:creationId xmlns:a16="http://schemas.microsoft.com/office/drawing/2014/main" id="{DC6EE1CC-63E5-3B44-B596-03DE23A23D1B}"/>
              </a:ext>
            </a:extLst>
          </p:cNvPr>
          <p:cNvSpPr>
            <a:spLocks noGrp="1"/>
          </p:cNvSpPr>
          <p:nvPr>
            <p:ph idx="1"/>
          </p:nvPr>
        </p:nvSpPr>
        <p:spPr>
          <a:xfrm>
            <a:off x="628650" y="1358900"/>
            <a:ext cx="7886700" cy="4619280"/>
          </a:xfrm>
        </p:spPr>
        <p:txBody>
          <a:bodyPr>
            <a:normAutofit/>
          </a:bodyPr>
          <a:lstStyle/>
          <a:p>
            <a:pPr marL="0" indent="0">
              <a:buNone/>
            </a:pPr>
            <a:r>
              <a:rPr kumimoji="1" lang="ja-JP" altLang="en-US" sz="5400" dirty="0">
                <a:solidFill>
                  <a:schemeClr val="tx1">
                    <a:lumMod val="50000"/>
                    <a:lumOff val="50000"/>
                  </a:schemeClr>
                </a:solidFill>
              </a:rPr>
              <a:t>１、発生抑制</a:t>
            </a:r>
            <a:endParaRPr kumimoji="1" lang="en-US" altLang="ja-JP" sz="5400" dirty="0">
              <a:solidFill>
                <a:schemeClr val="tx1">
                  <a:lumMod val="50000"/>
                  <a:lumOff val="50000"/>
                </a:schemeClr>
              </a:solidFill>
            </a:endParaRPr>
          </a:p>
          <a:p>
            <a:pPr marL="0" indent="0">
              <a:buNone/>
            </a:pPr>
            <a:endParaRPr lang="en-US" altLang="ja-JP" sz="5400" dirty="0">
              <a:solidFill>
                <a:schemeClr val="tx1">
                  <a:lumMod val="50000"/>
                  <a:lumOff val="50000"/>
                </a:schemeClr>
              </a:solidFill>
            </a:endParaRPr>
          </a:p>
          <a:p>
            <a:pPr marL="0" indent="0">
              <a:buNone/>
            </a:pPr>
            <a:r>
              <a:rPr kumimoji="1" lang="ja-JP" altLang="en-US" sz="5400" dirty="0">
                <a:solidFill>
                  <a:schemeClr val="tx1">
                    <a:lumMod val="50000"/>
                    <a:lumOff val="50000"/>
                  </a:schemeClr>
                </a:solidFill>
              </a:rPr>
              <a:t>２、利活用</a:t>
            </a:r>
            <a:endParaRPr kumimoji="1" lang="en-US" altLang="ja-JP" sz="5400" dirty="0">
              <a:solidFill>
                <a:schemeClr val="tx1">
                  <a:lumMod val="50000"/>
                  <a:lumOff val="50000"/>
                </a:schemeClr>
              </a:solidFill>
            </a:endParaRPr>
          </a:p>
          <a:p>
            <a:pPr marL="0" indent="0">
              <a:buNone/>
            </a:pPr>
            <a:endParaRPr lang="en-US" altLang="ja-JP" sz="5400" dirty="0"/>
          </a:p>
          <a:p>
            <a:pPr marL="0" indent="0">
              <a:buNone/>
            </a:pPr>
            <a:r>
              <a:rPr kumimoji="1" lang="ja-JP" altLang="en-US" sz="5400" dirty="0">
                <a:solidFill>
                  <a:srgbClr val="FF0000"/>
                </a:solidFill>
              </a:rPr>
              <a:t>３、解体促進</a:t>
            </a:r>
          </a:p>
        </p:txBody>
      </p:sp>
    </p:spTree>
    <p:extLst>
      <p:ext uri="{BB962C8B-B14F-4D97-AF65-F5344CB8AC3E}">
        <p14:creationId xmlns:p14="http://schemas.microsoft.com/office/powerpoint/2010/main" val="20301985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4BB492B-2033-A54B-97C7-C7D02C3146FA}"/>
              </a:ext>
            </a:extLst>
          </p:cNvPr>
          <p:cNvSpPr>
            <a:spLocks noGrp="1"/>
          </p:cNvSpPr>
          <p:nvPr>
            <p:ph type="title"/>
          </p:nvPr>
        </p:nvSpPr>
        <p:spPr>
          <a:xfrm>
            <a:off x="78619" y="3752849"/>
            <a:ext cx="4210046" cy="2452687"/>
          </a:xfrm>
        </p:spPr>
        <p:txBody>
          <a:bodyPr anchor="ctr">
            <a:normAutofit/>
          </a:bodyPr>
          <a:lstStyle/>
          <a:p>
            <a:r>
              <a:rPr kumimoji="1" lang="ja-JP" altLang="en-US" sz="3100">
                <a:solidFill>
                  <a:srgbClr val="FF0000"/>
                </a:solidFill>
              </a:rPr>
              <a:t>解体特措法</a:t>
            </a:r>
            <a:r>
              <a:rPr lang="ja-JP" altLang="en-US" sz="3100">
                <a:solidFill>
                  <a:srgbClr val="FF0000"/>
                </a:solidFill>
              </a:rPr>
              <a:t>ありきでは</a:t>
            </a:r>
            <a:br>
              <a:rPr lang="en-US" altLang="ja-JP" sz="3100" dirty="0">
                <a:solidFill>
                  <a:srgbClr val="FF0000"/>
                </a:solidFill>
              </a:rPr>
            </a:br>
            <a:br>
              <a:rPr lang="en-US" altLang="ja-JP" sz="3100" dirty="0">
                <a:solidFill>
                  <a:srgbClr val="FF0000"/>
                </a:solidFill>
              </a:rPr>
            </a:br>
            <a:r>
              <a:rPr lang="ja-JP" altLang="en-US" sz="3100">
                <a:solidFill>
                  <a:srgbClr val="FF0000"/>
                </a:solidFill>
              </a:rPr>
              <a:t>問題解決はしない</a:t>
            </a:r>
            <a:endParaRPr kumimoji="1" lang="ja-JP" altLang="en-US" sz="3100">
              <a:solidFill>
                <a:srgbClr val="FF0000"/>
              </a:solidFill>
            </a:endParaRPr>
          </a:p>
        </p:txBody>
      </p:sp>
      <p:pic>
        <p:nvPicPr>
          <p:cNvPr id="5" name="図 4" descr="屋外, トラック, トラクター, 座る が含まれている画像&#10;&#10;自動的に生成された説明">
            <a:extLst>
              <a:ext uri="{FF2B5EF4-FFF2-40B4-BE49-F238E27FC236}">
                <a16:creationId xmlns:a16="http://schemas.microsoft.com/office/drawing/2014/main" id="{789B55D0-FDC2-D34D-ACFC-234F6468E7B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コンテンツ プレースホルダー 2">
            <a:extLst>
              <a:ext uri="{FF2B5EF4-FFF2-40B4-BE49-F238E27FC236}">
                <a16:creationId xmlns:a16="http://schemas.microsoft.com/office/drawing/2014/main" id="{D6DD6DC1-4586-134C-B746-9B59EB46280F}"/>
              </a:ext>
            </a:extLst>
          </p:cNvPr>
          <p:cNvSpPr>
            <a:spLocks noGrp="1"/>
          </p:cNvSpPr>
          <p:nvPr>
            <p:ph idx="1"/>
          </p:nvPr>
        </p:nvSpPr>
        <p:spPr>
          <a:xfrm>
            <a:off x="4572000" y="3752850"/>
            <a:ext cx="4210046" cy="2452687"/>
          </a:xfrm>
        </p:spPr>
        <p:txBody>
          <a:bodyPr anchor="ctr">
            <a:normAutofit/>
          </a:bodyPr>
          <a:lstStyle/>
          <a:p>
            <a:pPr marL="0" indent="0">
              <a:buNone/>
            </a:pPr>
            <a:r>
              <a:rPr lang="ja-JP" altLang="en-US" sz="2400"/>
              <a:t>解体促進は</a:t>
            </a:r>
            <a:endParaRPr lang="en-US" altLang="ja-JP" sz="2400" dirty="0"/>
          </a:p>
          <a:p>
            <a:pPr marL="0" indent="0">
              <a:buNone/>
            </a:pPr>
            <a:r>
              <a:rPr kumimoji="1" lang="ja-JP" altLang="en-US" sz="2400"/>
              <a:t>解体廃棄だけでなく</a:t>
            </a:r>
            <a:endParaRPr kumimoji="1" lang="en-US" altLang="ja-JP" sz="2400" dirty="0"/>
          </a:p>
          <a:p>
            <a:pPr marL="0" indent="0">
              <a:buNone/>
            </a:pPr>
            <a:r>
              <a:rPr lang="ja-JP" altLang="en-US" sz="2400"/>
              <a:t>いい家を出来るだけ</a:t>
            </a:r>
            <a:endParaRPr lang="en-US" altLang="ja-JP" sz="2400" dirty="0"/>
          </a:p>
          <a:p>
            <a:pPr marL="0" indent="0">
              <a:buNone/>
            </a:pPr>
            <a:r>
              <a:rPr lang="ja-JP" altLang="en-US" sz="2400"/>
              <a:t>伝統資材として活用すること</a:t>
            </a:r>
            <a:endParaRPr kumimoji="1" lang="ja-JP" altLang="en-US" sz="2400"/>
          </a:p>
        </p:txBody>
      </p:sp>
    </p:spTree>
    <p:extLst>
      <p:ext uri="{BB962C8B-B14F-4D97-AF65-F5344CB8AC3E}">
        <p14:creationId xmlns:p14="http://schemas.microsoft.com/office/powerpoint/2010/main" val="29465068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26">
            <a:extLst>
              <a:ext uri="{FF2B5EF4-FFF2-40B4-BE49-F238E27FC236}">
                <a16:creationId xmlns:a16="http://schemas.microsoft.com/office/drawing/2014/main" id="{D48D9584-D2FD-48CE-9E17-4E250B743B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図 4" descr="建物の前の家&#10;&#10;自動的に生成された説明">
            <a:extLst>
              <a:ext uri="{FF2B5EF4-FFF2-40B4-BE49-F238E27FC236}">
                <a16:creationId xmlns:a16="http://schemas.microsoft.com/office/drawing/2014/main" id="{1B500FB8-5E33-C44B-9495-D3FE42D4190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
          <a:stretch/>
        </p:blipFill>
        <p:spPr>
          <a:xfrm>
            <a:off x="2682914" y="10"/>
            <a:ext cx="3734478"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6" name="図 5" descr="屋外, 建物, トラック, 木製 が含まれている画像&#10;&#10;自動的に生成された説明">
            <a:extLst>
              <a:ext uri="{FF2B5EF4-FFF2-40B4-BE49-F238E27FC236}">
                <a16:creationId xmlns:a16="http://schemas.microsoft.com/office/drawing/2014/main" id="{5C540B35-988A-7141-87E6-1D0373714F0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66892" y="3456433"/>
            <a:ext cx="3277108" cy="3401568"/>
          </a:xfrm>
          <a:custGeom>
            <a:avLst/>
            <a:gdLst/>
            <a:ahLst/>
            <a:cxnLst/>
            <a:rect l="l" t="t" r="r" b="b"/>
            <a:pathLst>
              <a:path w="4369477" h="3401568">
                <a:moveTo>
                  <a:pt x="781270" y="0"/>
                </a:moveTo>
                <a:lnTo>
                  <a:pt x="4369477" y="0"/>
                </a:lnTo>
                <a:lnTo>
                  <a:pt x="4369477" y="3401568"/>
                </a:lnTo>
                <a:lnTo>
                  <a:pt x="0" y="3401568"/>
                </a:lnTo>
                <a:lnTo>
                  <a:pt x="1963" y="3397912"/>
                </a:lnTo>
                <a:cubicBezTo>
                  <a:pt x="454182" y="2512619"/>
                  <a:pt x="736170" y="1430108"/>
                  <a:pt x="776876" y="254399"/>
                </a:cubicBezTo>
                <a:close/>
              </a:path>
            </a:pathLst>
          </a:custGeom>
        </p:spPr>
      </p:pic>
      <p:pic>
        <p:nvPicPr>
          <p:cNvPr id="7" name="図 6" descr="駅の天井からぶら下がっている&#10;&#10;自動的に生成された説明">
            <a:extLst>
              <a:ext uri="{FF2B5EF4-FFF2-40B4-BE49-F238E27FC236}">
                <a16:creationId xmlns:a16="http://schemas.microsoft.com/office/drawing/2014/main" id="{88F20FF1-DDDC-4842-ADB5-D99B88591AB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
          <a:stretch/>
        </p:blipFill>
        <p:spPr>
          <a:xfrm>
            <a:off x="2722695" y="3456432"/>
            <a:ext cx="369410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8" name="Freeform: Shape 28">
            <a:extLst>
              <a:ext uri="{FF2B5EF4-FFF2-40B4-BE49-F238E27FC236}">
                <a16:creationId xmlns:a16="http://schemas.microsoft.com/office/drawing/2014/main" id="{CA17DEF4-6C5D-41C6-8D93-5C7CFD7AD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97852"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9" name="Freeform: Shape 30">
            <a:extLst>
              <a:ext uri="{FF2B5EF4-FFF2-40B4-BE49-F238E27FC236}">
                <a16:creationId xmlns:a16="http://schemas.microsoft.com/office/drawing/2014/main" id="{22BBC5A3-5C8C-4FB9-AEFF-8778D2C98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9878"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タイトル 1">
            <a:extLst>
              <a:ext uri="{FF2B5EF4-FFF2-40B4-BE49-F238E27FC236}">
                <a16:creationId xmlns:a16="http://schemas.microsoft.com/office/drawing/2014/main" id="{F3D8E586-80F0-DA46-B0DE-0C4CCEC0272E}"/>
              </a:ext>
            </a:extLst>
          </p:cNvPr>
          <p:cNvSpPr>
            <a:spLocks noGrp="1"/>
          </p:cNvSpPr>
          <p:nvPr>
            <p:ph type="title"/>
          </p:nvPr>
        </p:nvSpPr>
        <p:spPr>
          <a:xfrm>
            <a:off x="66847" y="939886"/>
            <a:ext cx="3156184" cy="2898648"/>
          </a:xfrm>
        </p:spPr>
        <p:txBody>
          <a:bodyPr vert="horz" lIns="91440" tIns="45720" rIns="91440" bIns="45720" rtlCol="0" anchor="b">
            <a:normAutofit/>
          </a:bodyPr>
          <a:lstStyle/>
          <a:p>
            <a:r>
              <a:rPr kumimoji="1" lang="ja-JP" altLang="en-US" sz="2800" kern="1200">
                <a:solidFill>
                  <a:schemeClr val="tx1"/>
                </a:solidFill>
                <a:latin typeface="+mj-lt"/>
                <a:ea typeface="+mj-ea"/>
                <a:cs typeface="+mj-cs"/>
              </a:rPr>
              <a:t>古民家を</a:t>
            </a:r>
            <a:br>
              <a:rPr kumimoji="1" lang="en-US" altLang="ja-JP" sz="2800" kern="1200" dirty="0">
                <a:solidFill>
                  <a:schemeClr val="tx1"/>
                </a:solidFill>
                <a:latin typeface="+mj-lt"/>
                <a:ea typeface="+mj-ea"/>
                <a:cs typeface="+mj-cs"/>
              </a:rPr>
            </a:br>
            <a:br>
              <a:rPr kumimoji="1" lang="en-US" altLang="ja-JP" sz="2800" kern="1200" dirty="0">
                <a:solidFill>
                  <a:schemeClr val="tx1"/>
                </a:solidFill>
                <a:latin typeface="+mj-lt"/>
                <a:ea typeface="+mj-ea"/>
                <a:cs typeface="+mj-cs"/>
              </a:rPr>
            </a:br>
            <a:r>
              <a:rPr kumimoji="1" lang="ja-JP" altLang="en-US" sz="2800" kern="1200">
                <a:solidFill>
                  <a:schemeClr val="tx1"/>
                </a:solidFill>
                <a:latin typeface="+mj-lt"/>
                <a:ea typeface="+mj-ea"/>
                <a:cs typeface="+mj-cs"/>
              </a:rPr>
              <a:t>解体廃棄する</a:t>
            </a:r>
            <a:br>
              <a:rPr kumimoji="1" lang="en-US" altLang="ja-JP" sz="2800" kern="1200" dirty="0">
                <a:solidFill>
                  <a:schemeClr val="tx1"/>
                </a:solidFill>
                <a:latin typeface="+mj-lt"/>
                <a:ea typeface="+mj-ea"/>
                <a:cs typeface="+mj-cs"/>
              </a:rPr>
            </a:br>
            <a:br>
              <a:rPr kumimoji="1" lang="en-US" altLang="ja-JP" sz="2800" kern="1200" dirty="0">
                <a:solidFill>
                  <a:schemeClr val="tx1"/>
                </a:solidFill>
                <a:latin typeface="+mj-lt"/>
                <a:ea typeface="+mj-ea"/>
                <a:cs typeface="+mj-cs"/>
              </a:rPr>
            </a:br>
            <a:r>
              <a:rPr kumimoji="1" lang="ja-JP" altLang="en-US" sz="2800" kern="1200">
                <a:solidFill>
                  <a:schemeClr val="tx1"/>
                </a:solidFill>
                <a:latin typeface="+mj-lt"/>
                <a:ea typeface="+mj-ea"/>
                <a:cs typeface="+mj-cs"/>
              </a:rPr>
              <a:t>だけでなく</a:t>
            </a:r>
            <a:br>
              <a:rPr kumimoji="1" lang="en-US" altLang="ja-JP" sz="2800" kern="1200" dirty="0">
                <a:solidFill>
                  <a:schemeClr val="tx1"/>
                </a:solidFill>
                <a:latin typeface="+mj-lt"/>
                <a:ea typeface="+mj-ea"/>
                <a:cs typeface="+mj-cs"/>
              </a:rPr>
            </a:br>
            <a:br>
              <a:rPr kumimoji="1" lang="en-US" altLang="ja-JP" sz="2800" kern="1200" dirty="0">
                <a:solidFill>
                  <a:schemeClr val="tx1"/>
                </a:solidFill>
                <a:latin typeface="+mj-lt"/>
                <a:ea typeface="+mj-ea"/>
                <a:cs typeface="+mj-cs"/>
              </a:rPr>
            </a:br>
            <a:r>
              <a:rPr lang="ja-JP" altLang="en-US" sz="2800">
                <a:latin typeface="+mj-lt"/>
                <a:ea typeface="+mj-ea"/>
              </a:rPr>
              <a:t>リユースしていく</a:t>
            </a:r>
            <a:endParaRPr kumimoji="1" lang="en-US" altLang="ja-JP" sz="2800" kern="1200" dirty="0">
              <a:solidFill>
                <a:schemeClr val="tx1"/>
              </a:solidFill>
              <a:latin typeface="+mj-lt"/>
              <a:ea typeface="+mj-ea"/>
              <a:cs typeface="+mj-cs"/>
            </a:endParaRPr>
          </a:p>
        </p:txBody>
      </p:sp>
      <p:sp>
        <p:nvSpPr>
          <p:cNvPr id="11" name="Rectangle 32">
            <a:extLst>
              <a:ext uri="{FF2B5EF4-FFF2-40B4-BE49-F238E27FC236}">
                <a16:creationId xmlns:a16="http://schemas.microsoft.com/office/drawing/2014/main" id="{3BB917E8-D696-4787-96D6-521A9C42F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7704"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図 11" descr="屋外, 建物, 家, 記号 が含まれている画像&#10;&#10;自動的に生成された説明">
            <a:extLst>
              <a:ext uri="{FF2B5EF4-FFF2-40B4-BE49-F238E27FC236}">
                <a16:creationId xmlns:a16="http://schemas.microsoft.com/office/drawing/2014/main" id="{DC25C184-530E-F941-9705-7BC90080E35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883905" y="10"/>
            <a:ext cx="3260096" cy="3401558"/>
          </a:xfrm>
          <a:custGeom>
            <a:avLst/>
            <a:gdLst/>
            <a:ahLst/>
            <a:cxnLst/>
            <a:rect l="l" t="t" r="r" b="b"/>
            <a:pathLst>
              <a:path w="4346795" h="3401568">
                <a:moveTo>
                  <a:pt x="0" y="0"/>
                </a:moveTo>
                <a:lnTo>
                  <a:pt x="4346795" y="0"/>
                </a:lnTo>
                <a:lnTo>
                  <a:pt x="4346795" y="3401568"/>
                </a:lnTo>
                <a:lnTo>
                  <a:pt x="762748" y="3401568"/>
                </a:lnTo>
                <a:lnTo>
                  <a:pt x="751436" y="2963954"/>
                </a:lnTo>
                <a:cubicBezTo>
                  <a:pt x="698408" y="1942163"/>
                  <a:pt x="463174" y="995044"/>
                  <a:pt x="93264" y="192283"/>
                </a:cubicBezTo>
                <a:close/>
              </a:path>
            </a:pathLst>
          </a:custGeom>
        </p:spPr>
      </p:pic>
      <p:sp>
        <p:nvSpPr>
          <p:cNvPr id="13" name="Rectangle 34">
            <a:extLst>
              <a:ext uri="{FF2B5EF4-FFF2-40B4-BE49-F238E27FC236}">
                <a16:creationId xmlns:a16="http://schemas.microsoft.com/office/drawing/2014/main" id="{39F4C545-E278-42ED-9B78-2EBA464444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4544568"/>
            <a:ext cx="256122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図 13" descr="人, 屋内, テーブル, 建物 が含まれている画像&#10;&#10;自動的に生成された説明">
            <a:extLst>
              <a:ext uri="{FF2B5EF4-FFF2-40B4-BE49-F238E27FC236}">
                <a16:creationId xmlns:a16="http://schemas.microsoft.com/office/drawing/2014/main" id="{EA180951-1231-8E40-81BD-55EAA10CABA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60357" y="3893398"/>
            <a:ext cx="2531165" cy="2964592"/>
          </a:xfrm>
          <a:prstGeom prst="rect">
            <a:avLst/>
          </a:prstGeom>
        </p:spPr>
      </p:pic>
    </p:spTree>
    <p:extLst>
      <p:ext uri="{BB962C8B-B14F-4D97-AF65-F5344CB8AC3E}">
        <p14:creationId xmlns:p14="http://schemas.microsoft.com/office/powerpoint/2010/main" val="4996948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4D9FCF9A-1A92-8F4A-9646-67EC59496693}"/>
              </a:ext>
            </a:extLst>
          </p:cNvPr>
          <p:cNvSpPr>
            <a:spLocks noGrp="1"/>
          </p:cNvSpPr>
          <p:nvPr>
            <p:ph type="title"/>
          </p:nvPr>
        </p:nvSpPr>
        <p:spPr>
          <a:xfrm>
            <a:off x="0" y="30161"/>
            <a:ext cx="6977270" cy="559119"/>
          </a:xfrm>
        </p:spPr>
        <p:txBody>
          <a:bodyPr/>
          <a:lstStyle/>
          <a:p>
            <a:r>
              <a:rPr kumimoji="1" lang="ja-JP" altLang="en-US"/>
              <a:t>循環型解体</a:t>
            </a:r>
          </a:p>
        </p:txBody>
      </p:sp>
      <p:pic>
        <p:nvPicPr>
          <p:cNvPr id="5" name="図 4" descr="屋外, フェンス, 人, 男 が含まれている画像&#10;&#10;自動的に生成された説明">
            <a:extLst>
              <a:ext uri="{FF2B5EF4-FFF2-40B4-BE49-F238E27FC236}">
                <a16:creationId xmlns:a16="http://schemas.microsoft.com/office/drawing/2014/main" id="{668B5F7F-1235-054B-933B-154E8F2FC59E}"/>
              </a:ext>
            </a:extLst>
          </p:cNvPr>
          <p:cNvPicPr>
            <a:picLocks noChangeAspect="1"/>
          </p:cNvPicPr>
          <p:nvPr/>
        </p:nvPicPr>
        <p:blipFill>
          <a:blip r:embed="rId2"/>
          <a:stretch>
            <a:fillRect/>
          </a:stretch>
        </p:blipFill>
        <p:spPr>
          <a:xfrm>
            <a:off x="132897" y="834957"/>
            <a:ext cx="4191842" cy="2757801"/>
          </a:xfrm>
          <a:prstGeom prst="rect">
            <a:avLst/>
          </a:prstGeom>
        </p:spPr>
      </p:pic>
      <p:pic>
        <p:nvPicPr>
          <p:cNvPr id="6" name="図 5" descr="屋外, 人, 男, 座る が含まれている画像&#10;&#10;自動的に生成された説明">
            <a:extLst>
              <a:ext uri="{FF2B5EF4-FFF2-40B4-BE49-F238E27FC236}">
                <a16:creationId xmlns:a16="http://schemas.microsoft.com/office/drawing/2014/main" id="{48E1C5DC-7F37-D14E-B364-13A556AFA3EC}"/>
              </a:ext>
            </a:extLst>
          </p:cNvPr>
          <p:cNvPicPr>
            <a:picLocks noChangeAspect="1"/>
          </p:cNvPicPr>
          <p:nvPr/>
        </p:nvPicPr>
        <p:blipFill>
          <a:blip r:embed="rId3"/>
          <a:stretch>
            <a:fillRect/>
          </a:stretch>
        </p:blipFill>
        <p:spPr>
          <a:xfrm>
            <a:off x="139011" y="3699721"/>
            <a:ext cx="4191843" cy="3055640"/>
          </a:xfrm>
          <a:prstGeom prst="rect">
            <a:avLst/>
          </a:prstGeom>
        </p:spPr>
      </p:pic>
      <p:pic>
        <p:nvPicPr>
          <p:cNvPr id="7" name="図 6" descr="屋内, 建物, テーブル, 立つ が含まれている画像&#10;&#10;自動的に生成された説明">
            <a:extLst>
              <a:ext uri="{FF2B5EF4-FFF2-40B4-BE49-F238E27FC236}">
                <a16:creationId xmlns:a16="http://schemas.microsoft.com/office/drawing/2014/main" id="{0C3B4CE2-B384-B949-A31B-89E7862D8413}"/>
              </a:ext>
            </a:extLst>
          </p:cNvPr>
          <p:cNvPicPr>
            <a:picLocks noChangeAspect="1"/>
          </p:cNvPicPr>
          <p:nvPr/>
        </p:nvPicPr>
        <p:blipFill>
          <a:blip r:embed="rId4"/>
          <a:stretch>
            <a:fillRect/>
          </a:stretch>
        </p:blipFill>
        <p:spPr>
          <a:xfrm>
            <a:off x="4398970" y="834957"/>
            <a:ext cx="4534313" cy="2757801"/>
          </a:xfrm>
          <a:prstGeom prst="rect">
            <a:avLst/>
          </a:prstGeom>
        </p:spPr>
      </p:pic>
      <p:pic>
        <p:nvPicPr>
          <p:cNvPr id="8" name="図 7" descr="屋内, 椅子, 木製, テーブル が含まれている画像&#10;&#10;自動的に生成された説明">
            <a:extLst>
              <a:ext uri="{FF2B5EF4-FFF2-40B4-BE49-F238E27FC236}">
                <a16:creationId xmlns:a16="http://schemas.microsoft.com/office/drawing/2014/main" id="{C0E7C1BC-F37F-1243-B013-41A5418CF13C}"/>
              </a:ext>
            </a:extLst>
          </p:cNvPr>
          <p:cNvPicPr>
            <a:picLocks noChangeAspect="1"/>
          </p:cNvPicPr>
          <p:nvPr/>
        </p:nvPicPr>
        <p:blipFill>
          <a:blip r:embed="rId5"/>
          <a:stretch>
            <a:fillRect/>
          </a:stretch>
        </p:blipFill>
        <p:spPr>
          <a:xfrm>
            <a:off x="4398470" y="3699722"/>
            <a:ext cx="4541163" cy="3055640"/>
          </a:xfrm>
          <a:prstGeom prst="rect">
            <a:avLst/>
          </a:prstGeom>
        </p:spPr>
      </p:pic>
    </p:spTree>
    <p:extLst>
      <p:ext uri="{BB962C8B-B14F-4D97-AF65-F5344CB8AC3E}">
        <p14:creationId xmlns:p14="http://schemas.microsoft.com/office/powerpoint/2010/main" val="11928601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EE2F7CE-DAC3-174F-A689-59F6EF0E8276}"/>
              </a:ext>
            </a:extLst>
          </p:cNvPr>
          <p:cNvSpPr>
            <a:spLocks noGrp="1"/>
          </p:cNvSpPr>
          <p:nvPr>
            <p:ph type="title"/>
          </p:nvPr>
        </p:nvSpPr>
        <p:spPr>
          <a:xfrm>
            <a:off x="0" y="30161"/>
            <a:ext cx="6977270" cy="559119"/>
          </a:xfrm>
        </p:spPr>
        <p:txBody>
          <a:bodyPr/>
          <a:lstStyle/>
          <a:p>
            <a:r>
              <a:rPr kumimoji="1" lang="ja-JP" altLang="en-US" dirty="0"/>
              <a:t>古材活用　古材鑑定士　事例　</a:t>
            </a:r>
          </a:p>
        </p:txBody>
      </p:sp>
      <p:pic>
        <p:nvPicPr>
          <p:cNvPr id="6" name="コンテンツ プレースホルダー 4" descr="屋内, テーブル, 木製, 木材 が含まれている画像&#10;&#10;自動的に生成された説明">
            <a:extLst>
              <a:ext uri="{FF2B5EF4-FFF2-40B4-BE49-F238E27FC236}">
                <a16:creationId xmlns:a16="http://schemas.microsoft.com/office/drawing/2014/main" id="{7CF9C9DD-373D-264B-A6F8-81D099DA8048}"/>
              </a:ext>
            </a:extLst>
          </p:cNvPr>
          <p:cNvPicPr>
            <a:picLocks noGrp="1" noChangeAspect="1"/>
          </p:cNvPicPr>
          <p:nvPr>
            <p:ph idx="1"/>
          </p:nvPr>
        </p:nvPicPr>
        <p:blipFill>
          <a:blip r:embed="rId2"/>
          <a:stretch>
            <a:fillRect/>
          </a:stretch>
        </p:blipFill>
        <p:spPr>
          <a:xfrm>
            <a:off x="189572" y="953506"/>
            <a:ext cx="3809380" cy="5745824"/>
          </a:xfrm>
        </p:spPr>
      </p:pic>
      <p:pic>
        <p:nvPicPr>
          <p:cNvPr id="7" name="図 6" descr="屋内, 床, 部屋, 窓 が含まれている画像&#10;&#10;自動的に生成された説明">
            <a:extLst>
              <a:ext uri="{FF2B5EF4-FFF2-40B4-BE49-F238E27FC236}">
                <a16:creationId xmlns:a16="http://schemas.microsoft.com/office/drawing/2014/main" id="{F1454940-C789-444C-BF19-B7D0EDA768B4}"/>
              </a:ext>
            </a:extLst>
          </p:cNvPr>
          <p:cNvPicPr>
            <a:picLocks noChangeAspect="1"/>
          </p:cNvPicPr>
          <p:nvPr/>
        </p:nvPicPr>
        <p:blipFill>
          <a:blip r:embed="rId3"/>
          <a:stretch>
            <a:fillRect/>
          </a:stretch>
        </p:blipFill>
        <p:spPr>
          <a:xfrm>
            <a:off x="4229100" y="953506"/>
            <a:ext cx="4749802" cy="2819400"/>
          </a:xfrm>
          <a:prstGeom prst="rect">
            <a:avLst/>
          </a:prstGeom>
        </p:spPr>
      </p:pic>
      <p:pic>
        <p:nvPicPr>
          <p:cNvPr id="8" name="図 7" descr="屋内, 椅子, テーブル, 木製 が含まれている画像&#10;&#10;自動的に生成された説明">
            <a:extLst>
              <a:ext uri="{FF2B5EF4-FFF2-40B4-BE49-F238E27FC236}">
                <a16:creationId xmlns:a16="http://schemas.microsoft.com/office/drawing/2014/main" id="{34070953-D68A-2F4F-B446-C2063AD89EE0}"/>
              </a:ext>
            </a:extLst>
          </p:cNvPr>
          <p:cNvPicPr>
            <a:picLocks noChangeAspect="1"/>
          </p:cNvPicPr>
          <p:nvPr/>
        </p:nvPicPr>
        <p:blipFill>
          <a:blip r:embed="rId4"/>
          <a:stretch>
            <a:fillRect/>
          </a:stretch>
        </p:blipFill>
        <p:spPr>
          <a:xfrm>
            <a:off x="4224453" y="3966505"/>
            <a:ext cx="4749802" cy="2726938"/>
          </a:xfrm>
          <a:prstGeom prst="rect">
            <a:avLst/>
          </a:prstGeom>
        </p:spPr>
      </p:pic>
    </p:spTree>
    <p:extLst>
      <p:ext uri="{BB962C8B-B14F-4D97-AF65-F5344CB8AC3E}">
        <p14:creationId xmlns:p14="http://schemas.microsoft.com/office/powerpoint/2010/main" val="40456864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C2839BF-3D0D-2A4F-B27D-D7DFAC94CF1C}"/>
              </a:ext>
            </a:extLst>
          </p:cNvPr>
          <p:cNvSpPr>
            <a:spLocks noGrp="1"/>
          </p:cNvSpPr>
          <p:nvPr>
            <p:ph type="title"/>
          </p:nvPr>
        </p:nvSpPr>
        <p:spPr>
          <a:xfrm>
            <a:off x="0" y="30161"/>
            <a:ext cx="6977270" cy="559119"/>
          </a:xfrm>
        </p:spPr>
        <p:txBody>
          <a:bodyPr/>
          <a:lstStyle/>
          <a:p>
            <a:r>
              <a:rPr kumimoji="1" lang="ja-JP" altLang="en-US"/>
              <a:t>新民家（移築）　古民家移築価値鑑定　事例１</a:t>
            </a:r>
          </a:p>
        </p:txBody>
      </p:sp>
      <p:pic>
        <p:nvPicPr>
          <p:cNvPr id="5" name="コンテンツ プレースホルダー 4" descr="屋外, 道路, 建物, 乗る が含まれている画像&#10;&#10;自動的に生成された説明">
            <a:extLst>
              <a:ext uri="{FF2B5EF4-FFF2-40B4-BE49-F238E27FC236}">
                <a16:creationId xmlns:a16="http://schemas.microsoft.com/office/drawing/2014/main" id="{BD97E85E-9D64-A844-8272-20186D72B9E4}"/>
              </a:ext>
            </a:extLst>
          </p:cNvPr>
          <p:cNvPicPr>
            <a:picLocks noGrp="1" noChangeAspect="1"/>
          </p:cNvPicPr>
          <p:nvPr>
            <p:ph idx="1"/>
          </p:nvPr>
        </p:nvPicPr>
        <p:blipFill>
          <a:blip r:embed="rId2"/>
          <a:stretch>
            <a:fillRect/>
          </a:stretch>
        </p:blipFill>
        <p:spPr>
          <a:xfrm>
            <a:off x="223935" y="984369"/>
            <a:ext cx="4230985" cy="2494049"/>
          </a:xfrm>
        </p:spPr>
      </p:pic>
      <p:pic>
        <p:nvPicPr>
          <p:cNvPr id="6" name="図 5" descr="囲いの中の家&#10;&#10;自動的に生成された説明">
            <a:extLst>
              <a:ext uri="{FF2B5EF4-FFF2-40B4-BE49-F238E27FC236}">
                <a16:creationId xmlns:a16="http://schemas.microsoft.com/office/drawing/2014/main" id="{CEFDE8BB-4508-0B45-93FE-4D13EBDAD4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3934" y="3658054"/>
            <a:ext cx="4230987" cy="3022907"/>
          </a:xfrm>
          <a:prstGeom prst="rect">
            <a:avLst/>
          </a:prstGeom>
        </p:spPr>
      </p:pic>
      <p:pic>
        <p:nvPicPr>
          <p:cNvPr id="7" name="図 6" descr="屋内, 建物, 部屋, 床 が含まれている画像&#10;&#10;自動的に生成された説明">
            <a:extLst>
              <a:ext uri="{FF2B5EF4-FFF2-40B4-BE49-F238E27FC236}">
                <a16:creationId xmlns:a16="http://schemas.microsoft.com/office/drawing/2014/main" id="{452CB085-482F-8943-BE09-5EBF32F61A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11630" y="984369"/>
            <a:ext cx="4270687" cy="5696592"/>
          </a:xfrm>
          <a:prstGeom prst="rect">
            <a:avLst/>
          </a:prstGeom>
        </p:spPr>
      </p:pic>
    </p:spTree>
    <p:extLst>
      <p:ext uri="{BB962C8B-B14F-4D97-AF65-F5344CB8AC3E}">
        <p14:creationId xmlns:p14="http://schemas.microsoft.com/office/powerpoint/2010/main" val="21146114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C2839BF-3D0D-2A4F-B27D-D7DFAC94CF1C}"/>
              </a:ext>
            </a:extLst>
          </p:cNvPr>
          <p:cNvSpPr>
            <a:spLocks noGrp="1"/>
          </p:cNvSpPr>
          <p:nvPr>
            <p:ph type="title"/>
          </p:nvPr>
        </p:nvSpPr>
        <p:spPr>
          <a:xfrm>
            <a:off x="0" y="30161"/>
            <a:ext cx="6977270" cy="559119"/>
          </a:xfrm>
        </p:spPr>
        <p:txBody>
          <a:bodyPr/>
          <a:lstStyle/>
          <a:p>
            <a:r>
              <a:rPr kumimoji="1" lang="ja-JP" altLang="en-US"/>
              <a:t>新民家（移築）　古民家移築価値鑑定　事例２</a:t>
            </a:r>
          </a:p>
        </p:txBody>
      </p:sp>
      <p:pic>
        <p:nvPicPr>
          <p:cNvPr id="5" name="コンテンツ プレースホルダー 4" descr="屋外, 建物, 家, 時計 が含まれている画像&#10;&#10;自動的に生成された説明">
            <a:extLst>
              <a:ext uri="{FF2B5EF4-FFF2-40B4-BE49-F238E27FC236}">
                <a16:creationId xmlns:a16="http://schemas.microsoft.com/office/drawing/2014/main" id="{A4C7BA8A-E5E1-0E4B-9C23-85115E79A83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64571" y="4232276"/>
            <a:ext cx="4133008" cy="2595563"/>
          </a:xfrm>
        </p:spPr>
      </p:pic>
      <p:pic>
        <p:nvPicPr>
          <p:cNvPr id="6" name="図 5" descr="屋外, 草, 建物, 家 が含まれている画像&#10;&#10;自動的に生成された説明">
            <a:extLst>
              <a:ext uri="{FF2B5EF4-FFF2-40B4-BE49-F238E27FC236}">
                <a16:creationId xmlns:a16="http://schemas.microsoft.com/office/drawing/2014/main" id="{8F35D656-0398-AE47-B2E2-6C66D54B99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67926" y="968289"/>
            <a:ext cx="4474336" cy="2884977"/>
          </a:xfrm>
          <a:prstGeom prst="rect">
            <a:avLst/>
          </a:prstGeom>
        </p:spPr>
      </p:pic>
      <p:pic>
        <p:nvPicPr>
          <p:cNvPr id="7" name="図 6" descr="天井, 屋内, テーブル, 建物 が含まれている画像&#10;&#10;自動的に生成された説明">
            <a:extLst>
              <a:ext uri="{FF2B5EF4-FFF2-40B4-BE49-F238E27FC236}">
                <a16:creationId xmlns:a16="http://schemas.microsoft.com/office/drawing/2014/main" id="{4CBD821C-641C-9946-A778-F6B8867DEE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05094" y="4210643"/>
            <a:ext cx="4474335" cy="2617196"/>
          </a:xfrm>
          <a:prstGeom prst="rect">
            <a:avLst/>
          </a:prstGeom>
        </p:spPr>
      </p:pic>
    </p:spTree>
    <p:extLst>
      <p:ext uri="{BB962C8B-B14F-4D97-AF65-F5344CB8AC3E}">
        <p14:creationId xmlns:p14="http://schemas.microsoft.com/office/powerpoint/2010/main" val="38432960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6A45CC2-5950-0947-8ECD-C547466B45ED}"/>
              </a:ext>
            </a:extLst>
          </p:cNvPr>
          <p:cNvSpPr>
            <a:spLocks noGrp="1"/>
          </p:cNvSpPr>
          <p:nvPr>
            <p:ph type="title"/>
          </p:nvPr>
        </p:nvSpPr>
        <p:spPr>
          <a:xfrm>
            <a:off x="0" y="30161"/>
            <a:ext cx="6977270" cy="559119"/>
          </a:xfrm>
        </p:spPr>
        <p:txBody>
          <a:bodyPr/>
          <a:lstStyle/>
          <a:p>
            <a:r>
              <a:rPr kumimoji="1" lang="ja-JP" altLang="en-US"/>
              <a:t>価値ある解体にしていくために</a:t>
            </a:r>
          </a:p>
        </p:txBody>
      </p:sp>
      <p:sp>
        <p:nvSpPr>
          <p:cNvPr id="5" name="コンテンツ プレースホルダー 2">
            <a:extLst>
              <a:ext uri="{FF2B5EF4-FFF2-40B4-BE49-F238E27FC236}">
                <a16:creationId xmlns:a16="http://schemas.microsoft.com/office/drawing/2014/main" id="{3C23986D-D4AC-A143-BD38-209A1F9E7F9B}"/>
              </a:ext>
            </a:extLst>
          </p:cNvPr>
          <p:cNvSpPr>
            <a:spLocks noGrp="1"/>
          </p:cNvSpPr>
          <p:nvPr>
            <p:ph idx="1"/>
          </p:nvPr>
        </p:nvSpPr>
        <p:spPr>
          <a:xfrm>
            <a:off x="167425" y="791154"/>
            <a:ext cx="8744755" cy="5187026"/>
          </a:xfrm>
        </p:spPr>
        <p:txBody>
          <a:bodyPr/>
          <a:lstStyle/>
          <a:p>
            <a:pPr marL="0" indent="0" algn="ctr">
              <a:buNone/>
            </a:pPr>
            <a:r>
              <a:rPr kumimoji="1" lang="ja-JP" altLang="en-US">
                <a:solidFill>
                  <a:srgbClr val="FF0000"/>
                </a:solidFill>
              </a:rPr>
              <a:t>空き家になる前</a:t>
            </a:r>
            <a:r>
              <a:rPr kumimoji="1" lang="ja-JP" altLang="en-US"/>
              <a:t>に「どうしていくか？」決めていく</a:t>
            </a:r>
            <a:endParaRPr kumimoji="1" lang="en-US" altLang="ja-JP" dirty="0"/>
          </a:p>
        </p:txBody>
      </p:sp>
    </p:spTree>
    <p:extLst>
      <p:ext uri="{BB962C8B-B14F-4D97-AF65-F5344CB8AC3E}">
        <p14:creationId xmlns:p14="http://schemas.microsoft.com/office/powerpoint/2010/main" val="40444771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6A45CC2-5950-0947-8ECD-C547466B45ED}"/>
              </a:ext>
            </a:extLst>
          </p:cNvPr>
          <p:cNvSpPr>
            <a:spLocks noGrp="1"/>
          </p:cNvSpPr>
          <p:nvPr>
            <p:ph type="title"/>
          </p:nvPr>
        </p:nvSpPr>
        <p:spPr>
          <a:xfrm>
            <a:off x="0" y="30161"/>
            <a:ext cx="6977270" cy="559119"/>
          </a:xfrm>
        </p:spPr>
        <p:txBody>
          <a:bodyPr/>
          <a:lstStyle/>
          <a:p>
            <a:r>
              <a:rPr kumimoji="1" lang="ja-JP" altLang="en-US"/>
              <a:t>価値ある解体にしていくために</a:t>
            </a:r>
          </a:p>
        </p:txBody>
      </p:sp>
      <p:sp>
        <p:nvSpPr>
          <p:cNvPr id="5" name="コンテンツ プレースホルダー 2">
            <a:extLst>
              <a:ext uri="{FF2B5EF4-FFF2-40B4-BE49-F238E27FC236}">
                <a16:creationId xmlns:a16="http://schemas.microsoft.com/office/drawing/2014/main" id="{3C23986D-D4AC-A143-BD38-209A1F9E7F9B}"/>
              </a:ext>
            </a:extLst>
          </p:cNvPr>
          <p:cNvSpPr>
            <a:spLocks noGrp="1"/>
          </p:cNvSpPr>
          <p:nvPr>
            <p:ph idx="1"/>
          </p:nvPr>
        </p:nvSpPr>
        <p:spPr>
          <a:xfrm>
            <a:off x="167425" y="791154"/>
            <a:ext cx="8744755" cy="5187026"/>
          </a:xfrm>
        </p:spPr>
        <p:txBody>
          <a:bodyPr/>
          <a:lstStyle/>
          <a:p>
            <a:pPr marL="0" indent="0" algn="ctr">
              <a:buNone/>
            </a:pPr>
            <a:r>
              <a:rPr kumimoji="1" lang="ja-JP" altLang="en-US"/>
              <a:t>空き家になる前に「どうしていくか？」決めていく</a:t>
            </a:r>
            <a:endParaRPr kumimoji="1" lang="en-US" altLang="ja-JP" dirty="0"/>
          </a:p>
          <a:p>
            <a:pPr marL="0" indent="0" algn="ctr">
              <a:buNone/>
            </a:pPr>
            <a:r>
              <a:rPr lang="ja-JP" altLang="en-US"/>
              <a:t>⇩</a:t>
            </a:r>
            <a:endParaRPr lang="en-US" altLang="ja-JP" dirty="0"/>
          </a:p>
          <a:p>
            <a:pPr marL="0" indent="0" algn="ctr">
              <a:buNone/>
            </a:pPr>
            <a:r>
              <a:rPr kumimoji="1" lang="ja-JP" altLang="en-US">
                <a:solidFill>
                  <a:srgbClr val="FF0000"/>
                </a:solidFill>
              </a:rPr>
              <a:t>６０歳過ぎたら</a:t>
            </a:r>
            <a:r>
              <a:rPr kumimoji="1" lang="ja-JP" altLang="en-US"/>
              <a:t>次の代をしっかり考え</a:t>
            </a:r>
            <a:endParaRPr kumimoji="1" lang="en-US" altLang="ja-JP" dirty="0"/>
          </a:p>
        </p:txBody>
      </p:sp>
    </p:spTree>
    <p:extLst>
      <p:ext uri="{BB962C8B-B14F-4D97-AF65-F5344CB8AC3E}">
        <p14:creationId xmlns:p14="http://schemas.microsoft.com/office/powerpoint/2010/main" val="30870533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6A45CC2-5950-0947-8ECD-C547466B45ED}"/>
              </a:ext>
            </a:extLst>
          </p:cNvPr>
          <p:cNvSpPr>
            <a:spLocks noGrp="1"/>
          </p:cNvSpPr>
          <p:nvPr>
            <p:ph type="title"/>
          </p:nvPr>
        </p:nvSpPr>
        <p:spPr>
          <a:xfrm>
            <a:off x="0" y="30161"/>
            <a:ext cx="6977270" cy="559119"/>
          </a:xfrm>
        </p:spPr>
        <p:txBody>
          <a:bodyPr/>
          <a:lstStyle/>
          <a:p>
            <a:r>
              <a:rPr kumimoji="1" lang="ja-JP" altLang="en-US"/>
              <a:t>価値ある解体にしていくために</a:t>
            </a:r>
          </a:p>
        </p:txBody>
      </p:sp>
      <p:sp>
        <p:nvSpPr>
          <p:cNvPr id="5" name="コンテンツ プレースホルダー 2">
            <a:extLst>
              <a:ext uri="{FF2B5EF4-FFF2-40B4-BE49-F238E27FC236}">
                <a16:creationId xmlns:a16="http://schemas.microsoft.com/office/drawing/2014/main" id="{3C23986D-D4AC-A143-BD38-209A1F9E7F9B}"/>
              </a:ext>
            </a:extLst>
          </p:cNvPr>
          <p:cNvSpPr>
            <a:spLocks noGrp="1"/>
          </p:cNvSpPr>
          <p:nvPr>
            <p:ph idx="1"/>
          </p:nvPr>
        </p:nvSpPr>
        <p:spPr>
          <a:xfrm>
            <a:off x="167425" y="791154"/>
            <a:ext cx="8744755" cy="5187026"/>
          </a:xfrm>
        </p:spPr>
        <p:txBody>
          <a:bodyPr/>
          <a:lstStyle/>
          <a:p>
            <a:pPr marL="0" indent="0" algn="ctr">
              <a:buNone/>
            </a:pPr>
            <a:r>
              <a:rPr kumimoji="1" lang="ja-JP" altLang="en-US"/>
              <a:t>空き家になる前に「どうしていくか？」決めていく</a:t>
            </a:r>
            <a:endParaRPr kumimoji="1" lang="en-US" altLang="ja-JP" dirty="0"/>
          </a:p>
          <a:p>
            <a:pPr marL="0" indent="0" algn="ctr">
              <a:buNone/>
            </a:pPr>
            <a:r>
              <a:rPr lang="ja-JP" altLang="en-US"/>
              <a:t>⇩</a:t>
            </a:r>
            <a:endParaRPr lang="en-US" altLang="ja-JP" dirty="0"/>
          </a:p>
          <a:p>
            <a:pPr marL="0" indent="0" algn="ctr">
              <a:buNone/>
            </a:pPr>
            <a:r>
              <a:rPr kumimoji="1" lang="ja-JP" altLang="en-US"/>
              <a:t>６０歳過ぎたら次の代をしっかり考え</a:t>
            </a:r>
            <a:endParaRPr kumimoji="1" lang="en-US" altLang="ja-JP" dirty="0"/>
          </a:p>
          <a:p>
            <a:pPr marL="0" indent="0" algn="ctr">
              <a:buNone/>
            </a:pPr>
            <a:r>
              <a:rPr lang="ja-JP" altLang="en-US"/>
              <a:t>⇩</a:t>
            </a:r>
            <a:endParaRPr lang="en-US" altLang="ja-JP" dirty="0"/>
          </a:p>
          <a:p>
            <a:pPr marL="0" indent="0" algn="ctr">
              <a:buNone/>
            </a:pPr>
            <a:r>
              <a:rPr kumimoji="1" lang="ja-JP" altLang="en-US">
                <a:solidFill>
                  <a:srgbClr val="FF0000"/>
                </a:solidFill>
              </a:rPr>
              <a:t>建物の価値</a:t>
            </a:r>
            <a:r>
              <a:rPr kumimoji="1" lang="ja-JP" altLang="en-US"/>
              <a:t>を落とさないこと</a:t>
            </a:r>
            <a:endParaRPr kumimoji="1" lang="en-US" altLang="ja-JP" dirty="0"/>
          </a:p>
        </p:txBody>
      </p:sp>
    </p:spTree>
    <p:extLst>
      <p:ext uri="{BB962C8B-B14F-4D97-AF65-F5344CB8AC3E}">
        <p14:creationId xmlns:p14="http://schemas.microsoft.com/office/powerpoint/2010/main" val="9520304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6A45CC2-5950-0947-8ECD-C547466B45ED}"/>
              </a:ext>
            </a:extLst>
          </p:cNvPr>
          <p:cNvSpPr>
            <a:spLocks noGrp="1"/>
          </p:cNvSpPr>
          <p:nvPr>
            <p:ph type="title"/>
          </p:nvPr>
        </p:nvSpPr>
        <p:spPr>
          <a:xfrm>
            <a:off x="0" y="30161"/>
            <a:ext cx="6977270" cy="559119"/>
          </a:xfrm>
        </p:spPr>
        <p:txBody>
          <a:bodyPr/>
          <a:lstStyle/>
          <a:p>
            <a:r>
              <a:rPr kumimoji="1" lang="ja-JP" altLang="en-US"/>
              <a:t>価値ある解体にしていくために</a:t>
            </a:r>
          </a:p>
        </p:txBody>
      </p:sp>
      <p:sp>
        <p:nvSpPr>
          <p:cNvPr id="5" name="コンテンツ プレースホルダー 2">
            <a:extLst>
              <a:ext uri="{FF2B5EF4-FFF2-40B4-BE49-F238E27FC236}">
                <a16:creationId xmlns:a16="http://schemas.microsoft.com/office/drawing/2014/main" id="{3C23986D-D4AC-A143-BD38-209A1F9E7F9B}"/>
              </a:ext>
            </a:extLst>
          </p:cNvPr>
          <p:cNvSpPr>
            <a:spLocks noGrp="1"/>
          </p:cNvSpPr>
          <p:nvPr>
            <p:ph idx="1"/>
          </p:nvPr>
        </p:nvSpPr>
        <p:spPr>
          <a:xfrm>
            <a:off x="167425" y="791154"/>
            <a:ext cx="8744755" cy="5187026"/>
          </a:xfrm>
        </p:spPr>
        <p:txBody>
          <a:bodyPr/>
          <a:lstStyle/>
          <a:p>
            <a:pPr marL="0" indent="0" algn="ctr">
              <a:buNone/>
            </a:pPr>
            <a:r>
              <a:rPr kumimoji="1" lang="ja-JP" altLang="en-US"/>
              <a:t>空き家になる前に「どうしていくか？」決めていく</a:t>
            </a:r>
            <a:endParaRPr kumimoji="1" lang="en-US" altLang="ja-JP" dirty="0"/>
          </a:p>
          <a:p>
            <a:pPr marL="0" indent="0" algn="ctr">
              <a:buNone/>
            </a:pPr>
            <a:r>
              <a:rPr lang="ja-JP" altLang="en-US"/>
              <a:t>⇩</a:t>
            </a:r>
            <a:endParaRPr lang="en-US" altLang="ja-JP" dirty="0"/>
          </a:p>
          <a:p>
            <a:pPr marL="0" indent="0" algn="ctr">
              <a:buNone/>
            </a:pPr>
            <a:r>
              <a:rPr kumimoji="1" lang="ja-JP" altLang="en-US"/>
              <a:t>６０歳過ぎたら次の代をしっかり考え</a:t>
            </a:r>
            <a:endParaRPr kumimoji="1" lang="en-US" altLang="ja-JP" dirty="0"/>
          </a:p>
          <a:p>
            <a:pPr marL="0" indent="0" algn="ctr">
              <a:buNone/>
            </a:pPr>
            <a:r>
              <a:rPr lang="ja-JP" altLang="en-US"/>
              <a:t>⇩</a:t>
            </a:r>
            <a:endParaRPr lang="en-US" altLang="ja-JP" dirty="0"/>
          </a:p>
          <a:p>
            <a:pPr marL="0" indent="0" algn="ctr">
              <a:buNone/>
            </a:pPr>
            <a:r>
              <a:rPr kumimoji="1" lang="ja-JP" altLang="en-US"/>
              <a:t>建物の価値を落とさないこと</a:t>
            </a:r>
            <a:endParaRPr kumimoji="1" lang="en-US" altLang="ja-JP" dirty="0"/>
          </a:p>
          <a:p>
            <a:pPr marL="0" indent="0" algn="ctr">
              <a:buNone/>
            </a:pPr>
            <a:r>
              <a:rPr lang="ja-JP" altLang="en-US"/>
              <a:t>⇩</a:t>
            </a:r>
            <a:endParaRPr lang="en-US" altLang="ja-JP" dirty="0"/>
          </a:p>
          <a:p>
            <a:pPr marL="0" indent="0" algn="ctr">
              <a:buNone/>
            </a:pPr>
            <a:r>
              <a:rPr kumimoji="1" lang="ja-JP" altLang="en-US"/>
              <a:t>一度</a:t>
            </a:r>
            <a:r>
              <a:rPr kumimoji="1" lang="ja-JP" altLang="en-US">
                <a:solidFill>
                  <a:srgbClr val="FF0000"/>
                </a:solidFill>
              </a:rPr>
              <a:t>空き家になると劣化</a:t>
            </a:r>
            <a:r>
              <a:rPr kumimoji="1" lang="ja-JP" altLang="en-US"/>
              <a:t>が激しくなるので</a:t>
            </a:r>
            <a:endParaRPr lang="en-US" altLang="ja-JP" dirty="0"/>
          </a:p>
        </p:txBody>
      </p:sp>
    </p:spTree>
    <p:extLst>
      <p:ext uri="{BB962C8B-B14F-4D97-AF65-F5344CB8AC3E}">
        <p14:creationId xmlns:p14="http://schemas.microsoft.com/office/powerpoint/2010/main" val="18354603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6A45CC2-5950-0947-8ECD-C547466B45ED}"/>
              </a:ext>
            </a:extLst>
          </p:cNvPr>
          <p:cNvSpPr>
            <a:spLocks noGrp="1"/>
          </p:cNvSpPr>
          <p:nvPr>
            <p:ph type="title"/>
          </p:nvPr>
        </p:nvSpPr>
        <p:spPr>
          <a:xfrm>
            <a:off x="0" y="30161"/>
            <a:ext cx="6977270" cy="559119"/>
          </a:xfrm>
        </p:spPr>
        <p:txBody>
          <a:bodyPr/>
          <a:lstStyle/>
          <a:p>
            <a:r>
              <a:rPr kumimoji="1" lang="ja-JP" altLang="en-US"/>
              <a:t>価値ある解体にしていくために</a:t>
            </a:r>
          </a:p>
        </p:txBody>
      </p:sp>
      <p:sp>
        <p:nvSpPr>
          <p:cNvPr id="5" name="コンテンツ プレースホルダー 2">
            <a:extLst>
              <a:ext uri="{FF2B5EF4-FFF2-40B4-BE49-F238E27FC236}">
                <a16:creationId xmlns:a16="http://schemas.microsoft.com/office/drawing/2014/main" id="{3C23986D-D4AC-A143-BD38-209A1F9E7F9B}"/>
              </a:ext>
            </a:extLst>
          </p:cNvPr>
          <p:cNvSpPr>
            <a:spLocks noGrp="1"/>
          </p:cNvSpPr>
          <p:nvPr>
            <p:ph idx="1"/>
          </p:nvPr>
        </p:nvSpPr>
        <p:spPr>
          <a:xfrm>
            <a:off x="167425" y="791153"/>
            <a:ext cx="8744755" cy="5777071"/>
          </a:xfrm>
        </p:spPr>
        <p:txBody>
          <a:bodyPr/>
          <a:lstStyle/>
          <a:p>
            <a:pPr marL="0" indent="0" algn="ctr">
              <a:buNone/>
            </a:pPr>
            <a:r>
              <a:rPr kumimoji="1" lang="ja-JP" altLang="en-US"/>
              <a:t>空き家になる前に「どうしていくか？」決めていく</a:t>
            </a:r>
            <a:endParaRPr kumimoji="1" lang="en-US" altLang="ja-JP" dirty="0"/>
          </a:p>
          <a:p>
            <a:pPr marL="0" indent="0" algn="ctr">
              <a:buNone/>
            </a:pPr>
            <a:r>
              <a:rPr lang="ja-JP" altLang="en-US"/>
              <a:t>⇩</a:t>
            </a:r>
            <a:endParaRPr lang="en-US" altLang="ja-JP" dirty="0"/>
          </a:p>
          <a:p>
            <a:pPr marL="0" indent="0" algn="ctr">
              <a:buNone/>
            </a:pPr>
            <a:r>
              <a:rPr kumimoji="1" lang="ja-JP" altLang="en-US"/>
              <a:t>６０歳過ぎたら次の代をしっかり考え</a:t>
            </a:r>
            <a:endParaRPr kumimoji="1" lang="en-US" altLang="ja-JP" dirty="0"/>
          </a:p>
          <a:p>
            <a:pPr marL="0" indent="0" algn="ctr">
              <a:buNone/>
            </a:pPr>
            <a:r>
              <a:rPr lang="ja-JP" altLang="en-US"/>
              <a:t>⇩</a:t>
            </a:r>
            <a:endParaRPr lang="en-US" altLang="ja-JP" dirty="0"/>
          </a:p>
          <a:p>
            <a:pPr marL="0" indent="0" algn="ctr">
              <a:buNone/>
            </a:pPr>
            <a:r>
              <a:rPr kumimoji="1" lang="ja-JP" altLang="en-US"/>
              <a:t>建物の価値を落とさないこと</a:t>
            </a:r>
            <a:endParaRPr kumimoji="1" lang="en-US" altLang="ja-JP" dirty="0"/>
          </a:p>
          <a:p>
            <a:pPr marL="0" indent="0" algn="ctr">
              <a:buNone/>
            </a:pPr>
            <a:r>
              <a:rPr lang="ja-JP" altLang="en-US"/>
              <a:t>⇩</a:t>
            </a:r>
            <a:endParaRPr lang="en-US" altLang="ja-JP" dirty="0"/>
          </a:p>
          <a:p>
            <a:pPr marL="0" indent="0" algn="ctr">
              <a:buNone/>
            </a:pPr>
            <a:r>
              <a:rPr kumimoji="1" lang="ja-JP" altLang="en-US"/>
              <a:t>一度空き家にあると劣化が激しくなるので</a:t>
            </a:r>
            <a:endParaRPr lang="en-US" altLang="ja-JP" dirty="0"/>
          </a:p>
          <a:p>
            <a:pPr marL="0" indent="0" algn="ctr">
              <a:buNone/>
            </a:pPr>
            <a:r>
              <a:rPr lang="ja-JP" altLang="en-US"/>
              <a:t>⇩</a:t>
            </a:r>
            <a:endParaRPr lang="en-US" altLang="ja-JP" dirty="0"/>
          </a:p>
          <a:p>
            <a:pPr marL="0" indent="0" algn="ctr">
              <a:buNone/>
            </a:pPr>
            <a:r>
              <a:rPr kumimoji="1" lang="ja-JP" altLang="en-US"/>
              <a:t>早めに</a:t>
            </a:r>
            <a:r>
              <a:rPr kumimoji="1" lang="ja-JP" altLang="en-US">
                <a:solidFill>
                  <a:srgbClr val="FF0000"/>
                </a:solidFill>
              </a:rPr>
              <a:t>「</a:t>
            </a:r>
            <a:r>
              <a:rPr lang="ja-JP" altLang="en-US">
                <a:solidFill>
                  <a:srgbClr val="FF0000"/>
                </a:solidFill>
              </a:rPr>
              <a:t>専門家</a:t>
            </a:r>
            <a:r>
              <a:rPr lang="en-US" altLang="ja-JP" dirty="0">
                <a:solidFill>
                  <a:srgbClr val="FF0000"/>
                </a:solidFill>
              </a:rPr>
              <a:t>※</a:t>
            </a:r>
            <a:r>
              <a:rPr kumimoji="1" lang="ja-JP" altLang="en-US">
                <a:solidFill>
                  <a:srgbClr val="FF0000"/>
                </a:solidFill>
              </a:rPr>
              <a:t>」</a:t>
            </a:r>
            <a:r>
              <a:rPr kumimoji="1" lang="ja-JP" altLang="en-US"/>
              <a:t>に相談</a:t>
            </a:r>
          </a:p>
        </p:txBody>
      </p:sp>
      <p:sp>
        <p:nvSpPr>
          <p:cNvPr id="6" name="テキスト ボックス 5">
            <a:extLst>
              <a:ext uri="{FF2B5EF4-FFF2-40B4-BE49-F238E27FC236}">
                <a16:creationId xmlns:a16="http://schemas.microsoft.com/office/drawing/2014/main" id="{D104EF25-E6C1-784A-BBE2-B3874B1E3EA2}"/>
              </a:ext>
            </a:extLst>
          </p:cNvPr>
          <p:cNvSpPr txBox="1"/>
          <p:nvPr/>
        </p:nvSpPr>
        <p:spPr>
          <a:xfrm>
            <a:off x="1661375" y="6122723"/>
            <a:ext cx="5724644" cy="369332"/>
          </a:xfrm>
          <a:prstGeom prst="rect">
            <a:avLst/>
          </a:prstGeom>
          <a:noFill/>
        </p:spPr>
        <p:txBody>
          <a:bodyPr wrap="none" rtlCol="0">
            <a:spAutoFit/>
          </a:bodyPr>
          <a:lstStyle/>
          <a:p>
            <a:r>
              <a:rPr kumimoji="1" lang="en-US" altLang="ja-JP" dirty="0"/>
              <a:t>※</a:t>
            </a:r>
            <a:r>
              <a:rPr kumimoji="1" lang="ja-JP" altLang="en-US" dirty="0"/>
              <a:t>　住教育推進機構がトータルでの相談は適している</a:t>
            </a:r>
          </a:p>
        </p:txBody>
      </p:sp>
    </p:spTree>
    <p:extLst>
      <p:ext uri="{BB962C8B-B14F-4D97-AF65-F5344CB8AC3E}">
        <p14:creationId xmlns:p14="http://schemas.microsoft.com/office/powerpoint/2010/main" val="17253386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11">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屋内, 女性, おもちゃ, レゴ が含まれている画像&#10;&#10;自動的に生成された説明">
            <a:extLst>
              <a:ext uri="{FF2B5EF4-FFF2-40B4-BE49-F238E27FC236}">
                <a16:creationId xmlns:a16="http://schemas.microsoft.com/office/drawing/2014/main" id="{E9B1FC9A-6AA6-464F-88EE-B9E1CECD03A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2642616" y="10"/>
            <a:ext cx="6501384" cy="6857990"/>
          </a:xfrm>
          <a:prstGeom prst="rect">
            <a:avLst/>
          </a:prstGeom>
        </p:spPr>
      </p:pic>
      <p:sp>
        <p:nvSpPr>
          <p:cNvPr id="6" name="Rectangle 13">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タイトル 1">
            <a:extLst>
              <a:ext uri="{FF2B5EF4-FFF2-40B4-BE49-F238E27FC236}">
                <a16:creationId xmlns:a16="http://schemas.microsoft.com/office/drawing/2014/main" id="{BA898F8B-F33A-C942-BB44-E42E19B75C10}"/>
              </a:ext>
            </a:extLst>
          </p:cNvPr>
          <p:cNvSpPr>
            <a:spLocks noGrp="1"/>
          </p:cNvSpPr>
          <p:nvPr>
            <p:ph type="title"/>
          </p:nvPr>
        </p:nvSpPr>
        <p:spPr>
          <a:xfrm>
            <a:off x="245444" y="996827"/>
            <a:ext cx="3073946" cy="1526788"/>
          </a:xfrm>
        </p:spPr>
        <p:txBody>
          <a:bodyPr anchor="b">
            <a:normAutofit/>
          </a:bodyPr>
          <a:lstStyle/>
          <a:p>
            <a:r>
              <a:rPr kumimoji="1" lang="ja-JP" altLang="en-US" sz="2000"/>
              <a:t>これから地域の</a:t>
            </a:r>
            <a:br>
              <a:rPr kumimoji="1" lang="en-US" altLang="ja-JP" sz="2000" dirty="0"/>
            </a:br>
            <a:br>
              <a:rPr kumimoji="1" lang="en-US" altLang="ja-JP" sz="2000" dirty="0"/>
            </a:br>
            <a:r>
              <a:rPr kumimoji="1" lang="en-US" altLang="ja-JP" sz="2000" dirty="0"/>
              <a:t>   </a:t>
            </a:r>
            <a:r>
              <a:rPr kumimoji="1" lang="ja-JP" altLang="en-US" sz="2000"/>
              <a:t>未来を組み立てて</a:t>
            </a:r>
            <a:br>
              <a:rPr kumimoji="1" lang="en-US" altLang="ja-JP" sz="2000" dirty="0"/>
            </a:br>
            <a:br>
              <a:rPr kumimoji="1" lang="en-US" altLang="ja-JP" sz="2000" dirty="0"/>
            </a:br>
            <a:r>
              <a:rPr kumimoji="1" lang="ja-JP" altLang="en-US" sz="2000"/>
              <a:t>　　　　　</a:t>
            </a:r>
            <a:r>
              <a:rPr kumimoji="1" lang="en-US" altLang="ja-JP" sz="2000" dirty="0"/>
              <a:t>    </a:t>
            </a:r>
            <a:r>
              <a:rPr kumimoji="1" lang="ja-JP" altLang="en-US" sz="2000"/>
              <a:t>いくのか</a:t>
            </a:r>
          </a:p>
        </p:txBody>
      </p:sp>
      <p:sp>
        <p:nvSpPr>
          <p:cNvPr id="8"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コンテンツ プレースホルダー 6" descr="町の道&#10;&#10;中程度の精度で自動的に生成された説明">
            <a:extLst>
              <a:ext uri="{FF2B5EF4-FFF2-40B4-BE49-F238E27FC236}">
                <a16:creationId xmlns:a16="http://schemas.microsoft.com/office/drawing/2014/main" id="{94F2572B-C601-4D42-B02B-C7DF923E896A}"/>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72278" y="3094726"/>
            <a:ext cx="3220279" cy="3137904"/>
          </a:xfrm>
        </p:spPr>
      </p:pic>
    </p:spTree>
    <p:extLst>
      <p:ext uri="{BB962C8B-B14F-4D97-AF65-F5344CB8AC3E}">
        <p14:creationId xmlns:p14="http://schemas.microsoft.com/office/powerpoint/2010/main" val="12196074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10FF8F7-A817-D24E-BEFC-CD783B3DFE6D}"/>
              </a:ext>
            </a:extLst>
          </p:cNvPr>
          <p:cNvSpPr>
            <a:spLocks noGrp="1"/>
          </p:cNvSpPr>
          <p:nvPr>
            <p:ph type="title"/>
          </p:nvPr>
        </p:nvSpPr>
        <p:spPr>
          <a:xfrm>
            <a:off x="0" y="30161"/>
            <a:ext cx="6977270" cy="559119"/>
          </a:xfrm>
        </p:spPr>
        <p:txBody>
          <a:bodyPr>
            <a:normAutofit/>
          </a:bodyPr>
          <a:lstStyle/>
          <a:p>
            <a:r>
              <a:rPr lang="ja-JP" altLang="en-US" sz="2800"/>
              <a:t>空き家課題解決は</a:t>
            </a:r>
            <a:endParaRPr kumimoji="1" lang="ja-JP" altLang="en-US" sz="2800"/>
          </a:p>
        </p:txBody>
      </p:sp>
      <p:sp>
        <p:nvSpPr>
          <p:cNvPr id="5" name="コンテンツ プレースホルダー 4">
            <a:extLst>
              <a:ext uri="{FF2B5EF4-FFF2-40B4-BE49-F238E27FC236}">
                <a16:creationId xmlns:a16="http://schemas.microsoft.com/office/drawing/2014/main" id="{2D12E77B-2016-6047-AAA5-817E69AFAE8C}"/>
              </a:ext>
            </a:extLst>
          </p:cNvPr>
          <p:cNvSpPr>
            <a:spLocks noGrp="1"/>
          </p:cNvSpPr>
          <p:nvPr>
            <p:ph idx="1"/>
          </p:nvPr>
        </p:nvSpPr>
        <p:spPr>
          <a:xfrm>
            <a:off x="166255" y="791154"/>
            <a:ext cx="8794865" cy="5609646"/>
          </a:xfrm>
        </p:spPr>
        <p:txBody>
          <a:bodyPr/>
          <a:lstStyle/>
          <a:p>
            <a:pPr marL="0" indent="0">
              <a:buNone/>
            </a:pPr>
            <a:r>
              <a:rPr lang="ja-JP" altLang="en-US" sz="3200">
                <a:solidFill>
                  <a:srgbClr val="FF0000"/>
                </a:solidFill>
              </a:rPr>
              <a:t>今</a:t>
            </a:r>
            <a:r>
              <a:rPr lang="ja-JP" altLang="en-US" sz="3200"/>
              <a:t>やること！</a:t>
            </a:r>
            <a:r>
              <a:rPr lang="ja-JP" altLang="en-US" sz="3200">
                <a:solidFill>
                  <a:srgbClr val="FF0000"/>
                </a:solidFill>
              </a:rPr>
              <a:t>先送り</a:t>
            </a:r>
            <a:r>
              <a:rPr lang="ja-JP" altLang="en-US" sz="3200"/>
              <a:t>をしない！</a:t>
            </a:r>
            <a:endParaRPr lang="en-US" altLang="ja-JP" sz="3200" dirty="0"/>
          </a:p>
          <a:p>
            <a:pPr marL="0" indent="0">
              <a:buNone/>
            </a:pPr>
            <a:endParaRPr lang="en-US" altLang="ja-JP" sz="3200" dirty="0"/>
          </a:p>
          <a:p>
            <a:pPr marL="0" indent="0">
              <a:buNone/>
            </a:pPr>
            <a:endParaRPr lang="en-US" altLang="ja-JP" dirty="0"/>
          </a:p>
        </p:txBody>
      </p:sp>
    </p:spTree>
    <p:extLst>
      <p:ext uri="{BB962C8B-B14F-4D97-AF65-F5344CB8AC3E}">
        <p14:creationId xmlns:p14="http://schemas.microsoft.com/office/powerpoint/2010/main" val="19212527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10FF8F7-A817-D24E-BEFC-CD783B3DFE6D}"/>
              </a:ext>
            </a:extLst>
          </p:cNvPr>
          <p:cNvSpPr>
            <a:spLocks noGrp="1"/>
          </p:cNvSpPr>
          <p:nvPr>
            <p:ph type="title"/>
          </p:nvPr>
        </p:nvSpPr>
        <p:spPr>
          <a:xfrm>
            <a:off x="0" y="30161"/>
            <a:ext cx="6977270" cy="559119"/>
          </a:xfrm>
        </p:spPr>
        <p:txBody>
          <a:bodyPr>
            <a:normAutofit/>
          </a:bodyPr>
          <a:lstStyle/>
          <a:p>
            <a:r>
              <a:rPr lang="ja-JP" altLang="en-US" sz="2800"/>
              <a:t>空き家課題解決は</a:t>
            </a:r>
            <a:endParaRPr kumimoji="1" lang="ja-JP" altLang="en-US" sz="2800"/>
          </a:p>
        </p:txBody>
      </p:sp>
      <p:sp>
        <p:nvSpPr>
          <p:cNvPr id="5" name="コンテンツ プレースホルダー 4">
            <a:extLst>
              <a:ext uri="{FF2B5EF4-FFF2-40B4-BE49-F238E27FC236}">
                <a16:creationId xmlns:a16="http://schemas.microsoft.com/office/drawing/2014/main" id="{2D12E77B-2016-6047-AAA5-817E69AFAE8C}"/>
              </a:ext>
            </a:extLst>
          </p:cNvPr>
          <p:cNvSpPr>
            <a:spLocks noGrp="1"/>
          </p:cNvSpPr>
          <p:nvPr>
            <p:ph idx="1"/>
          </p:nvPr>
        </p:nvSpPr>
        <p:spPr>
          <a:xfrm>
            <a:off x="166255" y="791154"/>
            <a:ext cx="8794865" cy="5609646"/>
          </a:xfrm>
        </p:spPr>
        <p:txBody>
          <a:bodyPr/>
          <a:lstStyle/>
          <a:p>
            <a:pPr marL="0" indent="0">
              <a:buNone/>
            </a:pPr>
            <a:r>
              <a:rPr lang="ja-JP" altLang="en-US" sz="3200"/>
              <a:t>今やること！先送りをしない！</a:t>
            </a:r>
            <a:endParaRPr lang="en-US" altLang="ja-JP" sz="3200" dirty="0"/>
          </a:p>
          <a:p>
            <a:pPr marL="0" indent="0">
              <a:buNone/>
            </a:pPr>
            <a:endParaRPr lang="en-US" altLang="ja-JP" sz="3200" dirty="0"/>
          </a:p>
          <a:p>
            <a:pPr marL="0" indent="0">
              <a:buNone/>
            </a:pPr>
            <a:r>
              <a:rPr lang="ja-JP" altLang="en-US" sz="3200"/>
              <a:t>ボランティアでなく</a:t>
            </a:r>
            <a:endParaRPr lang="en-US" altLang="ja-JP" sz="3200" dirty="0"/>
          </a:p>
          <a:p>
            <a:pPr marL="0" indent="0">
              <a:buNone/>
            </a:pPr>
            <a:r>
              <a:rPr lang="ja-JP" altLang="en-US" sz="3200">
                <a:solidFill>
                  <a:srgbClr val="FF0000"/>
                </a:solidFill>
              </a:rPr>
              <a:t>ビジネスとして成り立つ</a:t>
            </a:r>
            <a:r>
              <a:rPr lang="ja-JP" altLang="en-US" sz="3200"/>
              <a:t>ことが大事</a:t>
            </a:r>
            <a:endParaRPr lang="en-US" altLang="ja-JP" sz="3200" dirty="0"/>
          </a:p>
          <a:p>
            <a:pPr marL="0" indent="0">
              <a:buNone/>
            </a:pPr>
            <a:endParaRPr lang="en-US" altLang="ja-JP" sz="3200" dirty="0"/>
          </a:p>
          <a:p>
            <a:pPr marL="0" indent="0">
              <a:buNone/>
            </a:pPr>
            <a:endParaRPr lang="en-US" altLang="ja-JP" dirty="0"/>
          </a:p>
        </p:txBody>
      </p:sp>
    </p:spTree>
    <p:extLst>
      <p:ext uri="{BB962C8B-B14F-4D97-AF65-F5344CB8AC3E}">
        <p14:creationId xmlns:p14="http://schemas.microsoft.com/office/powerpoint/2010/main" val="26332740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10FF8F7-A817-D24E-BEFC-CD783B3DFE6D}"/>
              </a:ext>
            </a:extLst>
          </p:cNvPr>
          <p:cNvSpPr>
            <a:spLocks noGrp="1"/>
          </p:cNvSpPr>
          <p:nvPr>
            <p:ph type="title"/>
          </p:nvPr>
        </p:nvSpPr>
        <p:spPr>
          <a:xfrm>
            <a:off x="0" y="30161"/>
            <a:ext cx="6977270" cy="559119"/>
          </a:xfrm>
        </p:spPr>
        <p:txBody>
          <a:bodyPr>
            <a:normAutofit/>
          </a:bodyPr>
          <a:lstStyle/>
          <a:p>
            <a:r>
              <a:rPr lang="ja-JP" altLang="en-US" sz="2800"/>
              <a:t>空き家課題解決は</a:t>
            </a:r>
            <a:endParaRPr kumimoji="1" lang="ja-JP" altLang="en-US" sz="2800"/>
          </a:p>
        </p:txBody>
      </p:sp>
      <p:sp>
        <p:nvSpPr>
          <p:cNvPr id="5" name="コンテンツ プレースホルダー 4">
            <a:extLst>
              <a:ext uri="{FF2B5EF4-FFF2-40B4-BE49-F238E27FC236}">
                <a16:creationId xmlns:a16="http://schemas.microsoft.com/office/drawing/2014/main" id="{2D12E77B-2016-6047-AAA5-817E69AFAE8C}"/>
              </a:ext>
            </a:extLst>
          </p:cNvPr>
          <p:cNvSpPr>
            <a:spLocks noGrp="1"/>
          </p:cNvSpPr>
          <p:nvPr>
            <p:ph idx="1"/>
          </p:nvPr>
        </p:nvSpPr>
        <p:spPr>
          <a:xfrm>
            <a:off x="166255" y="791154"/>
            <a:ext cx="8794865" cy="5609646"/>
          </a:xfrm>
        </p:spPr>
        <p:txBody>
          <a:bodyPr/>
          <a:lstStyle/>
          <a:p>
            <a:pPr marL="0" indent="0">
              <a:buNone/>
            </a:pPr>
            <a:r>
              <a:rPr lang="ja-JP" altLang="en-US" sz="3200"/>
              <a:t>今やること！先送りをしない！</a:t>
            </a:r>
            <a:endParaRPr lang="en-US" altLang="ja-JP" sz="3200" dirty="0"/>
          </a:p>
          <a:p>
            <a:pPr marL="0" indent="0">
              <a:buNone/>
            </a:pPr>
            <a:endParaRPr lang="en-US" altLang="ja-JP" sz="3200" dirty="0"/>
          </a:p>
          <a:p>
            <a:pPr marL="0" indent="0">
              <a:buNone/>
            </a:pPr>
            <a:r>
              <a:rPr lang="ja-JP" altLang="en-US" sz="3200"/>
              <a:t>ボランティアでなく</a:t>
            </a:r>
            <a:endParaRPr lang="en-US" altLang="ja-JP" sz="3200" dirty="0"/>
          </a:p>
          <a:p>
            <a:pPr marL="0" indent="0">
              <a:buNone/>
            </a:pPr>
            <a:r>
              <a:rPr lang="ja-JP" altLang="en-US" sz="3200"/>
              <a:t>ビジネスとして成り立つことが大事</a:t>
            </a:r>
            <a:endParaRPr lang="en-US" altLang="ja-JP" sz="3200" dirty="0"/>
          </a:p>
          <a:p>
            <a:pPr marL="0" indent="0">
              <a:buNone/>
            </a:pPr>
            <a:endParaRPr lang="en-US" altLang="ja-JP" sz="3200" dirty="0"/>
          </a:p>
          <a:p>
            <a:pPr marL="0" indent="0">
              <a:buNone/>
            </a:pPr>
            <a:r>
              <a:rPr lang="ja-JP" altLang="en-US" sz="3200"/>
              <a:t>地域の</a:t>
            </a:r>
            <a:r>
              <a:rPr lang="ja-JP" altLang="en-US" sz="3200">
                <a:solidFill>
                  <a:srgbClr val="FF0000"/>
                </a:solidFill>
              </a:rPr>
              <a:t>価値を上げる</a:t>
            </a:r>
            <a:r>
              <a:rPr lang="ja-JP" altLang="en-US" sz="3200"/>
              <a:t>ことが大事</a:t>
            </a:r>
          </a:p>
          <a:p>
            <a:pPr marL="0" indent="0">
              <a:buNone/>
            </a:pPr>
            <a:endParaRPr lang="en-US" altLang="ja-JP" sz="3200" dirty="0"/>
          </a:p>
          <a:p>
            <a:pPr marL="0" indent="0">
              <a:buNone/>
            </a:pPr>
            <a:endParaRPr lang="en-US" altLang="ja-JP" dirty="0"/>
          </a:p>
        </p:txBody>
      </p:sp>
    </p:spTree>
    <p:extLst>
      <p:ext uri="{BB962C8B-B14F-4D97-AF65-F5344CB8AC3E}">
        <p14:creationId xmlns:p14="http://schemas.microsoft.com/office/powerpoint/2010/main" val="8139500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10FF8F7-A817-D24E-BEFC-CD783B3DFE6D}"/>
              </a:ext>
            </a:extLst>
          </p:cNvPr>
          <p:cNvSpPr>
            <a:spLocks noGrp="1"/>
          </p:cNvSpPr>
          <p:nvPr>
            <p:ph type="title"/>
          </p:nvPr>
        </p:nvSpPr>
        <p:spPr>
          <a:xfrm>
            <a:off x="0" y="30161"/>
            <a:ext cx="6977270" cy="559119"/>
          </a:xfrm>
        </p:spPr>
        <p:txBody>
          <a:bodyPr>
            <a:normAutofit/>
          </a:bodyPr>
          <a:lstStyle/>
          <a:p>
            <a:r>
              <a:rPr lang="ja-JP" altLang="en-US" sz="2800"/>
              <a:t>空き家課題解決は</a:t>
            </a:r>
            <a:endParaRPr kumimoji="1" lang="ja-JP" altLang="en-US" sz="2800"/>
          </a:p>
        </p:txBody>
      </p:sp>
      <p:sp>
        <p:nvSpPr>
          <p:cNvPr id="5" name="コンテンツ プレースホルダー 4">
            <a:extLst>
              <a:ext uri="{FF2B5EF4-FFF2-40B4-BE49-F238E27FC236}">
                <a16:creationId xmlns:a16="http://schemas.microsoft.com/office/drawing/2014/main" id="{2D12E77B-2016-6047-AAA5-817E69AFAE8C}"/>
              </a:ext>
            </a:extLst>
          </p:cNvPr>
          <p:cNvSpPr>
            <a:spLocks noGrp="1"/>
          </p:cNvSpPr>
          <p:nvPr>
            <p:ph idx="1"/>
          </p:nvPr>
        </p:nvSpPr>
        <p:spPr>
          <a:xfrm>
            <a:off x="166255" y="791154"/>
            <a:ext cx="8794865" cy="5609646"/>
          </a:xfrm>
        </p:spPr>
        <p:txBody>
          <a:bodyPr/>
          <a:lstStyle/>
          <a:p>
            <a:pPr marL="0" indent="0">
              <a:buNone/>
            </a:pPr>
            <a:r>
              <a:rPr lang="ja-JP" altLang="en-US" sz="3200"/>
              <a:t>今やること！先送りをしない！</a:t>
            </a:r>
            <a:endParaRPr lang="en-US" altLang="ja-JP" sz="3200" dirty="0"/>
          </a:p>
          <a:p>
            <a:pPr marL="0" indent="0">
              <a:buNone/>
            </a:pPr>
            <a:endParaRPr lang="en-US" altLang="ja-JP" sz="3200" dirty="0"/>
          </a:p>
          <a:p>
            <a:pPr marL="0" indent="0">
              <a:buNone/>
            </a:pPr>
            <a:r>
              <a:rPr lang="ja-JP" altLang="en-US" sz="3200"/>
              <a:t>ボランティアでなく</a:t>
            </a:r>
            <a:endParaRPr lang="en-US" altLang="ja-JP" sz="3200" dirty="0"/>
          </a:p>
          <a:p>
            <a:pPr marL="0" indent="0">
              <a:buNone/>
            </a:pPr>
            <a:r>
              <a:rPr lang="ja-JP" altLang="en-US" sz="3200"/>
              <a:t>ビジネスとして成り立つことが大事</a:t>
            </a:r>
            <a:endParaRPr lang="en-US" altLang="ja-JP" sz="3200" dirty="0"/>
          </a:p>
          <a:p>
            <a:pPr marL="0" indent="0">
              <a:buNone/>
            </a:pPr>
            <a:endParaRPr lang="en-US" altLang="ja-JP" sz="3200" dirty="0"/>
          </a:p>
          <a:p>
            <a:pPr marL="0" indent="0">
              <a:buNone/>
            </a:pPr>
            <a:r>
              <a:rPr lang="ja-JP" altLang="en-US" sz="3200"/>
              <a:t>地域の価値を上げることが大事</a:t>
            </a:r>
          </a:p>
          <a:p>
            <a:pPr marL="0" indent="0">
              <a:buNone/>
            </a:pPr>
            <a:endParaRPr lang="en-US" altLang="ja-JP" sz="3200" dirty="0"/>
          </a:p>
          <a:p>
            <a:pPr marL="0" indent="0">
              <a:buNone/>
            </a:pPr>
            <a:r>
              <a:rPr lang="ja-JP" altLang="en-US" sz="3200">
                <a:solidFill>
                  <a:srgbClr val="FF0000"/>
                </a:solidFill>
              </a:rPr>
              <a:t>官民連携</a:t>
            </a:r>
            <a:r>
              <a:rPr lang="ja-JP" altLang="en-US" sz="3200"/>
              <a:t>で国の仕組みをしっかりと活用する</a:t>
            </a:r>
            <a:endParaRPr lang="en-US" altLang="ja-JP" sz="3200" dirty="0"/>
          </a:p>
          <a:p>
            <a:pPr marL="0" indent="0">
              <a:buNone/>
            </a:pPr>
            <a:r>
              <a:rPr lang="ja-JP" altLang="en-US" sz="3200"/>
              <a:t>（</a:t>
            </a:r>
            <a:r>
              <a:rPr lang="ja-JP" altLang="en-US" sz="2400"/>
              <a:t>自治体に頼らない、移住だけに期待しない）</a:t>
            </a:r>
            <a:endParaRPr lang="en-US" altLang="ja-JP" sz="2400" dirty="0"/>
          </a:p>
          <a:p>
            <a:pPr marL="0" indent="0">
              <a:buNone/>
            </a:pPr>
            <a:endParaRPr lang="en-US" altLang="ja-JP" dirty="0"/>
          </a:p>
        </p:txBody>
      </p:sp>
    </p:spTree>
    <p:extLst>
      <p:ext uri="{BB962C8B-B14F-4D97-AF65-F5344CB8AC3E}">
        <p14:creationId xmlns:p14="http://schemas.microsoft.com/office/powerpoint/2010/main" val="3527502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コンテンツ プレースホルダー 4" descr="テキスト&#10;&#10;自動的に生成された説明">
            <a:extLst>
              <a:ext uri="{FF2B5EF4-FFF2-40B4-BE49-F238E27FC236}">
                <a16:creationId xmlns:a16="http://schemas.microsoft.com/office/drawing/2014/main" id="{A985CE38-F220-5040-942D-0767D464EF72}"/>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42900" y="354563"/>
            <a:ext cx="8458200" cy="6027575"/>
          </a:xfrm>
          <a:prstGeom prst="rect">
            <a:avLst/>
          </a:prstGeom>
        </p:spPr>
      </p:pic>
    </p:spTree>
    <p:extLst>
      <p:ext uri="{BB962C8B-B14F-4D97-AF65-F5344CB8AC3E}">
        <p14:creationId xmlns:p14="http://schemas.microsoft.com/office/powerpoint/2010/main" val="298963647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TotalTime>
  <Words>2034</Words>
  <Application>Microsoft Macintosh PowerPoint</Application>
  <PresentationFormat>画面に合わせる (4:3)</PresentationFormat>
  <Paragraphs>329</Paragraphs>
  <Slides>98</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98</vt:i4>
      </vt:variant>
    </vt:vector>
  </HeadingPairs>
  <TitlesOfParts>
    <vt:vector size="106" baseType="lpstr">
      <vt:lpstr>Meiryo UI</vt:lpstr>
      <vt:lpstr>ＭＳ ゴシック</vt:lpstr>
      <vt:lpstr>ＭＳ ゴシック</vt:lpstr>
      <vt:lpstr>游ゴシック</vt:lpstr>
      <vt:lpstr>Arial</vt:lpstr>
      <vt:lpstr>Calibri</vt:lpstr>
      <vt:lpstr>Calibri Light</vt:lpstr>
      <vt:lpstr>Office テーマ</vt:lpstr>
      <vt:lpstr> 一般社団法人 全国空き家アドバイザー協議会　　　〇〇県○○支部  令和３年１０月度例会 （過去の例会資料も参考にしてください）</vt:lpstr>
      <vt:lpstr>空き家問題とはそもそも</vt:lpstr>
      <vt:lpstr>　</vt:lpstr>
      <vt:lpstr>PowerPoint プレゼンテーション</vt:lpstr>
      <vt:lpstr>PowerPoint プレゼンテーション</vt:lpstr>
      <vt:lpstr>日本の人口推移（厚生労働省）</vt:lpstr>
      <vt:lpstr>これからの日本は</vt:lpstr>
      <vt:lpstr>PowerPoint プレゼンテーション</vt:lpstr>
      <vt:lpstr>今の時代に生かされた私たちは 　　　　　　　　　未来の地域の為に</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例えば</vt:lpstr>
      <vt:lpstr>例えば</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国の大きな施策（令和３年３月９日設立）</vt:lpstr>
      <vt:lpstr>国は二地域居住推進協議会を設立しました（概要）</vt:lpstr>
      <vt:lpstr>国は二地域居住推進協議会を設立しました（趣旨抜粋）</vt:lpstr>
      <vt:lpstr>国は二地域居住推進協議会を設立しました（定義）</vt:lpstr>
      <vt:lpstr>国は二地域居住推進協議会を設立しました（イメージ）</vt:lpstr>
      <vt:lpstr>様々な国の支援</vt:lpstr>
      <vt:lpstr>Afterコロナに向けて</vt:lpstr>
      <vt:lpstr>交流人口関係人口から定住人口</vt:lpstr>
      <vt:lpstr>ふるさと納税を有効に活用していく</vt:lpstr>
      <vt:lpstr> 二地域居住を生み出すには？ </vt:lpstr>
      <vt:lpstr>PowerPoint プレゼンテーション</vt:lpstr>
      <vt:lpstr> 二地域居住を生み出すには？ </vt:lpstr>
      <vt:lpstr>空き家に手を加えるコトなくそのまま流通が基本</vt:lpstr>
      <vt:lpstr>空き家バンクでは出来ないコト</vt:lpstr>
      <vt:lpstr>PowerPoint プレゼンテーション</vt:lpstr>
      <vt:lpstr>PowerPoint プレゼンテーション</vt:lpstr>
      <vt:lpstr>PowerPoint プレゼンテーション</vt:lpstr>
      <vt:lpstr>シルバー人材センターとの連携</vt:lpstr>
      <vt:lpstr>ＤＩＹ型賃貸借</vt:lpstr>
      <vt:lpstr>PowerPoint プレゼンテーション</vt:lpstr>
      <vt:lpstr>ＤＩＹ事業も増えています</vt:lpstr>
      <vt:lpstr>PowerPoint プレゼンテーション</vt:lpstr>
      <vt:lpstr>耕作放棄地の対策</vt:lpstr>
      <vt:lpstr>PowerPoint プレゼンテーション</vt:lpstr>
      <vt:lpstr>利活用には</vt:lpstr>
      <vt:lpstr>利活用には</vt:lpstr>
      <vt:lpstr>利活用には</vt:lpstr>
      <vt:lpstr>利活用には</vt:lpstr>
      <vt:lpstr>利活用には</vt:lpstr>
      <vt:lpstr>PowerPoint プレゼンテーション</vt:lpstr>
      <vt:lpstr>人口２００人の子どもの居ない島（学校がない）</vt:lpstr>
      <vt:lpstr>全国各地で古民家旅館・料亭再生プロジェクト</vt:lpstr>
      <vt:lpstr>まずは多くの支援者を募り世論を創る</vt:lpstr>
      <vt:lpstr>養老町老舗旅館のクラウドファンディング</vt:lpstr>
      <vt:lpstr>養老町でのお金の創り方</vt:lpstr>
      <vt:lpstr>岐阜県養老町での活性化</vt:lpstr>
      <vt:lpstr>PowerPoint プレゼンテーション</vt:lpstr>
      <vt:lpstr>国の施策「企業版ふるさと納税」</vt:lpstr>
      <vt:lpstr>国の施策「企業版ふるさと納税」</vt:lpstr>
      <vt:lpstr>企業版ふるさと納税を成功させるコツ</vt:lpstr>
      <vt:lpstr>地域を元気にする【ひと】✖️【モノ】✖️【資金】</vt:lpstr>
      <vt:lpstr>提携した自治体と  地域を元気にしていく</vt:lpstr>
      <vt:lpstr>小城市　経済産業省事業　</vt:lpstr>
      <vt:lpstr>蔵から地域を活性化していく</vt:lpstr>
      <vt:lpstr>プロジェクト概要</vt:lpstr>
      <vt:lpstr>補助金概要</vt:lpstr>
      <vt:lpstr>農業を活かしたジュニアビレッジ事業　１</vt:lpstr>
      <vt:lpstr>ジュニアビレッジ事業　２</vt:lpstr>
      <vt:lpstr>ジュニアビレッジ事業　３</vt:lpstr>
      <vt:lpstr>農林水産省交付金を活用</vt:lpstr>
      <vt:lpstr>小田原市　テレワーク施設</vt:lpstr>
      <vt:lpstr>関係人口を増やす</vt:lpstr>
      <vt:lpstr>多くの地域のみなさんに使って頂く</vt:lpstr>
      <vt:lpstr>PowerPoint プレゼンテーション</vt:lpstr>
      <vt:lpstr>PowerPoint プレゼンテーション</vt:lpstr>
      <vt:lpstr>解体特措法ありきでは  問題解決はしない</vt:lpstr>
      <vt:lpstr>古民家を  解体廃棄する  だけでなく  リユースしていく</vt:lpstr>
      <vt:lpstr>循環型解体</vt:lpstr>
      <vt:lpstr>古材活用　古材鑑定士　事例　</vt:lpstr>
      <vt:lpstr>新民家（移築）　古民家移築価値鑑定　事例１</vt:lpstr>
      <vt:lpstr>新民家（移築）　古民家移築価値鑑定　事例２</vt:lpstr>
      <vt:lpstr>価値ある解体にしていくために</vt:lpstr>
      <vt:lpstr>価値ある解体にしていくために</vt:lpstr>
      <vt:lpstr>価値ある解体にしていくために</vt:lpstr>
      <vt:lpstr>価値ある解体にしていくために</vt:lpstr>
      <vt:lpstr>価値ある解体にしていくために</vt:lpstr>
      <vt:lpstr>これから地域の     未来を組み立てて  　　　　　    いくのか</vt:lpstr>
      <vt:lpstr>空き家課題解決は</vt:lpstr>
      <vt:lpstr>空き家課題解決は</vt:lpstr>
      <vt:lpstr>空き家課題解決は</vt:lpstr>
      <vt:lpstr>空き家課題解決は</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2435</cp:lastModifiedBy>
  <cp:revision>14</cp:revision>
  <dcterms:created xsi:type="dcterms:W3CDTF">2021-02-04T05:15:42Z</dcterms:created>
  <dcterms:modified xsi:type="dcterms:W3CDTF">2021-09-30T05:48:59Z</dcterms:modified>
</cp:coreProperties>
</file>