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52" r:id="rId82"/>
    <p:sldId id="353" r:id="rId83"/>
    <p:sldId id="354" r:id="rId84"/>
    <p:sldId id="355" r:id="rId85"/>
    <p:sldId id="356" r:id="rId86"/>
    <p:sldId id="357" r:id="rId87"/>
    <p:sldId id="358" r:id="rId88"/>
    <p:sldId id="359" r:id="rId89"/>
    <p:sldId id="360" r:id="rId90"/>
    <p:sldId id="361" r:id="rId91"/>
    <p:sldId id="362" r:id="rId92"/>
    <p:sldId id="363" r:id="rId93"/>
    <p:sldId id="364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07" r:id="rId104"/>
    <p:sldId id="308" r:id="rId105"/>
    <p:sldId id="309" r:id="rId106"/>
    <p:sldId id="365" r:id="rId107"/>
    <p:sldId id="366" r:id="rId108"/>
    <p:sldId id="310" r:id="rId109"/>
    <p:sldId id="311" r:id="rId110"/>
    <p:sldId id="292" r:id="rId111"/>
    <p:sldId id="293" r:id="rId1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2021/11/2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tiff"/><Relationship Id="rId5" Type="http://schemas.openxmlformats.org/officeDocument/2006/relationships/image" Target="../media/image78.tiff"/><Relationship Id="rId4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g"/><Relationship Id="rId4" Type="http://schemas.openxmlformats.org/officeDocument/2006/relationships/image" Target="../media/image11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g"/><Relationship Id="rId5" Type="http://schemas.openxmlformats.org/officeDocument/2006/relationships/image" Target="../media/image129.jpeg"/><Relationship Id="rId4" Type="http://schemas.openxmlformats.org/officeDocument/2006/relationships/image" Target="../media/image12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jpg"/><Relationship Id="rId4" Type="http://schemas.openxmlformats.org/officeDocument/2006/relationships/image" Target="../media/image133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5" Type="http://schemas.openxmlformats.org/officeDocument/2006/relationships/image" Target="../media/image158.jpg"/><Relationship Id="rId4" Type="http://schemas.openxmlformats.org/officeDocument/2006/relationships/image" Target="../media/image1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 txBox="1">
            <a:spLocks/>
          </p:cNvSpPr>
          <p:nvPr/>
        </p:nvSpPr>
        <p:spPr>
          <a:xfrm>
            <a:off x="126999" y="3752849"/>
            <a:ext cx="5488609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altLang="ja-JP" sz="1600" b="1" dirty="0"/>
            </a:br>
            <a:r>
              <a:rPr lang="ja-JP" altLang="en-US" sz="1600" b="1"/>
              <a:t>一般社団法人</a:t>
            </a:r>
            <a:br>
              <a:rPr lang="en-US" altLang="ja-JP" sz="1600" b="1" dirty="0"/>
            </a:br>
            <a:r>
              <a:rPr lang="ja-JP" altLang="en-US" sz="1600" b="1"/>
              <a:t>全国空き家アドバイザー協議会　　　</a:t>
            </a:r>
            <a:r>
              <a:rPr lang="en-US" altLang="ja-JP" sz="1600" b="1" dirty="0"/>
              <a:t>         </a:t>
            </a:r>
            <a:r>
              <a:rPr lang="ja-JP" altLang="en-US" sz="1600" b="1"/>
              <a:t>○○○○支部</a:t>
            </a:r>
            <a:br>
              <a:rPr lang="en-US" altLang="ja-JP" sz="1600" b="1" dirty="0"/>
            </a:br>
            <a:br>
              <a:rPr lang="en-US" altLang="ja-JP" sz="1600" b="1" dirty="0"/>
            </a:br>
            <a:r>
              <a:rPr lang="ja-JP" altLang="en-US" sz="1600" b="1"/>
              <a:t>令和３年</a:t>
            </a:r>
            <a:r>
              <a:rPr lang="en-US" altLang="ja-JP" sz="1600" b="1" dirty="0"/>
              <a:t>11</a:t>
            </a:r>
            <a:r>
              <a:rPr lang="ja-JP" altLang="en-US" sz="1600" b="1"/>
              <a:t>月度例会</a:t>
            </a:r>
            <a:br>
              <a:rPr lang="en-US" altLang="ja-JP" sz="1600" b="1" dirty="0"/>
            </a:br>
            <a:r>
              <a:rPr lang="ja-JP" altLang="en-US" sz="1600" b="1"/>
              <a:t>（過去の例会資料も参考にしてください）</a:t>
            </a:r>
            <a:endParaRPr lang="ja-JP" altLang="en-US" sz="1600" b="1" dirty="0"/>
          </a:p>
        </p:txBody>
      </p:sp>
      <p:pic>
        <p:nvPicPr>
          <p:cNvPr id="5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 txBox="1">
            <a:spLocks/>
          </p:cNvSpPr>
          <p:nvPr/>
        </p:nvSpPr>
        <p:spPr>
          <a:xfrm>
            <a:off x="5067300" y="4170556"/>
            <a:ext cx="4076700" cy="2547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/>
          </a:p>
          <a:p>
            <a:r>
              <a:rPr lang="ja-JP" altLang="en-US"/>
              <a:t>　地方都市での課題解決</a:t>
            </a:r>
            <a:endParaRPr lang="en-US" altLang="ja-JP"/>
          </a:p>
          <a:p>
            <a:r>
              <a:rPr lang="ja-JP" altLang="en-US"/>
              <a:t>　　　</a:t>
            </a:r>
            <a:endParaRPr lang="en-US" altLang="ja-JP"/>
          </a:p>
          <a:p>
            <a:r>
              <a:rPr lang="ja-JP" altLang="en-US"/>
              <a:t>　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FDF60985-3E38-8A46-9E76-2B53D63F3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空き家問題とはそもそも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FD06BF50-4305-6145-A62B-77D22665F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580"/>
          <a:stretch/>
        </p:blipFill>
        <p:spPr>
          <a:xfrm>
            <a:off x="386365" y="768627"/>
            <a:ext cx="8448541" cy="5524598"/>
          </a:xfrm>
        </p:spPr>
      </p:pic>
    </p:spTree>
    <p:extLst>
      <p:ext uri="{BB962C8B-B14F-4D97-AF65-F5344CB8AC3E}">
        <p14:creationId xmlns:p14="http://schemas.microsoft.com/office/powerpoint/2010/main" val="2736282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6EAAABC-4F75-6F48-BA58-9E055599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地方都市</a:t>
            </a:r>
            <a:r>
              <a:rPr kumimoji="1" lang="ja-JP" altLang="en-US"/>
              <a:t>の空き家課題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857E0CA-44CE-8645-802C-DA3E4BFE9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・まちなかの活性化</a:t>
            </a:r>
            <a:endParaRPr lang="en-US" altLang="ja-JP" sz="4400" dirty="0"/>
          </a:p>
          <a:p>
            <a:pPr marL="0" indent="0">
              <a:buNone/>
            </a:pPr>
            <a:endParaRPr kumimoji="1"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・田舎の空家古民家を活かす</a:t>
            </a:r>
            <a:endParaRPr lang="en-US" altLang="ja-JP" sz="4400" dirty="0"/>
          </a:p>
          <a:p>
            <a:pPr marL="0" indent="0">
              <a:buNone/>
            </a:pPr>
            <a:endParaRPr kumimoji="1"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・分譲地の未来を用意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6740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6EAAABC-4F75-6F48-BA58-9E055599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富谷市の空き家課題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857E0CA-44CE-8645-802C-DA3E4BFE9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>
                <a:solidFill>
                  <a:srgbClr val="FF0000"/>
                </a:solidFill>
              </a:rPr>
              <a:t>・まちなかの活性化</a:t>
            </a:r>
            <a:endParaRPr lang="en-US" altLang="ja-JP" sz="4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kumimoji="1" lang="en-US" altLang="ja-JP" sz="4400" dirty="0"/>
          </a:p>
          <a:p>
            <a:pPr marL="0" indent="0">
              <a:buNone/>
            </a:pPr>
            <a:r>
              <a:rPr lang="ja-JP" altLang="en-US" sz="4400" dirty="0">
                <a:solidFill>
                  <a:schemeClr val="bg2"/>
                </a:solidFill>
              </a:rPr>
              <a:t>・田舎の空家古民家を活かす</a:t>
            </a:r>
            <a:endParaRPr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kumimoji="1"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sz="4400" dirty="0">
                <a:solidFill>
                  <a:schemeClr val="bg2"/>
                </a:solidFill>
              </a:rPr>
              <a:t>・分譲地の未来を用意</a:t>
            </a:r>
            <a:endParaRPr kumimoji="1" lang="ja-JP" altLang="en-US" sz="4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215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F5734D29-8032-D243-AFEF-11D8A09D2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365" y="3812954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3200" kern="1200">
                <a:latin typeface="+mj-lt"/>
                <a:ea typeface="+mj-ea"/>
                <a:cs typeface="+mj-cs"/>
              </a:rPr>
              <a:t>古い街並みを活かす　策</a:t>
            </a:r>
          </a:p>
        </p:txBody>
      </p:sp>
      <p:pic>
        <p:nvPicPr>
          <p:cNvPr id="5" name="図 4" descr="屋外, 道路, 建物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FB014A61-FB17-824F-B191-E12825FF62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238226" y="786120"/>
            <a:ext cx="3113761" cy="3026834"/>
          </a:xfrm>
          <a:prstGeom prst="rect">
            <a:avLst/>
          </a:prstGeom>
        </p:spPr>
      </p:pic>
      <p:pic>
        <p:nvPicPr>
          <p:cNvPr id="6" name="図 5" descr="建物の間の道路&#10;&#10;中程度の精度で自動的に生成された説明">
            <a:extLst>
              <a:ext uri="{FF2B5EF4-FFF2-40B4-BE49-F238E27FC236}">
                <a16:creationId xmlns:a16="http://schemas.microsoft.com/office/drawing/2014/main" id="{4DFA0184-5490-7044-865F-5EEDF85258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9216" y="786120"/>
            <a:ext cx="2654982" cy="2985818"/>
          </a:xfrm>
          <a:prstGeom prst="rect">
            <a:avLst/>
          </a:prstGeom>
        </p:spPr>
      </p:pic>
      <p:pic>
        <p:nvPicPr>
          <p:cNvPr id="7" name="図 6" descr="家の中の道路&#10;&#10;自動的に生成された説明">
            <a:extLst>
              <a:ext uri="{FF2B5EF4-FFF2-40B4-BE49-F238E27FC236}">
                <a16:creationId xmlns:a16="http://schemas.microsoft.com/office/drawing/2014/main" id="{4B7B699F-5E60-F34E-8B77-A9C06C7859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1427" y="786795"/>
            <a:ext cx="2651693" cy="2985818"/>
          </a:xfrm>
          <a:prstGeom prst="rect">
            <a:avLst/>
          </a:prstGeom>
        </p:spPr>
      </p:pic>
      <p:pic>
        <p:nvPicPr>
          <p:cNvPr id="8" name="コンテンツ プレースホルダー 4" descr="建物の間の道路&#10;&#10;中程度の精度で自動的に生成された説明">
            <a:extLst>
              <a:ext uri="{FF2B5EF4-FFF2-40B4-BE49-F238E27FC236}">
                <a16:creationId xmlns:a16="http://schemas.microsoft.com/office/drawing/2014/main" id="{F5E895CF-7E30-5047-84E3-BB94C6928E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226" y="3812954"/>
            <a:ext cx="3120339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74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FC89BD6-7EFE-1C4A-A3A6-562598480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まずは多くの支援者を募り世論を創る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24275619-7560-AF46-A01E-5125B2C1C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791" y="940904"/>
            <a:ext cx="8666922" cy="5271637"/>
          </a:xfrm>
        </p:spPr>
      </p:pic>
    </p:spTree>
    <p:extLst>
      <p:ext uri="{BB962C8B-B14F-4D97-AF65-F5344CB8AC3E}">
        <p14:creationId xmlns:p14="http://schemas.microsoft.com/office/powerpoint/2010/main" val="264931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EF4F006-5683-974B-BE23-48FFDA845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養老町老舗旅館のクラウドファンディング</a:t>
            </a:r>
          </a:p>
        </p:txBody>
      </p:sp>
      <p:pic>
        <p:nvPicPr>
          <p:cNvPr id="5" name="コンテンツ プレースホルダー 4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E3E6F7CA-7C33-2B41-8712-BDE3C92C4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338" y="903514"/>
            <a:ext cx="8710749" cy="5376262"/>
          </a:xfrm>
        </p:spPr>
      </p:pic>
    </p:spTree>
    <p:extLst>
      <p:ext uri="{BB962C8B-B14F-4D97-AF65-F5344CB8AC3E}">
        <p14:creationId xmlns:p14="http://schemas.microsoft.com/office/powerpoint/2010/main" val="1145286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A3A8DC9A-C473-6849-90F3-29C7286BF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養老町でのお金の創り方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445A25E-8762-134B-B399-1BCF850A2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73" t="15462" r="11860" b="12893"/>
          <a:stretch/>
        </p:blipFill>
        <p:spPr>
          <a:xfrm>
            <a:off x="544285" y="1149938"/>
            <a:ext cx="8055430" cy="5024542"/>
          </a:xfrm>
        </p:spPr>
      </p:pic>
    </p:spTree>
    <p:extLst>
      <p:ext uri="{BB962C8B-B14F-4D97-AF65-F5344CB8AC3E}">
        <p14:creationId xmlns:p14="http://schemas.microsoft.com/office/powerpoint/2010/main" val="3214303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4CF572AC-A3F9-8A42-BC0D-79E4D117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岐阜県養老町での活性化</a:t>
            </a:r>
          </a:p>
        </p:txBody>
      </p:sp>
      <p:pic>
        <p:nvPicPr>
          <p:cNvPr id="9" name="コンテンツ プレースホルダー 4" descr="マップ&#10;&#10;自動的に生成された説明">
            <a:extLst>
              <a:ext uri="{FF2B5EF4-FFF2-40B4-BE49-F238E27FC236}">
                <a16:creationId xmlns:a16="http://schemas.microsoft.com/office/drawing/2014/main" id="{731658B2-200B-4C43-8E8E-4285614F51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821410"/>
            <a:ext cx="8509000" cy="6006429"/>
          </a:xfrm>
        </p:spPr>
      </p:pic>
    </p:spTree>
    <p:extLst>
      <p:ext uri="{BB962C8B-B14F-4D97-AF65-F5344CB8AC3E}">
        <p14:creationId xmlns:p14="http://schemas.microsoft.com/office/powerpoint/2010/main" val="4018738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2">
            <a:extLst>
              <a:ext uri="{FF2B5EF4-FFF2-40B4-BE49-F238E27FC236}">
                <a16:creationId xmlns:a16="http://schemas.microsoft.com/office/drawing/2014/main" id="{53589EA1-FF97-144A-8B9B-D54BD6BFB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dirty="0"/>
              <a:t>国の施策「</a:t>
            </a:r>
            <a:r>
              <a:rPr kumimoji="1" lang="ja-JP" altLang="en-US" dirty="0"/>
              <a:t>企業版ふるさと納税」</a:t>
            </a:r>
          </a:p>
        </p:txBody>
      </p:sp>
      <p:pic>
        <p:nvPicPr>
          <p:cNvPr id="5" name="コンテンツ プレースホルダー 6">
            <a:extLst>
              <a:ext uri="{FF2B5EF4-FFF2-40B4-BE49-F238E27FC236}">
                <a16:creationId xmlns:a16="http://schemas.microsoft.com/office/drawing/2014/main" id="{8833E8E3-503D-DD45-AD66-E0F5CB88C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915" y="756556"/>
            <a:ext cx="8416170" cy="5744469"/>
          </a:xfrm>
        </p:spPr>
      </p:pic>
    </p:spTree>
    <p:extLst>
      <p:ext uri="{BB962C8B-B14F-4D97-AF65-F5344CB8AC3E}">
        <p14:creationId xmlns:p14="http://schemas.microsoft.com/office/powerpoint/2010/main" val="125392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D79F8DA-5878-F24A-89A9-DB9825F3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企業版ふるさと納税で空き家対策</a:t>
            </a:r>
          </a:p>
        </p:txBody>
      </p:sp>
      <p:pic>
        <p:nvPicPr>
          <p:cNvPr id="5" name="コンテンツ プレースホルダー 4" descr="新聞記事の携帯電話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9A427E1F-4AB1-2044-9D51-B036C9DEE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5" y="1748119"/>
            <a:ext cx="8884114" cy="3993776"/>
          </a:xfrm>
        </p:spPr>
      </p:pic>
    </p:spTree>
    <p:extLst>
      <p:ext uri="{BB962C8B-B14F-4D97-AF65-F5344CB8AC3E}">
        <p14:creationId xmlns:p14="http://schemas.microsoft.com/office/powerpoint/2010/main" val="335717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6" descr="町の道&#10;&#10;自動的に生成された説明">
            <a:extLst>
              <a:ext uri="{FF2B5EF4-FFF2-40B4-BE49-F238E27FC236}">
                <a16:creationId xmlns:a16="http://schemas.microsoft.com/office/drawing/2014/main" id="{ED8C1798-B1EB-6A43-B316-09B86C6128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80" cy="6019800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C5E10582-DAAC-484E-99EA-7FEA0C6AFC24}"/>
              </a:ext>
            </a:extLst>
          </p:cNvPr>
          <p:cNvSpPr txBox="1">
            <a:spLocks/>
          </p:cNvSpPr>
          <p:nvPr/>
        </p:nvSpPr>
        <p:spPr>
          <a:xfrm>
            <a:off x="0" y="6019800"/>
            <a:ext cx="9143980" cy="83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pPr algn="ctr"/>
            <a:r>
              <a:rPr lang="ja-JP" altLang="en-US" sz="3100" dirty="0">
                <a:solidFill>
                  <a:srgbClr val="FF0000"/>
                </a:solidFill>
                <a:latin typeface="+mj-lt"/>
                <a:ea typeface="+mj-ea"/>
              </a:rPr>
              <a:t>ミッションはこの商店街の価値を上げていく</a:t>
            </a:r>
          </a:p>
        </p:txBody>
      </p:sp>
      <p:pic>
        <p:nvPicPr>
          <p:cNvPr id="6" name="図 5" descr="建物の前の家&#10;&#10;自動的に生成された説明">
            <a:extLst>
              <a:ext uri="{FF2B5EF4-FFF2-40B4-BE49-F238E27FC236}">
                <a16:creationId xmlns:a16="http://schemas.microsoft.com/office/drawing/2014/main" id="{FEB42B4F-F5AE-414D-B464-A89124A05B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655" y="0"/>
            <a:ext cx="280156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25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8FD9298-A0E2-C94C-BC56-5327979A2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国東市の学官連携事例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D7545787-5370-894F-A518-D9AEF2407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43" y="790574"/>
            <a:ext cx="8752114" cy="5494111"/>
          </a:xfrm>
        </p:spPr>
      </p:pic>
    </p:spTree>
    <p:extLst>
      <p:ext uri="{BB962C8B-B14F-4D97-AF65-F5344CB8AC3E}">
        <p14:creationId xmlns:p14="http://schemas.microsoft.com/office/powerpoint/2010/main" val="604425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7F1D301-92C5-514B-BFE7-E952A94D7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国東市の産学官地域再生事例</a:t>
            </a:r>
          </a:p>
        </p:txBody>
      </p:sp>
      <p:pic>
        <p:nvPicPr>
          <p:cNvPr id="5" name="コンテンツ プレースホルダー 6" descr="ダイアグラム&#10;&#10;自動的に生成された説明">
            <a:extLst>
              <a:ext uri="{FF2B5EF4-FFF2-40B4-BE49-F238E27FC236}">
                <a16:creationId xmlns:a16="http://schemas.microsoft.com/office/drawing/2014/main" id="{2FD58252-F6EF-B148-862A-427B79ACF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815" y="793631"/>
            <a:ext cx="8419381" cy="5589916"/>
          </a:xfrm>
        </p:spPr>
      </p:pic>
    </p:spTree>
    <p:extLst>
      <p:ext uri="{BB962C8B-B14F-4D97-AF65-F5344CB8AC3E}">
        <p14:creationId xmlns:p14="http://schemas.microsoft.com/office/powerpoint/2010/main" val="366395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0D36F80-1850-7D4A-A6FD-66F3D43C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kumimoji="1" lang="ja-JP" altLang="en-US"/>
              <a:t>小城市　経済産業省事業　</a:t>
            </a:r>
          </a:p>
        </p:txBody>
      </p:sp>
      <p:pic>
        <p:nvPicPr>
          <p:cNvPr id="5" name="コンテンツ プレースホルダー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1D746E1-0A1D-6146-8F04-DA51BFCC70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800100"/>
            <a:ext cx="8547100" cy="5537200"/>
          </a:xfrm>
        </p:spPr>
      </p:pic>
    </p:spTree>
    <p:extLst>
      <p:ext uri="{BB962C8B-B14F-4D97-AF65-F5344CB8AC3E}">
        <p14:creationId xmlns:p14="http://schemas.microsoft.com/office/powerpoint/2010/main" val="3186819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6210922-B63F-3847-8EDA-CAB8B0599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41900"/>
            <a:ext cx="3949700" cy="1100681"/>
          </a:xfrm>
        </p:spPr>
        <p:txBody>
          <a:bodyPr>
            <a:norm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２０年間の空き蔵再生</a:t>
            </a:r>
          </a:p>
        </p:txBody>
      </p:sp>
      <p:pic>
        <p:nvPicPr>
          <p:cNvPr id="5" name="コンテンツ プレースホルダー 4" descr="建物の前の道路&#10;&#10;中程度の精度で自動的に生成された説明">
            <a:extLst>
              <a:ext uri="{FF2B5EF4-FFF2-40B4-BE49-F238E27FC236}">
                <a16:creationId xmlns:a16="http://schemas.microsoft.com/office/drawing/2014/main" id="{1D1F30CC-C704-594E-BB9F-629008534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00" y="715419"/>
            <a:ext cx="4169610" cy="3116783"/>
          </a:xfrm>
          <a:prstGeom prst="rect">
            <a:avLst/>
          </a:prstGeom>
        </p:spPr>
      </p:pic>
      <p:pic>
        <p:nvPicPr>
          <p:cNvPr id="6" name="図 5" descr="屋外, 建物, 家, ストリート が含まれている画像&#10;&#10;自動的に生成された説明">
            <a:extLst>
              <a:ext uri="{FF2B5EF4-FFF2-40B4-BE49-F238E27FC236}">
                <a16:creationId xmlns:a16="http://schemas.microsoft.com/office/drawing/2014/main" id="{C7A5BFDD-E85A-0746-AE2B-B62DA30C0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0684" y="715419"/>
            <a:ext cx="4160216" cy="3120162"/>
          </a:xfrm>
          <a:prstGeom prst="rect">
            <a:avLst/>
          </a:prstGeom>
        </p:spPr>
      </p:pic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D032D5EB-9858-42DF-859D-F967962AF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002" y="4615840"/>
            <a:ext cx="4957440" cy="152674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9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900" dirty="0" err="1"/>
              <a:t>経済産業省の交付金を活用して</a:t>
            </a:r>
            <a:endParaRPr lang="en-US" sz="1900" dirty="0"/>
          </a:p>
          <a:p>
            <a:pPr marL="0" indent="0">
              <a:buNone/>
            </a:pPr>
            <a:r>
              <a:rPr lang="ja-JP" altLang="en-US" sz="1900"/>
              <a:t>　　　　　</a:t>
            </a:r>
            <a:endParaRPr lang="en-US" altLang="ja-JP" sz="1900" dirty="0"/>
          </a:p>
          <a:p>
            <a:pPr marL="0" indent="0">
              <a:buNone/>
            </a:pPr>
            <a:r>
              <a:rPr lang="ja-JP" altLang="en-US" sz="1900"/>
              <a:t>　　　　　　蔵を地域活性化の核とする</a:t>
            </a:r>
            <a:endParaRPr lang="en-US" sz="1900" dirty="0"/>
          </a:p>
          <a:p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EB61912-85BA-294B-A56F-FA197AFFA994}"/>
              </a:ext>
            </a:extLst>
          </p:cNvPr>
          <p:cNvSpPr txBox="1"/>
          <p:nvPr/>
        </p:nvSpPr>
        <p:spPr>
          <a:xfrm>
            <a:off x="4262710" y="2303814"/>
            <a:ext cx="615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⇨</a:t>
            </a:r>
          </a:p>
        </p:txBody>
      </p:sp>
    </p:spTree>
    <p:extLst>
      <p:ext uri="{BB962C8B-B14F-4D97-AF65-F5344CB8AC3E}">
        <p14:creationId xmlns:p14="http://schemas.microsoft.com/office/powerpoint/2010/main" val="571202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EE3B576-B566-6242-9E28-BC5EABDA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蔵から地域を活性化していく</a:t>
            </a:r>
          </a:p>
        </p:txBody>
      </p:sp>
      <p:pic>
        <p:nvPicPr>
          <p:cNvPr id="5" name="コンテンツ プレースホルダー 4" descr="マップ&#10;&#10;自動的に生成された説明">
            <a:extLst>
              <a:ext uri="{FF2B5EF4-FFF2-40B4-BE49-F238E27FC236}">
                <a16:creationId xmlns:a16="http://schemas.microsoft.com/office/drawing/2014/main" id="{01D8B411-9A68-5F4A-8B64-1BD5C817E4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787400"/>
            <a:ext cx="8585200" cy="5562600"/>
          </a:xfrm>
        </p:spPr>
      </p:pic>
    </p:spTree>
    <p:extLst>
      <p:ext uri="{BB962C8B-B14F-4D97-AF65-F5344CB8AC3E}">
        <p14:creationId xmlns:p14="http://schemas.microsoft.com/office/powerpoint/2010/main" val="2049162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ED9BF0E-D056-A845-9BD0-659547A2A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補助金概要</a:t>
            </a:r>
          </a:p>
        </p:txBody>
      </p:sp>
      <p:pic>
        <p:nvPicPr>
          <p:cNvPr id="5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1B55B5B7-0E6D-E14D-81D0-0AA136205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863600"/>
            <a:ext cx="8512629" cy="5410200"/>
          </a:xfrm>
        </p:spPr>
      </p:pic>
    </p:spTree>
    <p:extLst>
      <p:ext uri="{BB962C8B-B14F-4D97-AF65-F5344CB8AC3E}">
        <p14:creationId xmlns:p14="http://schemas.microsoft.com/office/powerpoint/2010/main" val="934034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4AA9623-4C51-8A46-99F8-FDCDB590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当協会でお手伝いできること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536318D7-4776-F94A-9A66-7F765E79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 lnSpcReduction="10000"/>
          </a:bodyPr>
          <a:lstStyle/>
          <a:p>
            <a:endParaRPr kumimoji="1" lang="en-US" altLang="ja-JP" sz="3600" dirty="0"/>
          </a:p>
          <a:p>
            <a:r>
              <a:rPr kumimoji="1" lang="ja-JP" altLang="en-US" sz="3600"/>
              <a:t>広域プロジェクトの提案</a:t>
            </a:r>
            <a:endParaRPr kumimoji="1" lang="en-US" altLang="ja-JP" sz="3600" dirty="0"/>
          </a:p>
          <a:p>
            <a:r>
              <a:rPr lang="ja-JP" altLang="en-US" sz="3600"/>
              <a:t>地域（計画作成）協議会の運営</a:t>
            </a:r>
            <a:endParaRPr lang="en-US" altLang="ja-JP" sz="3600" dirty="0"/>
          </a:p>
          <a:p>
            <a:r>
              <a:rPr kumimoji="1" lang="ja-JP" altLang="en-US" sz="3600"/>
              <a:t>地域再生計画の作成</a:t>
            </a:r>
            <a:endParaRPr kumimoji="1" lang="en-US" altLang="ja-JP" sz="3600" dirty="0"/>
          </a:p>
          <a:p>
            <a:r>
              <a:rPr lang="ja-JP" altLang="en-US" sz="3600"/>
              <a:t>交付金申請サポート</a:t>
            </a:r>
            <a:endParaRPr kumimoji="1" lang="en-US" altLang="ja-JP" sz="3600" dirty="0"/>
          </a:p>
          <a:p>
            <a:r>
              <a:rPr lang="ja-JP" altLang="en-US" sz="3600"/>
              <a:t>企業版ふるさと納税の営業</a:t>
            </a:r>
            <a:endParaRPr lang="en-US" altLang="ja-JP" sz="3600" dirty="0"/>
          </a:p>
          <a:p>
            <a:r>
              <a:rPr kumimoji="1" lang="ja-JP" altLang="en-US" sz="3600"/>
              <a:t>プロ</a:t>
            </a:r>
            <a:r>
              <a:rPr lang="ja-JP" altLang="en-US" sz="3600"/>
              <a:t>ポーザル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sz="3600"/>
              <a:t>　　　　　コンソーシアムサポート</a:t>
            </a:r>
            <a:endParaRPr lang="en-US" altLang="ja-JP" sz="3600" dirty="0"/>
          </a:p>
          <a:p>
            <a:r>
              <a:rPr kumimoji="1" lang="ja-JP" altLang="en-US" sz="3600"/>
              <a:t>運営サポート（運営）</a:t>
            </a:r>
            <a:endParaRPr kumimoji="1" lang="en-US" altLang="ja-JP" sz="3600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9176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EB6400F-4387-354A-BF5E-2AB59858C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857" y="3834873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4200" kern="1200" dirty="0">
                <a:latin typeface="+mj-lt"/>
                <a:ea typeface="+mj-ea"/>
                <a:cs typeface="+mj-cs"/>
              </a:rPr>
              <a:t>遠野市</a:t>
            </a:r>
            <a:r>
              <a:rPr kumimoji="1" lang="en-US" altLang="ja-JP" sz="4200" kern="1200" dirty="0">
                <a:latin typeface="+mj-lt"/>
                <a:ea typeface="+mj-ea"/>
                <a:cs typeface="+mj-cs"/>
              </a:rPr>
              <a:t>/</a:t>
            </a:r>
            <a:r>
              <a:rPr kumimoji="1" lang="ja-JP" altLang="en-US" sz="4200" kern="1200" dirty="0">
                <a:latin typeface="+mj-lt"/>
                <a:ea typeface="+mj-ea"/>
                <a:cs typeface="+mj-cs"/>
              </a:rPr>
              <a:t>民間の力で</a:t>
            </a:r>
            <a:br>
              <a:rPr kumimoji="1" lang="en-US" altLang="ja-JP" sz="4200" kern="1200" dirty="0">
                <a:latin typeface="+mj-lt"/>
                <a:ea typeface="+mj-ea"/>
                <a:cs typeface="+mj-cs"/>
              </a:rPr>
            </a:br>
            <a:r>
              <a:rPr kumimoji="1" lang="ja-JP" altLang="en-US" sz="4200" kern="1200" dirty="0">
                <a:latin typeface="+mj-lt"/>
                <a:ea typeface="+mj-ea"/>
                <a:cs typeface="+mj-cs"/>
              </a:rPr>
              <a:t>古民家を図書館へ</a:t>
            </a:r>
          </a:p>
        </p:txBody>
      </p:sp>
      <p:pic>
        <p:nvPicPr>
          <p:cNvPr id="5" name="図 4" descr="駅のホーム&#10;&#10;中程度の精度で自動的に生成された説明">
            <a:extLst>
              <a:ext uri="{FF2B5EF4-FFF2-40B4-BE49-F238E27FC236}">
                <a16:creationId xmlns:a16="http://schemas.microsoft.com/office/drawing/2014/main" id="{60D82490-7675-B948-9BBA-C984803AFB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-13447"/>
            <a:ext cx="3450177" cy="6871447"/>
          </a:xfrm>
          <a:prstGeom prst="rect">
            <a:avLst/>
          </a:prstGeom>
        </p:spPr>
      </p:pic>
      <p:pic>
        <p:nvPicPr>
          <p:cNvPr id="6" name="図 5" descr="屋内, 建物, キッチン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7301F0DA-22BA-0A45-92F4-E0F6D7A4B0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0427" y="0"/>
            <a:ext cx="2724034" cy="3063475"/>
          </a:xfrm>
          <a:prstGeom prst="rect">
            <a:avLst/>
          </a:prstGeom>
        </p:spPr>
      </p:pic>
      <p:pic>
        <p:nvPicPr>
          <p:cNvPr id="7" name="コンテンツ プレースホルダー 4" descr="建物の前にいる男性の白黒写真&#10;&#10;低い精度で自動的に生成された説明">
            <a:extLst>
              <a:ext uri="{FF2B5EF4-FFF2-40B4-BE49-F238E27FC236}">
                <a16:creationId xmlns:a16="http://schemas.microsoft.com/office/drawing/2014/main" id="{4B296D7A-E4F2-DD4A-BE53-BDCE338FB8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6423340" y="1"/>
            <a:ext cx="2720660" cy="306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80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849ED17-8951-A74F-9BBB-220FAC62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9" y="43738"/>
            <a:ext cx="6681901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ja-JP" altLang="en-US" sz="2800" kern="1200">
                <a:latin typeface="+mj-lt"/>
                <a:ea typeface="+mj-ea"/>
                <a:cs typeface="+mj-cs"/>
              </a:rPr>
              <a:t>子ども図書館が地域を元気にする</a:t>
            </a:r>
            <a:endParaRPr kumimoji="1" lang="en-US" altLang="ja-JP" sz="28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コンテンツ プレースホルダー 4" descr="夜に光っている建物&#10;&#10;自動的に生成された説明">
            <a:extLst>
              <a:ext uri="{FF2B5EF4-FFF2-40B4-BE49-F238E27FC236}">
                <a16:creationId xmlns:a16="http://schemas.microsoft.com/office/drawing/2014/main" id="{5EA38E6E-5C87-0C47-8D99-60B89CD2E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788574"/>
            <a:ext cx="8661399" cy="591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16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屋内, テーブル, 天井, 椅子 が含まれている画像&#10;&#10;自動的に生成された説明">
            <a:extLst>
              <a:ext uri="{FF2B5EF4-FFF2-40B4-BE49-F238E27FC236}">
                <a16:creationId xmlns:a16="http://schemas.microsoft.com/office/drawing/2014/main" id="{0B7167D3-73E7-AE4E-9888-10E98163C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3322" y="4673600"/>
            <a:ext cx="4229100" cy="2154238"/>
          </a:xfrm>
        </p:spPr>
      </p:pic>
      <p:pic>
        <p:nvPicPr>
          <p:cNvPr id="6" name="図 5" descr="図書館の中&#10;&#10;自動的に生成された説明">
            <a:extLst>
              <a:ext uri="{FF2B5EF4-FFF2-40B4-BE49-F238E27FC236}">
                <a16:creationId xmlns:a16="http://schemas.microsoft.com/office/drawing/2014/main" id="{EDA98230-1B5B-AF44-8A3B-7A325D2C2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1"/>
            <a:ext cx="9144000" cy="4541839"/>
          </a:xfrm>
          <a:prstGeom prst="rect">
            <a:avLst/>
          </a:prstGeom>
        </p:spPr>
      </p:pic>
      <p:pic>
        <p:nvPicPr>
          <p:cNvPr id="7" name="図 6" descr="図書館の中&#10;&#10;中程度の精度で自動的に生成された説明">
            <a:extLst>
              <a:ext uri="{FF2B5EF4-FFF2-40B4-BE49-F238E27FC236}">
                <a16:creationId xmlns:a16="http://schemas.microsoft.com/office/drawing/2014/main" id="{B3FBD41B-FCDE-D34D-82C6-4E87216483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673599"/>
            <a:ext cx="4375149" cy="215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43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8D7A0F7-B55A-1E44-82F7-FCA49A48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675" y="5764595"/>
            <a:ext cx="5020908" cy="7283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3200" kern="1200">
                <a:latin typeface="+mj-lt"/>
                <a:ea typeface="+mj-ea"/>
                <a:cs typeface="+mj-cs"/>
              </a:rPr>
              <a:t>一気に地域が元気になる</a:t>
            </a:r>
          </a:p>
        </p:txBody>
      </p:sp>
      <p:pic>
        <p:nvPicPr>
          <p:cNvPr id="5" name="図 4" descr="図書館の看板&#10;&#10;中程度の精度で自動的に生成された説明">
            <a:extLst>
              <a:ext uri="{FF2B5EF4-FFF2-40B4-BE49-F238E27FC236}">
                <a16:creationId xmlns:a16="http://schemas.microsoft.com/office/drawing/2014/main" id="{6AB08810-5460-A844-BFCD-A22528FC05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-13213" y="0"/>
            <a:ext cx="3224172" cy="3134162"/>
          </a:xfrm>
          <a:prstGeom prst="rect">
            <a:avLst/>
          </a:prstGeom>
        </p:spPr>
      </p:pic>
      <p:pic>
        <p:nvPicPr>
          <p:cNvPr id="6" name="コンテンツ プレースホルダー 4" descr="建物, 屋外, ストリート, 座る が含まれている画像&#10;&#10;自動的に生成された説明">
            <a:extLst>
              <a:ext uri="{FF2B5EF4-FFF2-40B4-BE49-F238E27FC236}">
                <a16:creationId xmlns:a16="http://schemas.microsoft.com/office/drawing/2014/main" id="{465C9345-5B60-3E41-B0AF-C403C08BF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2302" y="1454"/>
            <a:ext cx="2749125" cy="3091692"/>
          </a:xfrm>
          <a:prstGeom prst="rect">
            <a:avLst/>
          </a:prstGeom>
        </p:spPr>
      </p:pic>
      <p:pic>
        <p:nvPicPr>
          <p:cNvPr id="7" name="図 6" descr="屋外, 建物, 座る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3ADDD634-ED03-4F4A-A29C-136E6CD6F2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2887" y="1455"/>
            <a:ext cx="2745720" cy="3091692"/>
          </a:xfrm>
          <a:prstGeom prst="rect">
            <a:avLst/>
          </a:prstGeom>
        </p:spPr>
      </p:pic>
      <p:pic>
        <p:nvPicPr>
          <p:cNvPr id="8" name="図 7" descr="建物の前の歩道を歩く人々&#10;&#10;中程度の精度で自動的に生成された説明">
            <a:extLst>
              <a:ext uri="{FF2B5EF4-FFF2-40B4-BE49-F238E27FC236}">
                <a16:creationId xmlns:a16="http://schemas.microsoft.com/office/drawing/2014/main" id="{18A06842-2402-9947-A1EF-8A90E53E0C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-13447" y="3712133"/>
            <a:ext cx="3230983" cy="3134161"/>
          </a:xfrm>
          <a:prstGeom prst="rect">
            <a:avLst/>
          </a:prstGeom>
        </p:spPr>
      </p:pic>
      <p:pic>
        <p:nvPicPr>
          <p:cNvPr id="9" name="図 8" descr="交差点にある交通標識&#10;&#10;低い精度で自動的に生成された説明">
            <a:extLst>
              <a:ext uri="{FF2B5EF4-FFF2-40B4-BE49-F238E27FC236}">
                <a16:creationId xmlns:a16="http://schemas.microsoft.com/office/drawing/2014/main" id="{FFA59927-F1CB-A642-BA3C-9A2696929BE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1294" y="3739577"/>
            <a:ext cx="5061273" cy="195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83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8BF38D92-2827-2549-B1ED-228600F6F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企業版ふるさと納税等を成功させるコツ</a:t>
            </a: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88E79DE-910C-874F-A7CA-24B96CC1D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・内閣府と組み・自治体と組み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・企業への提案営業を強化し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・具体的な地域再生計画を描き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・交付金等もうまく活用して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・地域の社会課題に取り組んでいく</a:t>
            </a:r>
          </a:p>
        </p:txBody>
      </p:sp>
    </p:spTree>
    <p:extLst>
      <p:ext uri="{BB962C8B-B14F-4D97-AF65-F5344CB8AC3E}">
        <p14:creationId xmlns:p14="http://schemas.microsoft.com/office/powerpoint/2010/main" val="3863406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6EAAABC-4F75-6F48-BA58-9E055599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富谷市の空き家課題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857E0CA-44CE-8645-802C-DA3E4BFE9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>
                <a:solidFill>
                  <a:schemeClr val="bg2"/>
                </a:solidFill>
              </a:rPr>
              <a:t>・まちなかの活性化</a:t>
            </a:r>
            <a:endParaRPr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kumimoji="1" lang="en-US" altLang="ja-JP" sz="4400" dirty="0"/>
          </a:p>
          <a:p>
            <a:pPr marL="0" indent="0">
              <a:buNone/>
            </a:pPr>
            <a:r>
              <a:rPr lang="ja-JP" altLang="en-US" sz="4400">
                <a:solidFill>
                  <a:srgbClr val="FF0000"/>
                </a:solidFill>
              </a:rPr>
              <a:t>・田舎の空家古民家を活かす</a:t>
            </a:r>
            <a:endParaRPr lang="en-US" altLang="ja-JP" sz="4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kumimoji="1" lang="en-US" altLang="ja-JP" sz="4400" dirty="0"/>
          </a:p>
          <a:p>
            <a:pPr marL="0" indent="0">
              <a:buNone/>
            </a:pPr>
            <a:r>
              <a:rPr lang="ja-JP" altLang="en-US" sz="4400">
                <a:solidFill>
                  <a:schemeClr val="bg2"/>
                </a:solidFill>
              </a:rPr>
              <a:t>・分譲地の未来を用意</a:t>
            </a:r>
            <a:endParaRPr kumimoji="1" lang="ja-JP" altLang="en-US" sz="44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56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>
            <a:extLst>
              <a:ext uri="{FF2B5EF4-FFF2-40B4-BE49-F238E27FC236}">
                <a16:creationId xmlns:a16="http://schemas.microsoft.com/office/drawing/2014/main" id="{EB768642-7992-EA4C-9C3E-37B04F4E2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82735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5" descr="ダイアグラム&#10;&#10;自動的に生成された説明">
            <a:extLst>
              <a:ext uri="{FF2B5EF4-FFF2-40B4-BE49-F238E27FC236}">
                <a16:creationId xmlns:a16="http://schemas.microsoft.com/office/drawing/2014/main" id="{08E0294A-6657-8F4A-8972-C2AC3E66EA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688507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F7B30E1-483D-2C4B-9C85-5F182ABF0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じょうごグラフ が含まれている画像&#10;&#10;自動的に生成された説明">
            <a:extLst>
              <a:ext uri="{FF2B5EF4-FFF2-40B4-BE49-F238E27FC236}">
                <a16:creationId xmlns:a16="http://schemas.microsoft.com/office/drawing/2014/main" id="{AFB67B7C-C2B6-7E4A-9DB7-9DFB97DAD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360" y="790574"/>
            <a:ext cx="8808719" cy="5247155"/>
          </a:xfrm>
        </p:spPr>
      </p:pic>
    </p:spTree>
    <p:extLst>
      <p:ext uri="{BB962C8B-B14F-4D97-AF65-F5344CB8AC3E}">
        <p14:creationId xmlns:p14="http://schemas.microsoft.com/office/powerpoint/2010/main" val="18531013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16" descr="建物, 屋外, 写真, 家 が含まれている画像&#10;&#10;自動的に生成された説明">
            <a:extLst>
              <a:ext uri="{FF2B5EF4-FFF2-40B4-BE49-F238E27FC236}">
                <a16:creationId xmlns:a16="http://schemas.microsoft.com/office/drawing/2014/main" id="{31766A19-FDD0-5343-8015-5628A2D2E5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5732039" cy="6857990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7E0DB7E0-4108-BE4E-B655-25F530430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90" y="4152624"/>
            <a:ext cx="2606874" cy="1920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ja-JP" altLang="en-US" sz="2000" kern="1200">
                <a:latin typeface="+mj-lt"/>
                <a:ea typeface="+mj-ea"/>
                <a:cs typeface="+mj-cs"/>
              </a:rPr>
              <a:t>大事は</a:t>
            </a:r>
            <a:br>
              <a:rPr kumimoji="1" lang="en-US" altLang="ja-JP" sz="2000" kern="1200" dirty="0">
                <a:latin typeface="+mj-lt"/>
                <a:ea typeface="+mj-ea"/>
                <a:cs typeface="+mj-cs"/>
              </a:rPr>
            </a:br>
            <a:r>
              <a:rPr kumimoji="1" lang="ja-JP" altLang="en-US" sz="2000" kern="1200">
                <a:latin typeface="+mj-lt"/>
                <a:ea typeface="+mj-ea"/>
                <a:cs typeface="+mj-cs"/>
              </a:rPr>
              <a:t>・空き家</a:t>
            </a:r>
            <a:br>
              <a:rPr kumimoji="1" lang="en-US" altLang="ja-JP" sz="2000" kern="1200" dirty="0">
                <a:latin typeface="+mj-lt"/>
                <a:ea typeface="+mj-ea"/>
                <a:cs typeface="+mj-cs"/>
              </a:rPr>
            </a:br>
            <a:r>
              <a:rPr kumimoji="1" lang="ja-JP" altLang="en-US" sz="2000" kern="1200">
                <a:latin typeface="+mj-lt"/>
                <a:ea typeface="+mj-ea"/>
                <a:cs typeface="+mj-cs"/>
              </a:rPr>
              <a:t>・地域の価値を</a:t>
            </a:r>
            <a:br>
              <a:rPr kumimoji="1" lang="en-US" altLang="ja-JP" sz="2000" kern="1200" dirty="0">
                <a:latin typeface="+mj-lt"/>
                <a:ea typeface="+mj-ea"/>
                <a:cs typeface="+mj-cs"/>
              </a:rPr>
            </a:br>
            <a:r>
              <a:rPr kumimoji="1" lang="ja-JP" altLang="en-US" sz="2000" kern="1200">
                <a:latin typeface="+mj-lt"/>
                <a:ea typeface="+mj-ea"/>
                <a:cs typeface="+mj-cs"/>
              </a:rPr>
              <a:t>上げていくこと</a:t>
            </a:r>
          </a:p>
        </p:txBody>
      </p:sp>
      <p:pic>
        <p:nvPicPr>
          <p:cNvPr id="6" name="図 5" descr="草の上にあるスクリーンショットの画面&#10;&#10;自動的に生成された説明">
            <a:extLst>
              <a:ext uri="{FF2B5EF4-FFF2-40B4-BE49-F238E27FC236}">
                <a16:creationId xmlns:a16="http://schemas.microsoft.com/office/drawing/2014/main" id="{34135754-5DB2-CC49-BF11-5F284C5003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0036" y="10"/>
            <a:ext cx="3353964" cy="2240270"/>
          </a:xfrm>
          <a:prstGeom prst="rect">
            <a:avLst/>
          </a:prstGeom>
        </p:spPr>
      </p:pic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55653DF-33A7-450A-B45C-4D29E3627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3744" y="4151376"/>
            <a:ext cx="2489454" cy="19202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500" dirty="0"/>
              <a:t>「</a:t>
            </a:r>
            <a:r>
              <a:rPr lang="en-US" sz="1500" dirty="0" err="1"/>
              <a:t>〇円住宅</a:t>
            </a:r>
            <a:r>
              <a:rPr lang="en-US" sz="1500" dirty="0"/>
              <a:t>」「</a:t>
            </a:r>
            <a:r>
              <a:rPr lang="en-US" sz="1500" dirty="0" err="1"/>
              <a:t>投げ売り</a:t>
            </a:r>
            <a:r>
              <a:rPr lang="en-US" sz="1500" dirty="0"/>
              <a:t>」</a:t>
            </a:r>
          </a:p>
          <a:p>
            <a:pPr marL="0" indent="0">
              <a:buNone/>
            </a:pPr>
            <a:r>
              <a:rPr lang="en-US" sz="1500" dirty="0" err="1"/>
              <a:t>は地域の荒廃を招く</a:t>
            </a:r>
            <a:endParaRPr lang="en-US" sz="1500" dirty="0"/>
          </a:p>
          <a:p>
            <a:pPr marL="0" indent="0">
              <a:buNone/>
            </a:pPr>
            <a:r>
              <a:rPr lang="en-US" sz="1500" dirty="0"/>
              <a:t>１つ１つ価値を上げていく</a:t>
            </a:r>
          </a:p>
          <a:p>
            <a:pPr marL="0" indent="0">
              <a:buNone/>
            </a:pPr>
            <a:r>
              <a:rPr lang="en-US" sz="1500" dirty="0" err="1"/>
              <a:t>努力が必要</a:t>
            </a:r>
            <a:endParaRPr lang="en-US" sz="1500" dirty="0"/>
          </a:p>
        </p:txBody>
      </p:sp>
      <p:pic>
        <p:nvPicPr>
          <p:cNvPr id="8" name="図 7" descr="道路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76B21753-6AA4-6342-A4D0-0A27F067B3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5790036" y="2308860"/>
            <a:ext cx="3353964" cy="2240280"/>
          </a:xfrm>
          <a:prstGeom prst="rect">
            <a:avLst/>
          </a:prstGeom>
        </p:spPr>
      </p:pic>
      <p:pic>
        <p:nvPicPr>
          <p:cNvPr id="9" name="図 8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9E431927-C7B7-8945-BFDA-0AA16FFC6A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5790036" y="4617720"/>
            <a:ext cx="3353968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47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0035DDF-3D78-1745-A3CE-684E4FD73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0318C8AB-4EED-634B-88D0-472B72918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4000"/>
              <a:t>空き家の価値を上げる</a:t>
            </a:r>
            <a:endParaRPr lang="en-US" altLang="ja-JP" sz="4000" dirty="0"/>
          </a:p>
          <a:p>
            <a:pPr marL="0" indent="0" algn="ctr">
              <a:buNone/>
            </a:pPr>
            <a:r>
              <a:rPr kumimoji="1" lang="ja-JP" altLang="en-US" sz="4000"/>
              <a:t>⇩</a:t>
            </a:r>
            <a:endParaRPr kumimoji="1" lang="en-US" altLang="ja-JP" sz="4000" dirty="0"/>
          </a:p>
          <a:p>
            <a:pPr marL="0" indent="0" algn="ctr">
              <a:buNone/>
            </a:pPr>
            <a:r>
              <a:rPr lang="ja-JP" altLang="en-US" sz="4000"/>
              <a:t>建物の価値を上げる</a:t>
            </a:r>
            <a:endParaRPr lang="en-US" altLang="ja-JP" sz="4000" dirty="0"/>
          </a:p>
          <a:p>
            <a:pPr marL="0" indent="0" algn="ctr">
              <a:buNone/>
            </a:pPr>
            <a:r>
              <a:rPr kumimoji="1" lang="ja-JP" altLang="en-US" sz="4000"/>
              <a:t>⇩</a:t>
            </a:r>
            <a:endParaRPr kumimoji="1" lang="en-US" altLang="ja-JP" sz="4000" dirty="0"/>
          </a:p>
          <a:p>
            <a:pPr marL="0" indent="0" algn="ctr">
              <a:buNone/>
            </a:pPr>
            <a:r>
              <a:rPr kumimoji="1" lang="ja-JP" altLang="en-US" sz="4000"/>
              <a:t>建物の改修を行なっていく</a:t>
            </a:r>
            <a:endParaRPr kumimoji="1"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3685918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0035DDF-3D78-1745-A3CE-684E4FD73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0318C8AB-4EED-634B-88D0-472B72918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4000"/>
              <a:t>空き家の価値を上げる</a:t>
            </a:r>
            <a:endParaRPr lang="en-US" altLang="ja-JP" sz="4000" dirty="0"/>
          </a:p>
          <a:p>
            <a:pPr marL="0" indent="0" algn="ctr">
              <a:buNone/>
            </a:pPr>
            <a:r>
              <a:rPr kumimoji="1" lang="ja-JP" altLang="en-US" sz="4000"/>
              <a:t>⇩</a:t>
            </a:r>
            <a:endParaRPr kumimoji="1" lang="en-US" altLang="ja-JP" sz="4000" dirty="0"/>
          </a:p>
          <a:p>
            <a:pPr marL="0" indent="0" algn="ctr">
              <a:buNone/>
            </a:pPr>
            <a:r>
              <a:rPr lang="ja-JP" altLang="en-US" sz="4000"/>
              <a:t>建物の価値を上げる</a:t>
            </a:r>
            <a:endParaRPr lang="en-US" altLang="ja-JP" sz="4000" dirty="0"/>
          </a:p>
          <a:p>
            <a:pPr marL="0" indent="0" algn="ctr">
              <a:buNone/>
            </a:pPr>
            <a:r>
              <a:rPr kumimoji="1" lang="ja-JP" altLang="en-US" sz="4000"/>
              <a:t>⇩</a:t>
            </a:r>
            <a:endParaRPr kumimoji="1" lang="en-US" altLang="ja-JP" sz="4000" dirty="0"/>
          </a:p>
          <a:p>
            <a:pPr marL="0" indent="0" algn="ctr">
              <a:buNone/>
            </a:pPr>
            <a:r>
              <a:rPr kumimoji="1" lang="ja-JP" altLang="en-US" sz="4000"/>
              <a:t>建物の改修を行なっていく</a:t>
            </a:r>
            <a:endParaRPr kumimoji="1" lang="en-US" altLang="ja-JP" sz="4000" dirty="0"/>
          </a:p>
          <a:p>
            <a:pPr marL="0" indent="0" algn="ctr">
              <a:buNone/>
            </a:pPr>
            <a:r>
              <a:rPr lang="ja-JP" altLang="en-US" sz="4000"/>
              <a:t>⇩</a:t>
            </a:r>
            <a:endParaRPr lang="en-US" altLang="ja-JP" sz="4000" dirty="0"/>
          </a:p>
          <a:p>
            <a:pPr marL="0" indent="0" algn="ctr">
              <a:buNone/>
            </a:pPr>
            <a:r>
              <a:rPr kumimoji="1" lang="ja-JP" altLang="en-US" sz="4000">
                <a:solidFill>
                  <a:srgbClr val="FF0000"/>
                </a:solidFill>
              </a:rPr>
              <a:t>誰がお金を出すのか？</a:t>
            </a:r>
            <a:endParaRPr kumimoji="1" lang="en-US" altLang="ja-JP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3520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36629A43-8EC2-4542-B150-9B70C8593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田舎の</a:t>
            </a:r>
            <a:r>
              <a:rPr kumimoji="1" lang="ja-JP" altLang="en-US"/>
              <a:t>課題は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9E939591-E0BE-D54D-BD2C-B6F607509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76" y="791153"/>
            <a:ext cx="8298374" cy="5780127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人口が減り、空き家が増えることは避けられな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その現実を見つめて、ただの移住でなく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空き家をどう活かして、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どう若者の流失を食い止めるか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若い世帯を集められるか？</a:t>
            </a:r>
          </a:p>
        </p:txBody>
      </p:sp>
    </p:spTree>
    <p:extLst>
      <p:ext uri="{BB962C8B-B14F-4D97-AF65-F5344CB8AC3E}">
        <p14:creationId xmlns:p14="http://schemas.microsoft.com/office/powerpoint/2010/main" val="3144130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C4D67B9-3096-FA4C-B0E8-6F5FB804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国の大きな施策（令和３年３月９日設立）</a:t>
            </a:r>
          </a:p>
        </p:txBody>
      </p:sp>
      <p:pic>
        <p:nvPicPr>
          <p:cNvPr id="5" name="コンテンツ プレースホルダー 6">
            <a:extLst>
              <a:ext uri="{FF2B5EF4-FFF2-40B4-BE49-F238E27FC236}">
                <a16:creationId xmlns:a16="http://schemas.microsoft.com/office/drawing/2014/main" id="{D05566A1-28F8-D640-A2E4-541846B7DF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" y="855395"/>
            <a:ext cx="9114735" cy="5972444"/>
          </a:xfrm>
        </p:spPr>
      </p:pic>
    </p:spTree>
    <p:extLst>
      <p:ext uri="{BB962C8B-B14F-4D97-AF65-F5344CB8AC3E}">
        <p14:creationId xmlns:p14="http://schemas.microsoft.com/office/powerpoint/2010/main" val="2929976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75006D99-1166-A04A-A0D6-522F45A65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kumimoji="1" lang="ja-JP" altLang="en-US" sz="2000"/>
              <a:t>国は二地域居住推進協議会を設立しました（イメージ）</a:t>
            </a:r>
          </a:p>
        </p:txBody>
      </p:sp>
      <p:pic>
        <p:nvPicPr>
          <p:cNvPr id="5" name="コンテンツ プレースホルダー 6" descr="タイムライン が含まれている画像&#10;&#10;自動的に生成された説明">
            <a:extLst>
              <a:ext uri="{FF2B5EF4-FFF2-40B4-BE49-F238E27FC236}">
                <a16:creationId xmlns:a16="http://schemas.microsoft.com/office/drawing/2014/main" id="{915E35CA-26A7-044B-A876-B5FD6C114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861" y="937949"/>
            <a:ext cx="8922277" cy="5314933"/>
          </a:xfrm>
        </p:spPr>
      </p:pic>
    </p:spTree>
    <p:extLst>
      <p:ext uri="{BB962C8B-B14F-4D97-AF65-F5344CB8AC3E}">
        <p14:creationId xmlns:p14="http://schemas.microsoft.com/office/powerpoint/2010/main" val="1204302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, 手紙&#10;&#10;自動的に生成された説明">
            <a:extLst>
              <a:ext uri="{FF2B5EF4-FFF2-40B4-BE49-F238E27FC236}">
                <a16:creationId xmlns:a16="http://schemas.microsoft.com/office/drawing/2014/main" id="{63E4DE0C-DF1F-2B49-AADB-687C0028AF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571980" cy="3428990"/>
          </a:xfrm>
          <a:prstGeom prst="rect">
            <a:avLst/>
          </a:prstGeom>
        </p:spPr>
      </p:pic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977C48E8-BF82-2540-A5DC-62C6C1C2A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0"/>
            <a:ext cx="4572000" cy="3428990"/>
          </a:xfrm>
          <a:prstGeom prst="rect">
            <a:avLst/>
          </a:prstGeom>
        </p:spPr>
      </p:pic>
      <p:pic>
        <p:nvPicPr>
          <p:cNvPr id="6" name="図 5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9396DB77-84FF-7F43-9788-F073250E72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0" y="3429000"/>
            <a:ext cx="4571980" cy="3429000"/>
          </a:xfrm>
          <a:prstGeom prst="rect">
            <a:avLst/>
          </a:pr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4F456CA9-A2D6-DE4B-BE9C-FD83BB954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2892" y="2989512"/>
            <a:ext cx="2713713" cy="878975"/>
          </a:xfr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ja-JP" altLang="en-US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様々な国の支援</a:t>
            </a:r>
            <a:endParaRPr kumimoji="1" lang="en-US" altLang="ja-JP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794E0FB-C26E-2D4F-ACFC-A8688DDAFD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3644422"/>
            <a:ext cx="4571999" cy="321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86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AC6F906-4769-074F-B927-1921CF1AA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b="1">
                <a:latin typeface="Meiryo UI" panose="020B0604030504040204" pitchFamily="34" charset="-128"/>
                <a:ea typeface="Meiryo UI" panose="020B0604030504040204" pitchFamily="34" charset="-128"/>
              </a:rPr>
              <a:t>交流人口関係人口から定住人口</a:t>
            </a:r>
            <a:endParaRPr kumimoji="1" lang="ja-JP" altLang="en-US"/>
          </a:p>
        </p:txBody>
      </p:sp>
      <p:pic>
        <p:nvPicPr>
          <p:cNvPr id="5" name="コンテンツ プレースホルダー 8" descr="ダイアグラム&#10;&#10;低い精度で自動的に生成された説明">
            <a:extLst>
              <a:ext uri="{FF2B5EF4-FFF2-40B4-BE49-F238E27FC236}">
                <a16:creationId xmlns:a16="http://schemas.microsoft.com/office/drawing/2014/main" id="{8324DFE3-980F-2D47-8710-5D7BD3032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425" y="734096"/>
            <a:ext cx="8860665" cy="5572575"/>
          </a:xfrm>
        </p:spPr>
      </p:pic>
    </p:spTree>
    <p:extLst>
      <p:ext uri="{BB962C8B-B14F-4D97-AF65-F5344CB8AC3E}">
        <p14:creationId xmlns:p14="http://schemas.microsoft.com/office/powerpoint/2010/main" val="1566134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604F417-4249-D84F-A11E-E393D438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ふるさと納税を有効に活用していく</a:t>
            </a:r>
          </a:p>
        </p:txBody>
      </p:sp>
      <p:pic>
        <p:nvPicPr>
          <p:cNvPr id="5" name="コンテンツ プレースホルダー 4" descr="タイムライン&#10;&#10;自動的に生成された説明">
            <a:extLst>
              <a:ext uri="{FF2B5EF4-FFF2-40B4-BE49-F238E27FC236}">
                <a16:creationId xmlns:a16="http://schemas.microsoft.com/office/drawing/2014/main" id="{6078AFCD-6ABF-7B41-9E89-847309B33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8" y="790574"/>
            <a:ext cx="9037982" cy="5915025"/>
          </a:xfrm>
        </p:spPr>
      </p:pic>
    </p:spTree>
    <p:extLst>
      <p:ext uri="{BB962C8B-B14F-4D97-AF65-F5344CB8AC3E}">
        <p14:creationId xmlns:p14="http://schemas.microsoft.com/office/powerpoint/2010/main" val="4167839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32E749C-2407-224D-AAD0-191FEFE5E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 fontScale="90000"/>
          </a:bodyPr>
          <a:lstStyle/>
          <a:p>
            <a:br>
              <a:rPr lang="en-US" altLang="ja-JP" dirty="0">
                <a:latin typeface="+mn-ea"/>
              </a:rPr>
            </a:br>
            <a:r>
              <a:rPr lang="ja-JP" altLang="en-US" sz="3100">
                <a:latin typeface="+mn-ea"/>
              </a:rPr>
              <a:t>二地域居住を生み出すには？</a:t>
            </a:r>
            <a:br>
              <a:rPr lang="ja-JP" altLang="en-US" sz="3100">
                <a:latin typeface="+mn-ea"/>
              </a:rPr>
            </a:br>
            <a:endParaRPr kumimoji="1" lang="ja-JP" altLang="en-US" sz="3100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6CE8A402-2B98-744A-86F4-B2226F229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791154"/>
            <a:ext cx="8801100" cy="5187026"/>
          </a:xfrm>
        </p:spPr>
        <p:txBody>
          <a:bodyPr/>
          <a:lstStyle/>
          <a:p>
            <a:pPr marL="0" indent="0">
              <a:buNone/>
            </a:pP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>
                <a:latin typeface="MS Gothic" panose="020B0609070205080204" pitchFamily="49" charset="-128"/>
                <a:ea typeface="MS Gothic" panose="020B0609070205080204" pitchFamily="49" charset="-128"/>
              </a:rPr>
              <a:t>１、二地域居住地（受け入れ）の環境整備と誘致</a:t>
            </a:r>
            <a:r>
              <a:rPr lang="en-US" altLang="ja-JP" dirty="0">
                <a:latin typeface="MS Gothic" panose="020B0609070205080204" pitchFamily="49" charset="-128"/>
                <a:ea typeface="MS Gothic" panose="020B0609070205080204" pitchFamily="49" charset="-128"/>
              </a:rPr>
              <a:t>PR</a:t>
            </a:r>
          </a:p>
          <a:p>
            <a:pPr marL="0" indent="0">
              <a:buNone/>
            </a:pP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ja-JP" altLang="en-US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>
                <a:latin typeface="MS Gothic" panose="020B0609070205080204" pitchFamily="49" charset="-128"/>
                <a:ea typeface="MS Gothic" panose="020B0609070205080204" pitchFamily="49" charset="-128"/>
              </a:rPr>
              <a:t>２、専門家集団による課題解決事業の実施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>
                <a:latin typeface="MS Gothic" panose="020B0609070205080204" pitchFamily="49" charset="-128"/>
                <a:ea typeface="MS Gothic" panose="020B0609070205080204" pitchFamily="49" charset="-128"/>
              </a:rPr>
              <a:t>３、地域住民による持続、自走できる体制の構築</a:t>
            </a:r>
          </a:p>
          <a:p>
            <a:pPr marL="0" indent="0">
              <a:buNone/>
            </a:pPr>
            <a:endParaRPr lang="ja-JP" altLang="en-US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kumimoji="1" lang="ja-JP" altLang="en-US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6619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7A7DD4-2D6E-4A2E-A348-1FE74CBD14CD}"/>
              </a:ext>
            </a:extLst>
          </p:cNvPr>
          <p:cNvSpPr txBox="1"/>
          <p:nvPr/>
        </p:nvSpPr>
        <p:spPr>
          <a:xfrm>
            <a:off x="139700" y="40334"/>
            <a:ext cx="8491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MS Gothic" panose="020B0609070205080204" pitchFamily="49" charset="-128"/>
                <a:ea typeface="MS Gothic" panose="020B0609070205080204" pitchFamily="49" charset="-128"/>
              </a:rPr>
              <a:t>二地域居住誘致に必要な事業</a:t>
            </a:r>
          </a:p>
        </p:txBody>
      </p:sp>
      <p:sp>
        <p:nvSpPr>
          <p:cNvPr id="5" name="スライド番号プレースホルダー 2">
            <a:extLst>
              <a:ext uri="{FF2B5EF4-FFF2-40B4-BE49-F238E27FC236}">
                <a16:creationId xmlns:a16="http://schemas.microsoft.com/office/drawing/2014/main" id="{451E3CF5-F553-4281-84D9-AFCAB87AB833}"/>
              </a:ext>
            </a:extLst>
          </p:cNvPr>
          <p:cNvSpPr txBox="1">
            <a:spLocks/>
          </p:cNvSpPr>
          <p:nvPr/>
        </p:nvSpPr>
        <p:spPr>
          <a:xfrm>
            <a:off x="8630952" y="6520264"/>
            <a:ext cx="55391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r" eaLnBrk="1" hangingPunct="1">
              <a:defRPr/>
            </a:pPr>
            <a:fld id="{248B029E-6739-40F5-A2DA-9B81D1939B69}" type="slidenum">
              <a:rPr lang="ja-JP" altLang="en-US" sz="160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 algn="r" eaLnBrk="1" hangingPunct="1">
                <a:defRPr/>
              </a:pPr>
              <a:t>39</a:t>
            </a:fld>
            <a:endParaRPr lang="ja-JP" altLang="en-US" sz="16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コンテンツ プレースホルダー 4">
            <a:extLst>
              <a:ext uri="{FF2B5EF4-FFF2-40B4-BE49-F238E27FC236}">
                <a16:creationId xmlns:a16="http://schemas.microsoft.com/office/drawing/2014/main" id="{358BA631-7605-44AB-96AA-EEF07DF6D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33" y="965200"/>
            <a:ext cx="7821067" cy="5029199"/>
          </a:xfrm>
          <a:ln>
            <a:noFill/>
          </a:ln>
        </p:spPr>
        <p:txBody>
          <a:bodyPr>
            <a:noAutofit/>
          </a:bodyPr>
          <a:lstStyle/>
          <a:p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>
                <a:latin typeface="MS Gothic" panose="020B0609070205080204" pitchFamily="49" charset="-128"/>
                <a:ea typeface="MS Gothic" panose="020B0609070205080204" pitchFamily="49" charset="-128"/>
              </a:rPr>
              <a:t>地域</a:t>
            </a:r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合意形成サポート事業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滞在施設整備事業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施設運営事業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リモートワーク環境整備事業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観光開発と誘客多角化事業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滞在型コンテンツ開発事業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観光人材育成事業</a:t>
            </a:r>
            <a:endParaRPr lang="en-US" altLang="ja-JP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lang="ja-JP" altLang="en-US" dirty="0">
                <a:latin typeface="MS Gothic" panose="020B0609070205080204" pitchFamily="49" charset="-128"/>
                <a:ea typeface="MS Gothic" panose="020B0609070205080204" pitchFamily="49" charset="-128"/>
              </a:rPr>
              <a:t>企業版</a:t>
            </a:r>
            <a:r>
              <a:rPr lang="ja-JP" altLang="en-US">
                <a:latin typeface="MS Gothic" panose="020B0609070205080204" pitchFamily="49" charset="-128"/>
                <a:ea typeface="MS Gothic" panose="020B0609070205080204" pitchFamily="49" charset="-128"/>
              </a:rPr>
              <a:t>ふるさと納税誘致事業</a:t>
            </a:r>
            <a:endParaRPr lang="ja-JP" altLang="en-US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025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C63D6E21-C154-4942-BF6E-CF404890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7299702" cy="559119"/>
          </a:xfrm>
        </p:spPr>
        <p:txBody>
          <a:bodyPr>
            <a:normAutofit fontScale="90000"/>
          </a:bodyPr>
          <a:lstStyle/>
          <a:p>
            <a:br>
              <a:rPr kumimoji="1" lang="en-US" altLang="ja-JP" dirty="0"/>
            </a:b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80DD61A0-6594-C647-8C2D-7062D36E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392" y="996952"/>
            <a:ext cx="8519216" cy="57133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2400" dirty="0"/>
              <a:t>        </a:t>
            </a:r>
            <a:r>
              <a:rPr kumimoji="1" lang="ja-JP" altLang="en-US" sz="2400"/>
              <a:t>　自治体</a:t>
            </a:r>
            <a:r>
              <a:rPr kumimoji="1" lang="ja-JP" altLang="en-US" sz="2400" dirty="0"/>
              <a:t>の</a:t>
            </a:r>
            <a:r>
              <a:rPr kumimoji="1" lang="ja-JP" altLang="en-US" sz="2400"/>
              <a:t>出来ないこと</a:t>
            </a:r>
            <a:r>
              <a:rPr lang="ja-JP" altLang="en-US" sz="2400"/>
              <a:t>当支部が</a:t>
            </a:r>
            <a:r>
              <a:rPr kumimoji="1" lang="ja-JP" altLang="en-US" sz="2400"/>
              <a:t>が行う</a:t>
            </a:r>
            <a:br>
              <a:rPr lang="en-US" altLang="ja-JP" sz="2400" dirty="0"/>
            </a:br>
            <a:r>
              <a:rPr lang="en-US" altLang="ja-JP" sz="2400" dirty="0"/>
              <a:t>                   </a:t>
            </a:r>
            <a:r>
              <a:rPr lang="ja-JP" altLang="en-US" sz="2400"/>
              <a:t>　</a:t>
            </a:r>
            <a:r>
              <a:rPr lang="en-US" altLang="ja-JP" sz="2400" dirty="0"/>
              <a:t>    </a:t>
            </a:r>
            <a:r>
              <a:rPr kumimoji="1" lang="ja-JP" altLang="en-US" sz="2400"/>
              <a:t>⬇️</a:t>
            </a:r>
            <a:endParaRPr kumimoji="1" lang="en-US" altLang="ja-JP" sz="2400" dirty="0"/>
          </a:p>
          <a:p>
            <a:pPr marL="0" indent="0" algn="ctr">
              <a:buNone/>
            </a:pPr>
            <a:r>
              <a:rPr kumimoji="1" lang="en-US" altLang="ja-JP" sz="2400" dirty="0"/>
              <a:t> </a:t>
            </a:r>
            <a:r>
              <a:rPr kumimoji="1" lang="ja-JP" altLang="en-US" sz="2400" dirty="0"/>
              <a:t>自治体と情報共有し自治体と共に「空き家課題解決」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en-US" altLang="ja-JP" sz="2400" dirty="0"/>
              <a:t>      </a:t>
            </a:r>
            <a:r>
              <a:rPr kumimoji="1" lang="ja-JP" altLang="en-US" sz="2400" dirty="0"/>
              <a:t>（空き家バンク）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⬇️ 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/>
              <a:t>（空き家空き地管理センター</a:t>
            </a:r>
            <a:r>
              <a:rPr lang="ja-JP" altLang="en-US" sz="2400"/>
              <a:t>）</a:t>
            </a:r>
            <a:r>
              <a:rPr kumimoji="1" lang="ja-JP" altLang="en-US" sz="2400"/>
              <a:t>　　　　　　　　　　　　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en-US" altLang="ja-JP" sz="2400" dirty="0"/>
              <a:t>  </a:t>
            </a:r>
            <a:r>
              <a:rPr kumimoji="1" lang="ja-JP" altLang="en-US" sz="2400" dirty="0"/>
              <a:t>自治体情報管理発信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⇦</a:t>
            </a:r>
            <a:r>
              <a:rPr kumimoji="1" lang="ja-JP" altLang="en-US" sz="2400" dirty="0">
                <a:solidFill>
                  <a:srgbClr val="FF0000"/>
                </a:solidFill>
              </a:rPr>
              <a:t>連携</a:t>
            </a:r>
            <a:r>
              <a:rPr kumimoji="1" lang="ja-JP" altLang="en-US" sz="2400" dirty="0"/>
              <a:t>⇨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民間で実務運営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</a:t>
            </a:r>
            <a:r>
              <a:rPr kumimoji="1" lang="en-US" altLang="ja-JP" sz="2400" dirty="0"/>
              <a:t>      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⬇️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/>
              <a:t>　　　　　　　　　　　　　　　</a:t>
            </a:r>
            <a:r>
              <a:rPr kumimoji="1" lang="en-US" altLang="ja-JP" sz="2400" dirty="0"/>
              <a:t> </a:t>
            </a:r>
            <a:r>
              <a:rPr kumimoji="1" lang="ja-JP" altLang="en-US" sz="2400"/>
              <a:t>・</a:t>
            </a:r>
            <a:r>
              <a:rPr kumimoji="1" lang="ja-JP" altLang="en-US" sz="2400" dirty="0"/>
              <a:t>発生抑制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/>
              <a:t>　　　　　　　　　　　　　　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・解体促進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/>
              <a:t>　　　　　　　　　　　　　　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・</a:t>
            </a:r>
            <a:r>
              <a:rPr lang="ja-JP" altLang="en-US" sz="2400" dirty="0"/>
              <a:t>利活用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　　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</a:t>
            </a:r>
            <a:endParaRPr kumimoji="1" lang="en-US" altLang="ja-JP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F977180-C111-2348-8625-7E9849DFB3AF}"/>
              </a:ext>
            </a:extLst>
          </p:cNvPr>
          <p:cNvSpPr txBox="1"/>
          <p:nvPr/>
        </p:nvSpPr>
        <p:spPr>
          <a:xfrm>
            <a:off x="-1" y="147706"/>
            <a:ext cx="7299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/>
              <a:t>一般社団法人全国空き家アドバイザー協議会では</a:t>
            </a:r>
          </a:p>
        </p:txBody>
      </p:sp>
    </p:spTree>
    <p:extLst>
      <p:ext uri="{BB962C8B-B14F-4D97-AF65-F5344CB8AC3E}">
        <p14:creationId xmlns:p14="http://schemas.microsoft.com/office/powerpoint/2010/main" val="29705250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2DBF163F-7E8F-2541-84EE-668D2D29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14" y="5159829"/>
            <a:ext cx="8964386" cy="1208314"/>
          </a:xfrm>
        </p:spPr>
        <p:txBody>
          <a:bodyPr anchor="ctr">
            <a:normAutofit/>
          </a:bodyPr>
          <a:lstStyle/>
          <a:p>
            <a:pPr algn="ctr"/>
            <a:r>
              <a:rPr kumimoji="1" lang="ja-JP" altLang="en-US" dirty="0"/>
              <a:t>空き家に手を加えるコトなくそのまま流通が基本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46827-6982-415E-9B64-702890A2E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912" y="1569110"/>
            <a:ext cx="8266176" cy="371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48B924AE-0601-4499-84D1-E464128E7C38}"/>
              </a:ext>
            </a:extLst>
          </p:cNvPr>
          <p:cNvSpPr txBox="1">
            <a:spLocks/>
          </p:cNvSpPr>
          <p:nvPr/>
        </p:nvSpPr>
        <p:spPr>
          <a:xfrm>
            <a:off x="0" y="30161"/>
            <a:ext cx="7886700" cy="559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pPr fontAlgn="base"/>
            <a:r>
              <a:rPr lang="ja-JP" altLang="en-US" dirty="0"/>
              <a:t>空き家バンク制度の仕組み</a:t>
            </a:r>
          </a:p>
        </p:txBody>
      </p:sp>
    </p:spTree>
    <p:extLst>
      <p:ext uri="{BB962C8B-B14F-4D97-AF65-F5344CB8AC3E}">
        <p14:creationId xmlns:p14="http://schemas.microsoft.com/office/powerpoint/2010/main" val="3621403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</a:t>
            </a:r>
            <a:r>
              <a:rPr lang="ja-JP" altLang="en-US"/>
              <a:t>出来ないコト　１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53852AF-B6B7-5440-96C2-4593E3BD5E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900" y="841445"/>
            <a:ext cx="8204200" cy="547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826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30162"/>
            <a:ext cx="8337550" cy="704298"/>
          </a:xfrm>
        </p:spPr>
        <p:txBody>
          <a:bodyPr>
            <a:normAutofit/>
          </a:bodyPr>
          <a:lstStyle/>
          <a:p>
            <a:r>
              <a:rPr lang="ja-JP" altLang="en-US" dirty="0"/>
              <a:t>空き家バンクでは</a:t>
            </a:r>
            <a:r>
              <a:rPr lang="ja-JP" altLang="en-US"/>
              <a:t>出来ないコト　２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空き家長屋の再生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619362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アパートの建物&#10;&#10;中程度の精度で自動的に生成された説明">
            <a:extLst>
              <a:ext uri="{FF2B5EF4-FFF2-40B4-BE49-F238E27FC236}">
                <a16:creationId xmlns:a16="http://schemas.microsoft.com/office/drawing/2014/main" id="{D7B39A3E-B3C8-7E4E-B3C9-66E9E9E8F3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" y="1326524"/>
            <a:ext cx="3880066" cy="2292838"/>
          </a:xfrm>
          <a:prstGeom prst="rect">
            <a:avLst/>
          </a:prstGeom>
        </p:spPr>
      </p:pic>
      <p:pic>
        <p:nvPicPr>
          <p:cNvPr id="8" name="図 7" descr="窓のそば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42A91944-E842-D944-8A35-4048063BCE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436" y="1326524"/>
            <a:ext cx="3704589" cy="2292838"/>
          </a:xfrm>
          <a:prstGeom prst="rect">
            <a:avLst/>
          </a:prstGeom>
        </p:spPr>
      </p:pic>
      <p:pic>
        <p:nvPicPr>
          <p:cNvPr id="9" name="図 8" descr="建物, 屋外, 座る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B0910F37-3D4C-E841-B605-0DAE68C2B28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795" y="4013805"/>
            <a:ext cx="3245476" cy="2814034"/>
          </a:xfrm>
          <a:prstGeom prst="rect">
            <a:avLst/>
          </a:prstGeom>
        </p:spPr>
      </p:pic>
      <p:pic>
        <p:nvPicPr>
          <p:cNvPr id="10" name="図 9" descr="木製床の上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5CAD7470-70B1-7548-92C6-D4BF67FB56F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6700" y="4188314"/>
            <a:ext cx="3580325" cy="246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892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35" y="204370"/>
            <a:ext cx="7886700" cy="269436"/>
          </a:xfrm>
        </p:spPr>
        <p:txBody>
          <a:bodyPr>
            <a:noAutofit/>
          </a:bodyPr>
          <a:lstStyle/>
          <a:p>
            <a:r>
              <a:rPr lang="ja-JP" altLang="en-US" dirty="0"/>
              <a:t>空き家バンクでは</a:t>
            </a:r>
            <a:r>
              <a:rPr lang="ja-JP" altLang="en-US"/>
              <a:t>出来ないコト　３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入居が難しいアパートの再生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471445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建物の前の家&#10;&#10;自動的に生成された説明">
            <a:extLst>
              <a:ext uri="{FF2B5EF4-FFF2-40B4-BE49-F238E27FC236}">
                <a16:creationId xmlns:a16="http://schemas.microsoft.com/office/drawing/2014/main" id="{C297E49F-B1CE-AE44-B968-430F811624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7" y="1386962"/>
            <a:ext cx="3410218" cy="2064775"/>
          </a:xfrm>
          <a:prstGeom prst="rect">
            <a:avLst/>
          </a:prstGeom>
        </p:spPr>
      </p:pic>
      <p:pic>
        <p:nvPicPr>
          <p:cNvPr id="8" name="図 7" descr="窓のそばに置かれている部屋&#10;&#10;中程度の精度で自動的に生成された説明">
            <a:extLst>
              <a:ext uri="{FF2B5EF4-FFF2-40B4-BE49-F238E27FC236}">
                <a16:creationId xmlns:a16="http://schemas.microsoft.com/office/drawing/2014/main" id="{B6A1C2AE-3E21-9C43-B397-4691899139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2749" y="1386962"/>
            <a:ext cx="3129566" cy="2064775"/>
          </a:xfrm>
          <a:prstGeom prst="rect">
            <a:avLst/>
          </a:prstGeom>
        </p:spPr>
      </p:pic>
      <p:pic>
        <p:nvPicPr>
          <p:cNvPr id="9" name="図 8" descr="屋内, 建物, 床, 小さい が含まれている画像&#10;&#10;自動的に生成された説明">
            <a:extLst>
              <a:ext uri="{FF2B5EF4-FFF2-40B4-BE49-F238E27FC236}">
                <a16:creationId xmlns:a16="http://schemas.microsoft.com/office/drawing/2014/main" id="{FFB4433A-4F87-8E4F-B00F-A2D73C0827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254" y="1386962"/>
            <a:ext cx="2845240" cy="2064775"/>
          </a:xfrm>
          <a:prstGeom prst="rect">
            <a:avLst/>
          </a:prstGeom>
        </p:spPr>
      </p:pic>
      <p:pic>
        <p:nvPicPr>
          <p:cNvPr id="10" name="図 9" descr="アパートの建物&#10;&#10;自動的に生成された説明">
            <a:extLst>
              <a:ext uri="{FF2B5EF4-FFF2-40B4-BE49-F238E27FC236}">
                <a16:creationId xmlns:a16="http://schemas.microsoft.com/office/drawing/2014/main" id="{E7917942-FD41-7C46-8713-8A7C4677036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56220"/>
            <a:ext cx="3322749" cy="2283286"/>
          </a:xfrm>
          <a:prstGeom prst="rect">
            <a:avLst/>
          </a:prstGeom>
        </p:spPr>
      </p:pic>
      <p:pic>
        <p:nvPicPr>
          <p:cNvPr id="11" name="図 10" descr="木製床と白い壁がある部屋&#10;&#10;低い精度で自動的に生成された説明">
            <a:extLst>
              <a:ext uri="{FF2B5EF4-FFF2-40B4-BE49-F238E27FC236}">
                <a16:creationId xmlns:a16="http://schemas.microsoft.com/office/drawing/2014/main" id="{FD75686C-CEF4-C444-8EDF-8CCF8CCA6D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2748" y="4056220"/>
            <a:ext cx="2923505" cy="2283286"/>
          </a:xfrm>
          <a:prstGeom prst="rect">
            <a:avLst/>
          </a:prstGeom>
        </p:spPr>
      </p:pic>
      <p:pic>
        <p:nvPicPr>
          <p:cNvPr id="12" name="図 11" descr="木製床と白い壁がある部屋&#10;&#10;自動的に生成された説明">
            <a:extLst>
              <a:ext uri="{FF2B5EF4-FFF2-40B4-BE49-F238E27FC236}">
                <a16:creationId xmlns:a16="http://schemas.microsoft.com/office/drawing/2014/main" id="{4BEE9311-3A6A-7748-AB84-CC435CC383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252" y="4056219"/>
            <a:ext cx="2897747" cy="22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573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 txBox="1">
            <a:spLocks/>
          </p:cNvSpPr>
          <p:nvPr/>
        </p:nvSpPr>
        <p:spPr>
          <a:xfrm>
            <a:off x="383951" y="253840"/>
            <a:ext cx="7886700" cy="22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r>
              <a:rPr lang="ja-JP" altLang="en-US"/>
              <a:t>空き家バンクでは出来ないコト　４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565574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16" name="図 15" descr="囲いの中の家&#10;&#10;自動的に生成された説明">
            <a:extLst>
              <a:ext uri="{FF2B5EF4-FFF2-40B4-BE49-F238E27FC236}">
                <a16:creationId xmlns:a16="http://schemas.microsoft.com/office/drawing/2014/main" id="{ABFD4608-59A6-2F49-BE47-9CDE3720B6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150" y="1272736"/>
            <a:ext cx="3886416" cy="2485622"/>
          </a:xfrm>
          <a:prstGeom prst="rect">
            <a:avLst/>
          </a:prstGeom>
        </p:spPr>
      </p:pic>
      <p:pic>
        <p:nvPicPr>
          <p:cNvPr id="17" name="図 16" descr="窓のある部屋&#10;&#10;自動的に生成された説明">
            <a:extLst>
              <a:ext uri="{FF2B5EF4-FFF2-40B4-BE49-F238E27FC236}">
                <a16:creationId xmlns:a16="http://schemas.microsoft.com/office/drawing/2014/main" id="{7A232584-EE4C-2844-9B6D-78D7DE368C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436" y="1272736"/>
            <a:ext cx="3886414" cy="2485622"/>
          </a:xfrm>
          <a:prstGeom prst="rect">
            <a:avLst/>
          </a:prstGeom>
        </p:spPr>
      </p:pic>
      <p:pic>
        <p:nvPicPr>
          <p:cNvPr id="18" name="図 17" descr="家の庭&#10;&#10;自動的に生成された説明">
            <a:extLst>
              <a:ext uri="{FF2B5EF4-FFF2-40B4-BE49-F238E27FC236}">
                <a16:creationId xmlns:a16="http://schemas.microsoft.com/office/drawing/2014/main" id="{C62C61A6-2F04-684C-A0A4-9F7DE96A1F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150" y="3890151"/>
            <a:ext cx="3762151" cy="2606433"/>
          </a:xfrm>
          <a:prstGeom prst="rect">
            <a:avLst/>
          </a:prstGeom>
        </p:spPr>
      </p:pic>
      <p:pic>
        <p:nvPicPr>
          <p:cNvPr id="19" name="図 18" descr="キッチンの一角にあるベット&#10;&#10;中程度の精度で自動的に生成された説明">
            <a:extLst>
              <a:ext uri="{FF2B5EF4-FFF2-40B4-BE49-F238E27FC236}">
                <a16:creationId xmlns:a16="http://schemas.microsoft.com/office/drawing/2014/main" id="{710C2B92-8F9A-E141-9B0F-F813263624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486" y="3824530"/>
            <a:ext cx="3633363" cy="297968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77B1D33-DD64-4243-B9CB-0348D620F1EE}"/>
              </a:ext>
            </a:extLst>
          </p:cNvPr>
          <p:cNvSpPr txBox="1"/>
          <p:nvPr/>
        </p:nvSpPr>
        <p:spPr>
          <a:xfrm>
            <a:off x="347730" y="774861"/>
            <a:ext cx="3523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空き家借家の再生　１</a:t>
            </a:r>
          </a:p>
        </p:txBody>
      </p:sp>
    </p:spTree>
    <p:extLst>
      <p:ext uri="{BB962C8B-B14F-4D97-AF65-F5344CB8AC3E}">
        <p14:creationId xmlns:p14="http://schemas.microsoft.com/office/powerpoint/2010/main" val="7042668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35" y="5356"/>
            <a:ext cx="7886700" cy="684032"/>
          </a:xfrm>
        </p:spPr>
        <p:txBody>
          <a:bodyPr>
            <a:normAutofit/>
          </a:bodyPr>
          <a:lstStyle/>
          <a:p>
            <a:r>
              <a:rPr lang="ja-JP" altLang="en-US" dirty="0"/>
              <a:t>空き家バンクでは</a:t>
            </a:r>
            <a:r>
              <a:rPr lang="ja-JP" altLang="en-US"/>
              <a:t>出来ないコト　５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空き家借家の再生２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273513" y="3538680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ガラス張りのシャワールーム&#10;&#10;自動的に生成された説明">
            <a:extLst>
              <a:ext uri="{FF2B5EF4-FFF2-40B4-BE49-F238E27FC236}">
                <a16:creationId xmlns:a16="http://schemas.microsoft.com/office/drawing/2014/main" id="{898B83F7-AACB-4F47-A4E3-F09B574880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682" y="1308523"/>
            <a:ext cx="3704589" cy="2310839"/>
          </a:xfrm>
          <a:prstGeom prst="rect">
            <a:avLst/>
          </a:prstGeom>
        </p:spPr>
      </p:pic>
      <p:pic>
        <p:nvPicPr>
          <p:cNvPr id="8" name="図 7" descr="屋内, 建物, 部屋, 床 が含まれている画像&#10;&#10;自動的に生成された説明">
            <a:extLst>
              <a:ext uri="{FF2B5EF4-FFF2-40B4-BE49-F238E27FC236}">
                <a16:creationId xmlns:a16="http://schemas.microsoft.com/office/drawing/2014/main" id="{E87731B7-56B7-5A4B-94C7-E47E638EBE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6700" y="1308523"/>
            <a:ext cx="3897618" cy="2310839"/>
          </a:xfrm>
          <a:prstGeom prst="rect">
            <a:avLst/>
          </a:prstGeom>
        </p:spPr>
      </p:pic>
      <p:pic>
        <p:nvPicPr>
          <p:cNvPr id="9" name="図 8" descr="天井からぶら下がっているキッチン&#10;&#10;低い精度で自動的に生成された説明">
            <a:extLst>
              <a:ext uri="{FF2B5EF4-FFF2-40B4-BE49-F238E27FC236}">
                <a16:creationId xmlns:a16="http://schemas.microsoft.com/office/drawing/2014/main" id="{D9068198-B342-A246-BD7E-573E64DFA6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682" y="4080738"/>
            <a:ext cx="3738549" cy="2418548"/>
          </a:xfrm>
          <a:prstGeom prst="rect">
            <a:avLst/>
          </a:prstGeom>
        </p:spPr>
      </p:pic>
      <p:pic>
        <p:nvPicPr>
          <p:cNvPr id="10" name="図 9" descr="天井からぶら下がっているキッチン&#10;&#10;低い精度で自動的に生成された説明">
            <a:extLst>
              <a:ext uri="{FF2B5EF4-FFF2-40B4-BE49-F238E27FC236}">
                <a16:creationId xmlns:a16="http://schemas.microsoft.com/office/drawing/2014/main" id="{39F729B3-1AFC-FE49-AEC0-D0C58E38DE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546" y="4080738"/>
            <a:ext cx="3987772" cy="246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064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35" y="109039"/>
            <a:ext cx="7886700" cy="448580"/>
          </a:xfrm>
        </p:spPr>
        <p:txBody>
          <a:bodyPr>
            <a:normAutofit/>
          </a:bodyPr>
          <a:lstStyle/>
          <a:p>
            <a:r>
              <a:rPr lang="ja-JP" altLang="en-US" dirty="0"/>
              <a:t>空き家バンクでは</a:t>
            </a:r>
            <a:r>
              <a:rPr lang="ja-JP" altLang="en-US"/>
              <a:t>出来ないコト　６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空き家再販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619362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アパートのビル&#10;&#10;中程度の精度で自動的に生成された説明">
            <a:extLst>
              <a:ext uri="{FF2B5EF4-FFF2-40B4-BE49-F238E27FC236}">
                <a16:creationId xmlns:a16="http://schemas.microsoft.com/office/drawing/2014/main" id="{80AFA9BB-E1F8-DC4F-A236-1CD2A5E50F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119" y="1313644"/>
            <a:ext cx="3738549" cy="2305718"/>
          </a:xfrm>
          <a:prstGeom prst="rect">
            <a:avLst/>
          </a:prstGeom>
        </p:spPr>
      </p:pic>
      <p:pic>
        <p:nvPicPr>
          <p:cNvPr id="8" name="図 7" descr="屋根のある家&#10;&#10;中程度の精度で自動的に生成された説明">
            <a:extLst>
              <a:ext uri="{FF2B5EF4-FFF2-40B4-BE49-F238E27FC236}">
                <a16:creationId xmlns:a16="http://schemas.microsoft.com/office/drawing/2014/main" id="{142F60B8-3387-4A4B-AC57-D57163E76F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47" y="4204136"/>
            <a:ext cx="3002119" cy="2305719"/>
          </a:xfrm>
          <a:prstGeom prst="rect">
            <a:avLst/>
          </a:prstGeom>
        </p:spPr>
      </p:pic>
      <p:pic>
        <p:nvPicPr>
          <p:cNvPr id="9" name="図 8" descr="天井からぶら下がっているキッチン&#10;&#10;低い精度で自動的に生成された説明">
            <a:extLst>
              <a:ext uri="{FF2B5EF4-FFF2-40B4-BE49-F238E27FC236}">
                <a16:creationId xmlns:a16="http://schemas.microsoft.com/office/drawing/2014/main" id="{AD3A7870-F29D-7640-BE86-3E9C84554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9566" y="4204135"/>
            <a:ext cx="3219719" cy="2305719"/>
          </a:xfrm>
          <a:prstGeom prst="rect">
            <a:avLst/>
          </a:prstGeom>
        </p:spPr>
      </p:pic>
      <p:pic>
        <p:nvPicPr>
          <p:cNvPr id="10" name="図 9" descr="屋内, 天井, 建物, 木材 が含まれている画像&#10;&#10;自動的に生成された説明">
            <a:extLst>
              <a:ext uri="{FF2B5EF4-FFF2-40B4-BE49-F238E27FC236}">
                <a16:creationId xmlns:a16="http://schemas.microsoft.com/office/drawing/2014/main" id="{46145B81-84FF-C94A-BF23-C75ABB0F07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222" y="4204134"/>
            <a:ext cx="2873331" cy="234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655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EE7FE1B-9367-5C4C-8BA1-C8E570719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0"/>
            <a:ext cx="7886700" cy="641871"/>
          </a:xfrm>
        </p:spPr>
        <p:txBody>
          <a:bodyPr>
            <a:normAutofit/>
          </a:bodyPr>
          <a:lstStyle/>
          <a:p>
            <a:r>
              <a:rPr kumimoji="1" lang="ja-JP" altLang="en-US"/>
              <a:t>改修の</a:t>
            </a:r>
            <a:r>
              <a:rPr kumimoji="1" lang="en-US" altLang="ja-JP" dirty="0"/>
              <a:t>POINT</a:t>
            </a: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CC34906-0F1A-0C44-8FA8-9D3CE8161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791154"/>
            <a:ext cx="8324850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/>
              <a:t>１、壁・天井を取ると</a:t>
            </a:r>
            <a:r>
              <a:rPr lang="ja-JP" altLang="en-US"/>
              <a:t>古材が出てくる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それを活かす。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２、昔の良さ（昭和らしさ）の活かす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３、清潔感・開放感を意識する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４、</a:t>
            </a:r>
            <a:r>
              <a:rPr lang="ja-JP" altLang="en-US"/>
              <a:t>断熱性をしっかり考える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　　　</a:t>
            </a:r>
            <a:endParaRPr kumimoji="1" lang="en-US" altLang="ja-JP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78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EE7FE1B-9367-5C4C-8BA1-C8E570719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0"/>
            <a:ext cx="7886700" cy="641871"/>
          </a:xfrm>
        </p:spPr>
        <p:txBody>
          <a:bodyPr>
            <a:normAutofit/>
          </a:bodyPr>
          <a:lstStyle/>
          <a:p>
            <a:r>
              <a:rPr kumimoji="1" lang="ja-JP" altLang="en-US"/>
              <a:t>改修の</a:t>
            </a:r>
            <a:r>
              <a:rPr kumimoji="1" lang="en-US" altLang="ja-JP" dirty="0"/>
              <a:t>POINT</a:t>
            </a: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CC34906-0F1A-0C44-8FA8-9D3CE8161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350" y="791154"/>
            <a:ext cx="8324850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/>
              <a:t>１、壁・天井を取ると</a:t>
            </a:r>
            <a:r>
              <a:rPr lang="ja-JP" altLang="en-US"/>
              <a:t>古材が出てくる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それを活かす。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２、昔の良さ（昭和らしさ）の活かす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３、清潔感・開放感を意識する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４、</a:t>
            </a:r>
            <a:r>
              <a:rPr lang="ja-JP" altLang="en-US"/>
              <a:t>断熱性をしっかり考える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　　　</a:t>
            </a:r>
            <a:r>
              <a:rPr kumimoji="1" lang="ja-JP" altLang="en-US" sz="3600">
                <a:solidFill>
                  <a:srgbClr val="FF0000"/>
                </a:solidFill>
              </a:rPr>
              <a:t>→  若い世代に人気がある住まい</a:t>
            </a:r>
            <a:endParaRPr kumimoji="1" lang="en-US" altLang="ja-JP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32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38E2CF1-98CD-1945-A2C6-DE56ECD75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 dirty="0"/>
              <a:t>シルバー人材センターとの連携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FD5D764-CF40-42E3-9DCF-613251652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05" y="903921"/>
            <a:ext cx="3823796" cy="539496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BC82A40-19F9-49D6-A095-74E1FE9DC3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153" y="903921"/>
            <a:ext cx="2309745" cy="15387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F2C9CED-02C6-4F61-9053-1848F2B8F6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9450" y="903921"/>
            <a:ext cx="2309745" cy="1537516"/>
          </a:xfrm>
          <a:prstGeom prst="rect">
            <a:avLst/>
          </a:prstGeom>
        </p:spPr>
      </p:pic>
      <p:sp>
        <p:nvSpPr>
          <p:cNvPr id="8" name="コンテンツ プレースホルダー 4">
            <a:extLst>
              <a:ext uri="{FF2B5EF4-FFF2-40B4-BE49-F238E27FC236}">
                <a16:creationId xmlns:a16="http://schemas.microsoft.com/office/drawing/2014/main" id="{17F3E393-C8E2-4DB8-8ED2-506AA28EF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153" y="2499193"/>
            <a:ext cx="4785042" cy="2568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sz="1200" dirty="0"/>
              <a:t>（じゃぱとらへ活動を掲載）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C781BF5-4DC1-4006-8024-F7418632853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114" y="2870765"/>
            <a:ext cx="2571087" cy="342811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3FDF398-00FE-437B-9B56-893D0617A38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153" y="2966776"/>
            <a:ext cx="2144351" cy="3337511"/>
          </a:xfrm>
          <a:prstGeom prst="rect">
            <a:avLst/>
          </a:prstGeom>
        </p:spPr>
      </p:pic>
      <p:sp>
        <p:nvSpPr>
          <p:cNvPr id="11" name="タイトル 1">
            <a:extLst>
              <a:ext uri="{FF2B5EF4-FFF2-40B4-BE49-F238E27FC236}">
                <a16:creationId xmlns:a16="http://schemas.microsoft.com/office/drawing/2014/main" id="{20AAB909-9070-42C1-8636-CAD6B61C6688}"/>
              </a:ext>
            </a:extLst>
          </p:cNvPr>
          <p:cNvSpPr txBox="1">
            <a:spLocks/>
          </p:cNvSpPr>
          <p:nvPr/>
        </p:nvSpPr>
        <p:spPr>
          <a:xfrm>
            <a:off x="2675965" y="6268720"/>
            <a:ext cx="6375236" cy="559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pPr algn="ctr"/>
            <a:r>
              <a:rPr lang="ja-JP" altLang="en-US" dirty="0"/>
              <a:t>地域の空き家調査をシルバー会員と共に活動</a:t>
            </a:r>
          </a:p>
        </p:txBody>
      </p:sp>
    </p:spTree>
    <p:extLst>
      <p:ext uri="{BB962C8B-B14F-4D97-AF65-F5344CB8AC3E}">
        <p14:creationId xmlns:p14="http://schemas.microsoft.com/office/powerpoint/2010/main" val="1665698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人, 建物, 切る, 男 が含まれている画像&#10;&#10;自動的に生成された説明">
            <a:extLst>
              <a:ext uri="{FF2B5EF4-FFF2-40B4-BE49-F238E27FC236}">
                <a16:creationId xmlns:a16="http://schemas.microsoft.com/office/drawing/2014/main" id="{5A7DE864-EEBB-BA44-8207-57A69AE3FE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5"/>
            <a:ext cx="2942061" cy="3937609"/>
          </a:xfrm>
          <a:prstGeom prst="rect">
            <a:avLst/>
          </a:prstGeom>
        </p:spPr>
      </p:pic>
      <p:pic>
        <p:nvPicPr>
          <p:cNvPr id="5" name="図 4" descr="人, 男, 野球, 持つ が含まれている画像&#10;&#10;自動的に生成された説明">
            <a:extLst>
              <a:ext uri="{FF2B5EF4-FFF2-40B4-BE49-F238E27FC236}">
                <a16:creationId xmlns:a16="http://schemas.microsoft.com/office/drawing/2014/main" id="{B8C4CAEC-4678-7542-9288-499DBD9C2F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3098724" y="10"/>
            <a:ext cx="2942082" cy="3937599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C069A6AE-F17F-6C4B-B8CF-4506CD09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93" y="4462819"/>
            <a:ext cx="2152263" cy="1608383"/>
          </a:xfrm>
        </p:spPr>
        <p:txBody>
          <a:bodyPr>
            <a:normAutofit/>
          </a:bodyPr>
          <a:lstStyle/>
          <a:p>
            <a:pPr marL="0" indent="0"/>
            <a:r>
              <a:rPr lang="ja-JP" altLang="en-US"/>
              <a:t>・建築</a:t>
            </a:r>
            <a:br>
              <a:rPr lang="en-US" altLang="ja-JP" dirty="0"/>
            </a:br>
            <a:r>
              <a:rPr lang="ja-JP" altLang="en-US"/>
              <a:t>・設計</a:t>
            </a:r>
            <a:br>
              <a:rPr lang="en-US" altLang="ja-JP" dirty="0"/>
            </a:br>
            <a:r>
              <a:rPr lang="ja-JP" altLang="en-US"/>
              <a:t>・大工</a:t>
            </a:r>
            <a:br>
              <a:rPr lang="en-US" altLang="ja-JP" dirty="0"/>
            </a:br>
            <a:r>
              <a:rPr lang="ja-JP" altLang="en-US"/>
              <a:t>・職人</a:t>
            </a:r>
            <a:endParaRPr kumimoji="1" lang="ja-JP" altLang="en-US" sz="2100"/>
          </a:p>
        </p:txBody>
      </p:sp>
      <p:pic>
        <p:nvPicPr>
          <p:cNvPr id="7" name="図 6" descr="文字の書かれた紙&#10;&#10;自動的に生成された説明">
            <a:extLst>
              <a:ext uri="{FF2B5EF4-FFF2-40B4-BE49-F238E27FC236}">
                <a16:creationId xmlns:a16="http://schemas.microsoft.com/office/drawing/2014/main" id="{90E14CBA-4389-DF4E-9475-C0FEBE3C7E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7450" y="10"/>
            <a:ext cx="2946550" cy="3937599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C01B1014-070F-8244-9D66-BBF7CBBD5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724" y="4464872"/>
            <a:ext cx="2784348" cy="160838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sz="2000"/>
              <a:t>今までにない</a:t>
            </a:r>
            <a:r>
              <a:rPr kumimoji="1" lang="ja-JP" altLang="en-US" sz="2000"/>
              <a:t>視点で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/>
              <a:t>空き家の価値を上げる</a:t>
            </a:r>
          </a:p>
        </p:txBody>
      </p:sp>
      <p:pic>
        <p:nvPicPr>
          <p:cNvPr id="9" name="図 8" descr="屋内, 人, 男, キッチン が含まれている画像&#10;&#10;自動的に生成された説明">
            <a:extLst>
              <a:ext uri="{FF2B5EF4-FFF2-40B4-BE49-F238E27FC236}">
                <a16:creationId xmlns:a16="http://schemas.microsoft.com/office/drawing/2014/main" id="{AE9659A5-C811-0843-9F4E-5914052885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/>
        </p:blipFill>
        <p:spPr>
          <a:xfrm>
            <a:off x="6201918" y="4160171"/>
            <a:ext cx="2942082" cy="214918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98995E1-2F5E-8440-8271-4935883A87DC}"/>
              </a:ext>
            </a:extLst>
          </p:cNvPr>
          <p:cNvSpPr txBox="1"/>
          <p:nvPr/>
        </p:nvSpPr>
        <p:spPr>
          <a:xfrm>
            <a:off x="2051458" y="5052448"/>
            <a:ext cx="728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/>
              <a:t>で</a:t>
            </a:r>
          </a:p>
        </p:txBody>
      </p:sp>
    </p:spTree>
    <p:extLst>
      <p:ext uri="{BB962C8B-B14F-4D97-AF65-F5344CB8AC3E}">
        <p14:creationId xmlns:p14="http://schemas.microsoft.com/office/powerpoint/2010/main" val="11277674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5">
            <a:extLst>
              <a:ext uri="{FF2B5EF4-FFF2-40B4-BE49-F238E27FC236}">
                <a16:creationId xmlns:a16="http://schemas.microsoft.com/office/drawing/2014/main" id="{A88467C0-D4D6-4591-9D32-C59DD93F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76" y="1603623"/>
            <a:ext cx="3821596" cy="5713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</a:rPr>
              <a:t>ＤＩＹ型賃貸借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218BB9E-1C45-4259-817C-C2D72D2D7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0" y="775855"/>
            <a:ext cx="4567993" cy="6082145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四角形: 角を丸くする 19">
            <a:extLst>
              <a:ext uri="{FF2B5EF4-FFF2-40B4-BE49-F238E27FC236}">
                <a16:creationId xmlns:a16="http://schemas.microsoft.com/office/drawing/2014/main" id="{82216706-04A8-4623-98FB-BB078B137924}"/>
              </a:ext>
            </a:extLst>
          </p:cNvPr>
          <p:cNvSpPr/>
          <p:nvPr/>
        </p:nvSpPr>
        <p:spPr>
          <a:xfrm>
            <a:off x="5253532" y="2651314"/>
            <a:ext cx="3379284" cy="1795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ＤＩＹとは</a:t>
            </a:r>
            <a:r>
              <a:rPr lang="en-US" altLang="ja-JP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Do</a:t>
            </a:r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en-US" altLang="ja-JP" sz="1500" dirty="0" err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i</a:t>
            </a:r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ｔ　</a:t>
            </a:r>
            <a:r>
              <a:rPr lang="en-US" altLang="ja-JP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yourself</a:t>
            </a:r>
          </a:p>
          <a:p>
            <a:pPr algn="ctr"/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の略語で自らの手で</a:t>
            </a:r>
            <a:endParaRPr lang="en-US" altLang="ja-JP" sz="15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日曜大工を行うこと。</a:t>
            </a:r>
            <a:endParaRPr lang="en-US" altLang="ja-JP" sz="15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ここでは専門業者に頼んで行う</a:t>
            </a:r>
            <a:endParaRPr lang="en-US" altLang="ja-JP" sz="15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工事も含む。</a:t>
            </a:r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AD8E6648-9028-4A7E-A408-47073261141C}"/>
              </a:ext>
            </a:extLst>
          </p:cNvPr>
          <p:cNvSpPr/>
          <p:nvPr/>
        </p:nvSpPr>
        <p:spPr>
          <a:xfrm>
            <a:off x="5648840" y="5494451"/>
            <a:ext cx="2266442" cy="3034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62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国土交通省ＨＰより</a:t>
            </a:r>
          </a:p>
        </p:txBody>
      </p:sp>
    </p:spTree>
    <p:extLst>
      <p:ext uri="{BB962C8B-B14F-4D97-AF65-F5344CB8AC3E}">
        <p14:creationId xmlns:p14="http://schemas.microsoft.com/office/powerpoint/2010/main" val="17193284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13BFE1C-261C-4710-BB5D-EB8ABB65C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07" y="775778"/>
            <a:ext cx="7745185" cy="5618329"/>
          </a:xfrm>
          <a:prstGeom prst="rect">
            <a:avLst/>
          </a:prstGeom>
        </p:spPr>
      </p:pic>
      <p:sp>
        <p:nvSpPr>
          <p:cNvPr id="5" name="四角形: 角を丸くする 2">
            <a:extLst>
              <a:ext uri="{FF2B5EF4-FFF2-40B4-BE49-F238E27FC236}">
                <a16:creationId xmlns:a16="http://schemas.microsoft.com/office/drawing/2014/main" id="{DD5F6BDC-AA8E-4CF6-AEA3-B0343E1D0BC0}"/>
              </a:ext>
            </a:extLst>
          </p:cNvPr>
          <p:cNvSpPr/>
          <p:nvPr/>
        </p:nvSpPr>
        <p:spPr>
          <a:xfrm>
            <a:off x="6940555" y="6530009"/>
            <a:ext cx="2203445" cy="25922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62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国土交通省ＨＰより</a:t>
            </a:r>
          </a:p>
        </p:txBody>
      </p:sp>
    </p:spTree>
    <p:extLst>
      <p:ext uri="{BB962C8B-B14F-4D97-AF65-F5344CB8AC3E}">
        <p14:creationId xmlns:p14="http://schemas.microsoft.com/office/powerpoint/2010/main" val="2380747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54F927F-3B7B-C145-86F0-314C7CCCCC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F6FA28-757F-DE4A-AE73-592C448B9126}"/>
              </a:ext>
            </a:extLst>
          </p:cNvPr>
          <p:cNvSpPr txBox="1"/>
          <p:nvPr/>
        </p:nvSpPr>
        <p:spPr>
          <a:xfrm>
            <a:off x="1427549" y="4691270"/>
            <a:ext cx="6288901" cy="1077218"/>
          </a:xfrm>
          <a:prstGeom prst="rect">
            <a:avLst/>
          </a:prstGeom>
          <a:solidFill>
            <a:schemeClr val="bg1">
              <a:alpha val="63879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2800">
                <a:latin typeface="FOT-TsukuARdGothic Std R" panose="02020400000000000000" pitchFamily="18" charset="-128"/>
                <a:ea typeface="FOT-TsukuARdGothic Std R" panose="02020400000000000000" pitchFamily="18" charset="-128"/>
              </a:rPr>
              <a:t>しんしろ木の学校教室ＤＩＹイベント</a:t>
            </a:r>
            <a:endParaRPr lang="en-US" altLang="ja-JP" sz="2800" dirty="0">
              <a:latin typeface="FOT-TsukuARdGothic Std R" panose="02020400000000000000" pitchFamily="18" charset="-128"/>
              <a:ea typeface="FOT-TsukuARdGothic Std R" panose="02020400000000000000" pitchFamily="18" charset="-128"/>
            </a:endParaRPr>
          </a:p>
          <a:p>
            <a:pPr algn="ctr"/>
            <a:r>
              <a:rPr kumimoji="1" lang="ja-JP" altLang="en-US">
                <a:latin typeface="FOT-TsukuARdGothic Std R" panose="02020400000000000000" pitchFamily="18" charset="-128"/>
                <a:ea typeface="FOT-TsukuARdGothic Std R" panose="02020400000000000000" pitchFamily="18" charset="-128"/>
              </a:rPr>
              <a:t>株式会社戸田工務店</a:t>
            </a:r>
            <a:endParaRPr kumimoji="1" lang="en-US" altLang="ja-JP" dirty="0">
              <a:latin typeface="FOT-TsukuARdGothic Std R" panose="02020400000000000000" pitchFamily="18" charset="-128"/>
              <a:ea typeface="FOT-TsukuARdGothic Std R" panose="02020400000000000000" pitchFamily="18" charset="-128"/>
            </a:endParaRPr>
          </a:p>
          <a:p>
            <a:pPr algn="ctr"/>
            <a:r>
              <a:rPr kumimoji="1" lang="ja-JP" altLang="en-US">
                <a:latin typeface="FOT-TsukuARdGothic Std R" panose="02020400000000000000" pitchFamily="18" charset="-128"/>
                <a:ea typeface="FOT-TsukuARdGothic Std R" panose="02020400000000000000" pitchFamily="18" charset="-128"/>
              </a:rPr>
              <a:t>一般社団法人愛知県古民家再生協会</a:t>
            </a:r>
          </a:p>
        </p:txBody>
      </p:sp>
    </p:spTree>
    <p:extLst>
      <p:ext uri="{BB962C8B-B14F-4D97-AF65-F5344CB8AC3E}">
        <p14:creationId xmlns:p14="http://schemas.microsoft.com/office/powerpoint/2010/main" val="19293550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400" b="0" dirty="0"/>
              <a:t>しんしろ木の学校教室　</a:t>
            </a:r>
            <a:r>
              <a:rPr lang="en-US" altLang="ja-JP" sz="2400" b="0" dirty="0"/>
              <a:t>DIY</a:t>
            </a:r>
            <a:r>
              <a:rPr lang="ja-JP" altLang="en-US" sz="2400" b="0" dirty="0"/>
              <a:t>事業サイトマップ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468B8FF-32EE-4A0D-866F-80B28D904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069" y="857250"/>
            <a:ext cx="7677799" cy="5426075"/>
          </a:xfrm>
        </p:spPr>
      </p:pic>
    </p:spTree>
    <p:extLst>
      <p:ext uri="{BB962C8B-B14F-4D97-AF65-F5344CB8AC3E}">
        <p14:creationId xmlns:p14="http://schemas.microsoft.com/office/powerpoint/2010/main" val="10991026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Autofit/>
          </a:bodyPr>
          <a:lstStyle/>
          <a:p>
            <a:r>
              <a:rPr lang="ja-JP" altLang="en-US" sz="2200" b="0" dirty="0"/>
              <a:t>しんしろ木の学校教室　</a:t>
            </a:r>
            <a:r>
              <a:rPr lang="en-US" altLang="ja-JP" sz="2200" b="0" dirty="0"/>
              <a:t>DIY</a:t>
            </a:r>
            <a:r>
              <a:rPr lang="ja-JP" altLang="en-US" sz="2200" b="0" dirty="0"/>
              <a:t>事業　床貼り編</a:t>
            </a:r>
          </a:p>
        </p:txBody>
      </p:sp>
      <p:pic>
        <p:nvPicPr>
          <p:cNvPr id="5" name="コンテンツ プレースホルダー 6">
            <a:extLst>
              <a:ext uri="{FF2B5EF4-FFF2-40B4-BE49-F238E27FC236}">
                <a16:creationId xmlns:a16="http://schemas.microsoft.com/office/drawing/2014/main" id="{4EC2CBFF-171B-4FA2-BD61-49078628F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899" y="1036155"/>
            <a:ext cx="8144202" cy="5426075"/>
          </a:xfrm>
        </p:spPr>
      </p:pic>
    </p:spTree>
    <p:extLst>
      <p:ext uri="{BB962C8B-B14F-4D97-AF65-F5344CB8AC3E}">
        <p14:creationId xmlns:p14="http://schemas.microsoft.com/office/powerpoint/2010/main" val="22111642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Autofit/>
          </a:bodyPr>
          <a:lstStyle/>
          <a:p>
            <a:r>
              <a:rPr lang="ja-JP" altLang="en-US" sz="2200" b="0" dirty="0"/>
              <a:t>しんしろ木の学校教室　</a:t>
            </a:r>
            <a:r>
              <a:rPr lang="en-US" altLang="ja-JP" sz="2200" b="0" dirty="0"/>
              <a:t>DIY</a:t>
            </a:r>
            <a:r>
              <a:rPr lang="ja-JP" altLang="en-US" sz="2200" b="0" dirty="0"/>
              <a:t>事業　床貼り編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193CE9F-A475-4984-8162-BEF4DADF5E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60" y="986898"/>
            <a:ext cx="8513480" cy="56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54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42F8D7F-6C3A-4F43-AD2F-F7B29EDEC2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72" y="861879"/>
            <a:ext cx="8583055" cy="5723824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FCE9EDD2-9ACF-E849-8892-241595E4B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Autofit/>
          </a:bodyPr>
          <a:lstStyle/>
          <a:p>
            <a:r>
              <a:rPr lang="ja-JP" altLang="en-US" sz="2200" b="0" dirty="0"/>
              <a:t>しんしろ木の学校教室　</a:t>
            </a:r>
            <a:r>
              <a:rPr lang="en-US" altLang="ja-JP" sz="2200" b="0" dirty="0"/>
              <a:t>DIY</a:t>
            </a:r>
            <a:r>
              <a:rPr lang="ja-JP" altLang="en-US" sz="2200" b="0" dirty="0"/>
              <a:t>事業　床貼り編</a:t>
            </a:r>
          </a:p>
        </p:txBody>
      </p:sp>
    </p:spTree>
    <p:extLst>
      <p:ext uri="{BB962C8B-B14F-4D97-AF65-F5344CB8AC3E}">
        <p14:creationId xmlns:p14="http://schemas.microsoft.com/office/powerpoint/2010/main" val="15195545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Autofit/>
          </a:bodyPr>
          <a:lstStyle/>
          <a:p>
            <a:r>
              <a:rPr lang="ja-JP" altLang="en-US" sz="2200" b="0" dirty="0"/>
              <a:t>しんしろ木の学校教室　</a:t>
            </a:r>
            <a:r>
              <a:rPr lang="en-US" altLang="ja-JP" sz="2200" b="0" dirty="0"/>
              <a:t>DIY</a:t>
            </a:r>
            <a:r>
              <a:rPr lang="ja-JP" altLang="en-US" sz="2200" b="0" dirty="0"/>
              <a:t>事業　塗り壁編</a:t>
            </a:r>
          </a:p>
        </p:txBody>
      </p:sp>
      <p:pic>
        <p:nvPicPr>
          <p:cNvPr id="5" name="コンテンツ プレースホルダー 5">
            <a:extLst>
              <a:ext uri="{FF2B5EF4-FFF2-40B4-BE49-F238E27FC236}">
                <a16:creationId xmlns:a16="http://schemas.microsoft.com/office/drawing/2014/main" id="{5B7DA5CF-B32E-4B37-A553-F9E343018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899" y="1036155"/>
            <a:ext cx="8144202" cy="5426075"/>
          </a:xfrm>
        </p:spPr>
      </p:pic>
    </p:spTree>
    <p:extLst>
      <p:ext uri="{BB962C8B-B14F-4D97-AF65-F5344CB8AC3E}">
        <p14:creationId xmlns:p14="http://schemas.microsoft.com/office/powerpoint/2010/main" val="6498119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Autofit/>
          </a:bodyPr>
          <a:lstStyle/>
          <a:p>
            <a:r>
              <a:rPr lang="ja-JP" altLang="en-US" sz="2200" b="0" dirty="0"/>
              <a:t>しんしろ木の学校教室　</a:t>
            </a:r>
            <a:r>
              <a:rPr lang="en-US" altLang="ja-JP" sz="2200" b="0" dirty="0"/>
              <a:t>DIY</a:t>
            </a:r>
            <a:r>
              <a:rPr lang="ja-JP" altLang="en-US" sz="2200" b="0" dirty="0"/>
              <a:t>事業　塗り壁編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AA53002-D9AB-44E9-88E5-F50CEF6215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837" y="899904"/>
            <a:ext cx="8472325" cy="564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903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Autofit/>
          </a:bodyPr>
          <a:lstStyle/>
          <a:p>
            <a:r>
              <a:rPr lang="ja-JP" altLang="en-US" sz="2200" b="0" dirty="0"/>
              <a:t>しんしろ木の学校教室　</a:t>
            </a:r>
            <a:r>
              <a:rPr lang="en-US" altLang="ja-JP" sz="2200" b="0" dirty="0"/>
              <a:t>DIY</a:t>
            </a:r>
            <a:r>
              <a:rPr lang="ja-JP" altLang="en-US" sz="2200" b="0" dirty="0"/>
              <a:t>事業　塗り壁編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C248C64-EE4C-4C9A-AB07-EF31A4D814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62" y="963425"/>
            <a:ext cx="8548676" cy="570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695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CFCF32-8F24-4F6D-8DAC-CDAA9F4C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100" dirty="0"/>
              <a:t>しんしろ木の学校教室　</a:t>
            </a:r>
            <a:r>
              <a:rPr lang="en-US" altLang="ja-JP" sz="2100" dirty="0"/>
              <a:t>DIY</a:t>
            </a:r>
            <a:r>
              <a:rPr lang="ja-JP" altLang="en-US" sz="2100" dirty="0"/>
              <a:t>事業　三和土編</a:t>
            </a:r>
          </a:p>
        </p:txBody>
      </p:sp>
      <p:pic>
        <p:nvPicPr>
          <p:cNvPr id="5" name="コンテンツ プレースホルダー 6">
            <a:extLst>
              <a:ext uri="{FF2B5EF4-FFF2-40B4-BE49-F238E27FC236}">
                <a16:creationId xmlns:a16="http://schemas.microsoft.com/office/drawing/2014/main" id="{F2D0B53F-0F64-4A2B-8D09-32D31510DB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68" y="961748"/>
            <a:ext cx="8553863" cy="5702576"/>
          </a:xfrm>
        </p:spPr>
      </p:pic>
    </p:spTree>
    <p:extLst>
      <p:ext uri="{BB962C8B-B14F-4D97-AF65-F5344CB8AC3E}">
        <p14:creationId xmlns:p14="http://schemas.microsoft.com/office/powerpoint/2010/main" val="22104282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696537C-06F6-CA4E-93B0-6099F6E893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724" y="949394"/>
            <a:ext cx="8594552" cy="5729702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226AD99C-673C-3D48-82FE-B44439DB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203615"/>
            <a:ext cx="6379003" cy="345393"/>
          </a:xfrm>
        </p:spPr>
        <p:txBody>
          <a:bodyPr>
            <a:normAutofit fontScale="90000"/>
          </a:bodyPr>
          <a:lstStyle/>
          <a:p>
            <a:r>
              <a:rPr lang="ja-JP" altLang="en-US" sz="2100" dirty="0"/>
              <a:t>しんしろ木の学校教室　</a:t>
            </a:r>
            <a:r>
              <a:rPr lang="en-US" altLang="ja-JP" sz="2100" dirty="0"/>
              <a:t>DIY</a:t>
            </a:r>
            <a:r>
              <a:rPr lang="ja-JP" altLang="en-US" sz="2100" dirty="0"/>
              <a:t>事業　三和土編</a:t>
            </a:r>
          </a:p>
        </p:txBody>
      </p:sp>
    </p:spTree>
    <p:extLst>
      <p:ext uri="{BB962C8B-B14F-4D97-AF65-F5344CB8AC3E}">
        <p14:creationId xmlns:p14="http://schemas.microsoft.com/office/powerpoint/2010/main" val="38131715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3680948-1033-964E-B7D9-99CA18F35C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16" y="887022"/>
            <a:ext cx="8613568" cy="5742378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D9626689-8564-964F-8D36-A56C78C6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rmAutofit fontScale="90000"/>
          </a:bodyPr>
          <a:lstStyle/>
          <a:p>
            <a:r>
              <a:rPr lang="ja-JP" altLang="en-US" sz="2100" dirty="0"/>
              <a:t>しんしろ木の学校教室　</a:t>
            </a:r>
            <a:r>
              <a:rPr lang="en-US" altLang="ja-JP" sz="2100" dirty="0"/>
              <a:t>DIY</a:t>
            </a:r>
            <a:r>
              <a:rPr lang="ja-JP" altLang="en-US" sz="2100" dirty="0"/>
              <a:t>事業　三和土編</a:t>
            </a:r>
          </a:p>
        </p:txBody>
      </p:sp>
    </p:spTree>
    <p:extLst>
      <p:ext uri="{BB962C8B-B14F-4D97-AF65-F5344CB8AC3E}">
        <p14:creationId xmlns:p14="http://schemas.microsoft.com/office/powerpoint/2010/main" val="2114504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1F37E8E-D449-4B98-B16E-9AC5AED1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400"/>
              <a:t>しんしろ</a:t>
            </a:r>
            <a:r>
              <a:rPr lang="ja-JP" altLang="en-US" sz="2400" dirty="0"/>
              <a:t>木の学校教室　完成写真</a:t>
            </a:r>
          </a:p>
        </p:txBody>
      </p:sp>
      <p:pic>
        <p:nvPicPr>
          <p:cNvPr id="5" name="コンテンツ プレースホルダー 7">
            <a:extLst>
              <a:ext uri="{FF2B5EF4-FFF2-40B4-BE49-F238E27FC236}">
                <a16:creationId xmlns:a16="http://schemas.microsoft.com/office/drawing/2014/main" id="{E81A4EFA-6570-4322-8DE3-4AD88082F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791" y="934231"/>
            <a:ext cx="8386418" cy="5590945"/>
          </a:xfrm>
        </p:spPr>
      </p:pic>
    </p:spTree>
    <p:extLst>
      <p:ext uri="{BB962C8B-B14F-4D97-AF65-F5344CB8AC3E}">
        <p14:creationId xmlns:p14="http://schemas.microsoft.com/office/powerpoint/2010/main" val="34007861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>
            <a:extLst>
              <a:ext uri="{FF2B5EF4-FFF2-40B4-BE49-F238E27FC236}">
                <a16:creationId xmlns:a16="http://schemas.microsoft.com/office/drawing/2014/main" id="{FB7C1659-9E73-417D-A0C8-1AC171082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365" y="1061646"/>
            <a:ext cx="8247270" cy="5498180"/>
          </a:xfr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B29CE63A-0E30-2646-B053-0601E0E60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rmAutofit fontScale="90000"/>
          </a:bodyPr>
          <a:lstStyle/>
          <a:p>
            <a:r>
              <a:rPr lang="ja-JP" altLang="en-US" sz="2400"/>
              <a:t>しんしろ</a:t>
            </a:r>
            <a:r>
              <a:rPr lang="ja-JP" altLang="en-US" sz="2400" dirty="0"/>
              <a:t>木の学校教室　完成写真</a:t>
            </a:r>
          </a:p>
        </p:txBody>
      </p:sp>
    </p:spTree>
    <p:extLst>
      <p:ext uri="{BB962C8B-B14F-4D97-AF65-F5344CB8AC3E}">
        <p14:creationId xmlns:p14="http://schemas.microsoft.com/office/powerpoint/2010/main" val="11890175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>
            <a:extLst>
              <a:ext uri="{FF2B5EF4-FFF2-40B4-BE49-F238E27FC236}">
                <a16:creationId xmlns:a16="http://schemas.microsoft.com/office/drawing/2014/main" id="{5DCECFF6-DBD7-43FF-A09E-F4CD8302D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82" y="979141"/>
            <a:ext cx="8289236" cy="5526157"/>
          </a:xfr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5DBA6EF2-7E63-1748-AECF-B42F4C80E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rmAutofit fontScale="90000"/>
          </a:bodyPr>
          <a:lstStyle/>
          <a:p>
            <a:r>
              <a:rPr lang="ja-JP" altLang="en-US" sz="2400"/>
              <a:t>しんしろ</a:t>
            </a:r>
            <a:r>
              <a:rPr lang="ja-JP" altLang="en-US" sz="2400" dirty="0"/>
              <a:t>木の学校教室　完成写真</a:t>
            </a:r>
          </a:p>
        </p:txBody>
      </p:sp>
    </p:spTree>
    <p:extLst>
      <p:ext uri="{BB962C8B-B14F-4D97-AF65-F5344CB8AC3E}">
        <p14:creationId xmlns:p14="http://schemas.microsoft.com/office/powerpoint/2010/main" val="34111646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>
            <a:extLst>
              <a:ext uri="{FF2B5EF4-FFF2-40B4-BE49-F238E27FC236}">
                <a16:creationId xmlns:a16="http://schemas.microsoft.com/office/drawing/2014/main" id="{0C0D8DD1-701F-47A7-B00D-AD7D61E0C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061" y="1023684"/>
            <a:ext cx="8147878" cy="5431919"/>
          </a:xfr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E6FB9FAD-CA90-5546-812E-3B0D14C0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rmAutofit fontScale="90000"/>
          </a:bodyPr>
          <a:lstStyle/>
          <a:p>
            <a:r>
              <a:rPr lang="ja-JP" altLang="en-US" sz="2400"/>
              <a:t>しんしろ</a:t>
            </a:r>
            <a:r>
              <a:rPr lang="ja-JP" altLang="en-US" sz="2400" dirty="0"/>
              <a:t>木の学校教室　完成写真</a:t>
            </a:r>
          </a:p>
        </p:txBody>
      </p:sp>
    </p:spTree>
    <p:extLst>
      <p:ext uri="{BB962C8B-B14F-4D97-AF65-F5344CB8AC3E}">
        <p14:creationId xmlns:p14="http://schemas.microsoft.com/office/powerpoint/2010/main" val="8794069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6">
            <a:extLst>
              <a:ext uri="{FF2B5EF4-FFF2-40B4-BE49-F238E27FC236}">
                <a16:creationId xmlns:a16="http://schemas.microsoft.com/office/drawing/2014/main" id="{E736181E-8DFE-4505-80A6-8F6D03652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880" y="929124"/>
            <a:ext cx="8252240" cy="5501493"/>
          </a:xfr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8BC43E82-BD9B-C84A-963F-BC32B145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rmAutofit fontScale="90000"/>
          </a:bodyPr>
          <a:lstStyle/>
          <a:p>
            <a:r>
              <a:rPr lang="ja-JP" altLang="en-US" sz="2400"/>
              <a:t>しんしろ</a:t>
            </a:r>
            <a:r>
              <a:rPr lang="ja-JP" altLang="en-US" sz="2400" dirty="0"/>
              <a:t>木の学校教室　完成写真</a:t>
            </a:r>
          </a:p>
        </p:txBody>
      </p:sp>
    </p:spTree>
    <p:extLst>
      <p:ext uri="{BB962C8B-B14F-4D97-AF65-F5344CB8AC3E}">
        <p14:creationId xmlns:p14="http://schemas.microsoft.com/office/powerpoint/2010/main" val="6253535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8CEBD47-A81E-5249-B6AD-17AA27331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712" y="2245809"/>
            <a:ext cx="6330855" cy="243007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kumimoji="1" lang="ja-JP" alt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下妻市と</a:t>
            </a:r>
            <a:r>
              <a:rPr kumimoji="1" lang="en-US" altLang="ja-JP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DIY</a:t>
            </a:r>
            <a:r>
              <a:rPr kumimoji="1" lang="ja-JP" alt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事業</a:t>
            </a: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kumimoji="1" lang="ja-JP" altLang="en-US" sz="2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下妻市の空き家を</a:t>
            </a:r>
            <a:r>
              <a:rPr kumimoji="1" lang="en-US" altLang="ja-JP" sz="2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DIY</a:t>
            </a:r>
            <a:r>
              <a:rPr lang="ja-JP" altLang="en-US" sz="2700">
                <a:latin typeface="+mj-lt"/>
                <a:ea typeface="+mj-ea"/>
              </a:rPr>
              <a:t>、女性初心者</a:t>
            </a:r>
            <a:r>
              <a:rPr lang="en-US" altLang="ja-JP" sz="2700" dirty="0">
                <a:latin typeface="+mj-lt"/>
                <a:ea typeface="+mj-ea"/>
              </a:rPr>
              <a:t>YouTuber</a:t>
            </a:r>
            <a:r>
              <a:rPr lang="ja-JP" altLang="en-US" sz="2700">
                <a:latin typeface="+mj-lt"/>
                <a:ea typeface="+mj-ea"/>
              </a:rPr>
              <a:t>にお越し頂き、「下妻市の空き家も安心して</a:t>
            </a:r>
            <a:r>
              <a:rPr lang="en-US" altLang="ja-JP" sz="2700" dirty="0">
                <a:latin typeface="+mj-lt"/>
                <a:ea typeface="+mj-ea"/>
              </a:rPr>
              <a:t>DIY</a:t>
            </a:r>
            <a:r>
              <a:rPr lang="ja-JP" altLang="en-US" sz="2700">
                <a:latin typeface="+mj-lt"/>
                <a:ea typeface="+mj-ea"/>
              </a:rPr>
              <a:t>出来ることを</a:t>
            </a:r>
            <a:r>
              <a:rPr lang="en-US" altLang="ja-JP" sz="2700" dirty="0">
                <a:latin typeface="+mj-lt"/>
                <a:ea typeface="+mj-ea"/>
              </a:rPr>
              <a:t>PR</a:t>
            </a:r>
            <a:r>
              <a:rPr lang="ja-JP" altLang="en-US" sz="2700">
                <a:latin typeface="+mj-lt"/>
                <a:ea typeface="+mj-ea"/>
              </a:rPr>
              <a:t>。もちろん下妻市の観光</a:t>
            </a:r>
            <a:r>
              <a:rPr lang="en-US" altLang="ja-JP" sz="2700" dirty="0">
                <a:latin typeface="+mj-lt"/>
                <a:ea typeface="+mj-ea"/>
              </a:rPr>
              <a:t>PR</a:t>
            </a:r>
            <a:r>
              <a:rPr lang="ja-JP" altLang="en-US" sz="2700">
                <a:latin typeface="+mj-lt"/>
                <a:ea typeface="+mj-ea"/>
              </a:rPr>
              <a:t>も合わせて行います。</a:t>
            </a: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kumimoji="1" lang="ja-JP" altLang="en-US" sz="2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図 4" descr="屋外, 道路, 草, 建物 が含まれている画像&#10;&#10;自動的に生成された説明">
            <a:extLst>
              <a:ext uri="{FF2B5EF4-FFF2-40B4-BE49-F238E27FC236}">
                <a16:creationId xmlns:a16="http://schemas.microsoft.com/office/drawing/2014/main" id="{2F585347-EA4E-D24A-9E9C-F55F53C9DD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6990" y="3"/>
            <a:ext cx="3457020" cy="2130473"/>
          </a:xfrm>
          <a:custGeom>
            <a:avLst/>
            <a:gdLst/>
            <a:ahLst/>
            <a:cxnLst/>
            <a:rect l="l" t="t" r="r" b="b"/>
            <a:pathLst>
              <a:path w="4609359" h="2130473">
                <a:moveTo>
                  <a:pt x="986689" y="0"/>
                </a:moveTo>
                <a:lnTo>
                  <a:pt x="4609359" y="0"/>
                </a:lnTo>
                <a:lnTo>
                  <a:pt x="3622670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6" name="図 5" descr="ポーズをとっている人&#10;&#10;中程度の精度で自動的に生成された説明">
            <a:extLst>
              <a:ext uri="{FF2B5EF4-FFF2-40B4-BE49-F238E27FC236}">
                <a16:creationId xmlns:a16="http://schemas.microsoft.com/office/drawing/2014/main" id="{5D39B735-461E-C847-8571-A1945A778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20" y="-6954"/>
            <a:ext cx="3356335" cy="2130473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7" name="図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067D3ACC-F122-7C4B-96B7-A20D3A11FA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3505" y="1"/>
            <a:ext cx="3570495" cy="2130473"/>
          </a:xfrm>
          <a:custGeom>
            <a:avLst/>
            <a:gdLst/>
            <a:ahLst/>
            <a:cxnLst/>
            <a:rect l="l" t="t" r="r" b="b"/>
            <a:pathLst>
              <a:path w="4760659" h="2130473">
                <a:moveTo>
                  <a:pt x="986689" y="0"/>
                </a:moveTo>
                <a:lnTo>
                  <a:pt x="4760659" y="0"/>
                </a:lnTo>
                <a:lnTo>
                  <a:pt x="4760659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8" name="コンテンツ プレースホルダー 4" descr="テーブル, 座る, 建物, 木製 が含まれている画像&#10;&#10;自動的に生成された説明">
            <a:extLst>
              <a:ext uri="{FF2B5EF4-FFF2-40B4-BE49-F238E27FC236}">
                <a16:creationId xmlns:a16="http://schemas.microsoft.com/office/drawing/2014/main" id="{262DBDD6-6B76-A64F-BD37-1B2DB7738C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645" y="4683319"/>
            <a:ext cx="3356355" cy="2174680"/>
          </a:xfrm>
          <a:custGeom>
            <a:avLst/>
            <a:gdLst/>
            <a:ahLst/>
            <a:cxnLst/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</p:spPr>
      </p:pic>
      <p:pic>
        <p:nvPicPr>
          <p:cNvPr id="9" name="図 8" descr="グラフィカル ユーザー インターフェイス, テキスト&#10;&#10;中程度の精度で自動的に生成された説明">
            <a:extLst>
              <a:ext uri="{FF2B5EF4-FFF2-40B4-BE49-F238E27FC236}">
                <a16:creationId xmlns:a16="http://schemas.microsoft.com/office/drawing/2014/main" id="{CCB6D509-A03B-A545-94CA-07387B41A6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9802" y="4682838"/>
            <a:ext cx="3392730" cy="2175160"/>
          </a:xfrm>
          <a:custGeom>
            <a:avLst/>
            <a:gdLst/>
            <a:ahLst/>
            <a:cxnLst/>
            <a:rect l="l" t="t" r="r" b="b"/>
            <a:pathLst>
              <a:path w="4523640" h="2175160">
                <a:moveTo>
                  <a:pt x="0" y="0"/>
                </a:moveTo>
                <a:lnTo>
                  <a:pt x="4523640" y="0"/>
                </a:lnTo>
                <a:lnTo>
                  <a:pt x="3516256" y="2175160"/>
                </a:lnTo>
                <a:lnTo>
                  <a:pt x="0" y="2175160"/>
                </a:lnTo>
                <a:lnTo>
                  <a:pt x="0" y="2174920"/>
                </a:lnTo>
                <a:lnTo>
                  <a:pt x="14159" y="2174920"/>
                </a:lnTo>
                <a:lnTo>
                  <a:pt x="1021100" y="718"/>
                </a:lnTo>
                <a:lnTo>
                  <a:pt x="0" y="718"/>
                </a:lnTo>
                <a:close/>
              </a:path>
            </a:pathLst>
          </a:custGeom>
        </p:spPr>
      </p:pic>
      <p:pic>
        <p:nvPicPr>
          <p:cNvPr id="10" name="図 9" descr="山の中の花&#10;&#10;中程度の精度で自動的に生成された説明">
            <a:extLst>
              <a:ext uri="{FF2B5EF4-FFF2-40B4-BE49-F238E27FC236}">
                <a16:creationId xmlns:a16="http://schemas.microsoft.com/office/drawing/2014/main" id="{4EA912AC-D6CA-1D4C-93F8-136D661737F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689793"/>
            <a:ext cx="3681617" cy="2175160"/>
          </a:xfrm>
          <a:custGeom>
            <a:avLst/>
            <a:gdLst/>
            <a:ahLst/>
            <a:cxnLst/>
            <a:rect l="l" t="t" r="r" b="b"/>
            <a:pathLst>
              <a:path w="4908824" h="2175160">
                <a:moveTo>
                  <a:pt x="0" y="0"/>
                </a:moveTo>
                <a:lnTo>
                  <a:pt x="4908824" y="0"/>
                </a:lnTo>
                <a:lnTo>
                  <a:pt x="3901440" y="2175160"/>
                </a:lnTo>
                <a:lnTo>
                  <a:pt x="0" y="2175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99855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0CABA25-7CF8-FE43-95D9-0CF63A188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米原市と連携した</a:t>
            </a:r>
            <a:r>
              <a:rPr kumimoji="1" lang="en-US" altLang="ja-JP" dirty="0"/>
              <a:t>DIY</a:t>
            </a:r>
            <a:endParaRPr kumimoji="1" lang="ja-JP" altLang="en-US"/>
          </a:p>
        </p:txBody>
      </p:sp>
      <p:pic>
        <p:nvPicPr>
          <p:cNvPr id="5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F14662D0-766E-DA47-9754-E5D181F6B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" y="790575"/>
            <a:ext cx="8766810" cy="6037264"/>
          </a:xfrm>
        </p:spPr>
      </p:pic>
    </p:spTree>
    <p:extLst>
      <p:ext uri="{BB962C8B-B14F-4D97-AF65-F5344CB8AC3E}">
        <p14:creationId xmlns:p14="http://schemas.microsoft.com/office/powerpoint/2010/main" val="29994054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9B69C269-69E0-2540-84F5-4B403F446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322" y="736435"/>
            <a:ext cx="8127353" cy="5610577"/>
          </a:xfrm>
        </p:spPr>
      </p:pic>
      <p:sp>
        <p:nvSpPr>
          <p:cNvPr id="5" name="タイトル 2">
            <a:extLst>
              <a:ext uri="{FF2B5EF4-FFF2-40B4-BE49-F238E27FC236}">
                <a16:creationId xmlns:a16="http://schemas.microsoft.com/office/drawing/2014/main" id="{68D1472F-592E-984C-9A3F-9D7A62C1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米原市のＤＩＹ事業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97721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 descr="新聞の記事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B389EF47-7D96-9D4B-AB1E-3E9FAB911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11" y="30161"/>
            <a:ext cx="4365403" cy="6797678"/>
          </a:xfrm>
        </p:spPr>
      </p:pic>
      <p:pic>
        <p:nvPicPr>
          <p:cNvPr id="6" name="図 5" descr="新聞の記事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AF41EA6F-C91A-8F4C-8D2C-E2CF64F7A8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825" y="30161"/>
            <a:ext cx="4732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096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262CDAC8-C031-5C4E-9721-0A971608D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234F8E3C-0135-0441-B744-48A8BDB80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1941" y="5692462"/>
            <a:ext cx="3771297" cy="8941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/>
              <a:t>← </a:t>
            </a:r>
            <a:r>
              <a:rPr lang="ja-JP" altLang="en-US">
                <a:solidFill>
                  <a:srgbClr val="FF0000"/>
                </a:solidFill>
              </a:rPr>
              <a:t>これは空き家です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pic>
        <p:nvPicPr>
          <p:cNvPr id="6" name="図 5" descr="石でできた建物&#10;&#10;自動的に生成された説明">
            <a:extLst>
              <a:ext uri="{FF2B5EF4-FFF2-40B4-BE49-F238E27FC236}">
                <a16:creationId xmlns:a16="http://schemas.microsoft.com/office/drawing/2014/main" id="{2D5352F1-63FD-5743-B1C4-DE6B0B4C9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29" y="3428999"/>
            <a:ext cx="4167031" cy="3351715"/>
          </a:xfrm>
          <a:prstGeom prst="rect">
            <a:avLst/>
          </a:prstGeom>
        </p:spPr>
      </p:pic>
      <p:pic>
        <p:nvPicPr>
          <p:cNvPr id="7" name="図 6" descr="タイル張りのバスルーム&#10;&#10;自動的に生成された説明">
            <a:extLst>
              <a:ext uri="{FF2B5EF4-FFF2-40B4-BE49-F238E27FC236}">
                <a16:creationId xmlns:a16="http://schemas.microsoft.com/office/drawing/2014/main" id="{0B1F1F7D-A96A-9B4B-BEBF-16549990A7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270" y="3515483"/>
            <a:ext cx="2041507" cy="1792703"/>
          </a:xfrm>
          <a:prstGeom prst="rect">
            <a:avLst/>
          </a:prstGeom>
        </p:spPr>
      </p:pic>
      <p:pic>
        <p:nvPicPr>
          <p:cNvPr id="8" name="図 7" descr="窓のある部屋&#10;&#10;自動的に生成された説明">
            <a:extLst>
              <a:ext uri="{FF2B5EF4-FFF2-40B4-BE49-F238E27FC236}">
                <a16:creationId xmlns:a16="http://schemas.microsoft.com/office/drawing/2014/main" id="{6C5A2356-C038-254D-9EB5-DA232C70D3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8985" y="3488567"/>
            <a:ext cx="2539348" cy="1846537"/>
          </a:xfrm>
          <a:prstGeom prst="rect">
            <a:avLst/>
          </a:prstGeom>
        </p:spPr>
      </p:pic>
      <p:pic>
        <p:nvPicPr>
          <p:cNvPr id="9" name="図 8" descr="屋外, 時計, 水, 大きい が含まれている画像&#10;&#10;自動的に生成された説明">
            <a:extLst>
              <a:ext uri="{FF2B5EF4-FFF2-40B4-BE49-F238E27FC236}">
                <a16:creationId xmlns:a16="http://schemas.microsoft.com/office/drawing/2014/main" id="{5AFA8ADB-C959-D64C-96B2-702AEA815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335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69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>
            <a:extLst>
              <a:ext uri="{FF2B5EF4-FFF2-40B4-BE49-F238E27FC236}">
                <a16:creationId xmlns:a16="http://schemas.microsoft.com/office/drawing/2014/main" id="{6A044758-9D11-EC4C-A979-617E9F50B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kumimoji="1" lang="ja-JP" altLang="en-US"/>
              <a:t>人口２００人の子どもの居ない島（学校がない）</a:t>
            </a:r>
          </a:p>
        </p:txBody>
      </p:sp>
      <p:pic>
        <p:nvPicPr>
          <p:cNvPr id="12" name="コンテンツ プレースホルダー 4">
            <a:extLst>
              <a:ext uri="{FF2B5EF4-FFF2-40B4-BE49-F238E27FC236}">
                <a16:creationId xmlns:a16="http://schemas.microsoft.com/office/drawing/2014/main" id="{9BB1BF4E-B232-E34A-85F7-FF5FC0E55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842" y="714438"/>
            <a:ext cx="4468969" cy="6021866"/>
          </a:xfrm>
        </p:spPr>
      </p:pic>
      <p:pic>
        <p:nvPicPr>
          <p:cNvPr id="13" name="図 12" descr="マップ&#10;&#10;自動的に生成された説明">
            <a:extLst>
              <a:ext uri="{FF2B5EF4-FFF2-40B4-BE49-F238E27FC236}">
                <a16:creationId xmlns:a16="http://schemas.microsoft.com/office/drawing/2014/main" id="{B78E9C0B-3515-1D45-9877-E9DCD7FFF2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5854" y="700991"/>
            <a:ext cx="4362831" cy="617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5438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67399B0-F65F-964E-BFAC-8A2711389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R4</a:t>
            </a:r>
            <a:r>
              <a:rPr kumimoji="1" lang="ja-JP" altLang="en-US"/>
              <a:t>年度注目予算</a:t>
            </a:r>
          </a:p>
        </p:txBody>
      </p:sp>
      <p:pic>
        <p:nvPicPr>
          <p:cNvPr id="5" name="コンテンツ プレースホルダー 8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BBA556E-4B4F-AC4B-AA48-45CB1CB5C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38" y="790575"/>
            <a:ext cx="8868428" cy="6037264"/>
          </a:xfrm>
        </p:spPr>
      </p:pic>
    </p:spTree>
    <p:extLst>
      <p:ext uri="{BB962C8B-B14F-4D97-AF65-F5344CB8AC3E}">
        <p14:creationId xmlns:p14="http://schemas.microsoft.com/office/powerpoint/2010/main" val="34236732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C0400BD-D7FC-0049-A8C7-F6BA5506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アルベルゴ・ディフーゾの取り組み</a:t>
            </a: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F5792437-F9A7-A04C-90B3-166CBBC16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791154"/>
            <a:ext cx="8938260" cy="54724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000"/>
              <a:t>関係人口を増やす取り組みとして注目されているのが、</a:t>
            </a:r>
          </a:p>
          <a:p>
            <a:pPr marL="0" indent="0">
              <a:buNone/>
            </a:pPr>
            <a:r>
              <a:rPr lang="ja-JP" altLang="en-US" sz="2000"/>
              <a:t>北イタリアで生まれた地域活性の取り組み「アルベルゴ・ディフーゾ」</a:t>
            </a:r>
          </a:p>
          <a:p>
            <a:pPr marL="0" indent="0">
              <a:buNone/>
            </a:pPr>
            <a:r>
              <a:rPr lang="ja-JP" altLang="en-US" sz="2000"/>
              <a:t>空き家や食堂などの地域に残る資産を活用し、観光客と地域の交流を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/>
              <a:t>促します。</a:t>
            </a:r>
            <a:r>
              <a:rPr lang="en-US" altLang="ja-JP" sz="2000" dirty="0"/>
              <a:t>1980</a:t>
            </a:r>
            <a:r>
              <a:rPr lang="ja-JP" altLang="en-US" sz="2000"/>
              <a:t>年代初頭。北イタリアにある廃村寸前の村を復興する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/>
              <a:t>プロジェクトの一環として始まりました。</a:t>
            </a: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/>
              <a:t>その特徴は、</a:t>
            </a:r>
            <a:r>
              <a:rPr lang="ja-JP" altLang="en-US" sz="2000">
                <a:solidFill>
                  <a:srgbClr val="FF0000"/>
                </a:solidFill>
              </a:rPr>
              <a:t>地域に残る施設を「宿の機能の一部」と捉え、活用すること。</a:t>
            </a:r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宿泊は宿、食事は飲食店やカフェ、入浴は銭湯や温泉、という具合に</a:t>
            </a:r>
            <a:endParaRPr lang="en-US" altLang="ja-JP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地域全体をひとつの宿と捉えます</a:t>
            </a:r>
            <a:r>
              <a:rPr lang="ja-JP" altLang="en-US" sz="2000"/>
              <a:t>。</a:t>
            </a:r>
          </a:p>
          <a:p>
            <a:pPr marL="0" indent="0">
              <a:buNone/>
            </a:pPr>
            <a:r>
              <a:rPr lang="ja-JP" altLang="en-US" sz="2000"/>
              <a:t>このように、アルベルゴ・ディフーゾでは宿という機能を分解し</a:t>
            </a:r>
          </a:p>
          <a:p>
            <a:pPr marL="0" indent="0">
              <a:buNone/>
            </a:pPr>
            <a:r>
              <a:rPr lang="ja-JP" altLang="en-US" sz="2000"/>
              <a:t>それぞれ外部に設けることで、観光客と地域の交流を促すことができます。</a:t>
            </a:r>
          </a:p>
          <a:p>
            <a:pPr marL="0" indent="0">
              <a:buNone/>
            </a:pPr>
            <a:endParaRPr lang="ja-JP" altLang="en-US" sz="2000"/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土地に根付く歴史や文化が重視されています。</a:t>
            </a:r>
            <a:endParaRPr kumimoji="1" lang="ja-JP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035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830C132-47E9-DC42-BF43-1B33F8FCA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アルベルゴ・ディフーゾのメリット</a:t>
            </a: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F7E540C-D257-524C-B989-81739283C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5524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「消費傾向がコト消費へ変化していること</a:t>
            </a:r>
            <a:r>
              <a:rPr lang="ja-JP" altLang="en-US"/>
              <a:t>」で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アルベルゴ・ディフーゾが注目されています</a:t>
            </a:r>
          </a:p>
          <a:p>
            <a:pPr marL="0" indent="0">
              <a:buNone/>
            </a:pPr>
            <a:r>
              <a:rPr lang="ja-JP" altLang="en-US"/>
              <a:t>地域を巡り、</a:t>
            </a:r>
            <a:r>
              <a:rPr lang="ja-JP" altLang="en-US">
                <a:solidFill>
                  <a:srgbClr val="FF0000"/>
                </a:solidFill>
              </a:rPr>
              <a:t>積極的に住民と交流できる体験型の観光です。</a:t>
            </a:r>
          </a:p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郷土料理を学べる料理教室や、伝統工芸を体験できるワー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クショップも開かれ地域特有の文化は、コト消費を求める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消費者にとって魅力的なコンテンツ</a:t>
            </a:r>
            <a:r>
              <a:rPr lang="ja-JP" altLang="en-US"/>
              <a:t>になります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アルベルゴ・ディフーゾに用いられる宿では必要最低限の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機能が備わっていれば問題ありません。大型ホテルのよう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に大きな食堂や浴場が必要ないので、施設にかける初期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投資を減らすことができます。</a:t>
            </a:r>
          </a:p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集落に発生した空き家をリノベーションすれば、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rgbClr val="FF0000"/>
                </a:solidFill>
              </a:rPr>
              <a:t>宿泊施設にできます。宿泊者の動きは「面」になります</a:t>
            </a:r>
            <a:r>
              <a:rPr lang="ja-JP" altLang="en-US"/>
              <a:t>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地域のお店や風景、人に触れる機会が増えるので、観光客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に魅力や文化を伝えやすくなります。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9727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052F290-0C3A-3440-AB11-5359F257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アルベルゴ・ディフーゾを長野原町</a:t>
            </a:r>
            <a:r>
              <a:rPr kumimoji="1" lang="ja-JP" altLang="en-US"/>
              <a:t>で進めるには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8C0C8081-D8CC-8442-A671-32D6618DE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330" y="835487"/>
            <a:ext cx="8618220" cy="5187026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>
                <a:solidFill>
                  <a:srgbClr val="FF0000"/>
                </a:solidFill>
              </a:rPr>
              <a:t>農村・漁村・山村などの田舎向きのビジネス</a:t>
            </a:r>
            <a:r>
              <a:rPr kumimoji="1" lang="ja-JP" altLang="en-US"/>
              <a:t>です。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/>
              <a:t>気をつけたいことは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住民の理解が必要不可欠なこと。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集落全体でおもてなしをする。</a:t>
            </a:r>
            <a:r>
              <a:rPr lang="ja-JP" altLang="en-US">
                <a:solidFill>
                  <a:schemeClr val="accent1"/>
                </a:solidFill>
              </a:rPr>
              <a:t>観光客にいい体験</a:t>
            </a:r>
            <a:endParaRPr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chemeClr val="accent1"/>
                </a:solidFill>
              </a:rPr>
              <a:t>をしてもらうために住民の協力が必要です</a:t>
            </a:r>
            <a:r>
              <a:rPr lang="ja-JP" altLang="en-US"/>
              <a:t>。</a:t>
            </a:r>
          </a:p>
          <a:p>
            <a:pPr marL="0" indent="0">
              <a:buNone/>
            </a:pPr>
            <a:r>
              <a:rPr lang="ja-JP" altLang="en-US"/>
              <a:t>集落の中にはよそ者が増えることをよしとしない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住民もいます。住民の心情に配慮し、地域で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発言力がある人の合意を取ることです。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20617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 descr="山の麓にある道路&#10;&#10;中程度の精度で自動的に生成された説明">
            <a:extLst>
              <a:ext uri="{FF2B5EF4-FFF2-40B4-BE49-F238E27FC236}">
                <a16:creationId xmlns:a16="http://schemas.microsoft.com/office/drawing/2014/main" id="{F0DB00CF-AEBF-A84F-837B-DDFCE7CCC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5" name="タイトル 1">
            <a:extLst>
              <a:ext uri="{FF2B5EF4-FFF2-40B4-BE49-F238E27FC236}">
                <a16:creationId xmlns:a16="http://schemas.microsoft.com/office/drawing/2014/main" id="{5438306F-D43C-2743-9EB2-BEE7B227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08" y="4754880"/>
            <a:ext cx="8353044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ja-JP" altLang="en-US" sz="6000">
                <a:solidFill>
                  <a:schemeClr val="bg1"/>
                </a:solidFill>
                <a:latin typeface="+mj-lt"/>
                <a:ea typeface="+mj-ea"/>
              </a:rPr>
              <a:t>空き家と耕作放棄地</a:t>
            </a:r>
          </a:p>
        </p:txBody>
      </p:sp>
    </p:spTree>
    <p:extLst>
      <p:ext uri="{BB962C8B-B14F-4D97-AF65-F5344CB8AC3E}">
        <p14:creationId xmlns:p14="http://schemas.microsoft.com/office/powerpoint/2010/main" val="21404619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FA68E22C-9670-4949-AC35-7AB10099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農業を活かしたジュニアビレッジ事業　１</a:t>
            </a:r>
          </a:p>
        </p:txBody>
      </p:sp>
      <p:pic>
        <p:nvPicPr>
          <p:cNvPr id="5" name="図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4E1A66D3-F23B-3D47-A8A7-DCFE55892C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88381"/>
            <a:ext cx="9144000" cy="538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398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BDE26DB-7797-2944-A322-30DDECA8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ジュニアビレッジ事業　２</a:t>
            </a:r>
            <a:endParaRPr kumimoji="1" lang="ja-JP" altLang="en-US"/>
          </a:p>
        </p:txBody>
      </p:sp>
      <p:pic>
        <p:nvPicPr>
          <p:cNvPr id="5" name="図 4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2AC2A4EE-84FB-3A41-B509-1B65C1C23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823811"/>
            <a:ext cx="8724900" cy="54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245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DDB9376-8897-1342-B19D-44342D69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ジュニアビレッジ事業　３</a:t>
            </a:r>
            <a:endParaRPr kumimoji="1" lang="ja-JP" altLang="en-US"/>
          </a:p>
        </p:txBody>
      </p:sp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4018D53C-B77F-AF44-A8FF-CB7EF4FF8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" y="791154"/>
            <a:ext cx="8858250" cy="548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741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ECD3711-260D-7241-8422-C6DA3A28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農林水産省</a:t>
            </a:r>
            <a:r>
              <a:rPr kumimoji="1" lang="ja-JP" altLang="en-US"/>
              <a:t>交付金を活用</a:t>
            </a:r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1E09D0E0-0ABC-124D-91CF-7FEB3735E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17468"/>
            <a:ext cx="8902699" cy="5902325"/>
          </a:xfrm>
        </p:spPr>
      </p:pic>
    </p:spTree>
    <p:extLst>
      <p:ext uri="{BB962C8B-B14F-4D97-AF65-F5344CB8AC3E}">
        <p14:creationId xmlns:p14="http://schemas.microsoft.com/office/powerpoint/2010/main" val="21577383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E694E0D5-31D0-0849-BB09-0360DEECF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耕作放棄地の対策</a:t>
            </a:r>
            <a:endParaRPr kumimoji="1" lang="ja-JP" altLang="en-US"/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15F388B5-8E7F-5D4E-9DD5-D3C157B91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770" y="845820"/>
            <a:ext cx="8355330" cy="5189220"/>
          </a:xfrm>
        </p:spPr>
      </p:pic>
    </p:spTree>
    <p:extLst>
      <p:ext uri="{BB962C8B-B14F-4D97-AF65-F5344CB8AC3E}">
        <p14:creationId xmlns:p14="http://schemas.microsoft.com/office/powerpoint/2010/main" val="41429044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4BB492B-2033-A54B-97C7-C7D02C314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19" y="3752849"/>
            <a:ext cx="4210046" cy="2452687"/>
          </a:xfrm>
        </p:spPr>
        <p:txBody>
          <a:bodyPr anchor="ctr">
            <a:normAutofit/>
          </a:bodyPr>
          <a:lstStyle/>
          <a:p>
            <a:r>
              <a:rPr kumimoji="1" lang="ja-JP" altLang="en-US" sz="3100">
                <a:solidFill>
                  <a:srgbClr val="FF0000"/>
                </a:solidFill>
              </a:rPr>
              <a:t>解体特措法</a:t>
            </a:r>
            <a:r>
              <a:rPr lang="ja-JP" altLang="en-US" sz="3100">
                <a:solidFill>
                  <a:srgbClr val="FF0000"/>
                </a:solidFill>
              </a:rPr>
              <a:t>ありきでは</a:t>
            </a:r>
            <a:br>
              <a:rPr lang="en-US" altLang="ja-JP" sz="3100" dirty="0">
                <a:solidFill>
                  <a:srgbClr val="FF0000"/>
                </a:solidFill>
              </a:rPr>
            </a:br>
            <a:br>
              <a:rPr lang="en-US" altLang="ja-JP" sz="3100" dirty="0">
                <a:solidFill>
                  <a:srgbClr val="FF0000"/>
                </a:solidFill>
              </a:rPr>
            </a:br>
            <a:r>
              <a:rPr lang="ja-JP" altLang="en-US" sz="3100">
                <a:solidFill>
                  <a:srgbClr val="FF0000"/>
                </a:solidFill>
              </a:rPr>
              <a:t>問題解決はしない</a:t>
            </a:r>
            <a:endParaRPr kumimoji="1" lang="ja-JP" altLang="en-US" sz="3100">
              <a:solidFill>
                <a:srgbClr val="FF0000"/>
              </a:solidFill>
            </a:endParaRPr>
          </a:p>
        </p:txBody>
      </p:sp>
      <p:pic>
        <p:nvPicPr>
          <p:cNvPr id="5" name="図 4" descr="屋外, トラック, トラクター, 座る が含まれている画像&#10;&#10;自動的に生成された説明">
            <a:extLst>
              <a:ext uri="{FF2B5EF4-FFF2-40B4-BE49-F238E27FC236}">
                <a16:creationId xmlns:a16="http://schemas.microsoft.com/office/drawing/2014/main" id="{789B55D0-FDC2-D34D-ACFC-234F6468E7B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D6DD6DC1-4586-134C-B746-9B59EB462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752850"/>
            <a:ext cx="4210046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sz="2400"/>
              <a:t>解体促進は</a:t>
            </a:r>
            <a:endParaRPr lang="en-US" altLang="ja-JP" sz="2400" dirty="0"/>
          </a:p>
          <a:p>
            <a:pPr marL="0" indent="0">
              <a:buNone/>
            </a:pPr>
            <a:r>
              <a:rPr kumimoji="1" lang="ja-JP" altLang="en-US" sz="2400"/>
              <a:t>解体廃棄だけでなく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/>
              <a:t>いい家を出来るだけ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伝統資材として活用すること</a:t>
            </a:r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6679944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建物の前の家&#10;&#10;自動的に生成された説明">
            <a:extLst>
              <a:ext uri="{FF2B5EF4-FFF2-40B4-BE49-F238E27FC236}">
                <a16:creationId xmlns:a16="http://schemas.microsoft.com/office/drawing/2014/main" id="{1B500FB8-5E33-C44B-9495-D3FE42D419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2682914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5" name="図 4" descr="屋外, 建物, トラック, 木製 が含まれている画像&#10;&#10;自動的に生成された説明">
            <a:extLst>
              <a:ext uri="{FF2B5EF4-FFF2-40B4-BE49-F238E27FC236}">
                <a16:creationId xmlns:a16="http://schemas.microsoft.com/office/drawing/2014/main" id="{5C540B35-988A-7141-87E6-1D0373714F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6892" y="3456433"/>
            <a:ext cx="3277108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6" name="図 5" descr="駅の天井からぶら下がっている&#10;&#10;自動的に生成された説明">
            <a:extLst>
              <a:ext uri="{FF2B5EF4-FFF2-40B4-BE49-F238E27FC236}">
                <a16:creationId xmlns:a16="http://schemas.microsoft.com/office/drawing/2014/main" id="{88F20FF1-DDDC-4842-ADB5-D99B88591A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722695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7" name="タイトル 1">
            <a:extLst>
              <a:ext uri="{FF2B5EF4-FFF2-40B4-BE49-F238E27FC236}">
                <a16:creationId xmlns:a16="http://schemas.microsoft.com/office/drawing/2014/main" id="{F3D8E586-80F0-DA46-B0DE-0C4CCEC02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7" y="939886"/>
            <a:ext cx="3156184" cy="2898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ja-JP" alt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古民家を</a:t>
            </a: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kumimoji="1" lang="ja-JP" alt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解体廃棄する</a:t>
            </a: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kumimoji="1" lang="ja-JP" alt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だけでなく</a:t>
            </a: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kumimoji="1" lang="en-US" altLang="ja-JP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ja-JP" altLang="en-US" sz="2800">
                <a:latin typeface="+mj-lt"/>
                <a:ea typeface="+mj-ea"/>
              </a:rPr>
              <a:t>リユースしていく</a:t>
            </a:r>
            <a:endParaRPr kumimoji="1" lang="en-US" altLang="ja-JP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図 7" descr="屋外, 建物, 家, 記号 が含まれている画像&#10;&#10;自動的に生成された説明">
            <a:extLst>
              <a:ext uri="{FF2B5EF4-FFF2-40B4-BE49-F238E27FC236}">
                <a16:creationId xmlns:a16="http://schemas.microsoft.com/office/drawing/2014/main" id="{DC25C184-530E-F941-9705-7BC90080E35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3905" y="10"/>
            <a:ext cx="3260096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pic>
        <p:nvPicPr>
          <p:cNvPr id="9" name="図 8" descr="人, 屋内, テーブル, 建物 が含まれている画像&#10;&#10;自動的に生成された説明">
            <a:extLst>
              <a:ext uri="{FF2B5EF4-FFF2-40B4-BE49-F238E27FC236}">
                <a16:creationId xmlns:a16="http://schemas.microsoft.com/office/drawing/2014/main" id="{EA180951-1231-8E40-81BD-55EAA10CAB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81" y="3893398"/>
            <a:ext cx="2531165" cy="29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143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D9FCF9A-1A92-8F4A-9646-67EC5949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循環型解体</a:t>
            </a:r>
          </a:p>
        </p:txBody>
      </p:sp>
      <p:pic>
        <p:nvPicPr>
          <p:cNvPr id="5" name="図 4" descr="屋外, フェンス, 人, 男 が含まれている画像&#10;&#10;自動的に生成された説明">
            <a:extLst>
              <a:ext uri="{FF2B5EF4-FFF2-40B4-BE49-F238E27FC236}">
                <a16:creationId xmlns:a16="http://schemas.microsoft.com/office/drawing/2014/main" id="{668B5F7F-1235-054B-933B-154E8F2FC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72280"/>
            <a:ext cx="3886200" cy="2556720"/>
          </a:xfrm>
          <a:prstGeom prst="rect">
            <a:avLst/>
          </a:prstGeom>
        </p:spPr>
      </p:pic>
      <p:pic>
        <p:nvPicPr>
          <p:cNvPr id="6" name="図 5" descr="屋外, 人, 男, 座る が含まれている画像&#10;&#10;自動的に生成された説明">
            <a:extLst>
              <a:ext uri="{FF2B5EF4-FFF2-40B4-BE49-F238E27FC236}">
                <a16:creationId xmlns:a16="http://schemas.microsoft.com/office/drawing/2014/main" id="{48E1C5DC-7F37-D14E-B364-13A556AFA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54" y="3699721"/>
            <a:ext cx="3886200" cy="2832842"/>
          </a:xfrm>
          <a:prstGeom prst="rect">
            <a:avLst/>
          </a:prstGeom>
        </p:spPr>
      </p:pic>
      <p:pic>
        <p:nvPicPr>
          <p:cNvPr id="7" name="図 6" descr="屋内, 建物, テーブル, 立つ が含まれている画像&#10;&#10;自動的に生成された説明">
            <a:extLst>
              <a:ext uri="{FF2B5EF4-FFF2-40B4-BE49-F238E27FC236}">
                <a16:creationId xmlns:a16="http://schemas.microsoft.com/office/drawing/2014/main" id="{0C3B4CE2-B384-B949-A31B-89E7862D8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00" y="872280"/>
            <a:ext cx="4203700" cy="2556720"/>
          </a:xfrm>
          <a:prstGeom prst="rect">
            <a:avLst/>
          </a:prstGeom>
        </p:spPr>
      </p:pic>
      <p:pic>
        <p:nvPicPr>
          <p:cNvPr id="8" name="図 7" descr="屋内, 椅子, 木製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C0E7C1BC-F37F-1243-B013-41A5418CF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600" y="3699722"/>
            <a:ext cx="4210050" cy="283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3198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EE2F7CE-DAC3-174F-A689-59F6EF0E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 dirty="0"/>
              <a:t>古材活用　古材鑑定士　事例　</a:t>
            </a:r>
          </a:p>
        </p:txBody>
      </p:sp>
      <p:pic>
        <p:nvPicPr>
          <p:cNvPr id="5" name="コンテンツ プレースホルダー 4" descr="屋内, テーブル, 木製, 木材 が含まれている画像&#10;&#10;自動的に生成された説明">
            <a:extLst>
              <a:ext uri="{FF2B5EF4-FFF2-40B4-BE49-F238E27FC236}">
                <a16:creationId xmlns:a16="http://schemas.microsoft.com/office/drawing/2014/main" id="{7CF9C9DD-373D-264B-A6F8-81D099DA8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25" y="961739"/>
            <a:ext cx="3809380" cy="5745824"/>
          </a:xfrm>
        </p:spPr>
      </p:pic>
      <p:pic>
        <p:nvPicPr>
          <p:cNvPr id="6" name="図 5" descr="屋内, 床, 部屋, 窓 が含まれている画像&#10;&#10;自動的に生成された説明">
            <a:extLst>
              <a:ext uri="{FF2B5EF4-FFF2-40B4-BE49-F238E27FC236}">
                <a16:creationId xmlns:a16="http://schemas.microsoft.com/office/drawing/2014/main" id="{F1454940-C789-444C-BF19-B7D0EDA76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653" y="961739"/>
            <a:ext cx="4749802" cy="2819400"/>
          </a:xfrm>
          <a:prstGeom prst="rect">
            <a:avLst/>
          </a:prstGeom>
        </p:spPr>
      </p:pic>
      <p:pic>
        <p:nvPicPr>
          <p:cNvPr id="7" name="図 6" descr="屋内, 椅子, テーブル, 木製 が含まれている画像&#10;&#10;自動的に生成された説明">
            <a:extLst>
              <a:ext uri="{FF2B5EF4-FFF2-40B4-BE49-F238E27FC236}">
                <a16:creationId xmlns:a16="http://schemas.microsoft.com/office/drawing/2014/main" id="{34070953-D68A-2F4F-B446-C2063AD89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006" y="3974738"/>
            <a:ext cx="4749802" cy="272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057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12" descr="庭にある大きな家&#10;&#10;自動的に生成された説明">
            <a:extLst>
              <a:ext uri="{FF2B5EF4-FFF2-40B4-BE49-F238E27FC236}">
                <a16:creationId xmlns:a16="http://schemas.microsoft.com/office/drawing/2014/main" id="{46FD0766-D5A5-A34C-BBB9-8D4C92FEC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268"/>
            <a:ext cx="4572000" cy="3693700"/>
          </a:xfrm>
        </p:spPr>
      </p:pic>
      <p:pic>
        <p:nvPicPr>
          <p:cNvPr id="6" name="図 5" descr="新聞の一面記事&#10;&#10;中程度の精度で自動的に生成された説明">
            <a:extLst>
              <a:ext uri="{FF2B5EF4-FFF2-40B4-BE49-F238E27FC236}">
                <a16:creationId xmlns:a16="http://schemas.microsoft.com/office/drawing/2014/main" id="{81AB3654-0F46-F74B-A681-7DD6291D8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0"/>
            <a:ext cx="4572000" cy="68580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275EA7-0404-2C48-929C-B8E51E9EAD9E}"/>
              </a:ext>
            </a:extLst>
          </p:cNvPr>
          <p:cNvSpPr txBox="1"/>
          <p:nvPr/>
        </p:nvSpPr>
        <p:spPr>
          <a:xfrm>
            <a:off x="231820" y="3979572"/>
            <a:ext cx="4114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ウッドショックから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>
                <a:solidFill>
                  <a:srgbClr val="FF0000"/>
                </a:solidFill>
              </a:rPr>
              <a:t>今、空き家・古民家が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>
                <a:solidFill>
                  <a:srgbClr val="FF0000"/>
                </a:solidFill>
              </a:rPr>
              <a:t>　　資源になっています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4787153" y="4316506"/>
            <a:ext cx="3603812" cy="2581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174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 descr="新聞の記事&#10;&#10;自動的に生成された説明">
            <a:extLst>
              <a:ext uri="{FF2B5EF4-FFF2-40B4-BE49-F238E27FC236}">
                <a16:creationId xmlns:a16="http://schemas.microsoft.com/office/drawing/2014/main" id="{878DEFA1-5F7C-EF48-854D-5A343C0F2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161"/>
            <a:ext cx="4572000" cy="4621352"/>
          </a:xfrm>
        </p:spPr>
      </p:pic>
      <p:pic>
        <p:nvPicPr>
          <p:cNvPr id="5" name="図 4" descr="新聞の記事&#10;&#10;自動的に生成された説明">
            <a:extLst>
              <a:ext uri="{FF2B5EF4-FFF2-40B4-BE49-F238E27FC236}">
                <a16:creationId xmlns:a16="http://schemas.microsoft.com/office/drawing/2014/main" id="{FA2A84F8-775E-D247-8D0F-D038C811A1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8" y="0"/>
            <a:ext cx="4572001" cy="465151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14AEAC5-93B9-6045-9B97-E1859204C277}"/>
              </a:ext>
            </a:extLst>
          </p:cNvPr>
          <p:cNvSpPr txBox="1"/>
          <p:nvPr/>
        </p:nvSpPr>
        <p:spPr>
          <a:xfrm>
            <a:off x="120016" y="5014694"/>
            <a:ext cx="86118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空き家・古民家が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　各都道府県でブランド化されて移築されています</a:t>
            </a:r>
          </a:p>
        </p:txBody>
      </p:sp>
    </p:spTree>
    <p:extLst>
      <p:ext uri="{BB962C8B-B14F-4D97-AF65-F5344CB8AC3E}">
        <p14:creationId xmlns:p14="http://schemas.microsoft.com/office/powerpoint/2010/main" val="19569624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BF212C1C-C9C0-3143-AAAA-DD0727B9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 descr="建物, 屋外, 椅子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F3B5F57B-9B41-9B41-957A-02FB31AD2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823940"/>
            <a:ext cx="4572000" cy="3034060"/>
          </a:xfrm>
        </p:spPr>
      </p:pic>
      <p:pic>
        <p:nvPicPr>
          <p:cNvPr id="6" name="図 5" descr="人, 屋内, テーブル, グループ が含まれている画像&#10;&#10;自動的に生成された説明">
            <a:extLst>
              <a:ext uri="{FF2B5EF4-FFF2-40B4-BE49-F238E27FC236}">
                <a16:creationId xmlns:a16="http://schemas.microsoft.com/office/drawing/2014/main" id="{658EABE7-397D-FA40-B34D-12BB99579F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852" y="1"/>
            <a:ext cx="4635357" cy="3793778"/>
          </a:xfrm>
          <a:prstGeom prst="rect">
            <a:avLst/>
          </a:prstGeom>
        </p:spPr>
      </p:pic>
      <p:pic>
        <p:nvPicPr>
          <p:cNvPr id="7" name="図 6" descr="木製のベンチに座っている人たち&#10;&#10;低い精度で自動的に生成された説明">
            <a:extLst>
              <a:ext uri="{FF2B5EF4-FFF2-40B4-BE49-F238E27FC236}">
                <a16:creationId xmlns:a16="http://schemas.microsoft.com/office/drawing/2014/main" id="{C9D9ADBD-C18A-3342-B2E0-CACDFA0BCD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8505" y="0"/>
            <a:ext cx="4545495" cy="379377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5AD7E74-6622-5245-993C-88018BF1E238}"/>
              </a:ext>
            </a:extLst>
          </p:cNvPr>
          <p:cNvSpPr txBox="1"/>
          <p:nvPr/>
        </p:nvSpPr>
        <p:spPr>
          <a:xfrm>
            <a:off x="225288" y="4094922"/>
            <a:ext cx="41815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FF0000"/>
                </a:solidFill>
              </a:rPr>
              <a:t>海外にも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日本の空き家・古民家は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</a:rPr>
              <a:t>　　　移築されています</a:t>
            </a:r>
          </a:p>
        </p:txBody>
      </p:sp>
    </p:spTree>
    <p:extLst>
      <p:ext uri="{BB962C8B-B14F-4D97-AF65-F5344CB8AC3E}">
        <p14:creationId xmlns:p14="http://schemas.microsoft.com/office/powerpoint/2010/main" val="498374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FBBDC97-3478-C844-9DE0-FDE8A881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利活用には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DC2EB1F-0B48-7049-9CB9-092542B99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 algn="ctr">
              <a:buNone/>
            </a:pPr>
            <a:r>
              <a:rPr kumimoji="1" lang="ja-JP" altLang="en-US"/>
              <a:t>地域の空き家を</a:t>
            </a:r>
            <a:r>
              <a:rPr kumimoji="1" lang="ja-JP" altLang="en-US">
                <a:solidFill>
                  <a:srgbClr val="FF0000"/>
                </a:solidFill>
              </a:rPr>
              <a:t>社会公共性高く</a:t>
            </a:r>
            <a:r>
              <a:rPr kumimoji="1" lang="ja-JP" altLang="en-US"/>
              <a:t>活用する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126688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FBBDC97-3478-C844-9DE0-FDE8A881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利活用には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DC2EB1F-0B48-7049-9CB9-092542B99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 algn="ctr">
              <a:buNone/>
            </a:pPr>
            <a:r>
              <a:rPr kumimoji="1" lang="ja-JP" altLang="en-US"/>
              <a:t>地域の空き家を社会公共性高く活用する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すると</a:t>
            </a:r>
            <a:r>
              <a:rPr kumimoji="1" lang="ja-JP" altLang="en-US">
                <a:solidFill>
                  <a:srgbClr val="FF0000"/>
                </a:solidFill>
              </a:rPr>
              <a:t>地域の価値が上がり</a:t>
            </a:r>
            <a:r>
              <a:rPr kumimoji="1" lang="ja-JP" altLang="en-US"/>
              <a:t>始める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1916699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FBBDC97-3478-C844-9DE0-FDE8A881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利活用には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DC2EB1F-0B48-7049-9CB9-092542B99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 algn="ctr">
              <a:buNone/>
            </a:pPr>
            <a:r>
              <a:rPr kumimoji="1" lang="ja-JP" altLang="en-US"/>
              <a:t>地域の空き家を社会公共性高く活用する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すると地域の価値が上がり始める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>
                <a:solidFill>
                  <a:srgbClr val="FF0000"/>
                </a:solidFill>
              </a:rPr>
              <a:t>住民の力で</a:t>
            </a:r>
            <a:r>
              <a:rPr kumimoji="1" lang="ja-JP" altLang="en-US"/>
              <a:t>より磨き上げをしていく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9318469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FBBDC97-3478-C844-9DE0-FDE8A881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利活用には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DC2EB1F-0B48-7049-9CB9-092542B99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 algn="ctr">
              <a:buNone/>
            </a:pPr>
            <a:r>
              <a:rPr kumimoji="1" lang="ja-JP" altLang="en-US"/>
              <a:t>地域の空き家を社会公共性高く活用する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すると地域の価値が上がり始める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住民の力でより磨き上げをしていく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>
                <a:solidFill>
                  <a:srgbClr val="FF0000"/>
                </a:solidFill>
              </a:rPr>
              <a:t>地域が元気に</a:t>
            </a:r>
            <a:r>
              <a:rPr kumimoji="1" lang="ja-JP" altLang="en-US"/>
              <a:t>なっていく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0733218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FBBDC97-3478-C844-9DE0-FDE8A881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利活用には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7DC2EB1F-0B48-7049-9CB9-092542B99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 algn="ctr">
              <a:buNone/>
            </a:pPr>
            <a:r>
              <a:rPr kumimoji="1" lang="ja-JP" altLang="en-US"/>
              <a:t>地域の空き家を社会公共性高く活用する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すると地域の価値が上がり始める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住民の力でより磨き上げをしていく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地域が元気になっていく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/>
              <a:t>⇩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>
                <a:solidFill>
                  <a:schemeClr val="accent1"/>
                </a:solidFill>
              </a:rPr>
              <a:t>自分所有の空き家を解決</a:t>
            </a:r>
            <a:r>
              <a:rPr lang="ja-JP" altLang="en-US"/>
              <a:t>しようとしても</a:t>
            </a:r>
            <a:endParaRPr lang="en-US" altLang="ja-JP" dirty="0"/>
          </a:p>
          <a:p>
            <a:pPr marL="0" indent="0" algn="ctr">
              <a:buNone/>
            </a:pPr>
            <a:r>
              <a:rPr kumimoji="1" lang="ja-JP" altLang="en-US"/>
              <a:t>今の時代「価値を上げる」ことは難しい</a:t>
            </a:r>
          </a:p>
        </p:txBody>
      </p:sp>
    </p:spTree>
    <p:extLst>
      <p:ext uri="{BB962C8B-B14F-4D97-AF65-F5344CB8AC3E}">
        <p14:creationId xmlns:p14="http://schemas.microsoft.com/office/powerpoint/2010/main" val="386256772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6EAAABC-4F75-6F48-BA58-9E055599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富谷市の空き家課題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857E0CA-44CE-8645-802C-DA3E4BFE9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>
                <a:solidFill>
                  <a:schemeClr val="bg2"/>
                </a:solidFill>
              </a:rPr>
              <a:t>・まちなかの活性化</a:t>
            </a:r>
            <a:endParaRPr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kumimoji="1"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sz="4400">
                <a:solidFill>
                  <a:schemeClr val="bg2"/>
                </a:solidFill>
              </a:rPr>
              <a:t>・田舎の空家古民家を活かす</a:t>
            </a:r>
            <a:endParaRPr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kumimoji="1" lang="en-US" altLang="ja-JP" sz="44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sz="4400">
                <a:solidFill>
                  <a:srgbClr val="FF0000"/>
                </a:solidFill>
              </a:rPr>
              <a:t>・分譲地の未来を用意</a:t>
            </a:r>
            <a:endParaRPr kumimoji="1" lang="ja-JP" altLang="en-US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15267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5BAEA51-9A4A-4E42-BEED-6AC2FE7B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都会での分譲地・マンション問題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A00B29FB-280F-EC40-8428-714EEF493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991" y="791154"/>
            <a:ext cx="8134350" cy="6066846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ja-JP" altLang="en-US" dirty="0"/>
              <a:t>相続などによって親から実家を譲り受けたのはいいけれど</a:t>
            </a:r>
          </a:p>
          <a:p>
            <a:pPr marL="0" indent="0">
              <a:buNone/>
            </a:pPr>
            <a:r>
              <a:rPr lang="ja-JP" altLang="en-US" dirty="0"/>
              <a:t>すでに自分の家を持っていたり、勤務地や子どもの学校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などの都合でその場所では生活できない理由があったり、</a:t>
            </a:r>
          </a:p>
          <a:p>
            <a:pPr marL="0" indent="0">
              <a:buNone/>
            </a:pPr>
            <a:r>
              <a:rPr lang="ja-JP" altLang="en-US" dirty="0"/>
              <a:t>昔は当たり前のように二世代三世代が共に暮らし、次世代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へと家を継承する時代でしたが、今では核家族化や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少子高齢化、地方における人口減少、住宅ローン減税や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住宅取得控除などの政策などによりもともとあった実家を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利用することなく便利で魅力的な街に新しい家を購入する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といったように人々の考え方が大きく変化してきました。</a:t>
            </a:r>
          </a:p>
          <a:p>
            <a:pPr marL="0" indent="0">
              <a:buNone/>
            </a:pPr>
            <a:r>
              <a:rPr lang="ja-JP" altLang="en-US" dirty="0"/>
              <a:t>また、人々の暮らし方や、生活スタイルも家庭により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さまざまで、子どもが小さいうちは郊外の一戸建て</a:t>
            </a:r>
          </a:p>
          <a:p>
            <a:pPr marL="0" indent="0">
              <a:buNone/>
            </a:pPr>
            <a:r>
              <a:rPr lang="ja-JP" altLang="en-US" dirty="0"/>
              <a:t>夫妻がシニアになったら都心のバリアフリーマンションで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病院の近くに住むといったように住宅の選択肢も広がり</a:t>
            </a:r>
          </a:p>
          <a:p>
            <a:pPr marL="0" indent="0">
              <a:buNone/>
            </a:pPr>
            <a:r>
              <a:rPr lang="ja-JP" altLang="en-US" dirty="0"/>
              <a:t>昔のように実家を継承しない方も増えています。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63215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F3C3E84B-0918-D34E-9B60-AFB1B4C3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横浜市の事例</a:t>
            </a:r>
          </a:p>
        </p:txBody>
      </p:sp>
      <p:pic>
        <p:nvPicPr>
          <p:cNvPr id="5" name="コンテンツ プレースホルダー 4" descr="テキスト, 手紙&#10;&#10;自動的に生成された説明">
            <a:extLst>
              <a:ext uri="{FF2B5EF4-FFF2-40B4-BE49-F238E27FC236}">
                <a16:creationId xmlns:a16="http://schemas.microsoft.com/office/drawing/2014/main" id="{56D8D28F-8433-E048-B419-B1311AEE3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820271"/>
            <a:ext cx="8470900" cy="5524500"/>
          </a:xfrm>
        </p:spPr>
      </p:pic>
    </p:spTree>
    <p:extLst>
      <p:ext uri="{BB962C8B-B14F-4D97-AF65-F5344CB8AC3E}">
        <p14:creationId xmlns:p14="http://schemas.microsoft.com/office/powerpoint/2010/main" val="12276516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1093BD39-5152-C84D-90EB-D1A56F04D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未来への準備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57AAF799-7639-0748-8797-BADF8D07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>
              <a:buNone/>
            </a:pPr>
            <a:endParaRPr kumimoji="1" lang="en-US" altLang="ja-JP"/>
          </a:p>
          <a:p>
            <a:pPr marL="0" indent="0">
              <a:buNone/>
            </a:pPr>
            <a:r>
              <a:rPr kumimoji="1" lang="ja-JP" altLang="en-US"/>
              <a:t>将来高齢化して、学校がいらなくなり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相続されず、空き家が増える</a:t>
            </a:r>
            <a:r>
              <a:rPr lang="ja-JP" altLang="en-US"/>
              <a:t>。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住宅地としてだけでなく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地域に根付いてもらう仕組みづくりを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並行しへ行っていく。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/>
          </a:p>
        </p:txBody>
      </p:sp>
      <p:pic>
        <p:nvPicPr>
          <p:cNvPr id="6" name="図 5" descr="道路を走る車&#10;&#10;中程度の精度で自動的に生成された説明">
            <a:extLst>
              <a:ext uri="{FF2B5EF4-FFF2-40B4-BE49-F238E27FC236}">
                <a16:creationId xmlns:a16="http://schemas.microsoft.com/office/drawing/2014/main" id="{69A4CD9A-7588-A84D-B93E-CABA1A4DE42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16553"/>
            <a:ext cx="9144000" cy="603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6205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422B3C4-312A-5C4B-8B65-766AE7426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小田原市　テレワーク施設</a:t>
            </a:r>
          </a:p>
        </p:txBody>
      </p:sp>
      <p:pic>
        <p:nvPicPr>
          <p:cNvPr id="5" name="図 4" descr="新聞の一部の白黒写真&#10;&#10;中程度の精度で自動的に生成された説明">
            <a:extLst>
              <a:ext uri="{FF2B5EF4-FFF2-40B4-BE49-F238E27FC236}">
                <a16:creationId xmlns:a16="http://schemas.microsoft.com/office/drawing/2014/main" id="{53527BED-3869-844E-83E5-86413A2AEE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5" y="760993"/>
            <a:ext cx="9037089" cy="606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730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070DF497-9BAA-F84F-BDF8-84E5F04D3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関係人口を増やす</a:t>
            </a:r>
            <a:endParaRPr kumimoji="1" lang="ja-JP" altLang="en-US"/>
          </a:p>
        </p:txBody>
      </p:sp>
      <p:pic>
        <p:nvPicPr>
          <p:cNvPr id="5" name="コンテンツ プレースホルダー 4" descr="部屋の窓の外を見ている人&#10;&#10;中程度の精度で自動的に生成された説明">
            <a:extLst>
              <a:ext uri="{FF2B5EF4-FFF2-40B4-BE49-F238E27FC236}">
                <a16:creationId xmlns:a16="http://schemas.microsoft.com/office/drawing/2014/main" id="{926C8449-9C01-3C46-AB5A-AF17E203E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7" y="768715"/>
            <a:ext cx="8504465" cy="6004694"/>
          </a:xfr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6FC7552-D60D-014D-AB85-931E218E48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7" y="768715"/>
            <a:ext cx="1183569" cy="11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1654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自動的に生成された説明">
            <a:extLst>
              <a:ext uri="{FF2B5EF4-FFF2-40B4-BE49-F238E27FC236}">
                <a16:creationId xmlns:a16="http://schemas.microsoft.com/office/drawing/2014/main" id="{725A5880-9FC8-A84F-994A-382FCA18AB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6" y="802648"/>
            <a:ext cx="8360228" cy="585941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9AF9BE-05A0-E74D-9EDB-580DABF7CEA9}"/>
              </a:ext>
            </a:extLst>
          </p:cNvPr>
          <p:cNvSpPr txBox="1"/>
          <p:nvPr/>
        </p:nvSpPr>
        <p:spPr>
          <a:xfrm>
            <a:off x="177800" y="101600"/>
            <a:ext cx="4686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/>
              <a:t>官民で内閣府テレワーク事業　</a:t>
            </a:r>
          </a:p>
        </p:txBody>
      </p:sp>
    </p:spTree>
    <p:extLst>
      <p:ext uri="{BB962C8B-B14F-4D97-AF65-F5344CB8AC3E}">
        <p14:creationId xmlns:p14="http://schemas.microsoft.com/office/powerpoint/2010/main" val="25989819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FE432F65-21EA-724C-9CC7-E58CA070C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368" y="931168"/>
            <a:ext cx="8523640" cy="3737671"/>
          </a:xfr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8B35E8E-A48A-8347-9454-CADFC2F4C6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10" y="5010727"/>
            <a:ext cx="3168502" cy="1817112"/>
          </a:xfrm>
          <a:prstGeom prst="rect">
            <a:avLst/>
          </a:prstGeom>
        </p:spPr>
      </p:pic>
      <p:pic>
        <p:nvPicPr>
          <p:cNvPr id="6" name="図 5" descr="人, 子供, 屋内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07DB028B-EBB3-0A43-A4B8-54410231DD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053" y="5010726"/>
            <a:ext cx="2806997" cy="181711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268FAFA-59D1-AF4B-87AA-0793758AA942}"/>
              </a:ext>
            </a:extLst>
          </p:cNvPr>
          <p:cNvSpPr txBox="1"/>
          <p:nvPr/>
        </p:nvSpPr>
        <p:spPr>
          <a:xfrm>
            <a:off x="6800327" y="5010726"/>
            <a:ext cx="19909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>
                <a:solidFill>
                  <a:srgbClr val="FF0000"/>
                </a:solidFill>
              </a:rPr>
              <a:t>休眠預金</a:t>
            </a:r>
            <a:endParaRPr kumimoji="1" lang="en-US" altLang="ja-JP" sz="2800" dirty="0">
              <a:solidFill>
                <a:srgbClr val="FF0000"/>
              </a:solidFill>
            </a:endParaRPr>
          </a:p>
          <a:p>
            <a:r>
              <a:rPr kumimoji="1" lang="ja-JP" altLang="en-US" sz="2800">
                <a:solidFill>
                  <a:srgbClr val="FF0000"/>
                </a:solidFill>
              </a:rPr>
              <a:t>　　の活用</a:t>
            </a:r>
          </a:p>
        </p:txBody>
      </p:sp>
      <p:sp>
        <p:nvSpPr>
          <p:cNvPr id="8" name="タイトル 14">
            <a:extLst>
              <a:ext uri="{FF2B5EF4-FFF2-40B4-BE49-F238E27FC236}">
                <a16:creationId xmlns:a16="http://schemas.microsoft.com/office/drawing/2014/main" id="{32611A79-C268-384E-B092-DDC206A79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/>
              <a:t>シングルマザー向けのシュア施設へ</a:t>
            </a:r>
          </a:p>
        </p:txBody>
      </p:sp>
    </p:spTree>
    <p:extLst>
      <p:ext uri="{BB962C8B-B14F-4D97-AF65-F5344CB8AC3E}">
        <p14:creationId xmlns:p14="http://schemas.microsoft.com/office/powerpoint/2010/main" val="809165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48A2F4D4-E8C1-1248-B373-78AE0FFC8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Autofit/>
          </a:bodyPr>
          <a:lstStyle/>
          <a:p>
            <a:r>
              <a:rPr kumimoji="1" lang="ja-JP" altLang="en-US" sz="2000"/>
              <a:t>古民家再生協会は古民家・空き家活用</a:t>
            </a:r>
            <a:br>
              <a:rPr kumimoji="1" lang="en-US" altLang="ja-JP" sz="2000" dirty="0"/>
            </a:br>
            <a:r>
              <a:rPr kumimoji="1" lang="ja-JP" altLang="en-US" sz="2000"/>
              <a:t>　　　シングルマザー向けシェアハウス資金分配団体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FB78A524-F0D1-274A-92DF-E011C8A5A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　　　　</a:t>
            </a:r>
            <a:r>
              <a:rPr kumimoji="1" lang="ja-JP" altLang="en-US"/>
              <a:t>す。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7DB560-5CE7-FD4F-80F0-EE61FD5893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28" y="791154"/>
            <a:ext cx="8816197" cy="55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6173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10FF8F7-A817-D24E-BEFC-CD783B3D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800"/>
              <a:t>空き家課題解決は</a:t>
            </a:r>
            <a:endParaRPr kumimoji="1" lang="ja-JP" altLang="en-US" sz="280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D12E77B-2016-6047-AAA5-817E69AF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791154"/>
            <a:ext cx="8794865" cy="560964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>
                <a:solidFill>
                  <a:srgbClr val="FF0000"/>
                </a:solidFill>
              </a:rPr>
              <a:t>今</a:t>
            </a:r>
            <a:r>
              <a:rPr lang="ja-JP" altLang="en-US" sz="3200"/>
              <a:t>やること！</a:t>
            </a:r>
            <a:r>
              <a:rPr lang="ja-JP" altLang="en-US" sz="3200">
                <a:solidFill>
                  <a:srgbClr val="FF0000"/>
                </a:solidFill>
              </a:rPr>
              <a:t>先送り</a:t>
            </a:r>
            <a:r>
              <a:rPr lang="ja-JP" altLang="en-US" sz="3200"/>
              <a:t>をしない！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9834007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10FF8F7-A817-D24E-BEFC-CD783B3D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800"/>
              <a:t>空き家課題解決は</a:t>
            </a:r>
            <a:endParaRPr kumimoji="1" lang="ja-JP" altLang="en-US" sz="280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D12E77B-2016-6047-AAA5-817E69AF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791154"/>
            <a:ext cx="8794865" cy="560964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今やること！先送りをしない！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ボランティアでなく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>
                <a:solidFill>
                  <a:srgbClr val="FF0000"/>
                </a:solidFill>
              </a:rPr>
              <a:t>ビジネスとして成り立つ</a:t>
            </a:r>
            <a:r>
              <a:rPr lang="ja-JP" altLang="en-US" sz="3200"/>
              <a:t>ことが大事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0204175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10FF8F7-A817-D24E-BEFC-CD783B3D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800"/>
              <a:t>空き家課題解決は</a:t>
            </a:r>
            <a:endParaRPr kumimoji="1" lang="ja-JP" altLang="en-US" sz="280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D12E77B-2016-6047-AAA5-817E69AF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791154"/>
            <a:ext cx="8794865" cy="560964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今やること！先送りをしない！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ボランティアでなく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ビジネスとして成り立つことが大事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地域の</a:t>
            </a:r>
            <a:r>
              <a:rPr lang="ja-JP" altLang="en-US" sz="3200">
                <a:solidFill>
                  <a:srgbClr val="FF0000"/>
                </a:solidFill>
              </a:rPr>
              <a:t>価値を上げる</a:t>
            </a:r>
            <a:r>
              <a:rPr lang="ja-JP" altLang="en-US" sz="3200"/>
              <a:t>ことが大事</a:t>
            </a:r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8076235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510FF8F7-A817-D24E-BEFC-CD783B3DF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>
            <a:normAutofit/>
          </a:bodyPr>
          <a:lstStyle/>
          <a:p>
            <a:r>
              <a:rPr lang="ja-JP" altLang="en-US" sz="2800"/>
              <a:t>空き家課題解決は</a:t>
            </a:r>
            <a:endParaRPr kumimoji="1" lang="ja-JP" altLang="en-US" sz="280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D12E77B-2016-6047-AAA5-817E69AF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791154"/>
            <a:ext cx="8794865" cy="560964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3200"/>
              <a:t>今やること！先送りをしない！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ボランティアでなく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ビジネスとして成り立つことが大事</a:t>
            </a: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地域の価値を上げることが大事</a:t>
            </a:r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200">
                <a:solidFill>
                  <a:srgbClr val="FF0000"/>
                </a:solidFill>
              </a:rPr>
              <a:t>官民連携</a:t>
            </a:r>
            <a:r>
              <a:rPr lang="ja-JP" altLang="en-US" sz="3200"/>
              <a:t>で国の仕組みをしっかりと活用する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/>
              <a:t>（</a:t>
            </a:r>
            <a:r>
              <a:rPr lang="ja-JP" altLang="en-US" sz="2400"/>
              <a:t>自治体だけに頼らない、移住だけに期待しない）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652462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 descr="テキスト, ホワイトボード&#10;&#10;自動的に生成された説明">
            <a:extLst>
              <a:ext uri="{FF2B5EF4-FFF2-40B4-BE49-F238E27FC236}">
                <a16:creationId xmlns:a16="http://schemas.microsoft.com/office/drawing/2014/main" id="{6B1BD5D2-56AD-A842-9689-A849C6E64E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63" y="1674813"/>
            <a:ext cx="8064500" cy="1954213"/>
          </a:xfrm>
        </p:spPr>
      </p:pic>
      <p:pic>
        <p:nvPicPr>
          <p:cNvPr id="5" name="図 4" descr="テーブルで食事をしている人達&#10;&#10;自動的に生成された説明">
            <a:extLst>
              <a:ext uri="{FF2B5EF4-FFF2-40B4-BE49-F238E27FC236}">
                <a16:creationId xmlns:a16="http://schemas.microsoft.com/office/drawing/2014/main" id="{59CFF457-652E-AC42-9ECE-767947074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63" y="3702050"/>
            <a:ext cx="3422650" cy="2365375"/>
          </a:xfrm>
          <a:prstGeom prst="rect">
            <a:avLst/>
          </a:prstGeom>
        </p:spPr>
      </p:pic>
      <p:pic>
        <p:nvPicPr>
          <p:cNvPr id="6" name="図 5" descr="ダイアグラム&#10;&#10;自動的に生成された説明">
            <a:extLst>
              <a:ext uri="{FF2B5EF4-FFF2-40B4-BE49-F238E27FC236}">
                <a16:creationId xmlns:a16="http://schemas.microsoft.com/office/drawing/2014/main" id="{DF83944A-011A-C044-8A4E-7C08BB4DF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5425" y="3702050"/>
            <a:ext cx="3170238" cy="2365375"/>
          </a:xfrm>
          <a:prstGeom prst="rect">
            <a:avLst/>
          </a:prstGeom>
        </p:spPr>
      </p:pic>
      <p:pic>
        <p:nvPicPr>
          <p:cNvPr id="7" name="図 6" descr="会議室に集まる人々&#10;&#10;自動的に生成された説明">
            <a:extLst>
              <a:ext uri="{FF2B5EF4-FFF2-40B4-BE49-F238E27FC236}">
                <a16:creationId xmlns:a16="http://schemas.microsoft.com/office/drawing/2014/main" id="{141E8264-524C-8540-ADFB-BF94EDDA69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8688" y="3702050"/>
            <a:ext cx="1323975" cy="968375"/>
          </a:xfrm>
          <a:prstGeom prst="rect">
            <a:avLst/>
          </a:prstGeom>
        </p:spPr>
      </p:pic>
      <p:pic>
        <p:nvPicPr>
          <p:cNvPr id="8" name="図 7" descr="図形&#10;&#10;自動的に生成された説明">
            <a:extLst>
              <a:ext uri="{FF2B5EF4-FFF2-40B4-BE49-F238E27FC236}">
                <a16:creationId xmlns:a16="http://schemas.microsoft.com/office/drawing/2014/main" id="{71C0000C-6683-0840-ADC2-01C1F865080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8688" y="4743450"/>
            <a:ext cx="1323975" cy="1323975"/>
          </a:xfrm>
          <a:prstGeom prst="rect">
            <a:avLst/>
          </a:prstGeom>
        </p:spPr>
      </p:pic>
      <p:sp>
        <p:nvSpPr>
          <p:cNvPr id="10" name="タイトル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367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2254</Words>
  <Application>Microsoft Macintosh PowerPoint</Application>
  <PresentationFormat>画面に合わせる (4:3)</PresentationFormat>
  <Paragraphs>391</Paragraphs>
  <Slides>111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111</vt:i4>
      </vt:variant>
    </vt:vector>
  </HeadingPairs>
  <TitlesOfParts>
    <vt:vector size="120" baseType="lpstr">
      <vt:lpstr>FOT-TsukuARdGothic Std R</vt:lpstr>
      <vt:lpstr>Meiryo UI</vt:lpstr>
      <vt:lpstr>ＭＳ ゴシック</vt:lpstr>
      <vt:lpstr>ＭＳ 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空き家問題とはそもそも</vt:lpstr>
      <vt:lpstr>地方都市の空き家課題</vt:lpstr>
      <vt:lpstr>富谷市の空き家課題</vt:lpstr>
      <vt:lpstr>古い街並みを活かす　策</vt:lpstr>
      <vt:lpstr>まずは多くの支援者を募り世論を創る</vt:lpstr>
      <vt:lpstr>養老町老舗旅館のクラウドファンディング</vt:lpstr>
      <vt:lpstr>養老町でのお金の創り方</vt:lpstr>
      <vt:lpstr>岐阜県養老町での活性化</vt:lpstr>
      <vt:lpstr>国の施策「企業版ふるさと納税」</vt:lpstr>
      <vt:lpstr>企業版ふるさと納税で空き家対策</vt:lpstr>
      <vt:lpstr>PowerPoint プレゼンテーション</vt:lpstr>
      <vt:lpstr>国東市の学官連携事例</vt:lpstr>
      <vt:lpstr>国東市の産学官地域再生事例</vt:lpstr>
      <vt:lpstr>小城市　経済産業省事業　</vt:lpstr>
      <vt:lpstr>２０年間の空き蔵再生</vt:lpstr>
      <vt:lpstr>蔵から地域を活性化していく</vt:lpstr>
      <vt:lpstr>補助金概要</vt:lpstr>
      <vt:lpstr>当協会でお手伝いできること</vt:lpstr>
      <vt:lpstr>遠野市/民間の力で 古民家を図書館へ</vt:lpstr>
      <vt:lpstr>子ども図書館が地域を元気にする</vt:lpstr>
      <vt:lpstr>PowerPoint プレゼンテーション</vt:lpstr>
      <vt:lpstr>一気に地域が元気になる</vt:lpstr>
      <vt:lpstr>企業版ふるさと納税等を成功させるコツ</vt:lpstr>
      <vt:lpstr>富谷市の空き家課題</vt:lpstr>
      <vt:lpstr>PowerPoint プレゼンテーション</vt:lpstr>
      <vt:lpstr>PowerPoint プレゼンテーション</vt:lpstr>
      <vt:lpstr>PowerPoint プレゼンテーション</vt:lpstr>
      <vt:lpstr>大事は ・空き家 ・地域の価値を 上げていくこと</vt:lpstr>
      <vt:lpstr>PowerPoint プレゼンテーション</vt:lpstr>
      <vt:lpstr>PowerPoint プレゼンテーション</vt:lpstr>
      <vt:lpstr>田舎の課題は</vt:lpstr>
      <vt:lpstr>国の大きな施策（令和３年３月９日設立）</vt:lpstr>
      <vt:lpstr>国は二地域居住推進協議会を設立しました（イメージ）</vt:lpstr>
      <vt:lpstr>様々な国の支援</vt:lpstr>
      <vt:lpstr>交流人口関係人口から定住人口</vt:lpstr>
      <vt:lpstr>ふるさと納税を有効に活用していく</vt:lpstr>
      <vt:lpstr> 二地域居住を生み出すには？ </vt:lpstr>
      <vt:lpstr>PowerPoint プレゼンテーション</vt:lpstr>
      <vt:lpstr> </vt:lpstr>
      <vt:lpstr>空き家に手を加えるコトなくそのまま流通が基本</vt:lpstr>
      <vt:lpstr>空き家バンクでは出来ないコト　１</vt:lpstr>
      <vt:lpstr>空き家バンクでは出来ないコト　２</vt:lpstr>
      <vt:lpstr>空き家バンクでは出来ないコト　３</vt:lpstr>
      <vt:lpstr>PowerPoint プレゼンテーション</vt:lpstr>
      <vt:lpstr>空き家バンクでは出来ないコト　５</vt:lpstr>
      <vt:lpstr>空き家バンクでは出来ないコト　６</vt:lpstr>
      <vt:lpstr>改修のPOINT</vt:lpstr>
      <vt:lpstr>改修のPOINT</vt:lpstr>
      <vt:lpstr>シルバー人材センターとの連携</vt:lpstr>
      <vt:lpstr>・建築 ・設計 ・大工 ・職人</vt:lpstr>
      <vt:lpstr>ＤＩＹ型賃貸借</vt:lpstr>
      <vt:lpstr>PowerPoint プレゼンテーション</vt:lpstr>
      <vt:lpstr>PowerPoint プレゼンテーション</vt:lpstr>
      <vt:lpstr>しんしろ木の学校教室　DIY事業サイトマップ</vt:lpstr>
      <vt:lpstr>しんしろ木の学校教室　DIY事業　床貼り編</vt:lpstr>
      <vt:lpstr>しんしろ木の学校教室　DIY事業　床貼り編</vt:lpstr>
      <vt:lpstr>しんしろ木の学校教室　DIY事業　床貼り編</vt:lpstr>
      <vt:lpstr>しんしろ木の学校教室　DIY事業　塗り壁編</vt:lpstr>
      <vt:lpstr>しんしろ木の学校教室　DIY事業　塗り壁編</vt:lpstr>
      <vt:lpstr>しんしろ木の学校教室　DIY事業　塗り壁編</vt:lpstr>
      <vt:lpstr>しんしろ木の学校教室　DIY事業　三和土編</vt:lpstr>
      <vt:lpstr>しんしろ木の学校教室　DIY事業　三和土編</vt:lpstr>
      <vt:lpstr>しんしろ木の学校教室　DIY事業　三和土編</vt:lpstr>
      <vt:lpstr>しんしろ木の学校教室　完成写真</vt:lpstr>
      <vt:lpstr>しんしろ木の学校教室　完成写真</vt:lpstr>
      <vt:lpstr>しんしろ木の学校教室　完成写真</vt:lpstr>
      <vt:lpstr>しんしろ木の学校教室　完成写真</vt:lpstr>
      <vt:lpstr>しんしろ木の学校教室　完成写真</vt:lpstr>
      <vt:lpstr>  下妻市とDIY事業  下妻市の空き家をDIY、女性初心者YouTuberにお越し頂き、「下妻市の空き家も安心してDIY出来ることをPR。もちろん下妻市の観光PRも合わせて行います。 </vt:lpstr>
      <vt:lpstr>米原市と連携したDIY</vt:lpstr>
      <vt:lpstr>米原市のＤＩＹ事業</vt:lpstr>
      <vt:lpstr>PowerPoint プレゼンテーション</vt:lpstr>
      <vt:lpstr>PowerPoint プレゼンテーション</vt:lpstr>
      <vt:lpstr>人口２００人の子どもの居ない島（学校がない）</vt:lpstr>
      <vt:lpstr>R4年度注目予算</vt:lpstr>
      <vt:lpstr>アルベルゴ・ディフーゾの取り組み</vt:lpstr>
      <vt:lpstr>アルベルゴ・ディフーゾのメリット</vt:lpstr>
      <vt:lpstr>アルベルゴ・ディフーゾを長野原町で進めるには</vt:lpstr>
      <vt:lpstr>空き家と耕作放棄地</vt:lpstr>
      <vt:lpstr>農業を活かしたジュニアビレッジ事業　１</vt:lpstr>
      <vt:lpstr>ジュニアビレッジ事業　２</vt:lpstr>
      <vt:lpstr>ジュニアビレッジ事業　３</vt:lpstr>
      <vt:lpstr>農林水産省交付金を活用</vt:lpstr>
      <vt:lpstr>耕作放棄地の対策</vt:lpstr>
      <vt:lpstr>解体特措法ありきでは  問題解決はしない</vt:lpstr>
      <vt:lpstr>古民家を  解体廃棄する  だけでなく  リユースしていく</vt:lpstr>
      <vt:lpstr>循環型解体</vt:lpstr>
      <vt:lpstr>古材活用　古材鑑定士　事例　</vt:lpstr>
      <vt:lpstr>PowerPoint プレゼンテーション</vt:lpstr>
      <vt:lpstr>PowerPoint プレゼンテーション</vt:lpstr>
      <vt:lpstr>PowerPoint プレゼンテーション</vt:lpstr>
      <vt:lpstr>利活用には</vt:lpstr>
      <vt:lpstr>利活用には</vt:lpstr>
      <vt:lpstr>利活用には</vt:lpstr>
      <vt:lpstr>利活用には</vt:lpstr>
      <vt:lpstr>利活用には</vt:lpstr>
      <vt:lpstr>富谷市の空き家課題</vt:lpstr>
      <vt:lpstr>都会での分譲地・マンション問題</vt:lpstr>
      <vt:lpstr>横浜市の事例</vt:lpstr>
      <vt:lpstr>未来への準備</vt:lpstr>
      <vt:lpstr>小田原市　テレワーク施設</vt:lpstr>
      <vt:lpstr>関係人口を増やす</vt:lpstr>
      <vt:lpstr>PowerPoint プレゼンテーション</vt:lpstr>
      <vt:lpstr>シングルマザー向けのシュア施設へ</vt:lpstr>
      <vt:lpstr>古民家再生協会は古民家・空き家活用 　　　シングルマザー向けシェアハウス資金分配団体</vt:lpstr>
      <vt:lpstr>空き家課題解決は</vt:lpstr>
      <vt:lpstr>空き家課題解決は</vt:lpstr>
      <vt:lpstr>空き家課題解決は</vt:lpstr>
      <vt:lpstr>空き家課題解決は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2435</cp:lastModifiedBy>
  <cp:revision>11</cp:revision>
  <dcterms:created xsi:type="dcterms:W3CDTF">2021-02-04T05:15:42Z</dcterms:created>
  <dcterms:modified xsi:type="dcterms:W3CDTF">2021-11-02T05:06:25Z</dcterms:modified>
</cp:coreProperties>
</file>