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760" r:id="rId2"/>
    <p:sldId id="2995" r:id="rId3"/>
    <p:sldId id="2994" r:id="rId4"/>
    <p:sldId id="2993" r:id="rId5"/>
    <p:sldId id="2992" r:id="rId6"/>
    <p:sldId id="2996" r:id="rId7"/>
    <p:sldId id="3002" r:id="rId8"/>
    <p:sldId id="3001" r:id="rId9"/>
    <p:sldId id="3021" r:id="rId10"/>
    <p:sldId id="2999" r:id="rId11"/>
    <p:sldId id="2997" r:id="rId12"/>
    <p:sldId id="2840" r:id="rId13"/>
    <p:sldId id="3022" r:id="rId14"/>
    <p:sldId id="2924" r:id="rId15"/>
    <p:sldId id="2644" r:id="rId16"/>
    <p:sldId id="3013" r:id="rId17"/>
    <p:sldId id="2821" r:id="rId18"/>
    <p:sldId id="2925" r:id="rId19"/>
    <p:sldId id="2979" r:id="rId20"/>
    <p:sldId id="2982" r:id="rId21"/>
    <p:sldId id="2981" r:id="rId22"/>
    <p:sldId id="2977" r:id="rId23"/>
    <p:sldId id="2880" r:id="rId24"/>
    <p:sldId id="3008" r:id="rId25"/>
    <p:sldId id="3007" r:id="rId26"/>
    <p:sldId id="3009" r:id="rId27"/>
    <p:sldId id="3004" r:id="rId28"/>
    <p:sldId id="3011" r:id="rId29"/>
    <p:sldId id="3005" r:id="rId30"/>
    <p:sldId id="3006" r:id="rId31"/>
    <p:sldId id="2910" r:id="rId32"/>
    <p:sldId id="3010" r:id="rId33"/>
    <p:sldId id="3012" r:id="rId34"/>
    <p:sldId id="3014" r:id="rId35"/>
    <p:sldId id="3018" r:id="rId36"/>
    <p:sldId id="3017" r:id="rId37"/>
    <p:sldId id="3016" r:id="rId38"/>
    <p:sldId id="3020" r:id="rId39"/>
    <p:sldId id="3024" r:id="rId4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8" d="100"/>
          <a:sy n="128" d="100"/>
        </p:scale>
        <p:origin x="17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9540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161"/>
            <a:ext cx="7886700" cy="559119"/>
          </a:xfrm>
        </p:spPr>
        <p:txBody>
          <a:bodyPr>
            <a:normAutofit/>
          </a:bodyPr>
          <a:lstStyle>
            <a:lvl1pPr>
              <a:defRPr sz="240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791154"/>
            <a:ext cx="7886700" cy="5187026"/>
          </a:xfrm>
        </p:spPr>
        <p:txBody>
          <a:bodyPr/>
          <a:lstStyle>
            <a:lvl1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  <a:lvl2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2pPr>
            <a:lvl3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3pPr>
            <a:lvl4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4pPr>
            <a:lvl5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4ED4897-232E-C24A-86FB-AD60E3257419}"/>
              </a:ext>
            </a:extLst>
          </p:cNvPr>
          <p:cNvSpPr/>
          <p:nvPr userDrawn="1"/>
        </p:nvSpPr>
        <p:spPr>
          <a:xfrm>
            <a:off x="0" y="638975"/>
            <a:ext cx="9144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1443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2021/12/7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0378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2021/12/7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1800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2021/12/7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7948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2021/12/7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157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2021/12/7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8097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2021/12/7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0903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2021/12/7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0953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2021/12/7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9304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2021/12/7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432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681037"/>
            <a:ext cx="7886700" cy="10096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F26C270-389E-1A40-A3F3-26A2B2835928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6391" y="26211"/>
            <a:ext cx="957609" cy="571324"/>
          </a:xfrm>
          <a:prstGeom prst="rect">
            <a:avLst/>
          </a:prstGeom>
        </p:spPr>
      </p:pic>
      <p:pic>
        <p:nvPicPr>
          <p:cNvPr id="9" name="図 8" descr="図形&#10;&#10;中程度の精度で自動的に生成された説明">
            <a:extLst>
              <a:ext uri="{FF2B5EF4-FFF2-40B4-BE49-F238E27FC236}">
                <a16:creationId xmlns:a16="http://schemas.microsoft.com/office/drawing/2014/main" id="{BFE577FA-4153-BE4A-A84B-8E14EF489031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7394" y="6296619"/>
            <a:ext cx="2797865" cy="531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982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11A8E9-5714-EB42-8AED-A46870A10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" y="3752849"/>
            <a:ext cx="4940300" cy="2452687"/>
          </a:xfrm>
        </p:spPr>
        <p:txBody>
          <a:bodyPr anchor="ctr">
            <a:normAutofit fontScale="90000"/>
          </a:bodyPr>
          <a:lstStyle/>
          <a:p>
            <a:br>
              <a:rPr kumimoji="1" lang="en-US" altLang="ja-JP" dirty="0"/>
            </a:br>
            <a:r>
              <a:rPr kumimoji="1" lang="ja-JP" altLang="en-US" dirty="0"/>
              <a:t>一般社団法人</a:t>
            </a:r>
            <a:br>
              <a:rPr kumimoji="1" lang="en-US" altLang="ja-JP" dirty="0"/>
            </a:br>
            <a:r>
              <a:rPr kumimoji="1" lang="ja-JP" altLang="en-US" dirty="0"/>
              <a:t>全国空き家アドバイザー</a:t>
            </a:r>
            <a:r>
              <a:rPr kumimoji="1" lang="ja-JP" altLang="en-US"/>
              <a:t>協議会　　　</a:t>
            </a:r>
            <a:r>
              <a:rPr kumimoji="1" lang="en-US" altLang="ja-JP" dirty="0"/>
              <a:t>         </a:t>
            </a:r>
            <a:r>
              <a:rPr kumimoji="1" lang="ja-JP" altLang="en-US"/>
              <a:t>○○○○支部</a:t>
            </a:r>
            <a:br>
              <a:rPr kumimoji="1" lang="en-US" altLang="ja-JP" dirty="0"/>
            </a:br>
            <a:br>
              <a:rPr kumimoji="1" lang="en-US" altLang="ja-JP" dirty="0"/>
            </a:br>
            <a:r>
              <a:rPr kumimoji="1" lang="ja-JP" altLang="en-US" sz="4000"/>
              <a:t>令和３年</a:t>
            </a:r>
            <a:r>
              <a:rPr kumimoji="1" lang="en-US" altLang="ja-JP" sz="4000" dirty="0"/>
              <a:t>12</a:t>
            </a:r>
            <a:r>
              <a:rPr kumimoji="1" lang="ja-JP" altLang="en-US" sz="4000"/>
              <a:t>月度例会</a:t>
            </a:r>
            <a:br>
              <a:rPr kumimoji="1" lang="en-US" altLang="ja-JP" sz="4000" dirty="0"/>
            </a:br>
            <a:r>
              <a:rPr kumimoji="1" lang="ja-JP" altLang="en-US" sz="2000"/>
              <a:t>（過去の例会資料も参考</a:t>
            </a:r>
            <a:r>
              <a:rPr lang="ja-JP" altLang="en-US" sz="2000"/>
              <a:t>にしてください）</a:t>
            </a:r>
            <a:endParaRPr kumimoji="1" lang="ja-JP" altLang="en-US" sz="2000" dirty="0"/>
          </a:p>
        </p:txBody>
      </p:sp>
      <p:pic>
        <p:nvPicPr>
          <p:cNvPr id="4" name="コンテンツ プレースホルダー 8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F81D9DA0-1374-A940-8F93-0A450A57537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8134428-8A6F-402C-A51B-EFCA2D806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7300" y="4170556"/>
            <a:ext cx="4076700" cy="2547744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r>
              <a:rPr lang="ja-JP" altLang="en-US" sz="2400"/>
              <a:t>　空き家課題解決の手法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/>
              <a:t>　　　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/>
              <a:t>　　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52854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6C54F3-DF32-0C46-AD1B-ABB908E5B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空き家課題解決への手法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671E1BE-F0E1-0148-A1CC-7FA11E3BA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4" y="791153"/>
            <a:ext cx="8297636" cy="588541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/>
              <a:t>自治体が予算をとって地域に落とす時代ではなく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ja-JP" altLang="en-US"/>
              <a:t>企業だけで地域を元気にすることだけでなく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723876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6C54F3-DF32-0C46-AD1B-ABB908E5B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空き家課題解決への手法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671E1BE-F0E1-0148-A1CC-7FA11E3BA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4" y="791153"/>
            <a:ext cx="8297636" cy="588541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/>
              <a:t>自治体が予算をとって地域に落とす時代ではなく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ja-JP" altLang="en-US"/>
              <a:t>企業だけで地域を元気にすることだけでなく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en-US" altLang="ja-JP" dirty="0"/>
              <a:t>【</a:t>
            </a:r>
            <a:r>
              <a:rPr kumimoji="1" lang="ja-JP" altLang="en-US"/>
              <a:t>民</a:t>
            </a:r>
            <a:r>
              <a:rPr kumimoji="1" lang="en-US" altLang="ja-JP" dirty="0"/>
              <a:t>】</a:t>
            </a:r>
            <a:r>
              <a:rPr lang="ja-JP" altLang="en-US"/>
              <a:t>主導</a:t>
            </a:r>
            <a:r>
              <a:rPr lang="en-US" altLang="ja-JP" dirty="0"/>
              <a:t>【</a:t>
            </a:r>
            <a:r>
              <a:rPr kumimoji="1" lang="ja-JP" altLang="en-US"/>
              <a:t>官</a:t>
            </a:r>
            <a:r>
              <a:rPr kumimoji="1" lang="en-US" altLang="ja-JP" dirty="0"/>
              <a:t>】</a:t>
            </a:r>
            <a:r>
              <a:rPr kumimoji="1" lang="ja-JP" altLang="en-US"/>
              <a:t>のサポートにより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/>
              <a:t>共通目標を創り出して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244886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6C54F3-DF32-0C46-AD1B-ABB908E5B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空き家課題解決への手法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671E1BE-F0E1-0148-A1CC-7FA11E3BA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4" y="791153"/>
            <a:ext cx="8297636" cy="588541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/>
              <a:t>自治体が予算をとって地域に落とす時代ではなく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ja-JP" altLang="en-US"/>
              <a:t>企業だけで地域を元気にすることだけでなく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en-US" altLang="ja-JP" dirty="0"/>
              <a:t>【</a:t>
            </a:r>
            <a:r>
              <a:rPr kumimoji="1" lang="ja-JP" altLang="en-US"/>
              <a:t>民</a:t>
            </a:r>
            <a:r>
              <a:rPr kumimoji="1" lang="en-US" altLang="ja-JP" dirty="0"/>
              <a:t>】</a:t>
            </a:r>
            <a:r>
              <a:rPr lang="ja-JP" altLang="en-US"/>
              <a:t>主導</a:t>
            </a:r>
            <a:r>
              <a:rPr lang="en-US" altLang="ja-JP" dirty="0"/>
              <a:t>【</a:t>
            </a:r>
            <a:r>
              <a:rPr kumimoji="1" lang="ja-JP" altLang="en-US"/>
              <a:t>官</a:t>
            </a:r>
            <a:r>
              <a:rPr kumimoji="1" lang="en-US" altLang="ja-JP" dirty="0"/>
              <a:t>】</a:t>
            </a:r>
            <a:r>
              <a:rPr kumimoji="1" lang="ja-JP" altLang="en-US"/>
              <a:t>のサポートにより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/>
              <a:t>共通目標を創り出して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>
                <a:solidFill>
                  <a:srgbClr val="FF0000"/>
                </a:solidFill>
              </a:rPr>
              <a:t>「官民連携」で国の交付金</a:t>
            </a:r>
            <a:r>
              <a:rPr kumimoji="1" lang="ja-JP" altLang="en-US"/>
              <a:t>などを取りにいく。</a:t>
            </a:r>
            <a:endParaRPr kumimoji="1"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075437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6C54F3-DF32-0C46-AD1B-ABB908E5B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空き家課題解決への手法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671E1BE-F0E1-0148-A1CC-7FA11E3BA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4" y="791153"/>
            <a:ext cx="8297636" cy="588541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/>
              <a:t>自治体が予算をとって地域に落とす時代ではなく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ja-JP" altLang="en-US"/>
              <a:t>企業だけで地域を元気にすることだけでなく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en-US" altLang="ja-JP" dirty="0"/>
              <a:t>【</a:t>
            </a:r>
            <a:r>
              <a:rPr kumimoji="1" lang="ja-JP" altLang="en-US"/>
              <a:t>民</a:t>
            </a:r>
            <a:r>
              <a:rPr kumimoji="1" lang="en-US" altLang="ja-JP" dirty="0"/>
              <a:t>】</a:t>
            </a:r>
            <a:r>
              <a:rPr lang="ja-JP" altLang="en-US"/>
              <a:t>主導</a:t>
            </a:r>
            <a:r>
              <a:rPr lang="en-US" altLang="ja-JP" dirty="0"/>
              <a:t>【</a:t>
            </a:r>
            <a:r>
              <a:rPr kumimoji="1" lang="ja-JP" altLang="en-US"/>
              <a:t>官</a:t>
            </a:r>
            <a:r>
              <a:rPr kumimoji="1" lang="en-US" altLang="ja-JP" dirty="0"/>
              <a:t>】</a:t>
            </a:r>
            <a:r>
              <a:rPr kumimoji="1" lang="ja-JP" altLang="en-US"/>
              <a:t>のサポートにより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/>
              <a:t>共通目標を創り出して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/>
              <a:t>「官民連携」で国の交付金などを取りにいく。</a:t>
            </a:r>
            <a:endParaRPr kumimoji="1"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kumimoji="1" lang="ja-JP" altLang="en-US">
                <a:solidFill>
                  <a:srgbClr val="FF0000"/>
                </a:solidFill>
              </a:rPr>
              <a:t>「</a:t>
            </a:r>
            <a:r>
              <a:rPr lang="ja-JP" altLang="en-US">
                <a:solidFill>
                  <a:srgbClr val="FF0000"/>
                </a:solidFill>
              </a:rPr>
              <a:t>官民連携」で地域の未来</a:t>
            </a:r>
            <a:r>
              <a:rPr lang="ja-JP" altLang="en-US"/>
              <a:t>を切り拓く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198659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6">
            <a:extLst>
              <a:ext uri="{FF2B5EF4-FFF2-40B4-BE49-F238E27FC236}">
                <a16:creationId xmlns:a16="http://schemas.microsoft.com/office/drawing/2014/main" id="{3C37C31E-3F88-1942-9B2C-FAEA818BC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SWOT</a:t>
            </a:r>
            <a:r>
              <a:rPr lang="ja-JP" altLang="en-US"/>
              <a:t>分析を使ってみる</a:t>
            </a:r>
          </a:p>
        </p:txBody>
      </p:sp>
      <p:pic>
        <p:nvPicPr>
          <p:cNvPr id="3" name="図 2" descr="グラフ が含まれている画像&#10;&#10;自動的に生成された説明">
            <a:extLst>
              <a:ext uri="{FF2B5EF4-FFF2-40B4-BE49-F238E27FC236}">
                <a16:creationId xmlns:a16="http://schemas.microsoft.com/office/drawing/2014/main" id="{7C94487D-5862-BC40-8211-883CA997DF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100" y="914400"/>
            <a:ext cx="7797800" cy="574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801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4F1972-955F-F647-955E-79131BD10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SOWT</a:t>
            </a:r>
            <a:r>
              <a:rPr lang="ja-JP" altLang="en-US"/>
              <a:t>分析例</a:t>
            </a:r>
            <a:endParaRPr kumimoji="1" lang="ja-JP" altLang="en-US"/>
          </a:p>
        </p:txBody>
      </p:sp>
      <p:pic>
        <p:nvPicPr>
          <p:cNvPr id="7" name="コンテンツ プレースホルダー 6" descr="屋内, 冷蔵庫, 部屋, 大きい が含まれている画像&#10;&#10;自動的に生成された説明">
            <a:extLst>
              <a:ext uri="{FF2B5EF4-FFF2-40B4-BE49-F238E27FC236}">
                <a16:creationId xmlns:a16="http://schemas.microsoft.com/office/drawing/2014/main" id="{6DD0D091-70FF-5B40-8875-F16B6619CE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25714"/>
            <a:ext cx="9144000" cy="6102125"/>
          </a:xfrm>
        </p:spPr>
      </p:pic>
    </p:spTree>
    <p:extLst>
      <p:ext uri="{BB962C8B-B14F-4D97-AF65-F5344CB8AC3E}">
        <p14:creationId xmlns:p14="http://schemas.microsoft.com/office/powerpoint/2010/main" val="681919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EC9514-1719-194E-839C-F0568AD8F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SOWT</a:t>
            </a:r>
            <a:r>
              <a:rPr kumimoji="1" lang="ja-JP" altLang="en-US"/>
              <a:t>分析とは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694A444-6DFB-F840-A57B-86F9FDC573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791154"/>
            <a:ext cx="7886700" cy="575792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" altLang="ja-JP" dirty="0"/>
              <a:t>SWOT</a:t>
            </a:r>
            <a:r>
              <a:rPr lang="ja-JP" altLang="en-US"/>
              <a:t>分析とは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現状分析のために使われるフレームワークです。</a:t>
            </a:r>
          </a:p>
          <a:p>
            <a:pPr marL="0" indent="0">
              <a:buNone/>
            </a:pPr>
            <a:endParaRPr lang="ja-JP" altLang="en-US"/>
          </a:p>
          <a:p>
            <a:pPr marL="0" indent="0">
              <a:buNone/>
            </a:pPr>
            <a:r>
              <a:rPr lang="ja-JP" altLang="en-US"/>
              <a:t>「内部環境」→</a:t>
            </a:r>
            <a:endParaRPr lang="en-US" altLang="ja-JP" dirty="0"/>
          </a:p>
          <a:p>
            <a:pPr marL="0" indent="0">
              <a:buNone/>
            </a:pPr>
            <a:r>
              <a:rPr lang="en-US" altLang="ja-JP" dirty="0"/>
              <a:t>『</a:t>
            </a:r>
            <a:r>
              <a:rPr lang="en" altLang="ja-JP" dirty="0"/>
              <a:t>Strength</a:t>
            </a:r>
            <a:r>
              <a:rPr lang="ja-JP" altLang="en"/>
              <a:t>（</a:t>
            </a:r>
            <a:r>
              <a:rPr lang="ja-JP" altLang="en-US"/>
              <a:t>強み）</a:t>
            </a:r>
            <a:r>
              <a:rPr lang="en-US" altLang="ja-JP" dirty="0"/>
              <a:t>』『</a:t>
            </a:r>
            <a:r>
              <a:rPr lang="en" altLang="ja-JP" dirty="0"/>
              <a:t>Weakness</a:t>
            </a:r>
            <a:r>
              <a:rPr lang="ja-JP" altLang="en"/>
              <a:t>（</a:t>
            </a:r>
            <a:r>
              <a:rPr lang="ja-JP" altLang="en-US"/>
              <a:t>弱み）</a:t>
            </a:r>
            <a:r>
              <a:rPr lang="en-US" altLang="ja-JP" dirty="0"/>
              <a:t>』</a:t>
            </a:r>
          </a:p>
          <a:p>
            <a:pPr marL="0" indent="0">
              <a:buNone/>
            </a:pPr>
            <a:endParaRPr lang="ja-JP" altLang="en-US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/>
              <a:t>「外部環境」→</a:t>
            </a:r>
            <a:endParaRPr lang="en-US" altLang="ja-JP" dirty="0"/>
          </a:p>
          <a:p>
            <a:pPr marL="0" indent="0">
              <a:buNone/>
            </a:pPr>
            <a:r>
              <a:rPr lang="en-US" altLang="ja-JP" dirty="0"/>
              <a:t>『</a:t>
            </a:r>
            <a:r>
              <a:rPr lang="en" altLang="ja-JP" dirty="0"/>
              <a:t>Opportunity</a:t>
            </a:r>
            <a:r>
              <a:rPr lang="ja-JP" altLang="en"/>
              <a:t>（</a:t>
            </a:r>
            <a:r>
              <a:rPr lang="ja-JP" altLang="en-US"/>
              <a:t>機会）</a:t>
            </a:r>
            <a:r>
              <a:rPr lang="en-US" altLang="ja-JP" dirty="0"/>
              <a:t>』『</a:t>
            </a:r>
            <a:r>
              <a:rPr lang="en" altLang="ja-JP" dirty="0"/>
              <a:t>Threat</a:t>
            </a:r>
            <a:r>
              <a:rPr lang="ja-JP" altLang="en"/>
              <a:t>（</a:t>
            </a:r>
            <a:r>
              <a:rPr lang="ja-JP" altLang="en-US"/>
              <a:t>脅威）</a:t>
            </a:r>
            <a:r>
              <a:rPr lang="en-US" altLang="ja-JP" dirty="0"/>
              <a:t>』</a:t>
            </a:r>
          </a:p>
          <a:p>
            <a:pPr marL="0" indent="0">
              <a:buNone/>
            </a:pPr>
            <a:endParaRPr lang="ja-JP" altLang="en-US"/>
          </a:p>
          <a:p>
            <a:pPr marL="0" indent="0">
              <a:buNone/>
            </a:pPr>
            <a:endParaRPr lang="ja-JP" altLang="en-US"/>
          </a:p>
          <a:p>
            <a:pPr marL="0" indent="0">
              <a:buNone/>
            </a:pPr>
            <a:r>
              <a:rPr lang="ja-JP" altLang="en-US"/>
              <a:t>これらの</a:t>
            </a:r>
            <a:r>
              <a:rPr lang="en-US" altLang="ja-JP" dirty="0"/>
              <a:t>4</a:t>
            </a:r>
            <a:r>
              <a:rPr lang="ja-JP" altLang="en-US"/>
              <a:t>つの項目について分析し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方向性や改善策を洗い出すことで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　　　　　　　　　　　課題解決策を導き出します。</a:t>
            </a:r>
          </a:p>
        </p:txBody>
      </p:sp>
    </p:spTree>
    <p:extLst>
      <p:ext uri="{BB962C8B-B14F-4D97-AF65-F5344CB8AC3E}">
        <p14:creationId xmlns:p14="http://schemas.microsoft.com/office/powerpoint/2010/main" val="3599897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EC9514-1719-194E-839C-F0568AD8F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SOWT</a:t>
            </a:r>
            <a:r>
              <a:rPr lang="ja-JP" altLang="en-US"/>
              <a:t>とは</a:t>
            </a:r>
            <a:endParaRPr kumimoji="1" lang="ja-JP" altLang="en-US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694A444-6DFB-F840-A57B-86F9FDC573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492" y="791154"/>
            <a:ext cx="8255858" cy="575792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" altLang="ja-JP" dirty="0"/>
              <a:t>Strength</a:t>
            </a:r>
            <a:r>
              <a:rPr lang="ja-JP" altLang="en"/>
              <a:t>（</a:t>
            </a:r>
            <a:r>
              <a:rPr lang="ja-JP" altLang="en-US"/>
              <a:t>強み）</a:t>
            </a:r>
          </a:p>
          <a:p>
            <a:pPr marL="0" indent="0">
              <a:buNone/>
            </a:pPr>
            <a:r>
              <a:rPr lang="ja-JP" altLang="en-US"/>
              <a:t>空き家・地域の長所を指します。</a:t>
            </a:r>
          </a:p>
          <a:p>
            <a:pPr marL="0" indent="0">
              <a:buNone/>
            </a:pPr>
            <a:endParaRPr lang="ja-JP" altLang="en-US"/>
          </a:p>
          <a:p>
            <a:pPr marL="0" indent="0">
              <a:buNone/>
            </a:pPr>
            <a:r>
              <a:rPr lang="en" altLang="ja-JP" dirty="0"/>
              <a:t>Weakness</a:t>
            </a:r>
            <a:r>
              <a:rPr lang="ja-JP" altLang="en"/>
              <a:t>（</a:t>
            </a:r>
            <a:r>
              <a:rPr lang="ja-JP" altLang="en-US"/>
              <a:t>弱み）</a:t>
            </a:r>
          </a:p>
          <a:p>
            <a:pPr marL="0" indent="0">
              <a:buNone/>
            </a:pPr>
            <a:r>
              <a:rPr lang="ja-JP" altLang="en-US"/>
              <a:t>弱みや苦手な部分で課題解決の障害です。</a:t>
            </a:r>
          </a:p>
          <a:p>
            <a:pPr marL="0" indent="0">
              <a:buNone/>
            </a:pPr>
            <a:endParaRPr lang="ja-JP" altLang="en-US"/>
          </a:p>
          <a:p>
            <a:pPr marL="0" indent="0">
              <a:buNone/>
            </a:pPr>
            <a:r>
              <a:rPr lang="en" altLang="ja-JP" dirty="0"/>
              <a:t>Opportunity</a:t>
            </a:r>
            <a:r>
              <a:rPr lang="ja-JP" altLang="en"/>
              <a:t>（</a:t>
            </a:r>
            <a:r>
              <a:rPr lang="ja-JP" altLang="en-US"/>
              <a:t>機会）</a:t>
            </a:r>
          </a:p>
          <a:p>
            <a:pPr marL="0" indent="0">
              <a:buNone/>
            </a:pPr>
            <a:r>
              <a:rPr lang="ja-JP" altLang="en-US"/>
              <a:t>環境変化の中課題解決に貢献してくれそうなことです。</a:t>
            </a:r>
          </a:p>
          <a:p>
            <a:pPr marL="0" indent="0">
              <a:buNone/>
            </a:pPr>
            <a:r>
              <a:rPr lang="ja-JP" altLang="en-US"/>
              <a:t>小さなことでもチャンスとなりうる要因を探します。</a:t>
            </a:r>
          </a:p>
          <a:p>
            <a:pPr marL="0" indent="0">
              <a:buNone/>
            </a:pPr>
            <a:endParaRPr lang="ja-JP" altLang="en-US"/>
          </a:p>
          <a:p>
            <a:pPr marL="0" indent="0">
              <a:buNone/>
            </a:pPr>
            <a:r>
              <a:rPr lang="en" altLang="ja-JP" dirty="0"/>
              <a:t>Threat</a:t>
            </a:r>
            <a:r>
              <a:rPr lang="ja-JP" altLang="en"/>
              <a:t>（</a:t>
            </a:r>
            <a:r>
              <a:rPr lang="ja-JP" altLang="en-US"/>
              <a:t>脅威）</a:t>
            </a:r>
          </a:p>
          <a:p>
            <a:pPr marL="0" indent="0">
              <a:buNone/>
            </a:pPr>
            <a:r>
              <a:rPr lang="ja-JP" altLang="en-US"/>
              <a:t>強みを打ち消してしまう危険性がある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　　　　　　　　　　　　　　　環境・競合などです。</a:t>
            </a:r>
          </a:p>
        </p:txBody>
      </p:sp>
    </p:spTree>
    <p:extLst>
      <p:ext uri="{BB962C8B-B14F-4D97-AF65-F5344CB8AC3E}">
        <p14:creationId xmlns:p14="http://schemas.microsoft.com/office/powerpoint/2010/main" val="2698284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7352784-F286-5241-B465-D66FDCF5A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SWOT</a:t>
            </a:r>
            <a:r>
              <a:rPr kumimoji="1" lang="ja-JP" altLang="en-US"/>
              <a:t>分析から得られること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903021F-100E-0C4F-9882-8486FB260C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/>
              <a:t>「内部環境」と「外部環境」の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　　　　　良し悪しを明確にしていきます。</a:t>
            </a:r>
          </a:p>
          <a:p>
            <a:pPr marL="0" indent="0">
              <a:buNone/>
            </a:pPr>
            <a:endParaRPr lang="ja-JP" altLang="en-US"/>
          </a:p>
          <a:p>
            <a:pPr marL="0" indent="0">
              <a:buNone/>
            </a:pPr>
            <a:r>
              <a:rPr lang="ja-JP" altLang="en-US"/>
              <a:t>情報収集→課題発見→アイデア着想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/>
              <a:t>その上で「支部として」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　　　改題解決の実行→修正の繰り替えし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/>
              <a:t>　　　　　　　　　　　　　　をしていきます。</a:t>
            </a:r>
            <a:endParaRPr lang="en-US" altLang="ja-JP" dirty="0"/>
          </a:p>
          <a:p>
            <a:pPr marL="0" indent="0">
              <a:buNone/>
            </a:pP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622364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AD9A70-D3D4-B642-BBCC-93D139503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第１回　会議から</a:t>
            </a:r>
            <a:endParaRPr kumimoji="1" lang="ja-JP" altLang="en-US"/>
          </a:p>
        </p:txBody>
      </p:sp>
      <p:pic>
        <p:nvPicPr>
          <p:cNvPr id="5" name="コンテンツ プレースホルダー 4" descr="タイムライン&#10;&#10;低い精度で自動的に生成された説明">
            <a:extLst>
              <a:ext uri="{FF2B5EF4-FFF2-40B4-BE49-F238E27FC236}">
                <a16:creationId xmlns:a16="http://schemas.microsoft.com/office/drawing/2014/main" id="{51EEECA3-3C4F-4A46-9C66-B68AB6F53D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857" y="790575"/>
            <a:ext cx="8534400" cy="5871482"/>
          </a:xfrm>
        </p:spPr>
      </p:pic>
    </p:spTree>
    <p:extLst>
      <p:ext uri="{BB962C8B-B14F-4D97-AF65-F5344CB8AC3E}">
        <p14:creationId xmlns:p14="http://schemas.microsoft.com/office/powerpoint/2010/main" val="1990846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 descr="タイムライン&#10;&#10;自動的に生成された説明">
            <a:extLst>
              <a:ext uri="{FF2B5EF4-FFF2-40B4-BE49-F238E27FC236}">
                <a16:creationId xmlns:a16="http://schemas.microsoft.com/office/drawing/2014/main" id="{64D5597C-8379-7242-BDDE-392769F35A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7999"/>
          </a:xfrm>
        </p:spPr>
      </p:pic>
    </p:spTree>
    <p:extLst>
      <p:ext uri="{BB962C8B-B14F-4D97-AF65-F5344CB8AC3E}">
        <p14:creationId xmlns:p14="http://schemas.microsoft.com/office/powerpoint/2010/main" val="1854970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9DEA435-9CAE-2348-B848-410D532340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en-US" altLang="ja-JP" sz="4800" dirty="0"/>
          </a:p>
          <a:p>
            <a:pPr marL="0" indent="0" algn="ctr">
              <a:buNone/>
            </a:pPr>
            <a:r>
              <a:rPr kumimoji="1" lang="ja-JP" altLang="en-US" sz="4800"/>
              <a:t>令和４年度への国の施策</a:t>
            </a:r>
          </a:p>
        </p:txBody>
      </p:sp>
    </p:spTree>
    <p:extLst>
      <p:ext uri="{BB962C8B-B14F-4D97-AF65-F5344CB8AC3E}">
        <p14:creationId xmlns:p14="http://schemas.microsoft.com/office/powerpoint/2010/main" val="25094485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C4D67B9-3096-FA4C-B0E8-6F5FB804E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国の大きな施策（令和３年３月９日設立）</a:t>
            </a:r>
          </a:p>
        </p:txBody>
      </p:sp>
      <p:pic>
        <p:nvPicPr>
          <p:cNvPr id="7" name="コンテンツ プレースホルダー 6">
            <a:extLst>
              <a:ext uri="{FF2B5EF4-FFF2-40B4-BE49-F238E27FC236}">
                <a16:creationId xmlns:a16="http://schemas.microsoft.com/office/drawing/2014/main" id="{D05566A1-28F8-D640-A2E4-541846B7DF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32" y="855395"/>
            <a:ext cx="9114735" cy="5972444"/>
          </a:xfrm>
        </p:spPr>
      </p:pic>
    </p:spTree>
    <p:extLst>
      <p:ext uri="{BB962C8B-B14F-4D97-AF65-F5344CB8AC3E}">
        <p14:creationId xmlns:p14="http://schemas.microsoft.com/office/powerpoint/2010/main" val="21156601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テキスト, 手紙&#10;&#10;自動的に生成された説明">
            <a:extLst>
              <a:ext uri="{FF2B5EF4-FFF2-40B4-BE49-F238E27FC236}">
                <a16:creationId xmlns:a16="http://schemas.microsoft.com/office/drawing/2014/main" id="{63E4DE0C-DF1F-2B49-AADB-687C0028AFA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4571980" cy="3428990"/>
          </a:xfrm>
          <a:prstGeom prst="rect">
            <a:avLst/>
          </a:prstGeom>
        </p:spPr>
      </p:pic>
      <p:pic>
        <p:nvPicPr>
          <p:cNvPr id="5" name="コンテンツ プレースホルダー 4" descr="テキスト&#10;&#10;自動的に生成された説明">
            <a:extLst>
              <a:ext uri="{FF2B5EF4-FFF2-40B4-BE49-F238E27FC236}">
                <a16:creationId xmlns:a16="http://schemas.microsoft.com/office/drawing/2014/main" id="{977C48E8-BF82-2540-A5DC-62C6C1C2AA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10"/>
            <a:ext cx="4572000" cy="3428990"/>
          </a:xfrm>
          <a:prstGeom prst="rect">
            <a:avLst/>
          </a:prstGeom>
        </p:spPr>
      </p:pic>
      <p:pic>
        <p:nvPicPr>
          <p:cNvPr id="9" name="図 8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9396DB77-84FF-7F43-9788-F073250E728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20" y="3429000"/>
            <a:ext cx="4571980" cy="34290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4F456CA9-A2D6-DE4B-BE9C-FD83BB954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2892" y="2989512"/>
            <a:ext cx="2713713" cy="878975"/>
          </a:xfr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ja-JP" altLang="en-US" kern="120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様々な国の支援</a:t>
            </a:r>
            <a:endParaRPr kumimoji="1" lang="en-US" altLang="ja-JP" kern="1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794E0FB-C26E-2D4F-ACFC-A8688DDAFD8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1" y="3644422"/>
            <a:ext cx="4571999" cy="3213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692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25B74B4-6D0C-5947-89DE-63169D23E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 descr="テキスト&#10;&#10;低い精度で自動的に生成された説明">
            <a:extLst>
              <a:ext uri="{FF2B5EF4-FFF2-40B4-BE49-F238E27FC236}">
                <a16:creationId xmlns:a16="http://schemas.microsoft.com/office/drawing/2014/main" id="{B7C250F6-D556-6243-AF2C-AA234E536E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0161"/>
            <a:ext cx="9143999" cy="6797678"/>
          </a:xfrm>
        </p:spPr>
      </p:pic>
    </p:spTree>
    <p:extLst>
      <p:ext uri="{BB962C8B-B14F-4D97-AF65-F5344CB8AC3E}">
        <p14:creationId xmlns:p14="http://schemas.microsoft.com/office/powerpoint/2010/main" val="27745878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C6F906-4769-074F-B927-1921CF1AA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>
                <a:latin typeface="Meiryo UI" panose="020B0604030504040204" pitchFamily="34" charset="-128"/>
                <a:ea typeface="Meiryo UI" panose="020B0604030504040204" pitchFamily="34" charset="-128"/>
              </a:rPr>
              <a:t>交流人口関係人口から定住人口</a:t>
            </a:r>
            <a:endParaRPr kumimoji="1" lang="ja-JP" altLang="en-US"/>
          </a:p>
        </p:txBody>
      </p:sp>
      <p:pic>
        <p:nvPicPr>
          <p:cNvPr id="9" name="コンテンツ プレースホルダー 8" descr="ダイアグラム&#10;&#10;低い精度で自動的に生成された説明">
            <a:extLst>
              <a:ext uri="{FF2B5EF4-FFF2-40B4-BE49-F238E27FC236}">
                <a16:creationId xmlns:a16="http://schemas.microsoft.com/office/drawing/2014/main" id="{8324DFE3-980F-2D47-8710-5D7BD3032B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425" y="734096"/>
            <a:ext cx="8860665" cy="5937160"/>
          </a:xfrm>
        </p:spPr>
      </p:pic>
    </p:spTree>
    <p:extLst>
      <p:ext uri="{BB962C8B-B14F-4D97-AF65-F5344CB8AC3E}">
        <p14:creationId xmlns:p14="http://schemas.microsoft.com/office/powerpoint/2010/main" val="6322681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04F417-4249-D84F-A11E-E393D4383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ふるさと納税を有効に活用していく</a:t>
            </a:r>
          </a:p>
        </p:txBody>
      </p:sp>
      <p:pic>
        <p:nvPicPr>
          <p:cNvPr id="5" name="コンテンツ プレースホルダー 4" descr="タイムライン&#10;&#10;自動的に生成された説明">
            <a:extLst>
              <a:ext uri="{FF2B5EF4-FFF2-40B4-BE49-F238E27FC236}">
                <a16:creationId xmlns:a16="http://schemas.microsoft.com/office/drawing/2014/main" id="{6078AFCD-6ABF-7B41-9E89-847309B331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18" y="790574"/>
            <a:ext cx="9037982" cy="5915025"/>
          </a:xfrm>
        </p:spPr>
      </p:pic>
    </p:spTree>
    <p:extLst>
      <p:ext uri="{BB962C8B-B14F-4D97-AF65-F5344CB8AC3E}">
        <p14:creationId xmlns:p14="http://schemas.microsoft.com/office/powerpoint/2010/main" val="25149292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 descr="テーブル&#10;&#10;自動的に生成された説明">
            <a:extLst>
              <a:ext uri="{FF2B5EF4-FFF2-40B4-BE49-F238E27FC236}">
                <a16:creationId xmlns:a16="http://schemas.microsoft.com/office/drawing/2014/main" id="{6E6170AB-EB66-1149-B99D-D3E09F3CE1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6728603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82CD374-20C9-B245-9D81-BDBAFC546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 descr="グラフィカル ユーザー インターフェイス, テキスト&#10;&#10;自動的に生成された説明">
            <a:extLst>
              <a:ext uri="{FF2B5EF4-FFF2-40B4-BE49-F238E27FC236}">
                <a16:creationId xmlns:a16="http://schemas.microsoft.com/office/drawing/2014/main" id="{11B4069F-C52A-504C-A8CC-D5F85EB5E1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0161"/>
            <a:ext cx="9143999" cy="6797678"/>
          </a:xfrm>
        </p:spPr>
      </p:pic>
    </p:spTree>
    <p:extLst>
      <p:ext uri="{BB962C8B-B14F-4D97-AF65-F5344CB8AC3E}">
        <p14:creationId xmlns:p14="http://schemas.microsoft.com/office/powerpoint/2010/main" val="20186234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60CF53-E0B0-BF43-9599-258AB40BC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2DA7BA7D-537C-6B49-9754-AFCB9D581F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130" y="30160"/>
            <a:ext cx="9049870" cy="6827839"/>
          </a:xfrm>
        </p:spPr>
      </p:pic>
    </p:spTree>
    <p:extLst>
      <p:ext uri="{BB962C8B-B14F-4D97-AF65-F5344CB8AC3E}">
        <p14:creationId xmlns:p14="http://schemas.microsoft.com/office/powerpoint/2010/main" val="23004878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3AE3A79-3C13-424D-934B-898281C63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 descr="グラフィカル ユーザー インターフェイス, テキスト, アプリケーション, メール&#10;&#10;自動的に生成された説明">
            <a:extLst>
              <a:ext uri="{FF2B5EF4-FFF2-40B4-BE49-F238E27FC236}">
                <a16:creationId xmlns:a16="http://schemas.microsoft.com/office/drawing/2014/main" id="{647A2324-CC89-C84B-9539-D4D6920B4A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999" cy="6827839"/>
          </a:xfrm>
        </p:spPr>
      </p:pic>
    </p:spTree>
    <p:extLst>
      <p:ext uri="{BB962C8B-B14F-4D97-AF65-F5344CB8AC3E}">
        <p14:creationId xmlns:p14="http://schemas.microsoft.com/office/powerpoint/2010/main" val="35582883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7399B0-F65F-964E-BFAC-8A2711389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/>
              <a:t>R4</a:t>
            </a:r>
            <a:r>
              <a:rPr kumimoji="1" lang="ja-JP" altLang="en-US"/>
              <a:t>年度注目予算</a:t>
            </a:r>
          </a:p>
        </p:txBody>
      </p:sp>
      <p:pic>
        <p:nvPicPr>
          <p:cNvPr id="9" name="コンテンツ プレースホルダー 8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2BBA556E-4B4F-AC4B-AA48-45CB1CB5C7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0161"/>
            <a:ext cx="9144000" cy="6797678"/>
          </a:xfrm>
        </p:spPr>
      </p:pic>
    </p:spTree>
    <p:extLst>
      <p:ext uri="{BB962C8B-B14F-4D97-AF65-F5344CB8AC3E}">
        <p14:creationId xmlns:p14="http://schemas.microsoft.com/office/powerpoint/2010/main" val="14201294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1063ECD-CEE9-874A-B723-3E3B32171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578A1B01-96C0-9848-8486-CAF774258B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0160"/>
            <a:ext cx="9144000" cy="6660925"/>
          </a:xfrm>
        </p:spPr>
      </p:pic>
    </p:spTree>
    <p:extLst>
      <p:ext uri="{BB962C8B-B14F-4D97-AF65-F5344CB8AC3E}">
        <p14:creationId xmlns:p14="http://schemas.microsoft.com/office/powerpoint/2010/main" val="40982221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F1631FC-76DD-9341-AD25-77E5B4DC8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 descr="グラフィカル ユーザー インターフェイス, テキスト&#10;&#10;自動的に生成された説明">
            <a:extLst>
              <a:ext uri="{FF2B5EF4-FFF2-40B4-BE49-F238E27FC236}">
                <a16:creationId xmlns:a16="http://schemas.microsoft.com/office/drawing/2014/main" id="{38922706-1833-B24F-9D79-6625707783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27839"/>
          </a:xfrm>
        </p:spPr>
      </p:pic>
    </p:spTree>
    <p:extLst>
      <p:ext uri="{BB962C8B-B14F-4D97-AF65-F5344CB8AC3E}">
        <p14:creationId xmlns:p14="http://schemas.microsoft.com/office/powerpoint/2010/main" val="19995336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102D5C6-D020-8E49-BDBF-0FF23412D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 descr="グラフィカル ユーザー インターフェイス, テキスト&#10;&#10;自動的に生成された説明">
            <a:extLst>
              <a:ext uri="{FF2B5EF4-FFF2-40B4-BE49-F238E27FC236}">
                <a16:creationId xmlns:a16="http://schemas.microsoft.com/office/drawing/2014/main" id="{80E11E9C-4D8D-DB4F-A715-916A61E864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27839"/>
          </a:xfrm>
        </p:spPr>
      </p:pic>
    </p:spTree>
    <p:extLst>
      <p:ext uri="{BB962C8B-B14F-4D97-AF65-F5344CB8AC3E}">
        <p14:creationId xmlns:p14="http://schemas.microsoft.com/office/powerpoint/2010/main" val="16101968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434C445-988A-3F4D-AEB2-8F3634E1A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第１次補正予算から</a:t>
            </a:r>
          </a:p>
        </p:txBody>
      </p:sp>
      <p:pic>
        <p:nvPicPr>
          <p:cNvPr id="5" name="コンテンツ プレースホルダー 4" descr="テキスト, 手紙&#10;&#10;自動的に生成された説明">
            <a:extLst>
              <a:ext uri="{FF2B5EF4-FFF2-40B4-BE49-F238E27FC236}">
                <a16:creationId xmlns:a16="http://schemas.microsoft.com/office/drawing/2014/main" id="{4BAE7DF2-63D0-2446-8FE6-6DBF0E1005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314" y="790574"/>
            <a:ext cx="8534400" cy="5726339"/>
          </a:xfrm>
        </p:spPr>
      </p:pic>
    </p:spTree>
    <p:extLst>
      <p:ext uri="{BB962C8B-B14F-4D97-AF65-F5344CB8AC3E}">
        <p14:creationId xmlns:p14="http://schemas.microsoft.com/office/powerpoint/2010/main" val="14323854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 descr="テキスト&#10;&#10;自動的に生成された説明">
            <a:extLst>
              <a:ext uri="{FF2B5EF4-FFF2-40B4-BE49-F238E27FC236}">
                <a16:creationId xmlns:a16="http://schemas.microsoft.com/office/drawing/2014/main" id="{C36342A8-0597-AD4F-9DBD-59FA8730B0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9587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256EBCD-691E-CA4C-BBFF-857645BCB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第１次補正予算から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E0BA75B-7689-5446-AD0B-D1B5D9EC12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791154"/>
            <a:ext cx="8559800" cy="5187026"/>
          </a:xfrm>
        </p:spPr>
        <p:txBody>
          <a:bodyPr/>
          <a:lstStyle/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/>
              <a:t>地方を活性化し、世界とつながる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「デジタル田園都市国家構想」の推進により、</a:t>
            </a:r>
          </a:p>
          <a:p>
            <a:pPr marL="0" indent="0">
              <a:buNone/>
            </a:pPr>
            <a:r>
              <a:rPr lang="ja-JP" altLang="en-US"/>
              <a:t>デジタル技術を活用し、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地方から変革の波を起こすとともに、</a:t>
            </a:r>
          </a:p>
          <a:p>
            <a:pPr marL="0" indent="0">
              <a:buNone/>
            </a:pPr>
            <a:r>
              <a:rPr lang="ja-JP" altLang="en-US"/>
              <a:t>地域経済の基盤となる農林水産業、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観光業等の活性化や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中小企業の事業再構築・生産性向上を図り、</a:t>
            </a:r>
          </a:p>
          <a:p>
            <a:pPr marL="0" indent="0">
              <a:buNone/>
            </a:pPr>
            <a:r>
              <a:rPr lang="ja-JP" altLang="en-US"/>
              <a:t>地方と都市の差を縮めていく。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71049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4C11FB-C3E1-4042-ACF2-5D10D4002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第１次補正予算から（国土交通省関連）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662D89A-82DA-E940-9E11-5BDF6D7B1B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00" y="791154"/>
            <a:ext cx="8312150" cy="5876346"/>
          </a:xfrm>
        </p:spPr>
        <p:txBody>
          <a:bodyPr/>
          <a:lstStyle/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/>
              <a:t>・ 地域観光事業支援</a:t>
            </a:r>
            <a:r>
              <a:rPr lang="en-US" altLang="ja-JP" dirty="0"/>
              <a:t>(</a:t>
            </a:r>
            <a:r>
              <a:rPr lang="ja-JP" altLang="en-US"/>
              <a:t>需要喚起支援</a:t>
            </a:r>
            <a:r>
              <a:rPr lang="en-US" altLang="ja-JP" dirty="0"/>
              <a:t>)</a:t>
            </a:r>
          </a:p>
          <a:p>
            <a:pPr marL="0" indent="0">
              <a:buNone/>
            </a:pPr>
            <a:r>
              <a:rPr lang="ja-JP" altLang="en-US"/>
              <a:t>　　　　　　　　　　　　　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/>
              <a:t>・ 地域一体となった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　観光地の再生・観光サービスの高付加価値化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　　　　　　　　　　　　　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/>
              <a:t>・ 地域独自の観光資源を活用した地域の稼げる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　　　　　　　　　　　　　　　看板商品の創出　　　　　　　　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　　　　　　　　　　　　　　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79036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 descr="テキスト&#10;&#10;自動的に生成された説明">
            <a:extLst>
              <a:ext uri="{FF2B5EF4-FFF2-40B4-BE49-F238E27FC236}">
                <a16:creationId xmlns:a16="http://schemas.microsoft.com/office/drawing/2014/main" id="{FE432F65-21EA-724C-9CC7-E58CA070C7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709" y="931168"/>
            <a:ext cx="8523640" cy="3737671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8B35E8E-A48A-8347-9454-CADFC2F4C6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651" y="5010727"/>
            <a:ext cx="3168502" cy="1817112"/>
          </a:xfrm>
          <a:prstGeom prst="rect">
            <a:avLst/>
          </a:prstGeom>
        </p:spPr>
      </p:pic>
      <p:pic>
        <p:nvPicPr>
          <p:cNvPr id="11" name="図 10" descr="人, 子供, 屋内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07DB028B-EBB3-0A43-A4B8-54410231DD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21394" y="5010726"/>
            <a:ext cx="2806997" cy="1817112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268FAFA-59D1-AF4B-87AA-0793758AA942}"/>
              </a:ext>
            </a:extLst>
          </p:cNvPr>
          <p:cNvSpPr txBox="1"/>
          <p:nvPr/>
        </p:nvSpPr>
        <p:spPr>
          <a:xfrm>
            <a:off x="6840668" y="5010726"/>
            <a:ext cx="19909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</a:rPr>
              <a:t>休眠預金</a:t>
            </a:r>
            <a:endParaRPr kumimoji="1" lang="en-US" altLang="ja-JP" sz="2800" dirty="0">
              <a:solidFill>
                <a:srgbClr val="FF0000"/>
              </a:solidFill>
            </a:endParaRPr>
          </a:p>
          <a:p>
            <a:r>
              <a:rPr kumimoji="1" lang="ja-JP" altLang="en-US" sz="2800">
                <a:solidFill>
                  <a:srgbClr val="FF0000"/>
                </a:solidFill>
              </a:rPr>
              <a:t>　　の活用</a:t>
            </a:r>
          </a:p>
        </p:txBody>
      </p:sp>
      <p:sp>
        <p:nvSpPr>
          <p:cNvPr id="15" name="タイトル 14">
            <a:extLst>
              <a:ext uri="{FF2B5EF4-FFF2-40B4-BE49-F238E27FC236}">
                <a16:creationId xmlns:a16="http://schemas.microsoft.com/office/drawing/2014/main" id="{32611A79-C268-384E-B092-DDC206A79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シングルマザー向けのシュア施設へ</a:t>
            </a:r>
          </a:p>
        </p:txBody>
      </p:sp>
    </p:spTree>
    <p:extLst>
      <p:ext uri="{BB962C8B-B14F-4D97-AF65-F5344CB8AC3E}">
        <p14:creationId xmlns:p14="http://schemas.microsoft.com/office/powerpoint/2010/main" val="18461507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AB9947-4FAD-B441-B857-7AF37E62A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7450"/>
            <a:ext cx="6977270" cy="559119"/>
          </a:xfrm>
        </p:spPr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DD17EBE0-D5F6-6148-BF8F-5E0B69E149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2811" y="0"/>
            <a:ext cx="4781189" cy="77724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5DF08E5-73ED-BA40-A4FF-B335BAC570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3628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2415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>
            <a:extLst>
              <a:ext uri="{FF2B5EF4-FFF2-40B4-BE49-F238E27FC236}">
                <a16:creationId xmlns:a16="http://schemas.microsoft.com/office/drawing/2014/main" id="{188600F9-264C-3441-9AB9-F284054E05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205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340BD2-DAC2-5D4B-8F59-D08ECDAA7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空き家アドバイザー協議会支部として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082FA0E-EEF0-7544-B7C5-C5E6A95F5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ja-JP" altLang="en-US"/>
              <a:t>（地域ごとに）</a:t>
            </a:r>
            <a:r>
              <a:rPr lang="en-US" altLang="ja-JP" dirty="0"/>
              <a:t>SWOT</a:t>
            </a:r>
            <a:r>
              <a:rPr lang="ja-JP" altLang="en-US"/>
              <a:t>分析を繰り返して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4086174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340BD2-DAC2-5D4B-8F59-D08ECDAA7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空き家アドバイザー協議会支部として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082FA0E-EEF0-7544-B7C5-C5E6A95F5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ja-JP" altLang="en-US"/>
              <a:t>（地域ごとに）</a:t>
            </a:r>
            <a:r>
              <a:rPr lang="en-US" altLang="ja-JP" dirty="0"/>
              <a:t>SWOT</a:t>
            </a:r>
            <a:r>
              <a:rPr lang="ja-JP" altLang="en-US"/>
              <a:t>分析を繰り返して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ja-JP" altLang="en-US"/>
              <a:t>・</a:t>
            </a:r>
            <a:r>
              <a:rPr lang="ja-JP" altLang="en-US">
                <a:solidFill>
                  <a:srgbClr val="FF0000"/>
                </a:solidFill>
              </a:rPr>
              <a:t>地域住民と自治体</a:t>
            </a:r>
            <a:r>
              <a:rPr lang="ja-JP" altLang="en-US"/>
              <a:t>と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3446977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340BD2-DAC2-5D4B-8F59-D08ECDAA7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空き家アドバイザー協議会支部として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082FA0E-EEF0-7544-B7C5-C5E6A95F5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ja-JP" altLang="en-US"/>
              <a:t>（地域ごとに）</a:t>
            </a:r>
            <a:r>
              <a:rPr lang="en-US" altLang="ja-JP" dirty="0"/>
              <a:t>SWOT</a:t>
            </a:r>
            <a:r>
              <a:rPr lang="ja-JP" altLang="en-US"/>
              <a:t>分析を繰り返して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ja-JP" altLang="en-US"/>
              <a:t>・地域住民と自治体と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ja-JP" altLang="en-US"/>
              <a:t>・</a:t>
            </a:r>
            <a:r>
              <a:rPr lang="ja-JP" altLang="en-US">
                <a:solidFill>
                  <a:srgbClr val="FF0000"/>
                </a:solidFill>
              </a:rPr>
              <a:t>強みを活かした</a:t>
            </a:r>
            <a:r>
              <a:rPr lang="ja-JP" altLang="en-US"/>
              <a:t>ソフト事業とハード整備を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4881118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340BD2-DAC2-5D4B-8F59-D08ECDAA7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空き家アドバイザー協議会支部として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082FA0E-EEF0-7544-B7C5-C5E6A95F5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ja-JP" altLang="en-US"/>
              <a:t>（地域ごとに）</a:t>
            </a:r>
            <a:r>
              <a:rPr lang="en-US" altLang="ja-JP" dirty="0"/>
              <a:t>SWOT</a:t>
            </a:r>
            <a:r>
              <a:rPr lang="ja-JP" altLang="en-US"/>
              <a:t>分析を繰り返して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ja-JP" altLang="en-US"/>
              <a:t>・地域住民と自治体と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ja-JP" altLang="en-US"/>
              <a:t>・強みを活かしたソフト事業とハード整備を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ja-JP" altLang="en-US"/>
              <a:t>・</a:t>
            </a:r>
            <a:r>
              <a:rPr lang="ja-JP" altLang="en-US">
                <a:solidFill>
                  <a:srgbClr val="FF0000"/>
                </a:solidFill>
              </a:rPr>
              <a:t>国の予算</a:t>
            </a:r>
            <a:r>
              <a:rPr lang="ja-JP" altLang="en-US"/>
              <a:t>を活用して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443211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340BD2-DAC2-5D4B-8F59-D08ECDAA7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空き家アドバイザー協議会支部として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082FA0E-EEF0-7544-B7C5-C5E6A95F5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791153"/>
            <a:ext cx="7886700" cy="57949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/>
              <a:t>（地域ごとに）</a:t>
            </a:r>
            <a:r>
              <a:rPr lang="en-US" altLang="ja-JP" dirty="0"/>
              <a:t>SWOT</a:t>
            </a:r>
            <a:r>
              <a:rPr lang="ja-JP" altLang="en-US"/>
              <a:t>分析を繰り返して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ja-JP" altLang="en-US"/>
              <a:t>・地域住民と自治体と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ja-JP" altLang="en-US"/>
              <a:t>・強みを活かしたソフト事業とハード整備を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ja-JP" altLang="en-US"/>
              <a:t>・国の予算を活用して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ja-JP" altLang="en-US"/>
              <a:t>・</a:t>
            </a:r>
            <a:r>
              <a:rPr lang="en-US" altLang="ja-JP" dirty="0">
                <a:solidFill>
                  <a:srgbClr val="FF0000"/>
                </a:solidFill>
              </a:rPr>
              <a:t>【</a:t>
            </a:r>
            <a:r>
              <a:rPr lang="ja-JP" altLang="en-US">
                <a:solidFill>
                  <a:srgbClr val="FF0000"/>
                </a:solidFill>
              </a:rPr>
              <a:t>官民連携</a:t>
            </a:r>
            <a:r>
              <a:rPr lang="en-US" altLang="ja-JP" dirty="0">
                <a:solidFill>
                  <a:srgbClr val="FF0000"/>
                </a:solidFill>
              </a:rPr>
              <a:t>】</a:t>
            </a:r>
            <a:r>
              <a:rPr lang="ja-JP" altLang="en-US">
                <a:solidFill>
                  <a:srgbClr val="FF0000"/>
                </a:solidFill>
              </a:rPr>
              <a:t>で関係人口</a:t>
            </a:r>
            <a:r>
              <a:rPr lang="ja-JP" altLang="en-US"/>
              <a:t>を増やしていく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0060155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340BD2-DAC2-5D4B-8F59-D08ECDAA7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今月の例会では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082FA0E-EEF0-7544-B7C5-C5E6A95F5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791153"/>
            <a:ext cx="7886700" cy="579499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ja-JP" altLang="en-US"/>
              <a:t>（地域ごとに）</a:t>
            </a:r>
            <a:r>
              <a:rPr lang="en-US" altLang="ja-JP" dirty="0"/>
              <a:t>SWOT</a:t>
            </a:r>
            <a:r>
              <a:rPr lang="ja-JP" altLang="en-US"/>
              <a:t>分析を繰り返して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ja-JP" altLang="en-US"/>
              <a:t>・地域住民と自治体と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ja-JP" altLang="en-US"/>
              <a:t>・強みを活かしたソフト事業とハード整備を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ja-JP" altLang="en-US"/>
              <a:t>・国の予算を活用して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ja-JP" altLang="en-US"/>
              <a:t>・</a:t>
            </a:r>
            <a:r>
              <a:rPr lang="en-US" altLang="ja-JP" dirty="0"/>
              <a:t>【</a:t>
            </a:r>
            <a:r>
              <a:rPr lang="ja-JP" altLang="en-US"/>
              <a:t>官民連携</a:t>
            </a:r>
            <a:r>
              <a:rPr lang="en-US" altLang="ja-JP" dirty="0"/>
              <a:t>】</a:t>
            </a:r>
            <a:r>
              <a:rPr lang="ja-JP" altLang="en-US"/>
              <a:t>で関係人口を増やしていく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kumimoji="1" lang="ja-JP" altLang="en-US"/>
              <a:t>さて、</a:t>
            </a:r>
            <a:r>
              <a:rPr kumimoji="1" lang="en-US" altLang="ja-JP" dirty="0">
                <a:solidFill>
                  <a:srgbClr val="FF0000"/>
                </a:solidFill>
              </a:rPr>
              <a:t>SWOT</a:t>
            </a:r>
            <a:r>
              <a:rPr kumimoji="1" lang="ja-JP" altLang="en-US">
                <a:solidFill>
                  <a:srgbClr val="FF0000"/>
                </a:solidFill>
              </a:rPr>
              <a:t>分析で</a:t>
            </a:r>
            <a:endParaRPr kumimoji="1" lang="en-US" altLang="ja-JP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kumimoji="1" lang="ja-JP" altLang="en-US">
                <a:solidFill>
                  <a:srgbClr val="FF0000"/>
                </a:solidFill>
              </a:rPr>
              <a:t>　　　　空き家課題解決</a:t>
            </a:r>
            <a:r>
              <a:rPr kumimoji="1" lang="ja-JP" altLang="en-US"/>
              <a:t>を考えていきましょう。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781321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</TotalTime>
  <Words>859</Words>
  <Application>Microsoft Macintosh PowerPoint</Application>
  <PresentationFormat>画面に合わせる (4:3)</PresentationFormat>
  <Paragraphs>165</Paragraphs>
  <Slides>39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39</vt:i4>
      </vt:variant>
    </vt:vector>
  </HeadingPairs>
  <TitlesOfParts>
    <vt:vector size="45" baseType="lpstr">
      <vt:lpstr>Meiryo UI</vt:lpstr>
      <vt:lpstr>ＭＳ ゴシック</vt:lpstr>
      <vt:lpstr>Arial</vt:lpstr>
      <vt:lpstr>Calibri</vt:lpstr>
      <vt:lpstr>Calibri Light</vt:lpstr>
      <vt:lpstr>Office テーマ</vt:lpstr>
      <vt:lpstr> 一般社団法人 全国空き家アドバイザー協議会　　　         ○○○○支部  令和３年12月度例会 （過去の例会資料も参考にしてください）</vt:lpstr>
      <vt:lpstr>空き家課題解決への手法</vt:lpstr>
      <vt:lpstr>空き家課題解決への手法</vt:lpstr>
      <vt:lpstr>空き家課題解決への手法</vt:lpstr>
      <vt:lpstr>空き家課題解決への手法</vt:lpstr>
      <vt:lpstr>SWOT分析を使ってみる</vt:lpstr>
      <vt:lpstr>SOWT分析例</vt:lpstr>
      <vt:lpstr>SOWT分析とは</vt:lpstr>
      <vt:lpstr>SOWTとは</vt:lpstr>
      <vt:lpstr>SWOT分析から得られること</vt:lpstr>
      <vt:lpstr>第１回　会議から</vt:lpstr>
      <vt:lpstr>PowerPoint プレゼンテーション</vt:lpstr>
      <vt:lpstr>PowerPoint プレゼンテーション</vt:lpstr>
      <vt:lpstr>国の大きな施策（令和３年３月９日設立）</vt:lpstr>
      <vt:lpstr>様々な国の支援</vt:lpstr>
      <vt:lpstr>PowerPoint プレゼンテーション</vt:lpstr>
      <vt:lpstr>交流人口関係人口から定住人口</vt:lpstr>
      <vt:lpstr>ふるさと納税を有効に活用していく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R4年度注目予算</vt:lpstr>
      <vt:lpstr>PowerPoint プレゼンテーション</vt:lpstr>
      <vt:lpstr>PowerPoint プレゼンテーション</vt:lpstr>
      <vt:lpstr>PowerPoint プレゼンテーション</vt:lpstr>
      <vt:lpstr>第１次補正予算から</vt:lpstr>
      <vt:lpstr>PowerPoint プレゼンテーション</vt:lpstr>
      <vt:lpstr>第１次補正予算から</vt:lpstr>
      <vt:lpstr>第１次補正予算から（国土交通省関連）</vt:lpstr>
      <vt:lpstr>シングルマザー向けのシュア施設へ</vt:lpstr>
      <vt:lpstr>PowerPoint プレゼンテーション</vt:lpstr>
      <vt:lpstr>PowerPoint プレゼンテーション</vt:lpstr>
      <vt:lpstr>空き家アドバイザー協議会支部として</vt:lpstr>
      <vt:lpstr>空き家アドバイザー協議会支部として</vt:lpstr>
      <vt:lpstr>空き家アドバイザー協議会支部として</vt:lpstr>
      <vt:lpstr>空き家アドバイザー協議会支部として</vt:lpstr>
      <vt:lpstr>空き家アドバイザー協議会支部として</vt:lpstr>
      <vt:lpstr>今月の例会では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2435</dc:creator>
  <cp:lastModifiedBy>2435</cp:lastModifiedBy>
  <cp:revision>3</cp:revision>
  <dcterms:created xsi:type="dcterms:W3CDTF">2021-02-04T05:15:42Z</dcterms:created>
  <dcterms:modified xsi:type="dcterms:W3CDTF">2021-12-06T23:39:57Z</dcterms:modified>
</cp:coreProperties>
</file>