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60" r:id="rId2"/>
    <p:sldId id="3180" r:id="rId3"/>
    <p:sldId id="3168" r:id="rId4"/>
    <p:sldId id="3209" r:id="rId5"/>
    <p:sldId id="3210" r:id="rId6"/>
    <p:sldId id="3204" r:id="rId7"/>
    <p:sldId id="3187" r:id="rId8"/>
    <p:sldId id="3190" r:id="rId9"/>
    <p:sldId id="3189" r:id="rId10"/>
    <p:sldId id="257" r:id="rId11"/>
    <p:sldId id="3192" r:id="rId12"/>
    <p:sldId id="3100" r:id="rId13"/>
    <p:sldId id="3082" r:id="rId14"/>
    <p:sldId id="3081" r:id="rId15"/>
    <p:sldId id="3198" r:id="rId16"/>
    <p:sldId id="3199" r:id="rId17"/>
    <p:sldId id="3196" r:id="rId18"/>
    <p:sldId id="3087" r:id="rId19"/>
    <p:sldId id="3095" r:id="rId20"/>
    <p:sldId id="3098" r:id="rId21"/>
    <p:sldId id="3096" r:id="rId22"/>
    <p:sldId id="3094" r:id="rId23"/>
    <p:sldId id="2808" r:id="rId24"/>
    <p:sldId id="3140" r:id="rId25"/>
    <p:sldId id="3207" r:id="rId26"/>
    <p:sldId id="270" r:id="rId27"/>
    <p:sldId id="3152" r:id="rId28"/>
    <p:sldId id="3166" r:id="rId29"/>
    <p:sldId id="3208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43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4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540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161"/>
            <a:ext cx="7886700" cy="559119"/>
          </a:xfrm>
        </p:spPr>
        <p:txBody>
          <a:bodyPr>
            <a:normAutofit/>
          </a:bodyPr>
          <a:lstStyle>
            <a:lvl1pPr>
              <a:defRPr sz="24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2pPr>
            <a:lvl3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3pPr>
            <a:lvl4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4pPr>
            <a:lvl5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4ED4897-232E-C24A-86FB-AD60E3257419}"/>
              </a:ext>
            </a:extLst>
          </p:cNvPr>
          <p:cNvSpPr/>
          <p:nvPr userDrawn="1"/>
        </p:nvSpPr>
        <p:spPr>
          <a:xfrm>
            <a:off x="0" y="638975"/>
            <a:ext cx="9144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44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0378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800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948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57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097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903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0953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9304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2022/2/3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32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10096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F26C270-389E-1A40-A3F3-26A2B283592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6391" y="26211"/>
            <a:ext cx="957609" cy="571324"/>
          </a:xfrm>
          <a:prstGeom prst="rect">
            <a:avLst/>
          </a:prstGeom>
        </p:spPr>
      </p:pic>
      <p:pic>
        <p:nvPicPr>
          <p:cNvPr id="9" name="図 8" descr="図形&#10;&#10;中程度の精度で自動的に生成された説明">
            <a:extLst>
              <a:ext uri="{FF2B5EF4-FFF2-40B4-BE49-F238E27FC236}">
                <a16:creationId xmlns:a16="http://schemas.microsoft.com/office/drawing/2014/main" id="{BFE577FA-4153-BE4A-A84B-8E14EF489031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7394" y="6296619"/>
            <a:ext cx="2797865" cy="53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8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11A8E9-5714-EB42-8AED-A46870A10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3752849"/>
            <a:ext cx="4940300" cy="2452687"/>
          </a:xfrm>
        </p:spPr>
        <p:txBody>
          <a:bodyPr anchor="ctr">
            <a:normAutofit fontScale="90000"/>
          </a:bodyPr>
          <a:lstStyle/>
          <a:p>
            <a:br>
              <a:rPr kumimoji="1" lang="en-US" altLang="ja-JP" dirty="0"/>
            </a:br>
            <a:r>
              <a:rPr kumimoji="1" lang="ja-JP" altLang="en-US" dirty="0"/>
              <a:t>一般社団法人</a:t>
            </a:r>
            <a:br>
              <a:rPr kumimoji="1" lang="en-US" altLang="ja-JP" dirty="0"/>
            </a:br>
            <a:r>
              <a:rPr kumimoji="1" lang="ja-JP" altLang="en-US" dirty="0"/>
              <a:t>全国空き家アドバイザー</a:t>
            </a:r>
            <a:r>
              <a:rPr kumimoji="1" lang="ja-JP" altLang="en-US"/>
              <a:t>協議会　　　</a:t>
            </a:r>
            <a:r>
              <a:rPr kumimoji="1" lang="en-US" altLang="ja-JP" dirty="0"/>
              <a:t>         </a:t>
            </a:r>
            <a:r>
              <a:rPr kumimoji="1" lang="ja-JP" altLang="en-US"/>
              <a:t>○○○○支部</a:t>
            </a:r>
            <a:br>
              <a:rPr kumimoji="1" lang="en-US" altLang="ja-JP" dirty="0"/>
            </a:br>
            <a:br>
              <a:rPr kumimoji="1" lang="en-US" altLang="ja-JP" dirty="0"/>
            </a:br>
            <a:r>
              <a:rPr kumimoji="1" lang="ja-JP" altLang="en-US" sz="4000"/>
              <a:t>令和４年</a:t>
            </a:r>
            <a:r>
              <a:rPr lang="ja-JP" altLang="en-US" sz="4000"/>
              <a:t>２</a:t>
            </a:r>
            <a:r>
              <a:rPr kumimoji="1" lang="ja-JP" altLang="en-US" sz="4000"/>
              <a:t>月度例会</a:t>
            </a:r>
            <a:br>
              <a:rPr kumimoji="1" lang="en-US" altLang="ja-JP" sz="4000" dirty="0"/>
            </a:br>
            <a:r>
              <a:rPr kumimoji="1" lang="ja-JP" altLang="en-US" sz="2000"/>
              <a:t>（過去の例会資料も参考</a:t>
            </a:r>
            <a:r>
              <a:rPr lang="ja-JP" altLang="en-US" sz="2000"/>
              <a:t>にしてください）</a:t>
            </a:r>
            <a:endParaRPr kumimoji="1" lang="ja-JP" altLang="en-US" sz="2000" dirty="0"/>
          </a:p>
        </p:txBody>
      </p:sp>
      <p:pic>
        <p:nvPicPr>
          <p:cNvPr id="4" name="コンテンツ プレースホルダー 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81D9DA0-1374-A940-8F93-0A450A5753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8134428-8A6F-402C-A51B-EFCA2D806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7300" y="4170556"/>
            <a:ext cx="4076700" cy="2547744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ja-JP" altLang="en-US" sz="2400"/>
              <a:t>　令和４年度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r>
              <a:rPr lang="ja-JP" altLang="en-US"/>
              <a:t>空き家に有効な交付金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sz="2400"/>
              <a:t>　　　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/>
              <a:t>　　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52854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落書きされた壁&#10;&#10;自動的に生成された説明">
            <a:extLst>
              <a:ext uri="{FF2B5EF4-FFF2-40B4-BE49-F238E27FC236}">
                <a16:creationId xmlns:a16="http://schemas.microsoft.com/office/drawing/2014/main" id="{9348AC7E-18B9-FB43-B33A-77FB568912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96990" y="10"/>
            <a:ext cx="274701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7" name="図 6" descr="庭に植えている数々の家&#10;&#10;中程度の精度で自動的に生成された説明">
            <a:extLst>
              <a:ext uri="{FF2B5EF4-FFF2-40B4-BE49-F238E27FC236}">
                <a16:creationId xmlns:a16="http://schemas.microsoft.com/office/drawing/2014/main" id="{254F5C10-2143-4B43-8E96-1D4AB644AF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36485" y="10"/>
            <a:ext cx="3088583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4" name="図 3" descr="建物の前の交差点&#10;&#10;中程度の精度で自動的に生成された説明">
            <a:extLst>
              <a:ext uri="{FF2B5EF4-FFF2-40B4-BE49-F238E27FC236}">
                <a16:creationId xmlns:a16="http://schemas.microsoft.com/office/drawing/2014/main" id="{0B54E144-FFF1-C84E-A8EE-2D014677F4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>
          <a:xfrm>
            <a:off x="3876264" y="3456432"/>
            <a:ext cx="5267735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ECD84924-4A6C-AC4C-BC50-F913822C0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42" y="685800"/>
            <a:ext cx="3691753" cy="1325563"/>
          </a:xfrm>
        </p:spPr>
        <p:txBody>
          <a:bodyPr>
            <a:normAutofit/>
          </a:bodyPr>
          <a:lstStyle/>
          <a:p>
            <a:br>
              <a:rPr kumimoji="1" lang="en-US" altLang="ja-JP" sz="3000"/>
            </a:br>
            <a:r>
              <a:rPr kumimoji="1" lang="ja-JP" altLang="en-US" sz="3000"/>
              <a:t>まちづくりとは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0338116-F02C-4F16-B9EF-6BD85FD5F0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042" y="2514600"/>
            <a:ext cx="3691753" cy="36667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1400"/>
              <a:t>既存の「まち」をより良いもの</a:t>
            </a:r>
            <a:endParaRPr lang="en-US" altLang="ja-JP" sz="1400"/>
          </a:p>
          <a:p>
            <a:pPr marL="0" indent="0">
              <a:buNone/>
            </a:pPr>
            <a:r>
              <a:rPr lang="ja-JP" altLang="en-US" sz="1400"/>
              <a:t>に「つくり」変えていくこと。</a:t>
            </a:r>
          </a:p>
          <a:p>
            <a:pPr marL="0" indent="0">
              <a:buNone/>
            </a:pPr>
            <a:r>
              <a:rPr lang="ja-JP" altLang="en-US" sz="1400"/>
              <a:t>まちづくりは民間が主体となるか</a:t>
            </a:r>
          </a:p>
          <a:p>
            <a:pPr marL="0" indent="0">
              <a:buNone/>
            </a:pPr>
            <a:r>
              <a:rPr lang="ja-JP" altLang="en-US" sz="1400"/>
              <a:t>あるいは</a:t>
            </a:r>
            <a:endParaRPr lang="en-US" altLang="ja-JP" sz="1400"/>
          </a:p>
          <a:p>
            <a:pPr marL="0" indent="0">
              <a:buNone/>
            </a:pPr>
            <a:r>
              <a:rPr lang="ja-JP" altLang="en-US" sz="1400"/>
              <a:t>自治体と民間との協議によるもの</a:t>
            </a:r>
            <a:endParaRPr lang="en-US" altLang="ja-JP" sz="1400"/>
          </a:p>
          <a:p>
            <a:pPr marL="0" indent="0">
              <a:buNone/>
            </a:pPr>
            <a:r>
              <a:rPr lang="ja-JP" altLang="en-US" sz="1400"/>
              <a:t>と言われている。</a:t>
            </a:r>
          </a:p>
          <a:p>
            <a:pPr marL="0" indent="0">
              <a:buNone/>
            </a:pPr>
            <a:endParaRPr lang="en-US" altLang="ja-JP" sz="1400"/>
          </a:p>
          <a:p>
            <a:pPr marL="0" indent="0">
              <a:buNone/>
            </a:pPr>
            <a:r>
              <a:rPr lang="ja-JP" altLang="en-US" sz="1400"/>
              <a:t>まちづくりは道路や防災など</a:t>
            </a:r>
            <a:endParaRPr lang="en-US" altLang="ja-JP" sz="1400"/>
          </a:p>
          <a:p>
            <a:pPr marL="0" indent="0">
              <a:buNone/>
            </a:pPr>
            <a:r>
              <a:rPr lang="ja-JP" altLang="en-US" sz="1400"/>
              <a:t>のハード面（自治体主体）</a:t>
            </a:r>
          </a:p>
          <a:p>
            <a:pPr marL="0" indent="0">
              <a:buNone/>
            </a:pPr>
            <a:r>
              <a:rPr lang="ja-JP" altLang="en-US" sz="1400"/>
              <a:t>歴史や観光のソフト面（民間主体）</a:t>
            </a:r>
            <a:endParaRPr lang="en-US" altLang="ja-JP" sz="1400"/>
          </a:p>
          <a:p>
            <a:pPr marL="0" indent="0">
              <a:buNone/>
            </a:pPr>
            <a:r>
              <a:rPr lang="ja-JP" altLang="en-US" sz="1400"/>
              <a:t>　　　　　　　　　　に分けられる。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110770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3C7BE4-D9B1-3E46-B69E-95590E962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普請という行為（</a:t>
            </a:r>
            <a:r>
              <a:rPr kumimoji="1" lang="en-US" altLang="ja-JP" sz="2000" dirty="0"/>
              <a:t>Wikipedia</a:t>
            </a:r>
            <a:r>
              <a:rPr kumimoji="1" lang="ja-JP" altLang="en-US" sz="2000"/>
              <a:t>より）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C597335-C948-E547-8CBC-BC68AB0E3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791154"/>
            <a:ext cx="8675370" cy="56782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/>
              <a:t>互助活動や相互扶助や自治としての建設</a:t>
            </a:r>
          </a:p>
          <a:p>
            <a:pPr marL="0" indent="0">
              <a:buNone/>
            </a:pPr>
            <a:r>
              <a:rPr lang="ja-JP" altLang="en-US"/>
              <a:t>建設と言う言葉自体が明治時代に外来語を翻訳した</a:t>
            </a:r>
          </a:p>
          <a:p>
            <a:pPr marL="0" indent="0">
              <a:buNone/>
            </a:pPr>
            <a:r>
              <a:rPr lang="ja-JP" altLang="en-US"/>
              <a:t>和製熟語でありそれ以前は普請と言った。</a:t>
            </a:r>
          </a:p>
          <a:p>
            <a:pPr marL="0" indent="0">
              <a:buNone/>
            </a:pPr>
            <a:r>
              <a:rPr lang="ja-JP" altLang="en-US"/>
              <a:t> </a:t>
            </a:r>
          </a:p>
          <a:p>
            <a:pPr marL="0" indent="0">
              <a:buNone/>
            </a:pPr>
            <a:r>
              <a:rPr lang="ja-JP" altLang="en-US"/>
              <a:t>現在でも残る例としては萱普請・溝普請があり、</a:t>
            </a:r>
          </a:p>
          <a:p>
            <a:pPr marL="0" indent="0">
              <a:buNone/>
            </a:pPr>
            <a:r>
              <a:rPr lang="ja-JP" altLang="en-US"/>
              <a:t>萱葺き屋根の葺き替えを近隣に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　　　　　　　無償にて作業してもらう事である。</a:t>
            </a:r>
          </a:p>
          <a:p>
            <a:pPr marL="0" indent="0">
              <a:buNone/>
            </a:pPr>
            <a:r>
              <a:rPr lang="ja-JP" altLang="en-US"/>
              <a:t>溝普請は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用水路や排水路などを地域住民で清掃すること。</a:t>
            </a:r>
          </a:p>
          <a:p>
            <a:pPr marL="0" indent="0">
              <a:buNone/>
            </a:pPr>
            <a:r>
              <a:rPr lang="ja-JP" altLang="en-US"/>
              <a:t>ごみ集積場の清掃作業の持ち回りも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/>
              <a:t>　　　　　　　　　　　新たに出来た普請といえる。</a:t>
            </a:r>
            <a:endParaRPr kumimoji="1" lang="ja-JP" altLang="en-US"/>
          </a:p>
        </p:txBody>
      </p:sp>
      <p:pic>
        <p:nvPicPr>
          <p:cNvPr id="5" name="図 4" descr="スキー が含まれている画像&#10;&#10;自動的に生成された説明">
            <a:extLst>
              <a:ext uri="{FF2B5EF4-FFF2-40B4-BE49-F238E27FC236}">
                <a16:creationId xmlns:a16="http://schemas.microsoft.com/office/drawing/2014/main" id="{567B72F0-F4C2-6448-9772-F4C5D0A846B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685799"/>
            <a:ext cx="9018270" cy="614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908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7E2D74-5607-2A40-964B-0979C9710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地域再生計画　１</a:t>
            </a:r>
          </a:p>
        </p:txBody>
      </p:sp>
      <p:pic>
        <p:nvPicPr>
          <p:cNvPr id="5" name="コンテンツ プレースホルダー 4" descr="ダイアグラム&#10;&#10;自動的に生成された説明">
            <a:extLst>
              <a:ext uri="{FF2B5EF4-FFF2-40B4-BE49-F238E27FC236}">
                <a16:creationId xmlns:a16="http://schemas.microsoft.com/office/drawing/2014/main" id="{7A0C9CAF-CCE4-8140-9D23-05AA903BCC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" y="1064513"/>
            <a:ext cx="8839200" cy="4728974"/>
          </a:xfrm>
        </p:spPr>
      </p:pic>
    </p:spTree>
    <p:extLst>
      <p:ext uri="{BB962C8B-B14F-4D97-AF65-F5344CB8AC3E}">
        <p14:creationId xmlns:p14="http://schemas.microsoft.com/office/powerpoint/2010/main" val="3942185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F4E781-84EF-6C4A-AC0C-8523D67CE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地域再生計画　２</a:t>
            </a:r>
          </a:p>
        </p:txBody>
      </p:sp>
      <p:pic>
        <p:nvPicPr>
          <p:cNvPr id="5" name="コンテンツ プレースホルダー 4" descr="スクリーンショットの画面&#10;&#10;自動的に生成された説明">
            <a:extLst>
              <a:ext uri="{FF2B5EF4-FFF2-40B4-BE49-F238E27FC236}">
                <a16:creationId xmlns:a16="http://schemas.microsoft.com/office/drawing/2014/main" id="{CDB9CBFC-E456-7E4C-8CCB-803D2BBB9C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920" y="930330"/>
            <a:ext cx="7490159" cy="4997340"/>
          </a:xfrm>
        </p:spPr>
      </p:pic>
    </p:spTree>
    <p:extLst>
      <p:ext uri="{BB962C8B-B14F-4D97-AF65-F5344CB8AC3E}">
        <p14:creationId xmlns:p14="http://schemas.microsoft.com/office/powerpoint/2010/main" val="442003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12AC0B-30C7-AF45-825F-5E582B4CD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地域活性化へ民主導で官がサポートの仕組み</a:t>
            </a:r>
          </a:p>
        </p:txBody>
      </p:sp>
      <p:pic>
        <p:nvPicPr>
          <p:cNvPr id="5" name="コンテンツ プレースホルダー 4" descr="テキスト&#10;&#10;自動的に生成された説明">
            <a:extLst>
              <a:ext uri="{FF2B5EF4-FFF2-40B4-BE49-F238E27FC236}">
                <a16:creationId xmlns:a16="http://schemas.microsoft.com/office/drawing/2014/main" id="{4028C532-B8E5-5942-84FE-4F31CD92A1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75" y="807844"/>
            <a:ext cx="8858250" cy="5490086"/>
          </a:xfrm>
        </p:spPr>
      </p:pic>
      <p:pic>
        <p:nvPicPr>
          <p:cNvPr id="4" name="図 3" descr="抽象, 挿絵 が含まれている画像&#10;&#10;自動的に生成された説明">
            <a:extLst>
              <a:ext uri="{FF2B5EF4-FFF2-40B4-BE49-F238E27FC236}">
                <a16:creationId xmlns:a16="http://schemas.microsoft.com/office/drawing/2014/main" id="{4434C9F1-412A-8E47-87CE-B442A8F9FC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3610" y="1642110"/>
            <a:ext cx="2870200" cy="239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66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23D499-E607-314C-99BF-801A344DE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関係人口増加へ新たな組織の立ち上げ　１</a:t>
            </a:r>
          </a:p>
        </p:txBody>
      </p:sp>
      <p:pic>
        <p:nvPicPr>
          <p:cNvPr id="11" name="コンテンツ プレースホルダー 10" descr="グラフィカル ユーザー インターフェイス, テキスト, アプリケーション, メール&#10;&#10;自動的に生成された説明">
            <a:extLst>
              <a:ext uri="{FF2B5EF4-FFF2-40B4-BE49-F238E27FC236}">
                <a16:creationId xmlns:a16="http://schemas.microsoft.com/office/drawing/2014/main" id="{2AF17246-6253-F243-A06D-7AEE5E5E43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" y="925830"/>
            <a:ext cx="8721090" cy="5314950"/>
          </a:xfrm>
        </p:spPr>
      </p:pic>
    </p:spTree>
    <p:extLst>
      <p:ext uri="{BB962C8B-B14F-4D97-AF65-F5344CB8AC3E}">
        <p14:creationId xmlns:p14="http://schemas.microsoft.com/office/powerpoint/2010/main" val="2703655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23D499-E607-314C-99BF-801A344DE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関係人口増加へ新たな組織の立ち上げ　２</a:t>
            </a:r>
          </a:p>
        </p:txBody>
      </p:sp>
      <p:pic>
        <p:nvPicPr>
          <p:cNvPr id="6" name="コンテンツ プレースホルダー 5" descr="タイムライン&#10;&#10;自動的に生成された説明">
            <a:extLst>
              <a:ext uri="{FF2B5EF4-FFF2-40B4-BE49-F238E27FC236}">
                <a16:creationId xmlns:a16="http://schemas.microsoft.com/office/drawing/2014/main" id="{DEF74A53-AC5A-0A4E-B1D9-B7119D4938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760" y="708660"/>
            <a:ext cx="8469630" cy="5440679"/>
          </a:xfrm>
        </p:spPr>
      </p:pic>
    </p:spTree>
    <p:extLst>
      <p:ext uri="{BB962C8B-B14F-4D97-AF65-F5344CB8AC3E}">
        <p14:creationId xmlns:p14="http://schemas.microsoft.com/office/powerpoint/2010/main" val="3153072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23D499-E607-314C-99BF-801A344DE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関係人口増加へ新たな組織の立ち上げ　</a:t>
            </a:r>
            <a:r>
              <a:rPr lang="ja-JP" altLang="en-US" sz="2000" dirty="0"/>
              <a:t>３</a:t>
            </a:r>
            <a:endParaRPr kumimoji="1" lang="ja-JP" altLang="en-US" sz="2000"/>
          </a:p>
        </p:txBody>
      </p:sp>
      <p:pic>
        <p:nvPicPr>
          <p:cNvPr id="6" name="コンテンツ プレースホルダー 5" descr="テキスト&#10;&#10;自動的に生成された説明">
            <a:extLst>
              <a:ext uri="{FF2B5EF4-FFF2-40B4-BE49-F238E27FC236}">
                <a16:creationId xmlns:a16="http://schemas.microsoft.com/office/drawing/2014/main" id="{1A9CD88A-03A4-4849-B3A1-0467107E6B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4340" y="822960"/>
            <a:ext cx="8492490" cy="5429249"/>
          </a:xfrm>
        </p:spPr>
      </p:pic>
    </p:spTree>
    <p:extLst>
      <p:ext uri="{BB962C8B-B14F-4D97-AF65-F5344CB8AC3E}">
        <p14:creationId xmlns:p14="http://schemas.microsoft.com/office/powerpoint/2010/main" val="1557279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88491F-F353-EF41-A210-D172FC2EC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内閣府　</a:t>
            </a:r>
            <a:r>
              <a:rPr lang="ja-JP" altLang="en-US" sz="2000"/>
              <a:t>１</a:t>
            </a:r>
            <a:endParaRPr kumimoji="1" lang="ja-JP" altLang="en-US" sz="2000"/>
          </a:p>
        </p:txBody>
      </p:sp>
      <p:pic>
        <p:nvPicPr>
          <p:cNvPr id="5" name="コンテンツ プレースホルダー 4" descr="タイムライン&#10;&#10;自動的に生成された説明">
            <a:extLst>
              <a:ext uri="{FF2B5EF4-FFF2-40B4-BE49-F238E27FC236}">
                <a16:creationId xmlns:a16="http://schemas.microsoft.com/office/drawing/2014/main" id="{4874E1D5-2A43-5D4D-8045-C97B2AF46B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620" y="790575"/>
            <a:ext cx="8738886" cy="6037264"/>
          </a:xfrm>
        </p:spPr>
      </p:pic>
    </p:spTree>
    <p:extLst>
      <p:ext uri="{BB962C8B-B14F-4D97-AF65-F5344CB8AC3E}">
        <p14:creationId xmlns:p14="http://schemas.microsoft.com/office/powerpoint/2010/main" val="2018819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C0EBBAC-23A8-0549-9A9C-E1E831463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000"/>
              <a:t>内閣府　２</a:t>
            </a:r>
            <a:endParaRPr kumimoji="1" lang="ja-JP" altLang="en-US" sz="2000"/>
          </a:p>
        </p:txBody>
      </p:sp>
      <p:pic>
        <p:nvPicPr>
          <p:cNvPr id="5" name="コンテンツ プレースホルダー 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B099F612-1752-5241-A639-8A4C0402DC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030" y="790574"/>
            <a:ext cx="8675369" cy="5495925"/>
          </a:xfrm>
        </p:spPr>
      </p:pic>
    </p:spTree>
    <p:extLst>
      <p:ext uri="{BB962C8B-B14F-4D97-AF65-F5344CB8AC3E}">
        <p14:creationId xmlns:p14="http://schemas.microsoft.com/office/powerpoint/2010/main" val="2197648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EDD4DD-7C15-4E43-9A19-8EDEB5E72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総務省</a:t>
            </a:r>
            <a:r>
              <a:rPr lang="ja-JP" altLang="en-US" sz="2000"/>
              <a:t>　１</a:t>
            </a:r>
            <a:endParaRPr kumimoji="1" lang="ja-JP" altLang="en-US" sz="2000"/>
          </a:p>
        </p:txBody>
      </p:sp>
      <p:pic>
        <p:nvPicPr>
          <p:cNvPr id="5" name="コンテンツ プレースホルダー 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1D8D23CA-BE16-694C-BC97-CBC5BE6CA6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50" y="790574"/>
            <a:ext cx="8972550" cy="5507355"/>
          </a:xfrm>
        </p:spPr>
      </p:pic>
    </p:spTree>
    <p:extLst>
      <p:ext uri="{BB962C8B-B14F-4D97-AF65-F5344CB8AC3E}">
        <p14:creationId xmlns:p14="http://schemas.microsoft.com/office/powerpoint/2010/main" val="205751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CB2285-3551-F749-8D44-64CC7F332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000"/>
              <a:t>総務省　２</a:t>
            </a:r>
            <a:endParaRPr kumimoji="1" lang="ja-JP" altLang="en-US" sz="2000"/>
          </a:p>
        </p:txBody>
      </p:sp>
      <p:pic>
        <p:nvPicPr>
          <p:cNvPr id="5" name="コンテンツ プレースホルダー 4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BD3E840D-9685-6A47-B5A8-10D1129F0E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21" y="790575"/>
            <a:ext cx="8775509" cy="5678464"/>
          </a:xfrm>
        </p:spPr>
      </p:pic>
    </p:spTree>
    <p:extLst>
      <p:ext uri="{BB962C8B-B14F-4D97-AF65-F5344CB8AC3E}">
        <p14:creationId xmlns:p14="http://schemas.microsoft.com/office/powerpoint/2010/main" val="400191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832F6F-0964-9043-A94D-F09465775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000"/>
              <a:t>総務省　３</a:t>
            </a:r>
            <a:endParaRPr kumimoji="1" lang="ja-JP" altLang="en-US" sz="2000"/>
          </a:p>
        </p:txBody>
      </p:sp>
      <p:pic>
        <p:nvPicPr>
          <p:cNvPr id="5" name="コンテンツ プレースホルダー 4" descr="アプリケーション&#10;&#10;中程度の精度で自動的に生成された説明">
            <a:extLst>
              <a:ext uri="{FF2B5EF4-FFF2-40B4-BE49-F238E27FC236}">
                <a16:creationId xmlns:a16="http://schemas.microsoft.com/office/drawing/2014/main" id="{71BDE50C-C036-0B4A-B2E9-4BDB9C9872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955" y="790575"/>
            <a:ext cx="8557145" cy="6037264"/>
          </a:xfrm>
        </p:spPr>
      </p:pic>
    </p:spTree>
    <p:extLst>
      <p:ext uri="{BB962C8B-B14F-4D97-AF65-F5344CB8AC3E}">
        <p14:creationId xmlns:p14="http://schemas.microsoft.com/office/powerpoint/2010/main" val="3961052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22DF01-57D3-1E43-BF55-2249BC8DC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経済産業省　１</a:t>
            </a:r>
          </a:p>
        </p:txBody>
      </p:sp>
      <p:pic>
        <p:nvPicPr>
          <p:cNvPr id="11" name="コンテンツ プレースホルダー 10" descr="カレンダー が含まれている画像&#10;&#10;自動的に生成された説明">
            <a:extLst>
              <a:ext uri="{FF2B5EF4-FFF2-40B4-BE49-F238E27FC236}">
                <a16:creationId xmlns:a16="http://schemas.microsoft.com/office/drawing/2014/main" id="{3B39A367-FE26-A543-9194-C627297776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040" y="790574"/>
            <a:ext cx="8618220" cy="5553075"/>
          </a:xfrm>
        </p:spPr>
      </p:pic>
    </p:spTree>
    <p:extLst>
      <p:ext uri="{BB962C8B-B14F-4D97-AF65-F5344CB8AC3E}">
        <p14:creationId xmlns:p14="http://schemas.microsoft.com/office/powerpoint/2010/main" val="937595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22DF01-57D3-1E43-BF55-2249BC8DC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000"/>
              <a:t>経済産業省　２</a:t>
            </a:r>
            <a:endParaRPr kumimoji="1" lang="ja-JP" altLang="en-US" sz="2000"/>
          </a:p>
        </p:txBody>
      </p:sp>
      <p:pic>
        <p:nvPicPr>
          <p:cNvPr id="7" name="コンテンツ プレースホルダー 6" descr="タイムライン が含まれている画像&#10;&#10;自動的に生成された説明">
            <a:extLst>
              <a:ext uri="{FF2B5EF4-FFF2-40B4-BE49-F238E27FC236}">
                <a16:creationId xmlns:a16="http://schemas.microsoft.com/office/drawing/2014/main" id="{4D6EFA34-74F2-9549-8E5E-1502791667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8022" y="790574"/>
            <a:ext cx="8540238" cy="5450205"/>
          </a:xfrm>
        </p:spPr>
      </p:pic>
    </p:spTree>
    <p:extLst>
      <p:ext uri="{BB962C8B-B14F-4D97-AF65-F5344CB8AC3E}">
        <p14:creationId xmlns:p14="http://schemas.microsoft.com/office/powerpoint/2010/main" val="9688591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22DF01-57D3-1E43-BF55-2249BC8DC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000"/>
              <a:t>経済産業省　３</a:t>
            </a:r>
            <a:endParaRPr kumimoji="1" lang="ja-JP" altLang="en-US" sz="2000"/>
          </a:p>
        </p:txBody>
      </p:sp>
      <p:pic>
        <p:nvPicPr>
          <p:cNvPr id="7" name="コンテンツ プレースホルダー 6">
            <a:extLst>
              <a:ext uri="{FF2B5EF4-FFF2-40B4-BE49-F238E27FC236}">
                <a16:creationId xmlns:a16="http://schemas.microsoft.com/office/drawing/2014/main" id="{2A9E4423-3F6F-7949-904D-E4C4936AD1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367" y="790575"/>
            <a:ext cx="8704162" cy="5494478"/>
          </a:xfrm>
        </p:spPr>
      </p:pic>
    </p:spTree>
    <p:extLst>
      <p:ext uri="{BB962C8B-B14F-4D97-AF65-F5344CB8AC3E}">
        <p14:creationId xmlns:p14="http://schemas.microsoft.com/office/powerpoint/2010/main" val="22331620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D37A79-05C8-4D4E-A6A7-28FC9F3B6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7253416" cy="559119"/>
          </a:xfrm>
        </p:spPr>
        <p:txBody>
          <a:bodyPr>
            <a:noAutofit/>
          </a:bodyPr>
          <a:lstStyle/>
          <a:p>
            <a:r>
              <a:rPr kumimoji="1" lang="ja-JP" altLang="en-US" sz="2000"/>
              <a:t>観光庁　１</a:t>
            </a:r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57C0144A-4211-AD4A-AEA1-A4C5DC61ED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169" y="820392"/>
            <a:ext cx="8219661" cy="5587521"/>
          </a:xfrm>
        </p:spPr>
      </p:pic>
    </p:spTree>
    <p:extLst>
      <p:ext uri="{BB962C8B-B14F-4D97-AF65-F5344CB8AC3E}">
        <p14:creationId xmlns:p14="http://schemas.microsoft.com/office/powerpoint/2010/main" val="2494367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89147F-EFF6-2B43-99D8-67CF06522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ja-JP" altLang="en-US" sz="2000"/>
              <a:t>観光庁　２</a:t>
            </a:r>
          </a:p>
        </p:txBody>
      </p:sp>
      <p:pic>
        <p:nvPicPr>
          <p:cNvPr id="5" name="コンテンツ プレースホルダー 4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11E9D81C-1131-1342-9BF1-BBEDE3CE73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708" y="870088"/>
            <a:ext cx="7966583" cy="5576141"/>
          </a:xfrm>
        </p:spPr>
      </p:pic>
    </p:spTree>
    <p:extLst>
      <p:ext uri="{BB962C8B-B14F-4D97-AF65-F5344CB8AC3E}">
        <p14:creationId xmlns:p14="http://schemas.microsoft.com/office/powerpoint/2010/main" val="1351736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2057BD-6564-E24D-95F1-AA28C403C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観光庁　３</a:t>
            </a:r>
          </a:p>
        </p:txBody>
      </p:sp>
      <p:pic>
        <p:nvPicPr>
          <p:cNvPr id="5" name="コンテンツ プレースホルダー 4" descr="グラフィカル ユーザー インターフェイス, Web サイト&#10;&#10;自動的に生成された説明">
            <a:extLst>
              <a:ext uri="{FF2B5EF4-FFF2-40B4-BE49-F238E27FC236}">
                <a16:creationId xmlns:a16="http://schemas.microsoft.com/office/drawing/2014/main" id="{34E18A73-ED33-DB4A-B198-44345019DC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470" y="939662"/>
            <a:ext cx="7991060" cy="5446763"/>
          </a:xfrm>
        </p:spPr>
      </p:pic>
    </p:spTree>
    <p:extLst>
      <p:ext uri="{BB962C8B-B14F-4D97-AF65-F5344CB8AC3E}">
        <p14:creationId xmlns:p14="http://schemas.microsoft.com/office/powerpoint/2010/main" val="12885933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2057BD-6564-E24D-95F1-AA28C403C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観光庁　４</a:t>
            </a:r>
          </a:p>
        </p:txBody>
      </p:sp>
      <p:pic>
        <p:nvPicPr>
          <p:cNvPr id="9" name="コンテンツ プレースホルダー 8" descr="テキスト&#10;&#10;自動的に生成された説明">
            <a:extLst>
              <a:ext uri="{FF2B5EF4-FFF2-40B4-BE49-F238E27FC236}">
                <a16:creationId xmlns:a16="http://schemas.microsoft.com/office/drawing/2014/main" id="{8A20FAAB-AFDC-D540-A79A-739CC836DA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405" y="800515"/>
            <a:ext cx="7697189" cy="5582320"/>
          </a:xfrm>
        </p:spPr>
      </p:pic>
    </p:spTree>
    <p:extLst>
      <p:ext uri="{BB962C8B-B14F-4D97-AF65-F5344CB8AC3E}">
        <p14:creationId xmlns:p14="http://schemas.microsoft.com/office/powerpoint/2010/main" val="6926301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D37A79-05C8-4D4E-A6A7-28FC9F3B6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161"/>
            <a:ext cx="7656394" cy="559119"/>
          </a:xfrm>
        </p:spPr>
        <p:txBody>
          <a:bodyPr>
            <a:noAutofit/>
          </a:bodyPr>
          <a:lstStyle/>
          <a:p>
            <a:r>
              <a:rPr kumimoji="1" lang="ja-JP" altLang="en-US" sz="2000"/>
              <a:t>農林水産省　１</a:t>
            </a:r>
          </a:p>
        </p:txBody>
      </p:sp>
      <p:pic>
        <p:nvPicPr>
          <p:cNvPr id="7" name="コンテンツ プレースホルダー 6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E681F0C3-C0AA-4F40-BCCE-165F4D221E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299" y="870088"/>
            <a:ext cx="8135401" cy="5484902"/>
          </a:xfrm>
        </p:spPr>
      </p:pic>
    </p:spTree>
    <p:extLst>
      <p:ext uri="{BB962C8B-B14F-4D97-AF65-F5344CB8AC3E}">
        <p14:creationId xmlns:p14="http://schemas.microsoft.com/office/powerpoint/2010/main" val="28604582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CD3711-260D-7241-8422-C6DA3A283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0161"/>
            <a:ext cx="7228703" cy="559119"/>
          </a:xfrm>
        </p:spPr>
        <p:txBody>
          <a:bodyPr>
            <a:noAutofit/>
          </a:bodyPr>
          <a:lstStyle/>
          <a:p>
            <a:r>
              <a:rPr kumimoji="1" lang="ja-JP" altLang="en-US" sz="2000"/>
              <a:t>農林水産省　２</a:t>
            </a:r>
          </a:p>
        </p:txBody>
      </p:sp>
      <p:pic>
        <p:nvPicPr>
          <p:cNvPr id="5" name="コンテンツ プレースホルダー 4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1E09D0E0-0ABC-124D-91CF-7FEB3735E4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763" y="800513"/>
            <a:ext cx="8286473" cy="5493779"/>
          </a:xfrm>
        </p:spPr>
      </p:pic>
    </p:spTree>
    <p:extLst>
      <p:ext uri="{BB962C8B-B14F-4D97-AF65-F5344CB8AC3E}">
        <p14:creationId xmlns:p14="http://schemas.microsoft.com/office/powerpoint/2010/main" val="11848827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7F62FF-70BE-6C47-BE7D-59F337FAB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国土交通省</a:t>
            </a:r>
            <a:r>
              <a:rPr lang="ja-JP" altLang="en-US" sz="2000"/>
              <a:t>　１</a:t>
            </a:r>
            <a:endParaRPr kumimoji="1" lang="ja-JP" altLang="en-US" sz="2000"/>
          </a:p>
        </p:txBody>
      </p:sp>
      <p:pic>
        <p:nvPicPr>
          <p:cNvPr id="7" name="コンテンツ プレースホルダー 6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270B0384-DAE2-6F49-B8D7-5881273569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7854" y="835024"/>
            <a:ext cx="8414666" cy="5440045"/>
          </a:xfrm>
        </p:spPr>
      </p:pic>
    </p:spTree>
    <p:extLst>
      <p:ext uri="{BB962C8B-B14F-4D97-AF65-F5344CB8AC3E}">
        <p14:creationId xmlns:p14="http://schemas.microsoft.com/office/powerpoint/2010/main" val="6034817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61D9B7-B115-EC4E-88B9-F8C0144BF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国土交通省　２</a:t>
            </a:r>
          </a:p>
        </p:txBody>
      </p:sp>
      <p:pic>
        <p:nvPicPr>
          <p:cNvPr id="5" name="コンテンツ プレースホルダー 4" descr="テーブル が含まれている画像&#10;&#10;自動的に生成された説明">
            <a:extLst>
              <a:ext uri="{FF2B5EF4-FFF2-40B4-BE49-F238E27FC236}">
                <a16:creationId xmlns:a16="http://schemas.microsoft.com/office/drawing/2014/main" id="{57CBB06C-826A-2B4D-9879-28B80B1DA9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367" y="790575"/>
            <a:ext cx="8727311" cy="5425030"/>
          </a:xfrm>
        </p:spPr>
      </p:pic>
    </p:spTree>
    <p:extLst>
      <p:ext uri="{BB962C8B-B14F-4D97-AF65-F5344CB8AC3E}">
        <p14:creationId xmlns:p14="http://schemas.microsoft.com/office/powerpoint/2010/main" val="19083228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1CD93F-C73D-BF4A-A3BB-B3F62CD00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休眠預金を活用</a:t>
            </a:r>
          </a:p>
        </p:txBody>
      </p:sp>
      <p:pic>
        <p:nvPicPr>
          <p:cNvPr id="5" name="コンテンツ プレースホルダー 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70F91B2F-BC81-044E-847D-645CAB911E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660" y="835024"/>
            <a:ext cx="3987591" cy="5486263"/>
          </a:xfrm>
        </p:spPr>
      </p:pic>
      <p:pic>
        <p:nvPicPr>
          <p:cNvPr id="4" name="図 3" descr="テキスト, アプリケーション&#10;&#10;自動的に生成された説明">
            <a:extLst>
              <a:ext uri="{FF2B5EF4-FFF2-40B4-BE49-F238E27FC236}">
                <a16:creationId xmlns:a16="http://schemas.microsoft.com/office/drawing/2014/main" id="{0E2E8CD4-025B-A445-8583-31CFBF657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0" y="835024"/>
            <a:ext cx="3920703" cy="548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7620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141CA9-861E-8349-BF87-4D9CE1A32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2000"/>
              <a:t>銀行を活用　１　</a:t>
            </a:r>
          </a:p>
        </p:txBody>
      </p:sp>
      <p:pic>
        <p:nvPicPr>
          <p:cNvPr id="8" name="図 7" descr="新聞の記事&#10;&#10;中程度の精度で自動的に生成された説明">
            <a:extLst>
              <a:ext uri="{FF2B5EF4-FFF2-40B4-BE49-F238E27FC236}">
                <a16:creationId xmlns:a16="http://schemas.microsoft.com/office/drawing/2014/main" id="{CC134E65-B9CF-2540-9834-21572C1802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5891" y="827008"/>
            <a:ext cx="4388924" cy="5076835"/>
          </a:xfrm>
          <a:prstGeom prst="rect">
            <a:avLst/>
          </a:prstGeom>
        </p:spPr>
      </p:pic>
      <p:pic>
        <p:nvPicPr>
          <p:cNvPr id="9" name="図 8" descr="テキスト&#10;&#10;自動的に生成された説明">
            <a:extLst>
              <a:ext uri="{FF2B5EF4-FFF2-40B4-BE49-F238E27FC236}">
                <a16:creationId xmlns:a16="http://schemas.microsoft.com/office/drawing/2014/main" id="{7C36087A-E311-794E-AAA0-09393B7CD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626" y="1417119"/>
            <a:ext cx="4023762" cy="4023762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A5E344F-4AA2-6B4B-AA1E-C36BD4107861}"/>
              </a:ext>
            </a:extLst>
          </p:cNvPr>
          <p:cNvSpPr txBox="1"/>
          <p:nvPr/>
        </p:nvSpPr>
        <p:spPr>
          <a:xfrm>
            <a:off x="551931" y="5719177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２０２２年１月２８日　日経新聞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502F3B3-6817-4F42-BAAB-04B09EFC28F7}"/>
              </a:ext>
            </a:extLst>
          </p:cNvPr>
          <p:cNvSpPr txBox="1"/>
          <p:nvPr/>
        </p:nvSpPr>
        <p:spPr>
          <a:xfrm>
            <a:off x="4936777" y="6074868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２０２２年１月</a:t>
            </a:r>
            <a:r>
              <a:rPr kumimoji="1" lang="ja-JP" altLang="en-US"/>
              <a:t>２８日　読売新聞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885673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308726-9611-8A4A-B779-DEC1547CA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000"/>
              <a:t>銀行を活用　２</a:t>
            </a:r>
            <a:endParaRPr kumimoji="1" lang="ja-JP" altLang="en-US" sz="2000"/>
          </a:p>
        </p:txBody>
      </p:sp>
      <p:pic>
        <p:nvPicPr>
          <p:cNvPr id="5" name="コンテンツ プレースホルダー 4" descr="テキスト&#10;&#10;自動的に生成された説明">
            <a:extLst>
              <a:ext uri="{FF2B5EF4-FFF2-40B4-BE49-F238E27FC236}">
                <a16:creationId xmlns:a16="http://schemas.microsoft.com/office/drawing/2014/main" id="{FF2FB1DF-C4ED-2844-9ED2-71427D5AB4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640" y="790574"/>
            <a:ext cx="5280660" cy="5667375"/>
          </a:xfrm>
        </p:spPr>
      </p:pic>
    </p:spTree>
    <p:extLst>
      <p:ext uri="{BB962C8B-B14F-4D97-AF65-F5344CB8AC3E}">
        <p14:creationId xmlns:p14="http://schemas.microsoft.com/office/powerpoint/2010/main" val="23795694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5513BD0-5C5E-D140-B824-0D61B80B2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586066"/>
            <a:ext cx="6629399" cy="559089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ja-JP" sz="1700" dirty="0"/>
          </a:p>
          <a:p>
            <a:pPr marL="0" indent="0">
              <a:buNone/>
            </a:pPr>
            <a:r>
              <a:rPr lang="ja-JP" altLang="en-US" sz="3600"/>
              <a:t>不明点は</a:t>
            </a:r>
            <a:endParaRPr lang="en-US" altLang="ja-JP" sz="3600" dirty="0"/>
          </a:p>
          <a:p>
            <a:pPr marL="0" indent="0">
              <a:buNone/>
            </a:pPr>
            <a:endParaRPr lang="en-US" altLang="ja-JP" sz="3600" dirty="0"/>
          </a:p>
          <a:p>
            <a:pPr marL="0" indent="0">
              <a:buNone/>
            </a:pPr>
            <a:r>
              <a:rPr lang="ja-JP" altLang="en-US" sz="3600"/>
              <a:t>全国空き家アドバイザー協議会　</a:t>
            </a:r>
            <a:endParaRPr lang="en-US" altLang="ja-JP" sz="3600" dirty="0"/>
          </a:p>
          <a:p>
            <a:pPr marL="0" indent="0">
              <a:buNone/>
            </a:pPr>
            <a:endParaRPr lang="en-US" altLang="ja-JP" sz="3600" dirty="0"/>
          </a:p>
          <a:p>
            <a:pPr marL="0" indent="0">
              <a:buNone/>
            </a:pPr>
            <a:r>
              <a:rPr lang="ja-JP" altLang="en-US" sz="3600"/>
              <a:t>本部まで</a:t>
            </a:r>
            <a:endParaRPr kumimoji="1" lang="ja-JP" altLang="en-US" sz="3600"/>
          </a:p>
        </p:txBody>
      </p:sp>
      <p:pic>
        <p:nvPicPr>
          <p:cNvPr id="5" name="図 4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0AE48142-8A74-ED41-A92A-E02EF036D5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66" t="6243" r="3097" b="5031"/>
          <a:stretch/>
        </p:blipFill>
        <p:spPr>
          <a:xfrm>
            <a:off x="4432852" y="3429000"/>
            <a:ext cx="4363278" cy="312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6019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338</Words>
  <Application>Microsoft Macintosh PowerPoint</Application>
  <PresentationFormat>画面に合わせる (4:3)</PresentationFormat>
  <Paragraphs>64</Paragraphs>
  <Slides>29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29</vt:i4>
      </vt:variant>
    </vt:vector>
  </HeadingPairs>
  <TitlesOfParts>
    <vt:vector size="34" baseType="lpstr">
      <vt:lpstr>ＭＳ ゴシック</vt:lpstr>
      <vt:lpstr>Arial</vt:lpstr>
      <vt:lpstr>Calibri</vt:lpstr>
      <vt:lpstr>Calibri Light</vt:lpstr>
      <vt:lpstr>Office テーマ</vt:lpstr>
      <vt:lpstr> 一般社団法人 全国空き家アドバイザー協議会　　　         ○○○○支部  令和４年２月度例会 （過去の例会資料も参考にしてください）</vt:lpstr>
      <vt:lpstr> まちづくりとは</vt:lpstr>
      <vt:lpstr>普請という行為（Wikipediaより）</vt:lpstr>
      <vt:lpstr>地域再生計画　１</vt:lpstr>
      <vt:lpstr>地域再生計画　２</vt:lpstr>
      <vt:lpstr>地域活性化へ民主導で官がサポートの仕組み</vt:lpstr>
      <vt:lpstr>関係人口増加へ新たな組織の立ち上げ　１</vt:lpstr>
      <vt:lpstr>関係人口増加へ新たな組織の立ち上げ　２</vt:lpstr>
      <vt:lpstr>関係人口増加へ新たな組織の立ち上げ　３</vt:lpstr>
      <vt:lpstr>内閣府　１</vt:lpstr>
      <vt:lpstr>内閣府　２</vt:lpstr>
      <vt:lpstr>総務省　１</vt:lpstr>
      <vt:lpstr>総務省　２</vt:lpstr>
      <vt:lpstr>総務省　３</vt:lpstr>
      <vt:lpstr>経済産業省　１</vt:lpstr>
      <vt:lpstr>経済産業省　２</vt:lpstr>
      <vt:lpstr>経済産業省　３</vt:lpstr>
      <vt:lpstr>観光庁　１</vt:lpstr>
      <vt:lpstr>観光庁　２</vt:lpstr>
      <vt:lpstr>観光庁　３</vt:lpstr>
      <vt:lpstr>観光庁　４</vt:lpstr>
      <vt:lpstr>農林水産省　１</vt:lpstr>
      <vt:lpstr>農林水産省　２</vt:lpstr>
      <vt:lpstr>国土交通省　１</vt:lpstr>
      <vt:lpstr>国土交通省　２</vt:lpstr>
      <vt:lpstr>休眠預金を活用</vt:lpstr>
      <vt:lpstr>銀行を活用　１　</vt:lpstr>
      <vt:lpstr>銀行を活用　２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2435</dc:creator>
  <cp:lastModifiedBy>2435</cp:lastModifiedBy>
  <cp:revision>4</cp:revision>
  <dcterms:created xsi:type="dcterms:W3CDTF">2021-02-04T05:15:42Z</dcterms:created>
  <dcterms:modified xsi:type="dcterms:W3CDTF">2022-02-02T23:03:14Z</dcterms:modified>
</cp:coreProperties>
</file>