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6"/>
  </p:notesMasterIdLst>
  <p:sldIdLst>
    <p:sldId id="2760" r:id="rId2"/>
    <p:sldId id="2693" r:id="rId3"/>
    <p:sldId id="3236" r:id="rId4"/>
    <p:sldId id="2840" r:id="rId5"/>
    <p:sldId id="3254" r:id="rId6"/>
    <p:sldId id="3104" r:id="rId7"/>
    <p:sldId id="3108" r:id="rId8"/>
    <p:sldId id="3111" r:id="rId9"/>
    <p:sldId id="3212" r:id="rId10"/>
    <p:sldId id="3214" r:id="rId11"/>
    <p:sldId id="3113" r:id="rId12"/>
    <p:sldId id="3235" r:id="rId13"/>
    <p:sldId id="3168" r:id="rId14"/>
    <p:sldId id="3169" r:id="rId15"/>
    <p:sldId id="3198" r:id="rId16"/>
    <p:sldId id="3199" r:id="rId17"/>
    <p:sldId id="3200" r:id="rId18"/>
    <p:sldId id="3241" r:id="rId19"/>
    <p:sldId id="3201" r:id="rId20"/>
    <p:sldId id="3242" r:id="rId21"/>
    <p:sldId id="3187" r:id="rId22"/>
    <p:sldId id="3190" r:id="rId23"/>
    <p:sldId id="3189" r:id="rId24"/>
    <p:sldId id="3092" r:id="rId25"/>
    <p:sldId id="3091" r:id="rId26"/>
    <p:sldId id="3202" r:id="rId27"/>
    <p:sldId id="3243" r:id="rId28"/>
    <p:sldId id="3203" r:id="rId29"/>
    <p:sldId id="3100" r:id="rId30"/>
    <p:sldId id="3244" r:id="rId31"/>
    <p:sldId id="3245" r:id="rId32"/>
    <p:sldId id="2847" r:id="rId33"/>
    <p:sldId id="2848" r:id="rId34"/>
    <p:sldId id="3238" r:id="rId35"/>
    <p:sldId id="3239" r:id="rId36"/>
    <p:sldId id="3191" r:id="rId37"/>
    <p:sldId id="3207" r:id="rId38"/>
    <p:sldId id="3208" r:id="rId39"/>
    <p:sldId id="3209" r:id="rId40"/>
    <p:sldId id="2849" r:id="rId41"/>
    <p:sldId id="2909" r:id="rId42"/>
    <p:sldId id="3119" r:id="rId43"/>
    <p:sldId id="3123" r:id="rId44"/>
    <p:sldId id="3124" r:id="rId45"/>
    <p:sldId id="3127" r:id="rId46"/>
    <p:sldId id="3125" r:id="rId47"/>
    <p:sldId id="3128" r:id="rId48"/>
    <p:sldId id="3130" r:id="rId49"/>
    <p:sldId id="3131" r:id="rId50"/>
    <p:sldId id="2851" r:id="rId51"/>
    <p:sldId id="3255" r:id="rId52"/>
    <p:sldId id="3256" r:id="rId53"/>
    <p:sldId id="3258" r:id="rId54"/>
    <p:sldId id="3259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1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149FA-19E5-C54F-862B-D0B709F5BF37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41449-0F6A-5241-A817-4CB6E1274E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19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2022/3/1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&#10;&#10;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940300" cy="2452687"/>
          </a:xfrm>
        </p:spPr>
        <p:txBody>
          <a:bodyPr anchor="ctr">
            <a:normAutofit fontScale="90000"/>
          </a:bodyPr>
          <a:lstStyle/>
          <a:p>
            <a:br>
              <a:rPr kumimoji="1" lang="en-US" altLang="ja-JP" dirty="0"/>
            </a:br>
            <a:r>
              <a:rPr kumimoji="1" lang="ja-JP" altLang="en-US" dirty="0"/>
              <a:t>一般社団法人</a:t>
            </a:r>
            <a:br>
              <a:rPr kumimoji="1" lang="en-US" altLang="ja-JP" dirty="0"/>
            </a:br>
            <a:r>
              <a:rPr kumimoji="1" lang="ja-JP" altLang="en-US" dirty="0"/>
              <a:t>全国空き家アドバイザー</a:t>
            </a:r>
            <a:r>
              <a:rPr kumimoji="1" lang="ja-JP" altLang="en-US"/>
              <a:t>協議会　　　</a:t>
            </a:r>
            <a:r>
              <a:rPr kumimoji="1" lang="en-US" altLang="ja-JP" dirty="0"/>
              <a:t>         </a:t>
            </a:r>
            <a:r>
              <a:rPr kumimoji="1" lang="ja-JP" altLang="en-US"/>
              <a:t>○○○○支部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sz="4000"/>
              <a:t>令和４年</a:t>
            </a:r>
            <a:r>
              <a:rPr kumimoji="1" lang="en-US" altLang="ja-JP" sz="4000" dirty="0"/>
              <a:t>3</a:t>
            </a:r>
            <a:r>
              <a:rPr kumimoji="1" lang="ja-JP" altLang="en-US" sz="4000"/>
              <a:t>月度例会</a:t>
            </a:r>
            <a:br>
              <a:rPr kumimoji="1" lang="en-US" altLang="ja-JP" sz="4000" dirty="0"/>
            </a:br>
            <a:r>
              <a:rPr kumimoji="1" lang="ja-JP" altLang="en-US" sz="2000"/>
              <a:t>（過去の例会資料も参考</a:t>
            </a:r>
            <a:r>
              <a:rPr lang="ja-JP" altLang="en-US" sz="2000"/>
              <a:t>にしてください）</a:t>
            </a:r>
            <a:endParaRPr kumimoji="1" lang="ja-JP" altLang="en-US" sz="2000" dirty="0"/>
          </a:p>
        </p:txBody>
      </p:sp>
      <p:pic>
        <p:nvPicPr>
          <p:cNvPr id="4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300" y="4170556"/>
            <a:ext cx="4076700" cy="2547744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令和４年度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/>
              <a:t>国の仕組み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</a:t>
            </a:r>
            <a:r>
              <a:rPr lang="en-US" altLang="ja-JP" dirty="0"/>
              <a:t>【</a:t>
            </a:r>
            <a:r>
              <a:rPr lang="ja-JP" altLang="en-US"/>
              <a:t>地域再生計画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/>
              <a:t>　　　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2854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2262C3-06C8-EF44-9AD3-D62382DB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日本の人口推移（厚生労働省）</a:t>
            </a:r>
          </a:p>
        </p:txBody>
      </p:sp>
      <p:pic>
        <p:nvPicPr>
          <p:cNvPr id="9" name="コンテンツ プレースホルダー 8">
            <a:extLst>
              <a:ext uri="{FF2B5EF4-FFF2-40B4-BE49-F238E27FC236}">
                <a16:creationId xmlns:a16="http://schemas.microsoft.com/office/drawing/2014/main" id="{459DD0EF-8500-D043-85BA-6E8D961A0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56" y="870088"/>
            <a:ext cx="7765488" cy="5351808"/>
          </a:xfrm>
        </p:spPr>
      </p:pic>
    </p:spTree>
    <p:extLst>
      <p:ext uri="{BB962C8B-B14F-4D97-AF65-F5344CB8AC3E}">
        <p14:creationId xmlns:p14="http://schemas.microsoft.com/office/powerpoint/2010/main" val="192949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2B4643-F6FC-5245-A720-855EC4808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これからの日本は</a:t>
            </a:r>
            <a:endParaRPr kumimoji="1" lang="ja-JP" altLang="en-US"/>
          </a:p>
        </p:txBody>
      </p:sp>
      <p:pic>
        <p:nvPicPr>
          <p:cNvPr id="5" name="コンテンツ プレースホルダー 4" descr="ダイアグラム, ベン図表&#10;&#10;自動的に生成された説明">
            <a:extLst>
              <a:ext uri="{FF2B5EF4-FFF2-40B4-BE49-F238E27FC236}">
                <a16:creationId xmlns:a16="http://schemas.microsoft.com/office/drawing/2014/main" id="{9FA4F508-438D-DE44-93AB-B63BFE8A9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7" y="1470454"/>
            <a:ext cx="8600303" cy="3707833"/>
          </a:xfrm>
        </p:spPr>
      </p:pic>
    </p:spTree>
    <p:extLst>
      <p:ext uri="{BB962C8B-B14F-4D97-AF65-F5344CB8AC3E}">
        <p14:creationId xmlns:p14="http://schemas.microsoft.com/office/powerpoint/2010/main" val="273085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タイムライン&#10;&#10;自動的に生成された説明">
            <a:extLst>
              <a:ext uri="{FF2B5EF4-FFF2-40B4-BE49-F238E27FC236}">
                <a16:creationId xmlns:a16="http://schemas.microsoft.com/office/drawing/2014/main" id="{64D5597C-8379-7242-BDDE-392769F35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9"/>
          <a:stretch/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1854970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5CD619-72E9-4A41-8685-F5D78E29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まちの活気に必要なことは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6781E55-6F73-D946-843A-B94F93B3A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" y="1223010"/>
            <a:ext cx="8309610" cy="475517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ja-JP" altLang="en-US"/>
              <a:t>・若者が出ていくことなく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　　　　　　</a:t>
            </a:r>
            <a:r>
              <a:rPr kumimoji="1" lang="ja-JP" altLang="en-US"/>
              <a:t>生産人口年齢の方が減らないまち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・高齢者・女性が活躍できるまち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・二地域居住による環境が整備されているまち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・デジタル実装が進んでいるまち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1500"/>
              <a:t>　　　デジタル活用により生産効率の飛躍的な向上や品質向上･安定化などの効果獲得を</a:t>
            </a:r>
            <a:endParaRPr lang="en-US" altLang="ja-JP" sz="1500" dirty="0"/>
          </a:p>
          <a:p>
            <a:pPr marL="0" indent="0">
              <a:buNone/>
            </a:pPr>
            <a:r>
              <a:rPr lang="ja-JP" altLang="en-US" sz="1500"/>
              <a:t>　　　期待できるほか、人員をより付加価値の高い業務に配置することができるなど</a:t>
            </a:r>
          </a:p>
          <a:p>
            <a:pPr marL="0" indent="0">
              <a:buNone/>
            </a:pPr>
            <a:r>
              <a:rPr lang="ja-JP" altLang="en-US" sz="1500"/>
              <a:t>　　　ロボット導入支援、デジタル実装企業競争力の強化につながります。</a:t>
            </a:r>
            <a:endParaRPr lang="en-US" altLang="ja-JP" sz="1500" dirty="0"/>
          </a:p>
          <a:p>
            <a:pPr marL="0" indent="0">
              <a:buNone/>
            </a:pPr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D2C7AE8-D391-F447-AACD-D42576617D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731520"/>
            <a:ext cx="9052560" cy="556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6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9E1C00-E5BA-AB42-8534-F247CE1A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地域の課題</a:t>
            </a:r>
            <a:endParaRPr kumimoji="1" lang="ja-JP" altLang="en-US" sz="2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382841-7482-6A45-9E54-3CC69A895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真の活性化には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>
                <a:solidFill>
                  <a:schemeClr val="accent1"/>
                </a:solidFill>
              </a:rPr>
              <a:t>【</a:t>
            </a:r>
            <a:r>
              <a:rPr kumimoji="1" lang="ja-JP" altLang="en-US">
                <a:solidFill>
                  <a:schemeClr val="accent1"/>
                </a:solidFill>
              </a:rPr>
              <a:t>ひと・モノ・お金</a:t>
            </a:r>
            <a:r>
              <a:rPr kumimoji="1" lang="en-US" altLang="ja-JP" dirty="0">
                <a:solidFill>
                  <a:schemeClr val="accent1"/>
                </a:solidFill>
              </a:rPr>
              <a:t>】</a:t>
            </a:r>
            <a:r>
              <a:rPr kumimoji="1" lang="ja-JP" altLang="en-US"/>
              <a:t>を揃える必要性がある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470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9E1C00-E5BA-AB42-8534-F247CE1A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地域の課題</a:t>
            </a:r>
            <a:endParaRPr kumimoji="1" lang="ja-JP" altLang="en-US" sz="2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382841-7482-6A45-9E54-3CC69A895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8023860" cy="5187026"/>
          </a:xfrm>
        </p:spPr>
        <p:txBody>
          <a:bodyPr/>
          <a:lstStyle/>
          <a:p>
            <a:pPr marL="0" indent="0">
              <a:buNone/>
            </a:pPr>
            <a:r>
              <a:rPr lang="ja-JP" altLang="en-US"/>
              <a:t>真の活性化には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/>
              <a:t>ひと・モノ・お金</a:t>
            </a:r>
            <a:r>
              <a:rPr kumimoji="1" lang="en-US" altLang="ja-JP" dirty="0"/>
              <a:t>】</a:t>
            </a:r>
            <a:r>
              <a:rPr kumimoji="1" lang="ja-JP" altLang="en-US"/>
              <a:t>を揃える必要性がある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・多くの</a:t>
            </a:r>
            <a:r>
              <a:rPr lang="ja-JP" altLang="en-US">
                <a:solidFill>
                  <a:srgbClr val="FF0000"/>
                </a:solidFill>
              </a:rPr>
              <a:t>外部民間企業</a:t>
            </a:r>
            <a:r>
              <a:rPr lang="ja-JP" altLang="en-US"/>
              <a:t>を誘致する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</a:t>
            </a:r>
            <a:r>
              <a:rPr lang="ja-JP" altLang="en-US">
                <a:solidFill>
                  <a:srgbClr val="FF0000"/>
                </a:solidFill>
              </a:rPr>
              <a:t>活用しきれていない資源</a:t>
            </a:r>
            <a:r>
              <a:rPr lang="ja-JP" altLang="en-US"/>
              <a:t>を活かす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</a:t>
            </a:r>
            <a:r>
              <a:rPr lang="ja-JP" altLang="en-US">
                <a:solidFill>
                  <a:srgbClr val="FF0000"/>
                </a:solidFill>
              </a:rPr>
              <a:t>国の</a:t>
            </a:r>
            <a:r>
              <a:rPr lang="ja-JP" altLang="en-US"/>
              <a:t>交付金・</a:t>
            </a:r>
            <a:r>
              <a:rPr lang="ja-JP" altLang="en-US">
                <a:solidFill>
                  <a:srgbClr val="FF0000"/>
                </a:solidFill>
              </a:rPr>
              <a:t>民間の</a:t>
            </a:r>
            <a:r>
              <a:rPr lang="ja-JP" altLang="en-US"/>
              <a:t>企業版ふるさと納税を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獲得する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85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9E1C00-E5BA-AB42-8534-F247CE1A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地域の課題</a:t>
            </a:r>
            <a:endParaRPr kumimoji="1" lang="ja-JP" altLang="en-US" sz="2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382841-7482-6A45-9E54-3CC69A895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真の活性化には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/>
              <a:t>【</a:t>
            </a:r>
            <a:r>
              <a:rPr kumimoji="1" lang="ja-JP" altLang="en-US"/>
              <a:t>ひと・モノ・お金</a:t>
            </a:r>
            <a:r>
              <a:rPr kumimoji="1" lang="en-US" altLang="ja-JP" dirty="0"/>
              <a:t>】</a:t>
            </a:r>
            <a:r>
              <a:rPr kumimoji="1" lang="ja-JP" altLang="en-US"/>
              <a:t>を揃える必要性がある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・多くの外部民間企業を誘致する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・活用しきれていない資源を活かす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・国の交付金・民間の企業版ふるさと納税を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獲得する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>
                <a:solidFill>
                  <a:srgbClr val="FF0000"/>
                </a:solidFill>
              </a:rPr>
              <a:t>官民連携</a:t>
            </a:r>
            <a:r>
              <a:rPr lang="ja-JP" altLang="en-US"/>
              <a:t>で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一丸となって取り組む体制を構築する</a:t>
            </a:r>
            <a:endParaRPr lang="en-US" altLang="ja-JP" dirty="0"/>
          </a:p>
          <a:p>
            <a:pPr marL="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39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346771-55C8-884E-B0AA-14ACADDA7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官民連携とは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ED04CF2-FA74-A04F-90D0-71030221C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39" y="791153"/>
            <a:ext cx="8905461" cy="5834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/>
              <a:t>主な「官民連携」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r>
              <a:rPr lang="ja-JP" altLang="en-US"/>
              <a:t>１、災害への対応</a:t>
            </a:r>
          </a:p>
          <a:p>
            <a:pPr marL="0" indent="0">
              <a:buNone/>
            </a:pPr>
            <a:r>
              <a:rPr lang="ja-JP" altLang="en-US"/>
              <a:t>２、少子高齢化への対応</a:t>
            </a:r>
          </a:p>
          <a:p>
            <a:pPr marL="0" indent="0">
              <a:buNone/>
            </a:pPr>
            <a:r>
              <a:rPr lang="ja-JP" altLang="en-US"/>
              <a:t>３、新しい時代への対応　　です。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r>
              <a:rPr lang="ja-JP" altLang="en-US"/>
              <a:t>自治体は民間企業と手を組めば</a:t>
            </a:r>
          </a:p>
          <a:p>
            <a:pPr marL="0" indent="0">
              <a:buNone/>
            </a:pPr>
            <a:r>
              <a:rPr lang="ja-JP" altLang="en-US"/>
              <a:t>行政のみでは気づいていなかった課題</a:t>
            </a:r>
          </a:p>
          <a:p>
            <a:pPr marL="0" indent="0">
              <a:buNone/>
            </a:pPr>
            <a:r>
              <a:rPr lang="ja-JP" altLang="en-US"/>
              <a:t>住民のニーズに気づける視野の拡大が見込めます。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590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346771-55C8-884E-B0AA-14ACADDA7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官民連携とは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ED04CF2-FA74-A04F-90D0-71030221C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39" y="791153"/>
            <a:ext cx="8905461" cy="5834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/>
              <a:t>「官民連携」の課題、リスクは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・協定締結への期待値のすり合わせができていない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・民間企業にとって成果に時間が掛かる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・国の仕組みに合わせるノウハウが必要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873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C520E8-626B-D14F-AD9F-E40AE7FD4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国の地域再生制度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837B0B-3A52-3645-A8D7-22C247ECC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835486"/>
            <a:ext cx="8845550" cy="579391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sz="4000"/>
              <a:t>地域再生制度とは、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/>
              <a:t>地域経済の活性化、地域における雇用機会の創出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/>
              <a:t>その他の地域の活力の再生を総合的かつ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/>
              <a:t>効果的に推進するため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>
                <a:solidFill>
                  <a:srgbClr val="FF0000"/>
                </a:solidFill>
              </a:rPr>
              <a:t>地域が行う自主的かつ自立的な取組</a:t>
            </a:r>
            <a:r>
              <a:rPr lang="ja-JP" altLang="en-US" sz="4000"/>
              <a:t>を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/>
              <a:t>国が支援するものです。</a:t>
            </a:r>
            <a:endParaRPr lang="en-US" altLang="ja-JP" sz="4000" dirty="0"/>
          </a:p>
          <a:p>
            <a:pPr marL="0" indent="0">
              <a:buNone/>
            </a:pPr>
            <a:br>
              <a:rPr lang="ja-JP" altLang="en-US" sz="4000"/>
            </a:br>
            <a:r>
              <a:rPr lang="ja-JP" altLang="en-US" sz="4000"/>
              <a:t>地方公共団体は、</a:t>
            </a:r>
            <a:r>
              <a:rPr lang="ja-JP" altLang="en-US" sz="4000">
                <a:solidFill>
                  <a:srgbClr val="FF0000"/>
                </a:solidFill>
              </a:rPr>
              <a:t>地域再生計画</a:t>
            </a:r>
            <a:r>
              <a:rPr lang="ja-JP" altLang="en-US" sz="4000"/>
              <a:t>を作成し、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/>
              <a:t>内閣総理大臣の認定を受けることで、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/>
              <a:t>当該地域再生計画に記載した事業の実施に当た</a:t>
            </a:r>
            <a:endParaRPr lang="en-US" altLang="ja-JP" sz="4000" dirty="0"/>
          </a:p>
          <a:p>
            <a:pPr marL="0" indent="0">
              <a:buNone/>
            </a:pPr>
            <a:r>
              <a:rPr lang="ja-JP" altLang="en-US" sz="4000">
                <a:solidFill>
                  <a:srgbClr val="FF0000"/>
                </a:solidFill>
              </a:rPr>
              <a:t>財政、金融等の支援措置を活用</a:t>
            </a:r>
            <a:r>
              <a:rPr lang="ja-JP" altLang="en-US" sz="4000"/>
              <a:t>することができます。</a:t>
            </a:r>
          </a:p>
          <a:p>
            <a:pPr marL="0" indent="0">
              <a:buNone/>
            </a:pPr>
            <a:br>
              <a:rPr lang="ja-JP" altLang="en-US"/>
            </a:b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2438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8539B6-7835-9240-A04F-A78217A57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国の地域再生制度</a:t>
            </a:r>
          </a:p>
        </p:txBody>
      </p:sp>
      <p:pic>
        <p:nvPicPr>
          <p:cNvPr id="7" name="コンテンツ プレースホルダー 6" descr="ダイアグラム&#10;&#10;自動的に生成された説明">
            <a:extLst>
              <a:ext uri="{FF2B5EF4-FFF2-40B4-BE49-F238E27FC236}">
                <a16:creationId xmlns:a16="http://schemas.microsoft.com/office/drawing/2014/main" id="{20BD1CD3-04E9-8A45-9F3D-D6721BF77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66" y="4065373"/>
            <a:ext cx="6672649" cy="2557850"/>
          </a:xfr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37E5B3-9CD5-9247-964E-6E4143D208C4}"/>
              </a:ext>
            </a:extLst>
          </p:cNvPr>
          <p:cNvSpPr txBox="1"/>
          <p:nvPr/>
        </p:nvSpPr>
        <p:spPr>
          <a:xfrm>
            <a:off x="111212" y="1272746"/>
            <a:ext cx="88597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/>
              <a:t>国は官民連携での地域再生計画を求めている</a:t>
            </a:r>
            <a:endParaRPr kumimoji="1" lang="en-US" altLang="ja-JP" sz="2800" b="1" dirty="0"/>
          </a:p>
          <a:p>
            <a:endParaRPr kumimoji="1" lang="en-US" altLang="ja-JP" sz="2800" b="1" dirty="0"/>
          </a:p>
          <a:p>
            <a:r>
              <a:rPr kumimoji="1" lang="ja-JP" altLang="en-US" sz="2800" b="1"/>
              <a:t>しかし</a:t>
            </a:r>
            <a:endParaRPr kumimoji="1" lang="en-US" altLang="ja-JP" sz="2800" b="1" dirty="0"/>
          </a:p>
          <a:p>
            <a:endParaRPr kumimoji="1" lang="en-US" altLang="ja-JP" sz="2800" b="1" dirty="0"/>
          </a:p>
          <a:p>
            <a:r>
              <a:rPr kumimoji="1" lang="ja-JP" altLang="en-US" sz="2800" b="1"/>
              <a:t>多くの自治体ではその（官民連携）ノウハウが少ない</a:t>
            </a:r>
          </a:p>
        </p:txBody>
      </p:sp>
    </p:spTree>
    <p:extLst>
      <p:ext uri="{BB962C8B-B14F-4D97-AF65-F5344CB8AC3E}">
        <p14:creationId xmlns:p14="http://schemas.microsoft.com/office/powerpoint/2010/main" val="4214790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3C7BE4-D9B1-3E46-B69E-95590E96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普請という行為（</a:t>
            </a:r>
            <a:r>
              <a:rPr lang="en" altLang="ja-JP" sz="2000" dirty="0"/>
              <a:t>Wikipedia</a:t>
            </a:r>
            <a:r>
              <a:rPr lang="ja-JP" altLang="en-US" sz="2000"/>
              <a:t>　より）</a:t>
            </a:r>
            <a:endParaRPr kumimoji="1" lang="ja-JP" altLang="en-US" sz="2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597335-C948-E547-8CBC-BC68AB0E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91154"/>
            <a:ext cx="8675370" cy="6066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/>
              <a:t>互助活動や相互扶助や自治としての建設</a:t>
            </a:r>
          </a:p>
          <a:p>
            <a:pPr marL="0" indent="0">
              <a:buNone/>
            </a:pPr>
            <a:r>
              <a:rPr lang="ja-JP" altLang="en-US"/>
              <a:t>建設と言う言葉自体が明治時代に外来語を翻訳した</a:t>
            </a:r>
          </a:p>
          <a:p>
            <a:pPr marL="0" indent="0">
              <a:buNone/>
            </a:pPr>
            <a:r>
              <a:rPr lang="ja-JP" altLang="en-US"/>
              <a:t>和製熟語でありそれ以前は普請と言った。</a:t>
            </a:r>
          </a:p>
          <a:p>
            <a:pPr marL="0" indent="0">
              <a:buNone/>
            </a:pPr>
            <a:r>
              <a:rPr lang="ja-JP" altLang="en-US"/>
              <a:t> </a:t>
            </a:r>
          </a:p>
          <a:p>
            <a:pPr marL="0" indent="0">
              <a:buNone/>
            </a:pPr>
            <a:r>
              <a:rPr lang="ja-JP" altLang="en-US"/>
              <a:t>現在でも残る例としては萱普請・溝普請があり、</a:t>
            </a:r>
          </a:p>
          <a:p>
            <a:pPr marL="0" indent="0">
              <a:buNone/>
            </a:pPr>
            <a:r>
              <a:rPr lang="ja-JP" altLang="en-US"/>
              <a:t>萱葺き屋根の葺き替えを近隣に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無償にて作業してもらう事である。</a:t>
            </a:r>
          </a:p>
          <a:p>
            <a:pPr marL="0" indent="0">
              <a:buNone/>
            </a:pPr>
            <a:r>
              <a:rPr lang="ja-JP" altLang="en-US"/>
              <a:t>溝普請は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用水路や排水路などを地域住民で清掃すること。</a:t>
            </a:r>
          </a:p>
          <a:p>
            <a:pPr marL="0" indent="0">
              <a:buNone/>
            </a:pPr>
            <a:r>
              <a:rPr lang="ja-JP" altLang="en-US"/>
              <a:t>ごみ集積場の清掃作業の持ち回りも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　　　新たに出来た普請といえる。</a:t>
            </a:r>
            <a:endParaRPr kumimoji="1" lang="ja-JP" altLang="en-US"/>
          </a:p>
        </p:txBody>
      </p:sp>
      <p:pic>
        <p:nvPicPr>
          <p:cNvPr id="5" name="図 4" descr="スキー が含まれている画像&#10;&#10;自動的に生成された説明">
            <a:extLst>
              <a:ext uri="{FF2B5EF4-FFF2-40B4-BE49-F238E27FC236}">
                <a16:creationId xmlns:a16="http://schemas.microsoft.com/office/drawing/2014/main" id="{567B72F0-F4C2-6448-9772-F4C5D0A846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700644"/>
            <a:ext cx="9018270" cy="439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08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自然の景色&#10;&#10;自動的に生成された説明">
            <a:extLst>
              <a:ext uri="{FF2B5EF4-FFF2-40B4-BE49-F238E27FC236}">
                <a16:creationId xmlns:a16="http://schemas.microsoft.com/office/drawing/2014/main" id="{F71A8618-39B6-5C4B-B30A-F4522DFDC1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708660"/>
            <a:ext cx="9144000" cy="614934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5E54B3E-E4E3-6F4D-B342-F3C139EB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ポストコロナの時代に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F51357-D032-E145-A5EF-2416FFAB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70" y="791154"/>
            <a:ext cx="8183880" cy="5187026"/>
          </a:xfrm>
        </p:spPr>
        <p:txBody>
          <a:bodyPr/>
          <a:lstStyle/>
          <a:p>
            <a:pPr marL="0" indent="0">
              <a:buNone/>
            </a:pPr>
            <a:endParaRPr kumimoji="1" lang="en-US" altLang="ja-JP" sz="4800" dirty="0"/>
          </a:p>
          <a:p>
            <a:pPr marL="0" indent="0">
              <a:buNone/>
            </a:pPr>
            <a:r>
              <a:rPr kumimoji="1" lang="ja-JP" altLang="en-US" sz="3600"/>
              <a:t>新しい価値観の時代に</a:t>
            </a:r>
            <a:endParaRPr kumimoji="1" lang="en-US" altLang="ja-JP" sz="3600" dirty="0"/>
          </a:p>
          <a:p>
            <a:pPr marL="0" indent="0">
              <a:buNone/>
            </a:pPr>
            <a:endParaRPr lang="en-US" altLang="ja-JP" sz="4800" dirty="0"/>
          </a:p>
          <a:p>
            <a:pPr marL="0" indent="0">
              <a:buNone/>
            </a:pPr>
            <a:r>
              <a:rPr kumimoji="1" lang="en-US" altLang="ja-JP" sz="4800" dirty="0">
                <a:solidFill>
                  <a:srgbClr val="FF0000"/>
                </a:solidFill>
              </a:rPr>
              <a:t>【</a:t>
            </a:r>
            <a:r>
              <a:rPr kumimoji="1" lang="ja-JP" altLang="en-US" sz="4800">
                <a:solidFill>
                  <a:srgbClr val="FF0000"/>
                </a:solidFill>
              </a:rPr>
              <a:t>普請</a:t>
            </a:r>
            <a:r>
              <a:rPr kumimoji="1" lang="en-US" altLang="ja-JP" sz="4800" dirty="0">
                <a:solidFill>
                  <a:srgbClr val="FF0000"/>
                </a:solidFill>
              </a:rPr>
              <a:t>】</a:t>
            </a:r>
            <a:r>
              <a:rPr kumimoji="1" lang="ja-JP" altLang="en-US" sz="4800"/>
              <a:t>という考え方が</a:t>
            </a:r>
            <a:endParaRPr kumimoji="1" lang="en-US" altLang="ja-JP" sz="4800" dirty="0"/>
          </a:p>
          <a:p>
            <a:pPr marL="0" indent="0">
              <a:buNone/>
            </a:pPr>
            <a:endParaRPr lang="en-US" altLang="ja-JP" sz="4800" dirty="0"/>
          </a:p>
          <a:p>
            <a:pPr marL="0" indent="0">
              <a:buNone/>
            </a:pPr>
            <a:r>
              <a:rPr kumimoji="1" lang="ja-JP" altLang="en-US" sz="3600"/>
              <a:t>　　　　地方を救うのかもしれません</a:t>
            </a:r>
            <a:endParaRPr kumimoji="1" lang="en-US" altLang="ja-JP" sz="36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7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ー 8" descr="ダイアグラム&#10;&#10;自動的に生成された説明">
            <a:extLst>
              <a:ext uri="{FF2B5EF4-FFF2-40B4-BE49-F238E27FC236}">
                <a16:creationId xmlns:a16="http://schemas.microsoft.com/office/drawing/2014/main" id="{80A77917-9914-584C-9B30-0766096CE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59" y="814299"/>
            <a:ext cx="8099682" cy="5497872"/>
          </a:xfr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07165C-64CA-AF47-B4E4-2C436D21539D}"/>
              </a:ext>
            </a:extLst>
          </p:cNvPr>
          <p:cNvSpPr txBox="1"/>
          <p:nvPr/>
        </p:nvSpPr>
        <p:spPr>
          <a:xfrm>
            <a:off x="195942" y="141906"/>
            <a:ext cx="5747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latin typeface="MS Gothic" panose="020B0609070205080204" pitchFamily="49" charset="-128"/>
                <a:ea typeface="MS Gothic" panose="020B0609070205080204" pitchFamily="49" charset="-128"/>
              </a:rPr>
              <a:t>大郷町での地域再生計画</a:t>
            </a:r>
          </a:p>
        </p:txBody>
      </p:sp>
    </p:spTree>
    <p:extLst>
      <p:ext uri="{BB962C8B-B14F-4D97-AF65-F5344CB8AC3E}">
        <p14:creationId xmlns:p14="http://schemas.microsoft.com/office/powerpoint/2010/main" val="1133942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07165C-64CA-AF47-B4E4-2C436D21539D}"/>
              </a:ext>
            </a:extLst>
          </p:cNvPr>
          <p:cNvSpPr txBox="1"/>
          <p:nvPr/>
        </p:nvSpPr>
        <p:spPr>
          <a:xfrm>
            <a:off x="417399" y="643467"/>
            <a:ext cx="8408193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今回の地域再生計画</a:t>
            </a:r>
          </a:p>
        </p:txBody>
      </p:sp>
      <p:pic>
        <p:nvPicPr>
          <p:cNvPr id="5" name="コンテンツ プレースホルダー 4" descr="ダイアグラム&#10;&#10;自動的に生成された説明">
            <a:extLst>
              <a:ext uri="{FF2B5EF4-FFF2-40B4-BE49-F238E27FC236}">
                <a16:creationId xmlns:a16="http://schemas.microsoft.com/office/drawing/2014/main" id="{0B75C5EC-B033-B042-B421-8BB74C8204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14" y="1320575"/>
            <a:ext cx="8212562" cy="458069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1FA775-674F-AE46-AFC9-54D3B46A103D}"/>
              </a:ext>
            </a:extLst>
          </p:cNvPr>
          <p:cNvSpPr txBox="1"/>
          <p:nvPr/>
        </p:nvSpPr>
        <p:spPr>
          <a:xfrm>
            <a:off x="212272" y="161451"/>
            <a:ext cx="300595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S Gothic" panose="020B0609070205080204" pitchFamily="49" charset="-128"/>
                <a:ea typeface="MS Gothic" panose="020B0609070205080204" pitchFamily="49" charset="-128"/>
              </a:rPr>
              <a:t>大郷町での地域再生計画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738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A00AAC-AD03-6241-B3D1-74130AC80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2612" y="1436901"/>
            <a:ext cx="3944780" cy="1325563"/>
          </a:xfrm>
        </p:spPr>
        <p:txBody>
          <a:bodyPr>
            <a:normAutofit/>
          </a:bodyPr>
          <a:lstStyle/>
          <a:p>
            <a:r>
              <a:rPr kumimoji="1" lang="ja-JP" altLang="en-US" sz="4400"/>
              <a:t>道の駅</a:t>
            </a:r>
          </a:p>
        </p:txBody>
      </p:sp>
      <p:pic>
        <p:nvPicPr>
          <p:cNvPr id="9" name="コンテンツ プレースホルダー 8" descr="建物の前の家&#10;&#10;低い精度で自動的に生成された説明">
            <a:extLst>
              <a:ext uri="{FF2B5EF4-FFF2-40B4-BE49-F238E27FC236}">
                <a16:creationId xmlns:a16="http://schemas.microsoft.com/office/drawing/2014/main" id="{F46FDC79-5626-154C-8DE9-17AC823E3A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2" r="20041"/>
          <a:stretch/>
        </p:blipFill>
        <p:spPr>
          <a:xfrm>
            <a:off x="0" y="270007"/>
            <a:ext cx="4397771" cy="4984915"/>
          </a:xfrm>
          <a:custGeom>
            <a:avLst/>
            <a:gdLst/>
            <a:ahLst/>
            <a:cxnLst/>
            <a:rect l="l" t="t" r="r" b="b"/>
            <a:pathLst>
              <a:path w="5863721" h="4984915">
                <a:moveTo>
                  <a:pt x="0" y="0"/>
                </a:moveTo>
                <a:lnTo>
                  <a:pt x="5863721" y="0"/>
                </a:lnTo>
                <a:lnTo>
                  <a:pt x="5844576" y="326138"/>
                </a:lnTo>
                <a:cubicBezTo>
                  <a:pt x="5833049" y="448313"/>
                  <a:pt x="5817094" y="570952"/>
                  <a:pt x="5796589" y="693884"/>
                </a:cubicBezTo>
                <a:cubicBezTo>
                  <a:pt x="5344573" y="3403845"/>
                  <a:pt x="2847261" y="5261756"/>
                  <a:pt x="148386" y="4951022"/>
                </a:cubicBezTo>
                <a:lnTo>
                  <a:pt x="0" y="4930112"/>
                </a:lnTo>
                <a:close/>
              </a:path>
            </a:pathLst>
          </a:cu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8CDE037-EBC7-4694-93E5-11E7D6B7A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6052" y="3670851"/>
            <a:ext cx="5579166" cy="269970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観光の中心になる可能性が高い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多くの地域の住民だけでなく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周辺地域・観光客を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集客する仕組みを</a:t>
            </a:r>
            <a:endParaRPr lang="en-US" dirty="0"/>
          </a:p>
          <a:p>
            <a:pPr marL="0" indent="0">
              <a:buNone/>
            </a:pPr>
            <a:r>
              <a:rPr lang="ja-JP" altLang="en-US"/>
              <a:t>　　　　　　　</a:t>
            </a:r>
            <a:r>
              <a:rPr lang="en-US" dirty="0" err="1"/>
              <a:t>構築できないか</a:t>
            </a:r>
            <a:r>
              <a:rPr lang="en-US" dirty="0"/>
              <a:t>？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03026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D37A79-05C8-4D4E-A6A7-28FC9F3B6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7253416" cy="559119"/>
          </a:xfrm>
        </p:spPr>
        <p:txBody>
          <a:bodyPr>
            <a:noAutofit/>
          </a:bodyPr>
          <a:lstStyle/>
          <a:p>
            <a:r>
              <a:rPr lang="ja-JP" altLang="en-US" sz="2000"/>
              <a:t>考えられる交付金（観光庁・地域の稼げる看板商品の創出）</a:t>
            </a:r>
            <a:endParaRPr kumimoji="1" lang="ja-JP" altLang="en-US" sz="2000"/>
          </a:p>
        </p:txBody>
      </p:sp>
      <p:pic>
        <p:nvPicPr>
          <p:cNvPr id="7" name="図 6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B1EC0C61-8252-A647-A10E-01E1ADAAC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8" y="798614"/>
            <a:ext cx="7951304" cy="562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00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A524B4-15C1-4246-8814-3813C74E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059" y="641850"/>
            <a:ext cx="2708910" cy="1535865"/>
          </a:xfrm>
        </p:spPr>
        <p:txBody>
          <a:bodyPr>
            <a:normAutofit/>
          </a:bodyPr>
          <a:lstStyle/>
          <a:p>
            <a:r>
              <a:rPr kumimoji="1" lang="ja-JP" altLang="en-US" sz="4400"/>
              <a:t>縁の里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8975D2C-B023-7240-96BF-3DD2F29FC67D}"/>
              </a:ext>
            </a:extLst>
          </p:cNvPr>
          <p:cNvSpPr txBox="1"/>
          <p:nvPr/>
        </p:nvSpPr>
        <p:spPr>
          <a:xfrm>
            <a:off x="3738154" y="641850"/>
            <a:ext cx="4801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/>
              <a:t>宿泊施設として可能性が高い</a:t>
            </a:r>
            <a:endParaRPr kumimoji="1" lang="en-US" altLang="ja-JP" sz="2400" dirty="0"/>
          </a:p>
          <a:p>
            <a:r>
              <a:rPr kumimoji="1" lang="ja-JP" altLang="en-US" sz="2400"/>
              <a:t>その費用をどう捻出していくか？</a:t>
            </a:r>
            <a:endParaRPr kumimoji="1" lang="en-US" altLang="ja-JP" sz="2400" dirty="0"/>
          </a:p>
          <a:p>
            <a:r>
              <a:rPr kumimoji="1" lang="en-US" altLang="ja-JP" sz="2400" dirty="0"/>
              <a:t>PPP/PFI</a:t>
            </a:r>
            <a:r>
              <a:rPr kumimoji="1" lang="ja-JP" altLang="en-US" sz="2400"/>
              <a:t>を活用して民間企業との</a:t>
            </a:r>
            <a:endParaRPr kumimoji="1" lang="en-US" altLang="ja-JP" sz="2400" dirty="0"/>
          </a:p>
          <a:p>
            <a:r>
              <a:rPr kumimoji="1" lang="ja-JP" altLang="en-US" sz="2400"/>
              <a:t>連携をどう考えていくか？</a:t>
            </a:r>
          </a:p>
        </p:txBody>
      </p:sp>
      <p:pic>
        <p:nvPicPr>
          <p:cNvPr id="15" name="コンテンツ プレースホルダー 14" descr="マップ&#10;&#10;自動的に生成された説明">
            <a:extLst>
              <a:ext uri="{FF2B5EF4-FFF2-40B4-BE49-F238E27FC236}">
                <a16:creationId xmlns:a16="http://schemas.microsoft.com/office/drawing/2014/main" id="{1E743826-E31D-8D4A-892F-6AFC0B512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752" y="2414445"/>
            <a:ext cx="6450496" cy="3801705"/>
          </a:xfrm>
        </p:spPr>
      </p:pic>
    </p:spTree>
    <p:extLst>
      <p:ext uri="{BB962C8B-B14F-4D97-AF65-F5344CB8AC3E}">
        <p14:creationId xmlns:p14="http://schemas.microsoft.com/office/powerpoint/2010/main" val="525056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12AC0B-30C7-AF45-825F-5E582B4C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地域活性化へ民主導で官がサポート</a:t>
            </a:r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4028C532-B8E5-5942-84FE-4F31CD92A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6" y="784984"/>
            <a:ext cx="8852303" cy="5486400"/>
          </a:xfrm>
        </p:spPr>
      </p:pic>
      <p:pic>
        <p:nvPicPr>
          <p:cNvPr id="4" name="図 3" descr="屋外, 建物, 歩道, 座る が含まれている画像&#10;&#10;自動的に生成された説明">
            <a:extLst>
              <a:ext uri="{FF2B5EF4-FFF2-40B4-BE49-F238E27FC236}">
                <a16:creationId xmlns:a16="http://schemas.microsoft.com/office/drawing/2014/main" id="{D385BDE2-48B0-E14E-82EC-BB2763173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854" y="1618277"/>
            <a:ext cx="2664465" cy="245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22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3D499-E607-314C-99BF-801A344D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関係人口増加へ新たな組織の立ち上げ　１</a:t>
            </a:r>
          </a:p>
        </p:txBody>
      </p:sp>
      <p:pic>
        <p:nvPicPr>
          <p:cNvPr id="11" name="コンテンツ プレースホルダー 10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2AF17246-6253-F243-A06D-7AEE5E5E4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" y="925830"/>
            <a:ext cx="8721090" cy="5314950"/>
          </a:xfrm>
        </p:spPr>
      </p:pic>
    </p:spTree>
    <p:extLst>
      <p:ext uri="{BB962C8B-B14F-4D97-AF65-F5344CB8AC3E}">
        <p14:creationId xmlns:p14="http://schemas.microsoft.com/office/powerpoint/2010/main" val="299408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3D499-E607-314C-99BF-801A344D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関係人口増加へ新たな組織の立ち上げ　２</a:t>
            </a:r>
          </a:p>
        </p:txBody>
      </p:sp>
      <p:pic>
        <p:nvPicPr>
          <p:cNvPr id="6" name="コンテンツ プレースホルダー 5" descr="タイムライン&#10;&#10;自動的に生成された説明">
            <a:extLst>
              <a:ext uri="{FF2B5EF4-FFF2-40B4-BE49-F238E27FC236}">
                <a16:creationId xmlns:a16="http://schemas.microsoft.com/office/drawing/2014/main" id="{DEF74A53-AC5A-0A4E-B1D9-B7119D493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60" y="708660"/>
            <a:ext cx="8469630" cy="5440679"/>
          </a:xfrm>
        </p:spPr>
      </p:pic>
    </p:spTree>
    <p:extLst>
      <p:ext uri="{BB962C8B-B14F-4D97-AF65-F5344CB8AC3E}">
        <p14:creationId xmlns:p14="http://schemas.microsoft.com/office/powerpoint/2010/main" val="3892147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3D499-E607-314C-99BF-801A344D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関係人口増加へ新たな組織の立ち上げ　</a:t>
            </a:r>
            <a:r>
              <a:rPr lang="ja-JP" altLang="en-US" sz="2000" dirty="0"/>
              <a:t>３</a:t>
            </a:r>
            <a:endParaRPr kumimoji="1" lang="ja-JP" altLang="en-US" sz="2000"/>
          </a:p>
        </p:txBody>
      </p:sp>
      <p:pic>
        <p:nvPicPr>
          <p:cNvPr id="6" name="コンテンツ プレースホルダー 5" descr="テキスト&#10;&#10;自動的に生成された説明">
            <a:extLst>
              <a:ext uri="{FF2B5EF4-FFF2-40B4-BE49-F238E27FC236}">
                <a16:creationId xmlns:a16="http://schemas.microsoft.com/office/drawing/2014/main" id="{1A9CD88A-03A4-4849-B3A1-0467107E6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340" y="822960"/>
            <a:ext cx="8492490" cy="5429249"/>
          </a:xfrm>
        </p:spPr>
      </p:pic>
    </p:spTree>
    <p:extLst>
      <p:ext uri="{BB962C8B-B14F-4D97-AF65-F5344CB8AC3E}">
        <p14:creationId xmlns:p14="http://schemas.microsoft.com/office/powerpoint/2010/main" val="933251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30DAC-86B5-2843-BB36-FF76FD39E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考えられる予算（内閣府・デジタル田園都市交付金）</a:t>
            </a:r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7832FFD6-7BD5-4845-8D81-1FADC8186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14" y="737943"/>
            <a:ext cx="7783971" cy="5382114"/>
          </a:xfrm>
        </p:spPr>
      </p:pic>
    </p:spTree>
    <p:extLst>
      <p:ext uri="{BB962C8B-B14F-4D97-AF65-F5344CB8AC3E}">
        <p14:creationId xmlns:p14="http://schemas.microsoft.com/office/powerpoint/2010/main" val="2416540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C30DAC-86B5-2843-BB36-FF76FD39E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考えられる予算（内閣府・デジタル田園都市交付金）</a:t>
            </a:r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175FB266-BAC5-1A40-B17E-6AFCA224C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2" y="830330"/>
            <a:ext cx="8079475" cy="5399819"/>
          </a:xfrm>
        </p:spPr>
      </p:pic>
    </p:spTree>
    <p:extLst>
      <p:ext uri="{BB962C8B-B14F-4D97-AF65-F5344CB8AC3E}">
        <p14:creationId xmlns:p14="http://schemas.microsoft.com/office/powerpoint/2010/main" val="566021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屋外, 草, 道路, 建物 が含まれている画像&#10;&#10;自動的に生成された説明">
            <a:extLst>
              <a:ext uri="{FF2B5EF4-FFF2-40B4-BE49-F238E27FC236}">
                <a16:creationId xmlns:a16="http://schemas.microsoft.com/office/drawing/2014/main" id="{FE5A359F-8237-0249-B25A-4AF862E476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75" b="9091"/>
          <a:stretch/>
        </p:blipFill>
        <p:spPr>
          <a:xfrm>
            <a:off x="3494869" y="834887"/>
            <a:ext cx="5549740" cy="585414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3195E70-6D56-6248-8B47-BF59B05F6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07" y="692659"/>
            <a:ext cx="2578608" cy="1124712"/>
          </a:xfrm>
        </p:spPr>
        <p:txBody>
          <a:bodyPr anchor="b">
            <a:normAutofit/>
          </a:bodyPr>
          <a:lstStyle/>
          <a:p>
            <a:r>
              <a:rPr lang="ja-JP" altLang="en-US" sz="3600"/>
              <a:t>中粕川地区</a:t>
            </a:r>
            <a:endParaRPr kumimoji="1" lang="ja-JP" altLang="en-US" sz="360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91CB1A-51C0-44CB-8B01-DA020FB90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319" y="2718054"/>
            <a:ext cx="4121403" cy="320725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ja-JP" altLang="en-US" sz="2000"/>
              <a:t>人々との繋がりの中で</a:t>
            </a:r>
          </a:p>
          <a:p>
            <a:pPr marL="0" indent="0">
              <a:buNone/>
            </a:pPr>
            <a:r>
              <a:rPr lang="ja-JP" altLang="en-US" sz="2000"/>
              <a:t>安心して持続的に暮らせるまち</a:t>
            </a:r>
          </a:p>
          <a:p>
            <a:pPr marL="0" indent="0">
              <a:buNone/>
            </a:pPr>
            <a:r>
              <a:rPr lang="ja-JP" altLang="en-US" sz="2000"/>
              <a:t>　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/>
              <a:t>　・安心して暮らせるまち　</a:t>
            </a:r>
          </a:p>
          <a:p>
            <a:pPr marL="0" indent="0">
              <a:buNone/>
            </a:pPr>
            <a:endParaRPr lang="ja-JP" altLang="en-US" sz="2000"/>
          </a:p>
          <a:p>
            <a:pPr marL="0" indent="0">
              <a:buNone/>
            </a:pPr>
            <a:r>
              <a:rPr lang="ja-JP" altLang="en-US" sz="2000"/>
              <a:t>　・繋がりを大切にするまち　</a:t>
            </a:r>
          </a:p>
          <a:p>
            <a:pPr marL="0" indent="0">
              <a:buNone/>
            </a:pPr>
            <a:endParaRPr lang="ja-JP" altLang="en-US" sz="2000"/>
          </a:p>
          <a:p>
            <a:pPr marL="0" indent="0">
              <a:buNone/>
            </a:pPr>
            <a:r>
              <a:rPr lang="ja-JP" altLang="en-US" sz="2000"/>
              <a:t>　・未来へ続くまち　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31628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D37A79-05C8-4D4E-A6A7-28FC9F3B6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7656394" cy="559119"/>
          </a:xfrm>
        </p:spPr>
        <p:txBody>
          <a:bodyPr>
            <a:noAutofit/>
          </a:bodyPr>
          <a:lstStyle/>
          <a:p>
            <a:r>
              <a:rPr lang="ja-JP" altLang="en-US" sz="2000"/>
              <a:t>考えられる交付金（農水省・農山漁村振興交付金地域活性化）</a:t>
            </a:r>
            <a:endParaRPr kumimoji="1" lang="ja-JP" altLang="en-US" sz="2000"/>
          </a:p>
        </p:txBody>
      </p:sp>
      <p:pic>
        <p:nvPicPr>
          <p:cNvPr id="7" name="コンテンツ プレースホルダー 6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E681F0C3-C0AA-4F40-BCCE-165F4D221E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1" y="840271"/>
            <a:ext cx="7936618" cy="5350882"/>
          </a:xfrm>
        </p:spPr>
      </p:pic>
    </p:spTree>
    <p:extLst>
      <p:ext uri="{BB962C8B-B14F-4D97-AF65-F5344CB8AC3E}">
        <p14:creationId xmlns:p14="http://schemas.microsoft.com/office/powerpoint/2010/main" val="1983378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895B3A-3712-A846-B30A-BA706133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旧櫻井家</a:t>
            </a:r>
          </a:p>
        </p:txBody>
      </p:sp>
      <p:pic>
        <p:nvPicPr>
          <p:cNvPr id="9" name="コンテンツ プレースホルダー 8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9825CDF1-79E9-6E47-B4A9-D76FE680E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1" y="1093957"/>
            <a:ext cx="8719458" cy="5600757"/>
          </a:xfrm>
        </p:spPr>
      </p:pic>
    </p:spTree>
    <p:extLst>
      <p:ext uri="{BB962C8B-B14F-4D97-AF65-F5344CB8AC3E}">
        <p14:creationId xmlns:p14="http://schemas.microsoft.com/office/powerpoint/2010/main" val="1231051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EDD4DD-7C15-4E43-9A19-8EDEB5E72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総務省の方針</a:t>
            </a:r>
          </a:p>
        </p:txBody>
      </p:sp>
      <p:pic>
        <p:nvPicPr>
          <p:cNvPr id="5" name="コンテンツ プレースホルダー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D8D23CA-BE16-694C-BC97-CBC5BE6CA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" y="790574"/>
            <a:ext cx="8972550" cy="5507355"/>
          </a:xfrm>
        </p:spPr>
      </p:pic>
    </p:spTree>
    <p:extLst>
      <p:ext uri="{BB962C8B-B14F-4D97-AF65-F5344CB8AC3E}">
        <p14:creationId xmlns:p14="http://schemas.microsoft.com/office/powerpoint/2010/main" val="473856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CB2285-3551-F749-8D44-64CC7F332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考えられる予算（総務省　地域経済循環創造事業交付金）</a:t>
            </a:r>
            <a:endParaRPr kumimoji="1" lang="ja-JP" altLang="en-US" sz="2000"/>
          </a:p>
        </p:txBody>
      </p:sp>
      <p:pic>
        <p:nvPicPr>
          <p:cNvPr id="5" name="コンテンツ プレースホルダー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BD3E840D-9685-6A47-B5A8-10D1129F0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1" y="790575"/>
            <a:ext cx="8775509" cy="5678464"/>
          </a:xfrm>
        </p:spPr>
      </p:pic>
    </p:spTree>
    <p:extLst>
      <p:ext uri="{BB962C8B-B14F-4D97-AF65-F5344CB8AC3E}">
        <p14:creationId xmlns:p14="http://schemas.microsoft.com/office/powerpoint/2010/main" val="2179045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832F6F-0964-9043-A94D-F09465775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考えられる予算（総務省　地域経済循環創造事業交付金）</a:t>
            </a:r>
            <a:endParaRPr kumimoji="1" lang="ja-JP" altLang="en-US" sz="2000"/>
          </a:p>
        </p:txBody>
      </p:sp>
      <p:pic>
        <p:nvPicPr>
          <p:cNvPr id="5" name="コンテンツ プレースホルダー 4" descr="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71BDE50C-C036-0B4A-B2E9-4BDB9C987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790575"/>
            <a:ext cx="8557145" cy="6037264"/>
          </a:xfrm>
        </p:spPr>
      </p:pic>
    </p:spTree>
    <p:extLst>
      <p:ext uri="{BB962C8B-B14F-4D97-AF65-F5344CB8AC3E}">
        <p14:creationId xmlns:p14="http://schemas.microsoft.com/office/powerpoint/2010/main" val="4099951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A8DC9A-C473-6849-90F3-29C7286BF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養老町で</a:t>
            </a:r>
            <a:r>
              <a:rPr lang="ja-JP" altLang="en-US" sz="2000"/>
              <a:t>取り組んでいること</a:t>
            </a:r>
            <a:endParaRPr kumimoji="1" lang="ja-JP" altLang="en-US" sz="200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0445A25E-8762-134B-B399-1BCF850A2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73" t="15462" r="11860" b="12893"/>
          <a:stretch/>
        </p:blipFill>
        <p:spPr>
          <a:xfrm>
            <a:off x="544285" y="1149938"/>
            <a:ext cx="8055430" cy="5024542"/>
          </a:xfrm>
        </p:spPr>
      </p:pic>
    </p:spTree>
    <p:extLst>
      <p:ext uri="{BB962C8B-B14F-4D97-AF65-F5344CB8AC3E}">
        <p14:creationId xmlns:p14="http://schemas.microsoft.com/office/powerpoint/2010/main" val="2040644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F572AC-A3F9-8A42-BC0D-79E4D1175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養老町での活性化</a:t>
            </a:r>
          </a:p>
        </p:txBody>
      </p:sp>
      <p:pic>
        <p:nvPicPr>
          <p:cNvPr id="5" name="コンテンツ プレースホルダー 4" descr="マップ&#10;&#10;自動的に生成された説明">
            <a:extLst>
              <a:ext uri="{FF2B5EF4-FFF2-40B4-BE49-F238E27FC236}">
                <a16:creationId xmlns:a16="http://schemas.microsoft.com/office/drawing/2014/main" id="{731658B2-200B-4C43-8E8E-4285614F51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821410"/>
            <a:ext cx="8509000" cy="6006429"/>
          </a:xfrm>
        </p:spPr>
      </p:pic>
    </p:spTree>
    <p:extLst>
      <p:ext uri="{BB962C8B-B14F-4D97-AF65-F5344CB8AC3E}">
        <p14:creationId xmlns:p14="http://schemas.microsoft.com/office/powerpoint/2010/main" val="1262483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88491F-F353-EF41-A210-D172FC2E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内閣府　デジタル田園都市国家構想推進交付金</a:t>
            </a:r>
          </a:p>
        </p:txBody>
      </p:sp>
      <p:pic>
        <p:nvPicPr>
          <p:cNvPr id="5" name="コンテンツ プレースホルダー 4" descr="タイムライン&#10;&#10;自動的に生成された説明">
            <a:extLst>
              <a:ext uri="{FF2B5EF4-FFF2-40B4-BE49-F238E27FC236}">
                <a16:creationId xmlns:a16="http://schemas.microsoft.com/office/drawing/2014/main" id="{4874E1D5-2A43-5D4D-8045-C97B2AF46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620" y="790575"/>
            <a:ext cx="8738886" cy="6037264"/>
          </a:xfrm>
        </p:spPr>
      </p:pic>
    </p:spTree>
    <p:extLst>
      <p:ext uri="{BB962C8B-B14F-4D97-AF65-F5344CB8AC3E}">
        <p14:creationId xmlns:p14="http://schemas.microsoft.com/office/powerpoint/2010/main" val="10311261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344074-3670-DA4B-B0B9-3E10FF9D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000" dirty="0"/>
              <a:t>3</a:t>
            </a:r>
            <a:r>
              <a:rPr kumimoji="1" lang="ja-JP" altLang="en-US" sz="2000"/>
              <a:t>月</a:t>
            </a:r>
            <a:r>
              <a:rPr kumimoji="1" lang="en-US" altLang="ja-JP" sz="2000" dirty="0"/>
              <a:t>3</a:t>
            </a:r>
            <a:r>
              <a:rPr kumimoji="1" lang="ja-JP" altLang="en-US" sz="2000"/>
              <a:t>日オープン　</a:t>
            </a:r>
            <a:r>
              <a:rPr kumimoji="1" lang="en-US" altLang="ja-JP" sz="2000" dirty="0"/>
              <a:t>YORO</a:t>
            </a:r>
            <a:r>
              <a:rPr lang="ja-JP" altLang="en-US" sz="2000"/>
              <a:t> </a:t>
            </a:r>
            <a:r>
              <a:rPr lang="en-US" altLang="ja-JP" sz="2000" dirty="0"/>
              <a:t>Office</a:t>
            </a:r>
            <a:endParaRPr kumimoji="1" lang="ja-JP" altLang="en-US" sz="2000"/>
          </a:p>
        </p:txBody>
      </p:sp>
      <p:pic>
        <p:nvPicPr>
          <p:cNvPr id="5" name="コンテンツ プレースホルダー 4" descr="グラフィカル ユーザー インターフェイス, アプリケーション, Word&#10;&#10;自動的に生成された説明">
            <a:extLst>
              <a:ext uri="{FF2B5EF4-FFF2-40B4-BE49-F238E27FC236}">
                <a16:creationId xmlns:a16="http://schemas.microsoft.com/office/drawing/2014/main" id="{2AA23916-2586-0747-A2E0-9F75FD7176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95190" y="786130"/>
            <a:ext cx="3671570" cy="5534660"/>
          </a:xfrm>
        </p:spPr>
      </p:pic>
      <p:pic>
        <p:nvPicPr>
          <p:cNvPr id="7" name="図 6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D920F1DD-E55F-4940-8625-CC9367264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86130"/>
            <a:ext cx="3954780" cy="544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144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344074-3670-DA4B-B0B9-3E10FF9D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000" dirty="0"/>
              <a:t>3</a:t>
            </a:r>
            <a:r>
              <a:rPr kumimoji="1" lang="ja-JP" altLang="en-US" sz="2000"/>
              <a:t>月</a:t>
            </a:r>
            <a:r>
              <a:rPr kumimoji="1" lang="en-US" altLang="ja-JP" sz="2000" dirty="0"/>
              <a:t>3</a:t>
            </a:r>
            <a:r>
              <a:rPr kumimoji="1" lang="ja-JP" altLang="en-US" sz="2000"/>
              <a:t>日オープン　</a:t>
            </a:r>
            <a:r>
              <a:rPr kumimoji="1" lang="en-US" altLang="ja-JP" sz="2000" dirty="0"/>
              <a:t>YORO</a:t>
            </a:r>
            <a:r>
              <a:rPr lang="ja-JP" altLang="en-US" sz="2000"/>
              <a:t> </a:t>
            </a:r>
            <a:r>
              <a:rPr lang="en-US" altLang="ja-JP" sz="2000" dirty="0"/>
              <a:t>Office</a:t>
            </a:r>
            <a:endParaRPr kumimoji="1" lang="ja-JP" altLang="en-US" sz="2000"/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2784AE14-AD63-B649-81FC-2ABD42CA1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57" y="857250"/>
            <a:ext cx="8573985" cy="5807074"/>
          </a:xfrm>
        </p:spPr>
      </p:pic>
    </p:spTree>
    <p:extLst>
      <p:ext uri="{BB962C8B-B14F-4D97-AF65-F5344CB8AC3E}">
        <p14:creationId xmlns:p14="http://schemas.microsoft.com/office/powerpoint/2010/main" val="2868341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D36F80-1850-7D4A-A6FD-66F3D43CE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デジタル田園都市デジタル実装タイプ　１</a:t>
            </a:r>
            <a:r>
              <a:rPr kumimoji="1" lang="ja-JP" altLang="en-US" sz="2000"/>
              <a:t>　</a:t>
            </a:r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7C53B1FD-E62B-624B-8F5C-849FF10AAE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" y="857250"/>
            <a:ext cx="8867156" cy="5674179"/>
          </a:xfrm>
        </p:spPr>
      </p:pic>
    </p:spTree>
    <p:extLst>
      <p:ext uri="{BB962C8B-B14F-4D97-AF65-F5344CB8AC3E}">
        <p14:creationId xmlns:p14="http://schemas.microsoft.com/office/powerpoint/2010/main" val="2267202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D36F80-1850-7D4A-A6FD-66F3D43CE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デジタル田園都市デジタル実装タイプ　２</a:t>
            </a:r>
            <a:r>
              <a:rPr kumimoji="1" lang="ja-JP" altLang="en-US" sz="2000"/>
              <a:t>　</a:t>
            </a:r>
          </a:p>
        </p:txBody>
      </p:sp>
      <p:pic>
        <p:nvPicPr>
          <p:cNvPr id="6" name="コンテンツ プレースホルダー 5" descr="テキスト&#10;&#10;自動的に生成された説明">
            <a:extLst>
              <a:ext uri="{FF2B5EF4-FFF2-40B4-BE49-F238E27FC236}">
                <a16:creationId xmlns:a16="http://schemas.microsoft.com/office/drawing/2014/main" id="{2711F126-6999-FE47-9409-60D60724C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" y="819398"/>
            <a:ext cx="8938408" cy="5712032"/>
          </a:xfrm>
        </p:spPr>
      </p:pic>
    </p:spTree>
    <p:extLst>
      <p:ext uri="{BB962C8B-B14F-4D97-AF65-F5344CB8AC3E}">
        <p14:creationId xmlns:p14="http://schemas.microsoft.com/office/powerpoint/2010/main" val="2192120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D36F80-1850-7D4A-A6FD-66F3D43CE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デジタル田園都市デジタル実装タイプ　３</a:t>
            </a:r>
            <a:r>
              <a:rPr kumimoji="1" lang="ja-JP" altLang="en-US" sz="2000"/>
              <a:t>　</a:t>
            </a:r>
          </a:p>
        </p:txBody>
      </p:sp>
      <p:pic>
        <p:nvPicPr>
          <p:cNvPr id="6" name="コンテンツ プレースホルダー 5" descr="テキスト&#10;&#10;自動的に生成された説明">
            <a:extLst>
              <a:ext uri="{FF2B5EF4-FFF2-40B4-BE49-F238E27FC236}">
                <a16:creationId xmlns:a16="http://schemas.microsoft.com/office/drawing/2014/main" id="{724E3A3A-8AC6-554E-BC03-98A0BD938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65" y="857250"/>
            <a:ext cx="8724651" cy="5674179"/>
          </a:xfrm>
        </p:spPr>
      </p:pic>
    </p:spTree>
    <p:extLst>
      <p:ext uri="{BB962C8B-B14F-4D97-AF65-F5344CB8AC3E}">
        <p14:creationId xmlns:p14="http://schemas.microsoft.com/office/powerpoint/2010/main" val="4188236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53589EA1-FF97-144A-8B9B-D54BD6BF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 dirty="0"/>
              <a:t>国の施策「</a:t>
            </a:r>
            <a:r>
              <a:rPr kumimoji="1" lang="ja-JP" altLang="en-US" sz="2000" dirty="0"/>
              <a:t>企業版ふるさと納税」</a:t>
            </a:r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8833E8E3-503D-DD45-AD66-E0F5CB88C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915" y="756556"/>
            <a:ext cx="8416170" cy="5744469"/>
          </a:xfrm>
        </p:spPr>
      </p:pic>
    </p:spTree>
    <p:extLst>
      <p:ext uri="{BB962C8B-B14F-4D97-AF65-F5344CB8AC3E}">
        <p14:creationId xmlns:p14="http://schemas.microsoft.com/office/powerpoint/2010/main" val="24830559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AA9623-4C51-8A46-99F8-FDCDB590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空き家アドバイザー協議</a:t>
            </a:r>
            <a:r>
              <a:rPr kumimoji="1" lang="ja-JP" altLang="en-US" sz="2000"/>
              <a:t>会でお手伝いできること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6318D7-4776-F94A-9A66-7F765E79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96894"/>
            <a:ext cx="7886700" cy="530451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・</a:t>
            </a:r>
            <a:r>
              <a:rPr kumimoji="1" lang="ja-JP" altLang="en-US" sz="3200"/>
              <a:t>広域プロジェクトの提案</a:t>
            </a:r>
            <a:endParaRPr kumimoji="1"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・地域（計画作成）協議会の運営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kumimoji="1" lang="ja-JP" altLang="en-US" sz="3200"/>
              <a:t>・地域再生計画の作成</a:t>
            </a:r>
            <a:endParaRPr kumimoji="1"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・交付金申請サポート</a:t>
            </a:r>
            <a:endParaRPr kumimoji="1"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200"/>
              <a:t>・企業版ふるさと納税の営業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kumimoji="1" lang="ja-JP" altLang="en-US" sz="3200"/>
              <a:t>・プロ</a:t>
            </a:r>
            <a:r>
              <a:rPr lang="ja-JP" altLang="en-US" sz="3200"/>
              <a:t>ポーザルコンソーシアムサポート</a:t>
            </a:r>
            <a:endParaRPr lang="en-US" altLang="ja-JP" sz="3200" dirty="0"/>
          </a:p>
          <a:p>
            <a:pPr marL="0" indent="0">
              <a:lnSpc>
                <a:spcPct val="120000"/>
              </a:lnSpc>
              <a:buNone/>
            </a:pPr>
            <a:r>
              <a:rPr kumimoji="1" lang="ja-JP" altLang="en-US" sz="3200"/>
              <a:t>・運営サポート（運営）</a:t>
            </a:r>
            <a:endParaRPr kumimoji="1" lang="en-US" altLang="ja-JP" sz="3200" dirty="0"/>
          </a:p>
          <a:p>
            <a:pPr>
              <a:lnSpc>
                <a:spcPct val="120000"/>
              </a:lnSpc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6885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53589EA1-FF97-144A-8B9B-D54BD6BFB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 dirty="0"/>
              <a:t>国の施策「</a:t>
            </a:r>
            <a:r>
              <a:rPr kumimoji="1" lang="ja-JP" altLang="en-US" sz="2000" dirty="0"/>
              <a:t>企業版ふるさと納税」</a:t>
            </a:r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8833E8E3-503D-DD45-AD66-E0F5CB88C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162" y="766495"/>
            <a:ext cx="8193676" cy="5592605"/>
          </a:xfrm>
        </p:spPr>
      </p:pic>
    </p:spTree>
    <p:extLst>
      <p:ext uri="{BB962C8B-B14F-4D97-AF65-F5344CB8AC3E}">
        <p14:creationId xmlns:p14="http://schemas.microsoft.com/office/powerpoint/2010/main" val="16492474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75A349-A59C-7A4B-80CC-4CCF275BC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企業版ふるさと納税の自治体メリット</a:t>
            </a:r>
          </a:p>
        </p:txBody>
      </p:sp>
      <p:pic>
        <p:nvPicPr>
          <p:cNvPr id="5" name="コンテンツ プレースホルダー 4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88DDF002-26D9-4E46-B722-00A730273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734" y="790574"/>
            <a:ext cx="8405226" cy="5404485"/>
          </a:xfrm>
        </p:spPr>
      </p:pic>
    </p:spTree>
    <p:extLst>
      <p:ext uri="{BB962C8B-B14F-4D97-AF65-F5344CB8AC3E}">
        <p14:creationId xmlns:p14="http://schemas.microsoft.com/office/powerpoint/2010/main" val="5812097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C7B1A3-31E7-2C4C-808A-246AC50C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企業版ふるさと納税寄付企業のメリット</a:t>
            </a:r>
          </a:p>
        </p:txBody>
      </p:sp>
      <p:pic>
        <p:nvPicPr>
          <p:cNvPr id="5" name="コンテンツ プレースホルダー 4" descr="QR コード が含まれている画像&#10;&#10;自動的に生成された説明">
            <a:extLst>
              <a:ext uri="{FF2B5EF4-FFF2-40B4-BE49-F238E27FC236}">
                <a16:creationId xmlns:a16="http://schemas.microsoft.com/office/drawing/2014/main" id="{B968A7F9-7701-8942-913E-15707714C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470" y="835024"/>
            <a:ext cx="8572500" cy="5417185"/>
          </a:xfrm>
        </p:spPr>
      </p:pic>
    </p:spTree>
    <p:extLst>
      <p:ext uri="{BB962C8B-B14F-4D97-AF65-F5344CB8AC3E}">
        <p14:creationId xmlns:p14="http://schemas.microsoft.com/office/powerpoint/2010/main" val="30313422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F92698-07D7-9744-9C8E-CA158356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企業版ふるさと納税禁止事項　（</a:t>
            </a:r>
            <a:r>
              <a:rPr kumimoji="1" lang="en-US" altLang="ja-JP" sz="2000" dirty="0"/>
              <a:t>Q</a:t>
            </a:r>
            <a:r>
              <a:rPr kumimoji="1" lang="ja-JP" altLang="en-US" sz="2000"/>
              <a:t> </a:t>
            </a:r>
            <a:r>
              <a:rPr kumimoji="1" lang="en-US" altLang="ja-JP" sz="2000" dirty="0"/>
              <a:t>&amp;</a:t>
            </a:r>
            <a:r>
              <a:rPr kumimoji="1" lang="ja-JP" altLang="en-US" sz="2000"/>
              <a:t> </a:t>
            </a:r>
            <a:r>
              <a:rPr kumimoji="1" lang="en-US" altLang="ja-JP" sz="2000" dirty="0"/>
              <a:t>A</a:t>
            </a:r>
            <a:r>
              <a:rPr kumimoji="1" lang="ja-JP" altLang="en-US" sz="2000"/>
              <a:t> より）</a:t>
            </a:r>
          </a:p>
        </p:txBody>
      </p:sp>
      <p:pic>
        <p:nvPicPr>
          <p:cNvPr id="7" name="コンテンツ プレースホルダー 6" descr="カレンダー&#10;&#10;自動的に生成された説明">
            <a:extLst>
              <a:ext uri="{FF2B5EF4-FFF2-40B4-BE49-F238E27FC236}">
                <a16:creationId xmlns:a16="http://schemas.microsoft.com/office/drawing/2014/main" id="{7E4DBA49-5635-1D41-856E-9E05A635A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138" y="790574"/>
            <a:ext cx="8569841" cy="5427345"/>
          </a:xfrm>
        </p:spPr>
      </p:pic>
    </p:spTree>
    <p:extLst>
      <p:ext uri="{BB962C8B-B14F-4D97-AF65-F5344CB8AC3E}">
        <p14:creationId xmlns:p14="http://schemas.microsoft.com/office/powerpoint/2010/main" val="28058750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F92698-07D7-9744-9C8E-CA1583561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企業版ふるさと納税禁止事項　（</a:t>
            </a:r>
            <a:r>
              <a:rPr kumimoji="1" lang="en-US" altLang="ja-JP" sz="2000" dirty="0"/>
              <a:t>Q</a:t>
            </a:r>
            <a:r>
              <a:rPr kumimoji="1" lang="ja-JP" altLang="en-US" sz="2000"/>
              <a:t> </a:t>
            </a:r>
            <a:r>
              <a:rPr kumimoji="1" lang="en-US" altLang="ja-JP" sz="2000" dirty="0"/>
              <a:t>&amp;</a:t>
            </a:r>
            <a:r>
              <a:rPr kumimoji="1" lang="ja-JP" altLang="en-US" sz="2000"/>
              <a:t> </a:t>
            </a:r>
            <a:r>
              <a:rPr kumimoji="1" lang="en-US" altLang="ja-JP" sz="2000" dirty="0"/>
              <a:t>A</a:t>
            </a:r>
            <a:r>
              <a:rPr kumimoji="1" lang="ja-JP" altLang="en-US" sz="2000"/>
              <a:t> より）</a:t>
            </a:r>
          </a:p>
        </p:txBody>
      </p:sp>
      <p:pic>
        <p:nvPicPr>
          <p:cNvPr id="5" name="コンテンツ プレースホルダー 4" descr="新聞の記事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56C906E2-B858-9149-843C-2D09E5866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638" y="790574"/>
            <a:ext cx="8349602" cy="5393055"/>
          </a:xfrm>
        </p:spPr>
      </p:pic>
    </p:spTree>
    <p:extLst>
      <p:ext uri="{BB962C8B-B14F-4D97-AF65-F5344CB8AC3E}">
        <p14:creationId xmlns:p14="http://schemas.microsoft.com/office/powerpoint/2010/main" val="30901061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714EAF-B22E-0648-A1FC-41632606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ふるさと納税の上手な泉佐野市の事例</a:t>
            </a:r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23BAFD0D-577B-0644-8B08-BA3529168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" y="790574"/>
            <a:ext cx="8195309" cy="5438775"/>
          </a:xfrm>
        </p:spPr>
      </p:pic>
    </p:spTree>
    <p:extLst>
      <p:ext uri="{BB962C8B-B14F-4D97-AF65-F5344CB8AC3E}">
        <p14:creationId xmlns:p14="http://schemas.microsoft.com/office/powerpoint/2010/main" val="30159116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714EAF-B22E-0648-A1FC-41632606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ふるさと納税の上手な泉佐野市の事例</a:t>
            </a:r>
          </a:p>
        </p:txBody>
      </p:sp>
      <p:pic>
        <p:nvPicPr>
          <p:cNvPr id="7" name="コンテンツ プレースホルダー 6" descr="テキスト&#10;&#10;自動的に生成された説明">
            <a:extLst>
              <a:ext uri="{FF2B5EF4-FFF2-40B4-BE49-F238E27FC236}">
                <a16:creationId xmlns:a16="http://schemas.microsoft.com/office/drawing/2014/main" id="{64D93312-03A0-A843-AF54-5F0BA8FF49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30" y="835024"/>
            <a:ext cx="8309610" cy="5405755"/>
          </a:xfrm>
        </p:spPr>
      </p:pic>
    </p:spTree>
    <p:extLst>
      <p:ext uri="{BB962C8B-B14F-4D97-AF65-F5344CB8AC3E}">
        <p14:creationId xmlns:p14="http://schemas.microsoft.com/office/powerpoint/2010/main" val="4563640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714EAF-B22E-0648-A1FC-416326064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ふるさと納税の上手な泉佐野市の事例</a:t>
            </a:r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98D8BCF8-EE37-9D4F-9BD4-CA1710BFF7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770" y="790574"/>
            <a:ext cx="8229600" cy="5370195"/>
          </a:xfrm>
        </p:spPr>
      </p:pic>
    </p:spTree>
    <p:extLst>
      <p:ext uri="{BB962C8B-B14F-4D97-AF65-F5344CB8AC3E}">
        <p14:creationId xmlns:p14="http://schemas.microsoft.com/office/powerpoint/2010/main" val="25409901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F38D92-2827-2549-B1ED-228600F6F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企業版ふるさと納税等を成功させるコツ</a:t>
            </a:r>
            <a:endParaRPr kumimoji="1" lang="ja-JP" altLang="en-US" sz="2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8E79DE-910C-874F-A7CA-24B96CC1D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・内閣府と組み・自治体と組み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・企業への提案営業を強化し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・具体的な地域再生計画を描き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・交付金等もうまく活用して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・地域の社会課題に取り組んでいく</a:t>
            </a:r>
          </a:p>
        </p:txBody>
      </p:sp>
    </p:spTree>
    <p:extLst>
      <p:ext uri="{BB962C8B-B14F-4D97-AF65-F5344CB8AC3E}">
        <p14:creationId xmlns:p14="http://schemas.microsoft.com/office/powerpoint/2010/main" val="21873568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686896-A8D9-1B43-BF00-47B58D6B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参考資料　１−１　古民家リフォームローン</a:t>
            </a:r>
          </a:p>
        </p:txBody>
      </p:sp>
      <p:pic>
        <p:nvPicPr>
          <p:cNvPr id="5" name="コンテンツ プレースホルダー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A7BF2BC7-FFDB-9E42-883D-645DCE767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370" y="790574"/>
            <a:ext cx="8513309" cy="5415915"/>
          </a:xfrm>
        </p:spPr>
      </p:pic>
    </p:spTree>
    <p:extLst>
      <p:ext uri="{BB962C8B-B14F-4D97-AF65-F5344CB8AC3E}">
        <p14:creationId xmlns:p14="http://schemas.microsoft.com/office/powerpoint/2010/main" val="22789013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686896-A8D9-1B43-BF00-47B58D6B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参考資料　１−２　古民家リフォームローン</a:t>
            </a:r>
          </a:p>
        </p:txBody>
      </p:sp>
      <p:pic>
        <p:nvPicPr>
          <p:cNvPr id="9" name="コンテンツ プレースホルダー 8" descr="タイムライン&#10;&#10;中程度の精度で自動的に生成された説明">
            <a:extLst>
              <a:ext uri="{FF2B5EF4-FFF2-40B4-BE49-F238E27FC236}">
                <a16:creationId xmlns:a16="http://schemas.microsoft.com/office/drawing/2014/main" id="{F14A0953-5D93-2541-A72F-545351140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" y="777240"/>
            <a:ext cx="8778240" cy="5520689"/>
          </a:xfrm>
        </p:spPr>
      </p:pic>
    </p:spTree>
    <p:extLst>
      <p:ext uri="{BB962C8B-B14F-4D97-AF65-F5344CB8AC3E}">
        <p14:creationId xmlns:p14="http://schemas.microsoft.com/office/powerpoint/2010/main" val="34746092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686896-A8D9-1B43-BF00-47B58D6B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参考資料　２−１　テレワーク施設</a:t>
            </a:r>
          </a:p>
        </p:txBody>
      </p:sp>
      <p:pic>
        <p:nvPicPr>
          <p:cNvPr id="7" name="コンテンツ プレースホルダー 6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4EC6DF87-4B50-3C41-8F3A-730EE6C6D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10" y="790574"/>
            <a:ext cx="8801100" cy="5473065"/>
          </a:xfrm>
        </p:spPr>
      </p:pic>
    </p:spTree>
    <p:extLst>
      <p:ext uri="{BB962C8B-B14F-4D97-AF65-F5344CB8AC3E}">
        <p14:creationId xmlns:p14="http://schemas.microsoft.com/office/powerpoint/2010/main" val="9242540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686896-A8D9-1B43-BF00-47B58D6B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参考資料　２−２　テレワーク施設</a:t>
            </a:r>
          </a:p>
        </p:txBody>
      </p:sp>
      <p:pic>
        <p:nvPicPr>
          <p:cNvPr id="5" name="コンテンツ プレースホルダー 4" descr="タイムライン が含まれている画像&#10;&#10;自動的に生成された説明">
            <a:extLst>
              <a:ext uri="{FF2B5EF4-FFF2-40B4-BE49-F238E27FC236}">
                <a16:creationId xmlns:a16="http://schemas.microsoft.com/office/drawing/2014/main" id="{3FCB3B1A-8047-FF4D-9939-E3E782CB5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864" y="790574"/>
            <a:ext cx="8655685" cy="5507355"/>
          </a:xfrm>
        </p:spPr>
      </p:pic>
    </p:spTree>
    <p:extLst>
      <p:ext uri="{BB962C8B-B14F-4D97-AF65-F5344CB8AC3E}">
        <p14:creationId xmlns:p14="http://schemas.microsoft.com/office/powerpoint/2010/main" val="347870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</TotalTime>
  <Words>1138</Words>
  <Application>Microsoft Macintosh PowerPoint</Application>
  <PresentationFormat>画面に合わせる (4:3)</PresentationFormat>
  <Paragraphs>178</Paragraphs>
  <Slides>54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54</vt:i4>
      </vt:variant>
    </vt:vector>
  </HeadingPairs>
  <TitlesOfParts>
    <vt:vector size="61" baseType="lpstr">
      <vt:lpstr>ＭＳ ゴシック</vt:lpstr>
      <vt:lpstr>ＭＳ ゴシック</vt:lpstr>
      <vt:lpstr>游ゴシック</vt:lpstr>
      <vt:lpstr>Arial</vt:lpstr>
      <vt:lpstr>Calibri</vt:lpstr>
      <vt:lpstr>Calibri Light</vt:lpstr>
      <vt:lpstr>Office テーマ</vt:lpstr>
      <vt:lpstr> 一般社団法人 全国空き家アドバイザー協議会　　　         ○○○○支部  令和４年3月度例会 （過去の例会資料も参考にしてください）</vt:lpstr>
      <vt:lpstr>日本の人口推移（厚生労働省）</vt:lpstr>
      <vt:lpstr>これからの日本は</vt:lpstr>
      <vt:lpstr>PowerPoint プレゼンテーション</vt:lpstr>
      <vt:lpstr>まちの活気に必要なことは</vt:lpstr>
      <vt:lpstr>地域の課題</vt:lpstr>
      <vt:lpstr>地域の課題</vt:lpstr>
      <vt:lpstr>地域の課題</vt:lpstr>
      <vt:lpstr>官民連携とは</vt:lpstr>
      <vt:lpstr>官民連携とは</vt:lpstr>
      <vt:lpstr>国の地域再生制度</vt:lpstr>
      <vt:lpstr>国の地域再生制度</vt:lpstr>
      <vt:lpstr>普請という行為（Wikipedia　より）</vt:lpstr>
      <vt:lpstr>ポストコロナの時代に</vt:lpstr>
      <vt:lpstr>PowerPoint プレゼンテーション</vt:lpstr>
      <vt:lpstr>PowerPoint プレゼンテーション</vt:lpstr>
      <vt:lpstr>道の駅</vt:lpstr>
      <vt:lpstr>考えられる交付金（観光庁・地域の稼げる看板商品の創出）</vt:lpstr>
      <vt:lpstr>縁の里</vt:lpstr>
      <vt:lpstr>地域活性化へ民主導で官がサポート</vt:lpstr>
      <vt:lpstr>関係人口増加へ新たな組織の立ち上げ　１</vt:lpstr>
      <vt:lpstr>関係人口増加へ新たな組織の立ち上げ　２</vt:lpstr>
      <vt:lpstr>関係人口増加へ新たな組織の立ち上げ　３</vt:lpstr>
      <vt:lpstr>考えられる予算（内閣府・デジタル田園都市交付金）</vt:lpstr>
      <vt:lpstr>考えられる予算（内閣府・デジタル田園都市交付金）</vt:lpstr>
      <vt:lpstr>中粕川地区</vt:lpstr>
      <vt:lpstr>考えられる交付金（農水省・農山漁村振興交付金地域活性化）</vt:lpstr>
      <vt:lpstr>旧櫻井家</vt:lpstr>
      <vt:lpstr>総務省の方針</vt:lpstr>
      <vt:lpstr>考えられる予算（総務省　地域経済循環創造事業交付金）</vt:lpstr>
      <vt:lpstr>考えられる予算（総務省　地域経済循環創造事業交付金）</vt:lpstr>
      <vt:lpstr>養老町で取り組んでいること</vt:lpstr>
      <vt:lpstr>養老町での活性化</vt:lpstr>
      <vt:lpstr>内閣府　デジタル田園都市国家構想推進交付金</vt:lpstr>
      <vt:lpstr>3月3日オープン　YORO Office</vt:lpstr>
      <vt:lpstr>3月3日オープン　YORO Office</vt:lpstr>
      <vt:lpstr>デジタル田園都市デジタル実装タイプ　１　</vt:lpstr>
      <vt:lpstr>デジタル田園都市デジタル実装タイプ　２　</vt:lpstr>
      <vt:lpstr>デジタル田園都市デジタル実装タイプ　３　</vt:lpstr>
      <vt:lpstr>国の施策「企業版ふるさと納税」</vt:lpstr>
      <vt:lpstr>空き家アドバイザー協議会でお手伝いできること</vt:lpstr>
      <vt:lpstr>国の施策「企業版ふるさと納税」</vt:lpstr>
      <vt:lpstr>企業版ふるさと納税の自治体メリット</vt:lpstr>
      <vt:lpstr>企業版ふるさと納税寄付企業のメリット</vt:lpstr>
      <vt:lpstr>企業版ふるさと納税禁止事項　（Q &amp; A より）</vt:lpstr>
      <vt:lpstr>企業版ふるさと納税禁止事項　（Q &amp; A より）</vt:lpstr>
      <vt:lpstr>ふるさと納税の上手な泉佐野市の事例</vt:lpstr>
      <vt:lpstr>ふるさと納税の上手な泉佐野市の事例</vt:lpstr>
      <vt:lpstr>ふるさと納税の上手な泉佐野市の事例</vt:lpstr>
      <vt:lpstr>企業版ふるさと納税等を成功させるコツ</vt:lpstr>
      <vt:lpstr>参考資料　１−１　古民家リフォームローン</vt:lpstr>
      <vt:lpstr>参考資料　１−２　古民家リフォームローン</vt:lpstr>
      <vt:lpstr>参考資料　２−１　テレワーク施設</vt:lpstr>
      <vt:lpstr>参考資料　２−２　テレワーク施設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2435</cp:lastModifiedBy>
  <cp:revision>53</cp:revision>
  <dcterms:created xsi:type="dcterms:W3CDTF">2021-02-04T05:15:42Z</dcterms:created>
  <dcterms:modified xsi:type="dcterms:W3CDTF">2022-02-28T23:12:47Z</dcterms:modified>
</cp:coreProperties>
</file>