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1"/>
  </p:notesMasterIdLst>
  <p:sldIdLst>
    <p:sldId id="2760" r:id="rId2"/>
    <p:sldId id="3331" r:id="rId3"/>
    <p:sldId id="2840" r:id="rId4"/>
    <p:sldId id="2941" r:id="rId5"/>
    <p:sldId id="3271" r:id="rId6"/>
    <p:sldId id="3272" r:id="rId7"/>
    <p:sldId id="3273" r:id="rId8"/>
    <p:sldId id="3274" r:id="rId9"/>
    <p:sldId id="3332" r:id="rId10"/>
    <p:sldId id="2929" r:id="rId11"/>
    <p:sldId id="1932" r:id="rId12"/>
    <p:sldId id="3004" r:id="rId13"/>
    <p:sldId id="2931" r:id="rId14"/>
    <p:sldId id="2932" r:id="rId15"/>
    <p:sldId id="3316" r:id="rId16"/>
    <p:sldId id="3317" r:id="rId17"/>
    <p:sldId id="3319" r:id="rId18"/>
    <p:sldId id="3305" r:id="rId19"/>
    <p:sldId id="3320" r:id="rId20"/>
    <p:sldId id="3321" r:id="rId21"/>
    <p:sldId id="3322" r:id="rId22"/>
    <p:sldId id="2824" r:id="rId23"/>
    <p:sldId id="3323" r:id="rId24"/>
    <p:sldId id="3324" r:id="rId25"/>
    <p:sldId id="3325" r:id="rId26"/>
    <p:sldId id="3313" r:id="rId27"/>
    <p:sldId id="3312" r:id="rId28"/>
    <p:sldId id="3311" r:id="rId29"/>
    <p:sldId id="3314"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327"/>
  </p:normalViewPr>
  <p:slideViewPr>
    <p:cSldViewPr snapToGrid="0" snapToObjects="1">
      <p:cViewPr varScale="1">
        <p:scale>
          <a:sx n="128" d="100"/>
          <a:sy n="128" d="100"/>
        </p:scale>
        <p:origin x="4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F149FA-19E5-C54F-862B-D0B709F5BF37}" type="datetimeFigureOut">
              <a:rPr kumimoji="1" lang="ja-JP" altLang="en-US" smtClean="0"/>
              <a:t>2022/4/1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C41449-0F6A-5241-A817-4CB6E1274E62}" type="slidenum">
              <a:rPr kumimoji="1" lang="ja-JP" altLang="en-US" smtClean="0"/>
              <a:t>‹#›</a:t>
            </a:fld>
            <a:endParaRPr kumimoji="1" lang="ja-JP" altLang="en-US"/>
          </a:p>
        </p:txBody>
      </p:sp>
    </p:spTree>
    <p:extLst>
      <p:ext uri="{BB962C8B-B14F-4D97-AF65-F5344CB8AC3E}">
        <p14:creationId xmlns:p14="http://schemas.microsoft.com/office/powerpoint/2010/main" val="23691989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600" dirty="0"/>
              <a:t>家を普通に貸すのもいいですが、新たな賃貸システムをご紹介しましょう。</a:t>
            </a:r>
            <a:endParaRPr lang="en-US" altLang="ja-JP" sz="1600" dirty="0"/>
          </a:p>
          <a:p>
            <a:endParaRPr lang="en-US" altLang="ja-JP" sz="1600" dirty="0"/>
          </a:p>
          <a:p>
            <a:r>
              <a:rPr lang="ja-JP" altLang="en-US" sz="1600" dirty="0"/>
              <a:t>国土交通省では、空き家の解消を目指して、中古住宅の流通や賃貸を勧めています。</a:t>
            </a:r>
            <a:endParaRPr lang="en-US" altLang="ja-JP" sz="1600" dirty="0"/>
          </a:p>
          <a:p>
            <a:r>
              <a:rPr lang="ja-JP" altLang="en-US" sz="1600" dirty="0"/>
              <a:t>中古住宅を流通させる一環として、</a:t>
            </a:r>
            <a:r>
              <a:rPr lang="en-US" altLang="ja-JP" sz="1600" dirty="0"/>
              <a:t>DIY</a:t>
            </a:r>
            <a:r>
              <a:rPr lang="ja-JP" altLang="en-US" sz="1600" dirty="0"/>
              <a:t>型賃貸借の普及に取り組んでいます。</a:t>
            </a:r>
            <a:br>
              <a:rPr lang="ja-JP" altLang="en-US" sz="1600" dirty="0"/>
            </a:br>
            <a:endParaRPr lang="en-US" altLang="ja-JP" sz="1600" dirty="0"/>
          </a:p>
          <a:p>
            <a:endParaRPr lang="en-US" altLang="ja-JP" sz="1600" dirty="0"/>
          </a:p>
          <a:p>
            <a:endParaRPr lang="en-US" altLang="ja-JP" sz="1600" dirty="0"/>
          </a:p>
        </p:txBody>
      </p:sp>
      <p:sp>
        <p:nvSpPr>
          <p:cNvPr id="4" name="スライド番号プレースホルダー 3"/>
          <p:cNvSpPr>
            <a:spLocks noGrp="1"/>
          </p:cNvSpPr>
          <p:nvPr>
            <p:ph type="sldNum" sz="quarter" idx="10"/>
          </p:nvPr>
        </p:nvSpPr>
        <p:spPr/>
        <p:txBody>
          <a:bodyPr/>
          <a:lstStyle/>
          <a:p>
            <a:fld id="{1E01A940-7B64-41D4-A8F8-DC71CE529C60}" type="slidenum">
              <a:rPr kumimoji="1" lang="ja-JP" altLang="en-US" smtClean="0"/>
              <a:t>13</a:t>
            </a:fld>
            <a:endParaRPr kumimoji="1" lang="ja-JP" altLang="en-US"/>
          </a:p>
        </p:txBody>
      </p:sp>
    </p:spTree>
    <p:extLst>
      <p:ext uri="{BB962C8B-B14F-4D97-AF65-F5344CB8AC3E}">
        <p14:creationId xmlns:p14="http://schemas.microsoft.com/office/powerpoint/2010/main" val="212949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今までは、貸す人が修繕をして家を貸し出す方法でしたが、金銭面の負担が大きいものでした。</a:t>
            </a:r>
            <a:endParaRPr lang="en-US" altLang="ja-JP" sz="1200" dirty="0"/>
          </a:p>
          <a:p>
            <a:endParaRPr lang="en-US" altLang="ja-JP" sz="1200" dirty="0"/>
          </a:p>
          <a:p>
            <a:r>
              <a:rPr lang="ja-JP" altLang="en-US" sz="1200" dirty="0"/>
              <a:t>このシステムは現状のままの家を貸し出すので家賃を安く設定できます。</a:t>
            </a:r>
            <a:endParaRPr lang="en-US" altLang="ja-JP" sz="1200" dirty="0"/>
          </a:p>
          <a:p>
            <a:r>
              <a:rPr lang="ja-JP" altLang="en-US" sz="1200" dirty="0"/>
              <a:t>近年、ホームセンターに行けば材料も工具も何でもそろいますし、若い方にはＤＩＹが流行っているんです。</a:t>
            </a:r>
            <a:endParaRPr lang="en-US" altLang="ja-JP" sz="1200" dirty="0"/>
          </a:p>
          <a:p>
            <a:r>
              <a:rPr lang="ja-JP" altLang="en-US" sz="1200" dirty="0"/>
              <a:t>借りた人が自費でＤＩＹすることで自分好みに修繕や改造ができます。</a:t>
            </a:r>
            <a:endParaRPr lang="en-US" altLang="ja-JP" sz="1200" dirty="0"/>
          </a:p>
          <a:p>
            <a:r>
              <a:rPr lang="ja-JP" altLang="en-US" sz="1200" dirty="0"/>
              <a:t>借りた家でも自分好みにすれば永く住んでもらえるわけです。</a:t>
            </a:r>
            <a:endParaRPr lang="en-US" altLang="ja-JP" sz="1200" dirty="0"/>
          </a:p>
          <a:p>
            <a:endParaRPr lang="en-US" altLang="ja-JP" sz="1200" dirty="0"/>
          </a:p>
          <a:p>
            <a:r>
              <a:rPr lang="ja-JP" altLang="en-US" sz="1200" dirty="0"/>
              <a:t>そして退去時に原状回復しなくていいので、貸した人にとっても内装や住宅設備がよくなって返ってくるのですから、次の人に貸しやすくなります。</a:t>
            </a:r>
            <a:endParaRPr lang="en-US" altLang="ja-JP" sz="1200" dirty="0"/>
          </a:p>
          <a:p>
            <a:r>
              <a:rPr lang="ja-JP" altLang="en-US" sz="1200" dirty="0"/>
              <a:t>この方法は、かり主にもかし主にも利点があり、お互いにいい方法だと思います。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1E01A940-7B64-41D4-A8F8-DC71CE529C60}" type="slidenum">
              <a:rPr kumimoji="1" lang="ja-JP" altLang="en-US" smtClean="0"/>
              <a:t>14</a:t>
            </a:fld>
            <a:endParaRPr kumimoji="1" lang="ja-JP" altLang="en-US"/>
          </a:p>
        </p:txBody>
      </p:sp>
    </p:spTree>
    <p:extLst>
      <p:ext uri="{BB962C8B-B14F-4D97-AF65-F5344CB8AC3E}">
        <p14:creationId xmlns:p14="http://schemas.microsoft.com/office/powerpoint/2010/main" val="2900705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2022/4/1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2022/4/1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2022/4/1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2022/4/1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2022/4/1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2022/4/1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2022/4/1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2022/4/1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2022/4/1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tiff"/><Relationship Id="rId5" Type="http://schemas.openxmlformats.org/officeDocument/2006/relationships/image" Target="../media/image14.tiff"/><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a:t>
            </a:r>
            <a:r>
              <a:rPr kumimoji="1" lang="ja-JP" altLang="en-US"/>
              <a:t>協議会　　　</a:t>
            </a:r>
            <a:r>
              <a:rPr kumimoji="1" lang="en-US" altLang="ja-JP" dirty="0"/>
              <a:t>         </a:t>
            </a:r>
            <a:r>
              <a:rPr kumimoji="1" lang="ja-JP" altLang="en-US"/>
              <a:t>○○○○支部</a:t>
            </a:r>
            <a:br>
              <a:rPr kumimoji="1" lang="en-US" altLang="ja-JP" dirty="0"/>
            </a:br>
            <a:br>
              <a:rPr kumimoji="1" lang="en-US" altLang="ja-JP" dirty="0"/>
            </a:br>
            <a:r>
              <a:rPr kumimoji="1" lang="ja-JP" altLang="en-US" sz="4000"/>
              <a:t>令和４年</a:t>
            </a:r>
            <a:r>
              <a:rPr lang="ja-JP" altLang="en-US" sz="4000" dirty="0"/>
              <a:t>４</a:t>
            </a:r>
            <a:r>
              <a:rPr kumimoji="1" lang="ja-JP" altLang="en-US" sz="4000"/>
              <a:t>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5067300" y="4170556"/>
            <a:ext cx="4076700" cy="2547744"/>
          </a:xfrm>
        </p:spPr>
        <p:txBody>
          <a:bodyPr anchor="ctr">
            <a:noAutofit/>
          </a:bodyPr>
          <a:lstStyle/>
          <a:p>
            <a:pPr marL="0" indent="0">
              <a:buNone/>
            </a:pPr>
            <a:endParaRPr lang="en-US" altLang="ja-JP" sz="2400" dirty="0"/>
          </a:p>
          <a:p>
            <a:pPr marL="0" indent="0">
              <a:buNone/>
            </a:pPr>
            <a:r>
              <a:rPr lang="ja-JP" altLang="en-US" sz="2400"/>
              <a:t>令和４年度</a:t>
            </a:r>
            <a:endParaRPr lang="en-US" altLang="ja-JP" sz="2400" dirty="0"/>
          </a:p>
          <a:p>
            <a:pPr marL="0" indent="0">
              <a:buNone/>
            </a:pPr>
            <a:endParaRPr lang="en-US" altLang="ja-JP" sz="2400" dirty="0"/>
          </a:p>
          <a:p>
            <a:pPr marL="0" indent="0">
              <a:buNone/>
            </a:pPr>
            <a:r>
              <a:rPr lang="ja-JP" altLang="en-US" sz="2400"/>
              <a:t>空き家新法から</a:t>
            </a:r>
            <a:endParaRPr lang="en-US" altLang="ja-JP" sz="2400" dirty="0"/>
          </a:p>
          <a:p>
            <a:pPr marL="0" indent="0">
              <a:buNone/>
            </a:pPr>
            <a:endParaRPr lang="en-US" altLang="ja-JP" sz="2400" dirty="0"/>
          </a:p>
          <a:p>
            <a:pPr marL="0" indent="0">
              <a:buNone/>
            </a:pPr>
            <a:r>
              <a:rPr lang="ja-JP" altLang="en-US" sz="2400"/>
              <a:t>　　　　みえてくること　　　</a:t>
            </a:r>
            <a:endParaRPr lang="en-US" altLang="ja-JP" sz="2400" dirty="0"/>
          </a:p>
          <a:p>
            <a:pPr marL="0" indent="0">
              <a:buNone/>
            </a:pPr>
            <a:r>
              <a:rPr lang="ja-JP" altLang="en-US" sz="2400"/>
              <a:t>　　</a:t>
            </a:r>
            <a:endParaRPr lang="en-US" sz="2400" dirty="0"/>
          </a:p>
        </p:txBody>
      </p:sp>
    </p:spTree>
    <p:extLst>
      <p:ext uri="{BB962C8B-B14F-4D97-AF65-F5344CB8AC3E}">
        <p14:creationId xmlns:p14="http://schemas.microsoft.com/office/powerpoint/2010/main" val="1952854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2B4643-F6FC-5245-A720-855EC4808050}"/>
              </a:ext>
            </a:extLst>
          </p:cNvPr>
          <p:cNvSpPr>
            <a:spLocks noGrp="1"/>
          </p:cNvSpPr>
          <p:nvPr>
            <p:ph type="title"/>
          </p:nvPr>
        </p:nvSpPr>
        <p:spPr/>
        <p:txBody>
          <a:bodyPr/>
          <a:lstStyle/>
          <a:p>
            <a:r>
              <a:rPr lang="ja-JP" altLang="en-US"/>
              <a:t>これからの日本は</a:t>
            </a:r>
            <a:endParaRPr kumimoji="1" lang="ja-JP" altLang="en-US"/>
          </a:p>
        </p:txBody>
      </p:sp>
      <p:pic>
        <p:nvPicPr>
          <p:cNvPr id="5" name="コンテンツ プレースホルダー 4" descr="ダイアグラム, ベン図表&#10;&#10;自動的に生成された説明">
            <a:extLst>
              <a:ext uri="{FF2B5EF4-FFF2-40B4-BE49-F238E27FC236}">
                <a16:creationId xmlns:a16="http://schemas.microsoft.com/office/drawing/2014/main" id="{9FA4F508-438D-DE44-93AB-B63BFE8A9DD6}"/>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34777" y="1470454"/>
            <a:ext cx="8600303" cy="4213654"/>
          </a:xfrm>
        </p:spPr>
      </p:pic>
    </p:spTree>
    <p:extLst>
      <p:ext uri="{BB962C8B-B14F-4D97-AF65-F5344CB8AC3E}">
        <p14:creationId xmlns:p14="http://schemas.microsoft.com/office/powerpoint/2010/main" val="2306796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タイムライン&#10;&#10;自動的に生成された説明">
            <a:extLst>
              <a:ext uri="{FF2B5EF4-FFF2-40B4-BE49-F238E27FC236}">
                <a16:creationId xmlns:a16="http://schemas.microsoft.com/office/drawing/2014/main" id="{64D5597C-8379-7242-BDDE-392769F35A00}"/>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0" y="0"/>
            <a:ext cx="9144000" cy="6857999"/>
          </a:xfrm>
        </p:spPr>
      </p:pic>
    </p:spTree>
    <p:extLst>
      <p:ext uri="{BB962C8B-B14F-4D97-AF65-F5344CB8AC3E}">
        <p14:creationId xmlns:p14="http://schemas.microsoft.com/office/powerpoint/2010/main" val="1854970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BF163F-7E8F-2541-84EE-668D2D295290}"/>
              </a:ext>
            </a:extLst>
          </p:cNvPr>
          <p:cNvSpPr>
            <a:spLocks noGrp="1"/>
          </p:cNvSpPr>
          <p:nvPr>
            <p:ph type="title"/>
          </p:nvPr>
        </p:nvSpPr>
        <p:spPr>
          <a:xfrm>
            <a:off x="179614" y="5159829"/>
            <a:ext cx="8964386" cy="1208314"/>
          </a:xfrm>
        </p:spPr>
        <p:txBody>
          <a:bodyPr anchor="ctr">
            <a:normAutofit/>
          </a:bodyPr>
          <a:lstStyle/>
          <a:p>
            <a:pPr algn="ctr"/>
            <a:r>
              <a:rPr kumimoji="1" lang="ja-JP" altLang="en-US" dirty="0"/>
              <a:t>空き家に手を加えるコトなくそのまま流通が基本</a:t>
            </a:r>
          </a:p>
        </p:txBody>
      </p:sp>
      <p:pic>
        <p:nvPicPr>
          <p:cNvPr id="1028" name="Picture 4">
            <a:extLst>
              <a:ext uri="{FF2B5EF4-FFF2-40B4-BE49-F238E27FC236}">
                <a16:creationId xmlns:a16="http://schemas.microsoft.com/office/drawing/2014/main" id="{A4A46827-6982-415E-9B64-702890A2EB8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8912" y="1569110"/>
            <a:ext cx="8266176" cy="3719779"/>
          </a:xfrm>
          <a:prstGeom prst="rect">
            <a:avLst/>
          </a:prstGeom>
          <a:noFill/>
          <a:extLst>
            <a:ext uri="{909E8E84-426E-40DD-AFC4-6F175D3DCCD1}">
              <a14:hiddenFill xmlns:a14="http://schemas.microsoft.com/office/drawing/2010/main">
                <a:solidFill>
                  <a:srgbClr val="FFFFFF"/>
                </a:solidFill>
              </a14:hiddenFill>
            </a:ext>
          </a:extLst>
        </p:spPr>
      </p:pic>
      <p:sp>
        <p:nvSpPr>
          <p:cNvPr id="8" name="タイトル 1">
            <a:extLst>
              <a:ext uri="{FF2B5EF4-FFF2-40B4-BE49-F238E27FC236}">
                <a16:creationId xmlns:a16="http://schemas.microsoft.com/office/drawing/2014/main" id="{48B924AE-0601-4499-84D1-E464128E7C38}"/>
              </a:ext>
            </a:extLst>
          </p:cNvPr>
          <p:cNvSpPr txBox="1">
            <a:spLocks/>
          </p:cNvSpPr>
          <p:nvPr/>
        </p:nvSpPr>
        <p:spPr>
          <a:xfrm>
            <a:off x="0" y="30161"/>
            <a:ext cx="7886700"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fontAlgn="base"/>
            <a:r>
              <a:rPr lang="ja-JP" altLang="en-US" sz="2000" dirty="0"/>
              <a:t>空き家バンク制度の仕組み</a:t>
            </a:r>
          </a:p>
        </p:txBody>
      </p:sp>
    </p:spTree>
    <p:extLst>
      <p:ext uri="{BB962C8B-B14F-4D97-AF65-F5344CB8AC3E}">
        <p14:creationId xmlns:p14="http://schemas.microsoft.com/office/powerpoint/2010/main" val="1940356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B3A563-2789-7B40-8D5E-5338DF0EA9A0}"/>
              </a:ext>
            </a:extLst>
          </p:cNvPr>
          <p:cNvSpPr>
            <a:spLocks noGrp="1"/>
          </p:cNvSpPr>
          <p:nvPr>
            <p:ph type="title"/>
          </p:nvPr>
        </p:nvSpPr>
        <p:spPr/>
        <p:txBody>
          <a:bodyPr/>
          <a:lstStyle/>
          <a:p>
            <a:r>
              <a:rPr lang="ja-JP" altLang="en-US"/>
              <a:t>令和４年施行新・空き家法</a:t>
            </a:r>
            <a:endParaRPr kumimoji="1" lang="ja-JP" altLang="en-US"/>
          </a:p>
        </p:txBody>
      </p:sp>
      <p:pic>
        <p:nvPicPr>
          <p:cNvPr id="5" name="コンテンツ プレースホルダー 4" descr="グラフィカル ユーザー インターフェイス, テキスト&#10;&#10;中程度の精度で自動的に生成された説明">
            <a:extLst>
              <a:ext uri="{FF2B5EF4-FFF2-40B4-BE49-F238E27FC236}">
                <a16:creationId xmlns:a16="http://schemas.microsoft.com/office/drawing/2014/main" id="{7F07C3FF-6BB0-BA48-8039-D2BC2767820A}"/>
              </a:ext>
            </a:extLst>
          </p:cNvPr>
          <p:cNvPicPr>
            <a:picLocks noGrp="1" noChangeAspect="1"/>
          </p:cNvPicPr>
          <p:nvPr>
            <p:ph idx="1"/>
          </p:nvPr>
        </p:nvPicPr>
        <p:blipFill>
          <a:blip r:embed="rId2"/>
          <a:stretch>
            <a:fillRect/>
          </a:stretch>
        </p:blipFill>
        <p:spPr>
          <a:xfrm>
            <a:off x="262890" y="790574"/>
            <a:ext cx="8538210" cy="5358765"/>
          </a:xfrm>
        </p:spPr>
      </p:pic>
    </p:spTree>
    <p:extLst>
      <p:ext uri="{BB962C8B-B14F-4D97-AF65-F5344CB8AC3E}">
        <p14:creationId xmlns:p14="http://schemas.microsoft.com/office/powerpoint/2010/main" val="346262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1AB0E4-E573-8F4B-A621-3CD3A45C8F9E}"/>
              </a:ext>
            </a:extLst>
          </p:cNvPr>
          <p:cNvSpPr>
            <a:spLocks noGrp="1"/>
          </p:cNvSpPr>
          <p:nvPr>
            <p:ph type="title"/>
          </p:nvPr>
        </p:nvSpPr>
        <p:spPr>
          <a:xfrm>
            <a:off x="0" y="232035"/>
            <a:ext cx="8515350" cy="559119"/>
          </a:xfrm>
        </p:spPr>
        <p:txBody>
          <a:bodyPr>
            <a:normAutofit fontScale="90000"/>
          </a:bodyPr>
          <a:lstStyle/>
          <a:p>
            <a:r>
              <a:rPr lang="ja-JP" altLang="en-US" sz="2200"/>
              <a:t>空家法基本指針及び特定空家等ガイドラインを改正（</a:t>
            </a:r>
            <a:r>
              <a:rPr lang="en-US" altLang="ja-JP" sz="2200" dirty="0"/>
              <a:t>4</a:t>
            </a:r>
            <a:r>
              <a:rPr lang="ja-JP" altLang="en-US" sz="2200"/>
              <a:t>月から）</a:t>
            </a:r>
            <a:br>
              <a:rPr lang="ja-JP" altLang="en-US" sz="1800"/>
            </a:br>
            <a:endParaRPr kumimoji="1" lang="ja-JP" altLang="en-US" sz="1800"/>
          </a:p>
        </p:txBody>
      </p:sp>
      <p:sp>
        <p:nvSpPr>
          <p:cNvPr id="3" name="コンテンツ プレースホルダー 2">
            <a:extLst>
              <a:ext uri="{FF2B5EF4-FFF2-40B4-BE49-F238E27FC236}">
                <a16:creationId xmlns:a16="http://schemas.microsoft.com/office/drawing/2014/main" id="{8568D640-942A-3246-A024-FE9CC98FB398}"/>
              </a:ext>
            </a:extLst>
          </p:cNvPr>
          <p:cNvSpPr>
            <a:spLocks noGrp="1"/>
          </p:cNvSpPr>
          <p:nvPr>
            <p:ph idx="1"/>
          </p:nvPr>
        </p:nvSpPr>
        <p:spPr>
          <a:xfrm>
            <a:off x="171450" y="791154"/>
            <a:ext cx="8343900" cy="5187026"/>
          </a:xfrm>
        </p:spPr>
        <p:txBody>
          <a:bodyPr>
            <a:normAutofit fontScale="92500" lnSpcReduction="10000"/>
          </a:bodyPr>
          <a:lstStyle/>
          <a:p>
            <a:pPr marL="0" indent="0">
              <a:buNone/>
            </a:pPr>
            <a:r>
              <a:rPr lang="ja-JP" altLang="en-US"/>
              <a:t>・地域の空家等対策に取り組む</a:t>
            </a:r>
            <a:r>
              <a:rPr lang="ja-JP" altLang="en"/>
              <a:t>ＮＰＯ</a:t>
            </a:r>
            <a:r>
              <a:rPr lang="ja-JP" altLang="en-US"/>
              <a:t>等の団体に</a:t>
            </a:r>
            <a:endParaRPr lang="en-US" altLang="ja-JP" dirty="0"/>
          </a:p>
          <a:p>
            <a:pPr marL="0" indent="0">
              <a:buNone/>
            </a:pPr>
            <a:r>
              <a:rPr lang="ja-JP" altLang="en-US"/>
              <a:t>　ついて</a:t>
            </a:r>
            <a:r>
              <a:rPr lang="ja-JP" altLang="en-US">
                <a:solidFill>
                  <a:srgbClr val="FF0000"/>
                </a:solidFill>
              </a:rPr>
              <a:t>協議会の構成員の例に加える</a:t>
            </a:r>
            <a:r>
              <a:rPr lang="ja-JP" altLang="en-US"/>
              <a:t>とともに</a:t>
            </a:r>
            <a:endParaRPr lang="en-US" altLang="ja-JP" dirty="0"/>
          </a:p>
          <a:p>
            <a:pPr marL="0" indent="0">
              <a:buNone/>
            </a:pPr>
            <a:r>
              <a:rPr lang="ja-JP" altLang="en-US"/>
              <a:t>　専門的な相談について</a:t>
            </a:r>
            <a:r>
              <a:rPr lang="ja-JP" altLang="en-US">
                <a:solidFill>
                  <a:srgbClr val="FF0000"/>
                </a:solidFill>
              </a:rPr>
              <a:t>連携して対応</a:t>
            </a:r>
            <a:r>
              <a:rPr lang="ja-JP" altLang="en-US"/>
              <a:t>すること</a:t>
            </a:r>
            <a:endParaRPr lang="en-US" altLang="ja-JP" dirty="0"/>
          </a:p>
          <a:p>
            <a:pPr marL="0" indent="0">
              <a:buNone/>
            </a:pPr>
            <a:r>
              <a:rPr lang="ja-JP" altLang="en-US"/>
              <a:t>　を記載 等</a:t>
            </a:r>
            <a:endParaRPr lang="en-US" altLang="ja-JP" dirty="0"/>
          </a:p>
          <a:p>
            <a:pPr marL="0" indent="0">
              <a:buNone/>
            </a:pPr>
            <a:endParaRPr kumimoji="1" lang="en-US" altLang="ja-JP" sz="1100" dirty="0"/>
          </a:p>
          <a:p>
            <a:pPr marL="0" indent="0">
              <a:buNone/>
            </a:pPr>
            <a:r>
              <a:rPr lang="ja-JP" altLang="en-US"/>
              <a:t>・空家等の所有者等の特定に係る調査手法、</a:t>
            </a:r>
            <a:endParaRPr lang="en-US" altLang="ja-JP" dirty="0"/>
          </a:p>
          <a:p>
            <a:pPr marL="0" indent="0">
              <a:buNone/>
            </a:pPr>
            <a:r>
              <a:rPr lang="ja-JP" altLang="en-US"/>
              <a:t>　国外居住者の調査方法及び</a:t>
            </a:r>
            <a:r>
              <a:rPr lang="ja-JP" altLang="en-US">
                <a:solidFill>
                  <a:srgbClr val="FF0000"/>
                </a:solidFill>
              </a:rPr>
              <a:t>所有者等を特定</a:t>
            </a:r>
            <a:endParaRPr lang="en-US" altLang="ja-JP" dirty="0">
              <a:solidFill>
                <a:srgbClr val="FF0000"/>
              </a:solidFill>
            </a:endParaRPr>
          </a:p>
          <a:p>
            <a:pPr marL="0" indent="0">
              <a:buNone/>
            </a:pPr>
            <a:r>
              <a:rPr lang="ja-JP" altLang="en-US">
                <a:solidFill>
                  <a:srgbClr val="FF0000"/>
                </a:solidFill>
              </a:rPr>
              <a:t>　できない場合の措置</a:t>
            </a:r>
            <a:r>
              <a:rPr lang="ja-JP" altLang="en-US"/>
              <a:t>について記載</a:t>
            </a:r>
            <a:endParaRPr lang="en-US" altLang="ja-JP" dirty="0"/>
          </a:p>
          <a:p>
            <a:pPr marL="0" indent="0">
              <a:buNone/>
            </a:pPr>
            <a:endParaRPr lang="ja-JP" altLang="en-US" sz="1100"/>
          </a:p>
          <a:p>
            <a:pPr marL="0" indent="0">
              <a:buNone/>
            </a:pPr>
            <a:r>
              <a:rPr lang="ja-JP" altLang="en-US"/>
              <a:t>・災害が発生し、又はまさに災害が発生しよう</a:t>
            </a:r>
            <a:endParaRPr lang="en-US" altLang="ja-JP" dirty="0"/>
          </a:p>
          <a:p>
            <a:pPr marL="0" indent="0">
              <a:buNone/>
            </a:pPr>
            <a:r>
              <a:rPr lang="ja-JP" altLang="en-US"/>
              <a:t>　としている場合は災害対策基本法に基づく</a:t>
            </a:r>
            <a:endParaRPr lang="en-US" altLang="ja-JP" dirty="0"/>
          </a:p>
          <a:p>
            <a:pPr marL="0" indent="0">
              <a:buNone/>
            </a:pPr>
            <a:r>
              <a:rPr lang="ja-JP" altLang="en-US"/>
              <a:t>　措置も考えられる旨を記載</a:t>
            </a:r>
            <a:endParaRPr kumimoji="1" lang="ja-JP" altLang="en-US"/>
          </a:p>
        </p:txBody>
      </p:sp>
    </p:spTree>
    <p:extLst>
      <p:ext uri="{BB962C8B-B14F-4D97-AF65-F5344CB8AC3E}">
        <p14:creationId xmlns:p14="http://schemas.microsoft.com/office/powerpoint/2010/main" val="3889893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B737EF-935C-D142-B7F8-CFE7CDFED250}"/>
              </a:ext>
            </a:extLst>
          </p:cNvPr>
          <p:cNvSpPr>
            <a:spLocks noGrp="1"/>
          </p:cNvSpPr>
          <p:nvPr>
            <p:ph type="title"/>
          </p:nvPr>
        </p:nvSpPr>
        <p:spPr/>
        <p:txBody>
          <a:bodyPr>
            <a:normAutofit fontScale="90000"/>
          </a:bodyPr>
          <a:lstStyle/>
          <a:p>
            <a:br>
              <a:rPr lang="en-US" altLang="ja-JP" sz="2000" dirty="0"/>
            </a:br>
            <a:r>
              <a:rPr lang="ja-JP" altLang="en-US" sz="2200"/>
              <a:t>国庫帰属制度（令和</a:t>
            </a:r>
            <a:r>
              <a:rPr lang="en-US" altLang="ja-JP" sz="2200" dirty="0"/>
              <a:t>5</a:t>
            </a:r>
            <a:r>
              <a:rPr lang="ja-JP" altLang="en-US" sz="2200"/>
              <a:t>年</a:t>
            </a:r>
            <a:r>
              <a:rPr lang="en-US" altLang="ja-JP" sz="2200" dirty="0"/>
              <a:t>4</a:t>
            </a:r>
            <a:r>
              <a:rPr lang="ja-JP" altLang="en-US" sz="2200"/>
              <a:t>月</a:t>
            </a:r>
            <a:r>
              <a:rPr lang="en-US" altLang="ja-JP" sz="2200" dirty="0"/>
              <a:t>27</a:t>
            </a:r>
            <a:r>
              <a:rPr lang="ja-JP" altLang="en-US" sz="2200"/>
              <a:t>日開始）</a:t>
            </a:r>
            <a:br>
              <a:rPr lang="ja-JP" altLang="en-US" sz="2200"/>
            </a:br>
            <a:endParaRPr kumimoji="1" lang="ja-JP" altLang="en-US" sz="2200"/>
          </a:p>
        </p:txBody>
      </p:sp>
      <p:pic>
        <p:nvPicPr>
          <p:cNvPr id="5" name="コンテンツ プレースホルダー 4" descr="QR コード が含まれている画像&#10;&#10;自動的に生成された説明">
            <a:extLst>
              <a:ext uri="{FF2B5EF4-FFF2-40B4-BE49-F238E27FC236}">
                <a16:creationId xmlns:a16="http://schemas.microsoft.com/office/drawing/2014/main" id="{18DC57D6-2E9D-2F4B-BFA4-79B300042D83}"/>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85750" y="1681238"/>
            <a:ext cx="8561070" cy="4548112"/>
          </a:xfrm>
        </p:spPr>
      </p:pic>
      <p:sp>
        <p:nvSpPr>
          <p:cNvPr id="6" name="テキスト ボックス 5">
            <a:extLst>
              <a:ext uri="{FF2B5EF4-FFF2-40B4-BE49-F238E27FC236}">
                <a16:creationId xmlns:a16="http://schemas.microsoft.com/office/drawing/2014/main" id="{1A7ABA33-02A4-8F4A-8DDD-A0CB341F09F9}"/>
              </a:ext>
            </a:extLst>
          </p:cNvPr>
          <p:cNvSpPr txBox="1"/>
          <p:nvPr/>
        </p:nvSpPr>
        <p:spPr>
          <a:xfrm>
            <a:off x="285750" y="781316"/>
            <a:ext cx="8263890" cy="400110"/>
          </a:xfrm>
          <a:prstGeom prst="rect">
            <a:avLst/>
          </a:prstGeom>
          <a:noFill/>
        </p:spPr>
        <p:txBody>
          <a:bodyPr wrap="square" rtlCol="0">
            <a:spAutoFit/>
          </a:bodyPr>
          <a:lstStyle/>
          <a:p>
            <a:r>
              <a:rPr kumimoji="1" lang="ja-JP" altLang="en-US" sz="2000"/>
              <a:t>相続した不要な土地の所有権を国に対して返すことができる制度</a:t>
            </a:r>
          </a:p>
        </p:txBody>
      </p:sp>
    </p:spTree>
    <p:extLst>
      <p:ext uri="{BB962C8B-B14F-4D97-AF65-F5344CB8AC3E}">
        <p14:creationId xmlns:p14="http://schemas.microsoft.com/office/powerpoint/2010/main" val="918056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9E128-F216-A249-BC69-7F5EDC3131E8}"/>
              </a:ext>
            </a:extLst>
          </p:cNvPr>
          <p:cNvSpPr>
            <a:spLocks noGrp="1"/>
          </p:cNvSpPr>
          <p:nvPr>
            <p:ph type="title"/>
          </p:nvPr>
        </p:nvSpPr>
        <p:spPr/>
        <p:txBody>
          <a:bodyPr>
            <a:normAutofit/>
          </a:bodyPr>
          <a:lstStyle/>
          <a:p>
            <a:r>
              <a:rPr lang="ja-JP" altLang="en-US" sz="2000"/>
              <a:t>相続土地の登記義務化（令和</a:t>
            </a:r>
            <a:r>
              <a:rPr lang="en-US" altLang="ja-JP" sz="2000" dirty="0"/>
              <a:t>6</a:t>
            </a:r>
            <a:r>
              <a:rPr lang="ja-JP" altLang="en-US" sz="2000"/>
              <a:t>年</a:t>
            </a:r>
            <a:r>
              <a:rPr lang="en-US" altLang="ja-JP" sz="2000" dirty="0"/>
              <a:t>4</a:t>
            </a:r>
            <a:r>
              <a:rPr lang="ja-JP" altLang="en-US" sz="2000"/>
              <a:t>月</a:t>
            </a:r>
            <a:r>
              <a:rPr lang="en-US" altLang="ja-JP" sz="2000" dirty="0"/>
              <a:t>1</a:t>
            </a:r>
            <a:r>
              <a:rPr lang="ja-JP" altLang="en-US" sz="2000"/>
              <a:t>日開始）</a:t>
            </a:r>
            <a:endParaRPr kumimoji="1" lang="ja-JP" altLang="en-US" sz="2000"/>
          </a:p>
        </p:txBody>
      </p:sp>
      <p:pic>
        <p:nvPicPr>
          <p:cNvPr id="5" name="コンテンツ プレースホルダー 4" descr="テキスト&#10;&#10;低い精度で自動的に生成された説明">
            <a:extLst>
              <a:ext uri="{FF2B5EF4-FFF2-40B4-BE49-F238E27FC236}">
                <a16:creationId xmlns:a16="http://schemas.microsoft.com/office/drawing/2014/main" id="{30F1FF8C-486E-CC48-9203-06DD339C15AE}"/>
              </a:ext>
            </a:extLst>
          </p:cNvPr>
          <p:cNvPicPr>
            <a:picLocks noGrp="1" noChangeAspect="1"/>
          </p:cNvPicPr>
          <p:nvPr>
            <p:ph idx="1"/>
          </p:nvPr>
        </p:nvPicPr>
        <p:blipFill>
          <a:blip r:embed="rId2"/>
          <a:stretch>
            <a:fillRect/>
          </a:stretch>
        </p:blipFill>
        <p:spPr>
          <a:xfrm>
            <a:off x="365760" y="2233924"/>
            <a:ext cx="8412480" cy="3503936"/>
          </a:xfrm>
        </p:spPr>
      </p:pic>
      <p:sp>
        <p:nvSpPr>
          <p:cNvPr id="3" name="テキスト ボックス 2">
            <a:extLst>
              <a:ext uri="{FF2B5EF4-FFF2-40B4-BE49-F238E27FC236}">
                <a16:creationId xmlns:a16="http://schemas.microsoft.com/office/drawing/2014/main" id="{52C09E63-2A65-5740-9C3F-0AAEC160F19C}"/>
              </a:ext>
            </a:extLst>
          </p:cNvPr>
          <p:cNvSpPr txBox="1"/>
          <p:nvPr/>
        </p:nvSpPr>
        <p:spPr>
          <a:xfrm>
            <a:off x="377190" y="1020402"/>
            <a:ext cx="8032968" cy="923330"/>
          </a:xfrm>
          <a:prstGeom prst="rect">
            <a:avLst/>
          </a:prstGeom>
          <a:noFill/>
        </p:spPr>
        <p:txBody>
          <a:bodyPr wrap="none" rtlCol="0">
            <a:spAutoFit/>
          </a:bodyPr>
          <a:lstStyle/>
          <a:p>
            <a:r>
              <a:rPr kumimoji="1" lang="ja-JP" altLang="en-US"/>
              <a:t>土地所有者が亡くなった際に亡くなった方の配偶者や子供といった相続人は</a:t>
            </a:r>
          </a:p>
          <a:p>
            <a:r>
              <a:rPr kumimoji="1" lang="ja-JP" altLang="en-US"/>
              <a:t>取得を知ってから３年以内に相続登記することが必要</a:t>
            </a:r>
          </a:p>
          <a:p>
            <a:r>
              <a:rPr kumimoji="1" lang="ja-JP" altLang="en-US"/>
              <a:t>正当な理由なく怠れば１０万円以下の過料</a:t>
            </a:r>
          </a:p>
        </p:txBody>
      </p:sp>
    </p:spTree>
    <p:extLst>
      <p:ext uri="{BB962C8B-B14F-4D97-AF65-F5344CB8AC3E}">
        <p14:creationId xmlns:p14="http://schemas.microsoft.com/office/powerpoint/2010/main" val="1711131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628394-7CC8-A840-A062-B8A18F0F5C8B}"/>
              </a:ext>
            </a:extLst>
          </p:cNvPr>
          <p:cNvSpPr>
            <a:spLocks noGrp="1"/>
          </p:cNvSpPr>
          <p:nvPr>
            <p:ph type="title"/>
          </p:nvPr>
        </p:nvSpPr>
        <p:spPr/>
        <p:txBody>
          <a:bodyPr>
            <a:normAutofit/>
          </a:bodyPr>
          <a:lstStyle/>
          <a:p>
            <a:r>
              <a:rPr kumimoji="1" lang="ja-JP" altLang="en-US" sz="2000"/>
              <a:t>これから考えられること</a:t>
            </a:r>
          </a:p>
        </p:txBody>
      </p:sp>
      <p:sp>
        <p:nvSpPr>
          <p:cNvPr id="3" name="コンテンツ プレースホルダー 2">
            <a:extLst>
              <a:ext uri="{FF2B5EF4-FFF2-40B4-BE49-F238E27FC236}">
                <a16:creationId xmlns:a16="http://schemas.microsoft.com/office/drawing/2014/main" id="{8919C9E9-754A-204E-A0B6-1CB84B295E8F}"/>
              </a:ext>
            </a:extLst>
          </p:cNvPr>
          <p:cNvSpPr>
            <a:spLocks noGrp="1"/>
          </p:cNvSpPr>
          <p:nvPr>
            <p:ph idx="1"/>
          </p:nvPr>
        </p:nvSpPr>
        <p:spPr/>
        <p:txBody>
          <a:bodyPr/>
          <a:lstStyle/>
          <a:p>
            <a:pPr marL="0" indent="0">
              <a:buNone/>
            </a:pPr>
            <a:r>
              <a:rPr lang="ja-JP" altLang="en-US"/>
              <a:t>１</a:t>
            </a:r>
            <a:r>
              <a:rPr kumimoji="1" lang="ja-JP" altLang="en-US"/>
              <a:t>、自治体に空き家の返還が殺到する</a:t>
            </a:r>
            <a:endParaRPr kumimoji="1" lang="en-US" altLang="ja-JP" dirty="0"/>
          </a:p>
          <a:p>
            <a:pPr marL="0" indent="0">
              <a:buNone/>
            </a:pPr>
            <a:endParaRPr lang="en-US" altLang="ja-JP" dirty="0"/>
          </a:p>
          <a:p>
            <a:pPr marL="0" indent="0">
              <a:buNone/>
            </a:pPr>
            <a:r>
              <a:rPr lang="ja-JP" altLang="en-US"/>
              <a:t>２</a:t>
            </a:r>
            <a:r>
              <a:rPr kumimoji="1" lang="ja-JP" altLang="en-US"/>
              <a:t>、空き家をビジネスと考えるなら</a:t>
            </a:r>
            <a:endParaRPr kumimoji="1" lang="en-US" altLang="ja-JP" dirty="0"/>
          </a:p>
          <a:p>
            <a:pPr marL="0" indent="0">
              <a:buNone/>
            </a:pPr>
            <a:r>
              <a:rPr lang="ja-JP" altLang="en-US"/>
              <a:t>　　　</a:t>
            </a:r>
            <a:r>
              <a:rPr kumimoji="1" lang="ja-JP" altLang="en-US"/>
              <a:t>自治体と連携していることが基本となる</a:t>
            </a:r>
            <a:endParaRPr kumimoji="1" lang="en-US" altLang="ja-JP" dirty="0"/>
          </a:p>
          <a:p>
            <a:pPr marL="0" indent="0">
              <a:buNone/>
            </a:pPr>
            <a:endParaRPr lang="en-US" altLang="ja-JP" dirty="0"/>
          </a:p>
          <a:p>
            <a:pPr marL="0" indent="0">
              <a:buNone/>
            </a:pPr>
            <a:r>
              <a:rPr lang="ja-JP" altLang="en-US"/>
              <a:t>３</a:t>
            </a:r>
            <a:r>
              <a:rPr kumimoji="1" lang="ja-JP" altLang="en-US"/>
              <a:t>、</a:t>
            </a:r>
            <a:r>
              <a:rPr lang="ja-JP" altLang="en-US"/>
              <a:t>空き家対策は</a:t>
            </a:r>
            <a:endParaRPr lang="en-US" altLang="ja-JP" dirty="0"/>
          </a:p>
          <a:p>
            <a:pPr marL="0" indent="0">
              <a:buNone/>
            </a:pPr>
            <a:r>
              <a:rPr lang="ja-JP" altLang="en-US"/>
              <a:t>　　空き家バンク主体ではなくなくなり</a:t>
            </a:r>
            <a:endParaRPr lang="en-US" altLang="ja-JP" dirty="0"/>
          </a:p>
          <a:p>
            <a:pPr marL="0" indent="0">
              <a:buNone/>
            </a:pPr>
            <a:r>
              <a:rPr lang="ja-JP" altLang="en-US"/>
              <a:t>　　空き家課題解決が重要になる</a:t>
            </a:r>
            <a:endParaRPr lang="en-US" altLang="ja-JP" dirty="0"/>
          </a:p>
          <a:p>
            <a:pPr marL="0" indent="0">
              <a:buNone/>
            </a:pPr>
            <a:endParaRPr lang="en-US" altLang="ja-JP" dirty="0"/>
          </a:p>
          <a:p>
            <a:pPr marL="0" indent="0">
              <a:buNone/>
            </a:pPr>
            <a:r>
              <a:rPr lang="ja-JP" altLang="en-US"/>
              <a:t>４、住教育の重要性がより増してくる</a:t>
            </a:r>
            <a:endParaRPr lang="en-US" altLang="ja-JP" dirty="0"/>
          </a:p>
          <a:p>
            <a:pPr marL="0" indent="0">
              <a:buNone/>
            </a:pPr>
            <a:endParaRPr lang="en-US" altLang="ja-JP" dirty="0"/>
          </a:p>
          <a:p>
            <a:pPr marL="0" indent="0">
              <a:buNone/>
            </a:pPr>
            <a:endParaRPr kumimoji="1" lang="ja-JP" altLang="en-US"/>
          </a:p>
        </p:txBody>
      </p:sp>
    </p:spTree>
    <p:extLst>
      <p:ext uri="{BB962C8B-B14F-4D97-AF65-F5344CB8AC3E}">
        <p14:creationId xmlns:p14="http://schemas.microsoft.com/office/powerpoint/2010/main" val="1143989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D6E21-C154-4942-BF6E-CF404890EF2C}"/>
              </a:ext>
            </a:extLst>
          </p:cNvPr>
          <p:cNvSpPr>
            <a:spLocks noGrp="1"/>
          </p:cNvSpPr>
          <p:nvPr>
            <p:ph type="title"/>
          </p:nvPr>
        </p:nvSpPr>
        <p:spPr>
          <a:xfrm>
            <a:off x="0" y="30161"/>
            <a:ext cx="7299702" cy="559119"/>
          </a:xfrm>
        </p:spPr>
        <p:txBody>
          <a:bodyPr>
            <a:normAutofit fontScale="90000"/>
          </a:bodyPr>
          <a:lstStyle/>
          <a:p>
            <a:br>
              <a:rPr kumimoji="1" lang="en-US" altLang="ja-JP" dirty="0"/>
            </a:br>
            <a:endParaRPr kumimoji="1" lang="ja-JP" altLang="en-US"/>
          </a:p>
        </p:txBody>
      </p:sp>
      <p:sp>
        <p:nvSpPr>
          <p:cNvPr id="3" name="コンテンツ プレースホルダー 2">
            <a:extLst>
              <a:ext uri="{FF2B5EF4-FFF2-40B4-BE49-F238E27FC236}">
                <a16:creationId xmlns:a16="http://schemas.microsoft.com/office/drawing/2014/main" id="{80DD61A0-6594-C647-8C2D-7062D36EED23}"/>
              </a:ext>
            </a:extLst>
          </p:cNvPr>
          <p:cNvSpPr>
            <a:spLocks noGrp="1"/>
          </p:cNvSpPr>
          <p:nvPr>
            <p:ph idx="1"/>
          </p:nvPr>
        </p:nvSpPr>
        <p:spPr>
          <a:xfrm>
            <a:off x="312392" y="996952"/>
            <a:ext cx="8519216" cy="5713342"/>
          </a:xfrm>
        </p:spPr>
        <p:txBody>
          <a:bodyPr>
            <a:noAutofit/>
          </a:bodyPr>
          <a:lstStyle/>
          <a:p>
            <a:pPr marL="0" indent="0">
              <a:buNone/>
            </a:pPr>
            <a:r>
              <a:rPr kumimoji="1" lang="en-US" altLang="ja-JP" sz="2400" dirty="0"/>
              <a:t>        </a:t>
            </a:r>
            <a:r>
              <a:rPr kumimoji="1" lang="ja-JP" altLang="en-US" sz="2400"/>
              <a:t>　自治体</a:t>
            </a:r>
            <a:r>
              <a:rPr kumimoji="1" lang="ja-JP" altLang="en-US" sz="2400" dirty="0"/>
              <a:t>の</a:t>
            </a:r>
            <a:r>
              <a:rPr kumimoji="1" lang="ja-JP" altLang="en-US" sz="2400"/>
              <a:t>出来ないこと</a:t>
            </a:r>
            <a:r>
              <a:rPr lang="ja-JP" altLang="en-US" sz="2400"/>
              <a:t>当協議会</a:t>
            </a:r>
            <a:r>
              <a:rPr kumimoji="1" lang="ja-JP" altLang="en-US" sz="2400"/>
              <a:t>が行う</a:t>
            </a:r>
            <a:endParaRPr kumimoji="1" lang="en-US" altLang="ja-JP" sz="2400" dirty="0"/>
          </a:p>
          <a:p>
            <a:pPr marL="0" indent="0">
              <a:buNone/>
            </a:pPr>
            <a:br>
              <a:rPr lang="en-US" altLang="ja-JP" sz="2400" dirty="0"/>
            </a:br>
            <a:r>
              <a:rPr lang="en-US" altLang="ja-JP" sz="2400" dirty="0"/>
              <a:t>                   </a:t>
            </a:r>
            <a:r>
              <a:rPr lang="ja-JP" altLang="en-US" sz="2400"/>
              <a:t>　</a:t>
            </a:r>
            <a:r>
              <a:rPr lang="en-US" altLang="ja-JP" sz="2400" dirty="0"/>
              <a:t>    </a:t>
            </a:r>
            <a:r>
              <a:rPr kumimoji="1" lang="ja-JP" altLang="en-US" sz="2400"/>
              <a:t>⬇️</a:t>
            </a:r>
            <a:endParaRPr kumimoji="1" lang="en-US" altLang="ja-JP" sz="2400" dirty="0"/>
          </a:p>
          <a:p>
            <a:pPr marL="0" indent="0" algn="ctr">
              <a:buNone/>
            </a:pPr>
            <a:r>
              <a:rPr kumimoji="1" lang="en-US" altLang="ja-JP" sz="2400" dirty="0"/>
              <a:t> </a:t>
            </a:r>
            <a:r>
              <a:rPr kumimoji="1" lang="ja-JP" altLang="en-US" sz="2400" dirty="0"/>
              <a:t>自治体と情報共有し自治体と共に「空き家課題</a:t>
            </a:r>
            <a:r>
              <a:rPr kumimoji="1" lang="ja-JP" altLang="en-US" sz="2400"/>
              <a:t>解決」</a:t>
            </a:r>
            <a:endParaRPr kumimoji="1" lang="en-US" altLang="ja-JP" sz="2400" dirty="0"/>
          </a:p>
          <a:p>
            <a:pPr marL="0" indent="0" algn="ctr">
              <a:buNone/>
            </a:pPr>
            <a:endParaRPr kumimoji="1" lang="en-US" altLang="ja-JP" sz="2400" dirty="0"/>
          </a:p>
          <a:p>
            <a:pPr marL="0" indent="0">
              <a:buNone/>
            </a:pPr>
            <a:r>
              <a:rPr kumimoji="1" lang="ja-JP" altLang="en-US" sz="2400"/>
              <a:t>　　　　　　　　　　　　</a:t>
            </a:r>
            <a:r>
              <a:rPr kumimoji="1" lang="en-US" altLang="ja-JP" sz="2400" dirty="0"/>
              <a:t> </a:t>
            </a:r>
            <a:r>
              <a:rPr kumimoji="1" lang="ja-JP" altLang="en-US" sz="2400"/>
              <a:t>⬇️ 　　　　　　　　　　　　</a:t>
            </a:r>
            <a:endParaRPr kumimoji="1" lang="en-US" altLang="ja-JP" sz="2400" dirty="0"/>
          </a:p>
          <a:p>
            <a:pPr marL="0" indent="0">
              <a:buNone/>
            </a:pPr>
            <a:r>
              <a:rPr kumimoji="1" lang="en-US" altLang="ja-JP" sz="2400" dirty="0"/>
              <a:t>  </a:t>
            </a:r>
            <a:r>
              <a:rPr kumimoji="1" lang="ja-JP" altLang="en-US" sz="2400"/>
              <a:t>　自治体</a:t>
            </a:r>
            <a:r>
              <a:rPr kumimoji="1" lang="ja-JP" altLang="en-US" sz="2400" dirty="0"/>
              <a:t>情報管理発信</a:t>
            </a:r>
            <a:r>
              <a:rPr kumimoji="1" lang="en-US" altLang="ja-JP" sz="2400" dirty="0"/>
              <a:t> </a:t>
            </a:r>
            <a:r>
              <a:rPr kumimoji="1" lang="ja-JP" altLang="en-US" sz="2400" dirty="0"/>
              <a:t>⇦</a:t>
            </a:r>
            <a:r>
              <a:rPr kumimoji="1" lang="ja-JP" altLang="en-US" sz="2400" dirty="0">
                <a:solidFill>
                  <a:srgbClr val="FF0000"/>
                </a:solidFill>
              </a:rPr>
              <a:t>連携</a:t>
            </a:r>
            <a:r>
              <a:rPr kumimoji="1" lang="ja-JP" altLang="en-US" sz="2400" dirty="0"/>
              <a:t>⇨</a:t>
            </a:r>
            <a:r>
              <a:rPr kumimoji="1" lang="en-US" altLang="ja-JP" sz="2400" dirty="0"/>
              <a:t> </a:t>
            </a:r>
            <a:r>
              <a:rPr kumimoji="1" lang="ja-JP" altLang="en-US" sz="2400" dirty="0"/>
              <a:t>民間で</a:t>
            </a:r>
            <a:r>
              <a:rPr kumimoji="1" lang="ja-JP" altLang="en-US" sz="2400"/>
              <a:t>実務運営</a:t>
            </a:r>
            <a:endParaRPr kumimoji="1" lang="en-US" altLang="ja-JP" sz="2400" dirty="0"/>
          </a:p>
          <a:p>
            <a:pPr marL="0" indent="0">
              <a:buNone/>
            </a:pPr>
            <a:endParaRPr kumimoji="1" lang="en-US" altLang="ja-JP" sz="2400" dirty="0"/>
          </a:p>
          <a:p>
            <a:pPr marL="0" indent="0">
              <a:buNone/>
            </a:pPr>
            <a:r>
              <a:rPr kumimoji="1" lang="ja-JP" altLang="en-US" sz="2400" dirty="0"/>
              <a:t>　　　　　　　　</a:t>
            </a:r>
            <a:r>
              <a:rPr kumimoji="1" lang="en-US" altLang="ja-JP" sz="2400" dirty="0"/>
              <a:t>      </a:t>
            </a:r>
            <a:r>
              <a:rPr kumimoji="1" lang="ja-JP" altLang="en-US" sz="2400" dirty="0"/>
              <a:t>　</a:t>
            </a:r>
            <a:r>
              <a:rPr kumimoji="1" lang="en-US" altLang="ja-JP" sz="2400" dirty="0"/>
              <a:t> </a:t>
            </a:r>
            <a:r>
              <a:rPr kumimoji="1" lang="ja-JP" altLang="en-US" sz="2400" dirty="0"/>
              <a:t>⬇️</a:t>
            </a:r>
            <a:endParaRPr kumimoji="1" lang="en-US" altLang="ja-JP" sz="2400" dirty="0"/>
          </a:p>
          <a:p>
            <a:pPr marL="0" indent="0">
              <a:buNone/>
            </a:pPr>
            <a:r>
              <a:rPr kumimoji="1" lang="ja-JP" altLang="en-US" sz="2400"/>
              <a:t>　　　　　　　　　　　　　　　</a:t>
            </a:r>
            <a:r>
              <a:rPr kumimoji="1" lang="en-US" altLang="ja-JP" sz="2400" dirty="0"/>
              <a:t> </a:t>
            </a:r>
            <a:r>
              <a:rPr kumimoji="1" lang="ja-JP" altLang="en-US" sz="2400"/>
              <a:t>・</a:t>
            </a:r>
            <a:r>
              <a:rPr kumimoji="1" lang="ja-JP" altLang="en-US" sz="2400" dirty="0"/>
              <a:t>発生抑制</a:t>
            </a:r>
            <a:endParaRPr kumimoji="1" lang="en-US" altLang="ja-JP" sz="2400" dirty="0"/>
          </a:p>
          <a:p>
            <a:pPr marL="0" indent="0">
              <a:buNone/>
            </a:pPr>
            <a:r>
              <a:rPr kumimoji="1" lang="ja-JP" altLang="en-US" sz="2400"/>
              <a:t>　　　　　　　　　　　　　　　</a:t>
            </a:r>
            <a:r>
              <a:rPr kumimoji="1" lang="en-US" altLang="ja-JP" sz="2400" dirty="0"/>
              <a:t> </a:t>
            </a:r>
            <a:r>
              <a:rPr kumimoji="1" lang="ja-JP" altLang="en-US" sz="2400" dirty="0"/>
              <a:t>・解体促進</a:t>
            </a:r>
            <a:endParaRPr kumimoji="1" lang="en-US" altLang="ja-JP" sz="2400" dirty="0"/>
          </a:p>
          <a:p>
            <a:pPr marL="0" indent="0">
              <a:buNone/>
            </a:pPr>
            <a:r>
              <a:rPr kumimoji="1" lang="ja-JP" altLang="en-US" sz="2400"/>
              <a:t>　　　　　　　　　　　　　　　</a:t>
            </a:r>
            <a:r>
              <a:rPr kumimoji="1" lang="en-US" altLang="ja-JP" sz="2400" dirty="0"/>
              <a:t> </a:t>
            </a:r>
            <a:r>
              <a:rPr kumimoji="1" lang="ja-JP" altLang="en-US" sz="2400" dirty="0"/>
              <a:t>・</a:t>
            </a:r>
            <a:r>
              <a:rPr lang="ja-JP" altLang="en-US" sz="2400" dirty="0"/>
              <a:t>利活用</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p:txBody>
      </p:sp>
      <p:sp>
        <p:nvSpPr>
          <p:cNvPr id="5" name="テキスト ボックス 4">
            <a:extLst>
              <a:ext uri="{FF2B5EF4-FFF2-40B4-BE49-F238E27FC236}">
                <a16:creationId xmlns:a16="http://schemas.microsoft.com/office/drawing/2014/main" id="{8F977180-C111-2348-8625-7E9849DFB3AF}"/>
              </a:ext>
            </a:extLst>
          </p:cNvPr>
          <p:cNvSpPr txBox="1"/>
          <p:nvPr/>
        </p:nvSpPr>
        <p:spPr>
          <a:xfrm>
            <a:off x="-1" y="147706"/>
            <a:ext cx="7299701" cy="400110"/>
          </a:xfrm>
          <a:prstGeom prst="rect">
            <a:avLst/>
          </a:prstGeom>
          <a:noFill/>
        </p:spPr>
        <p:txBody>
          <a:bodyPr wrap="square" rtlCol="0">
            <a:spAutoFit/>
          </a:bodyPr>
          <a:lstStyle/>
          <a:p>
            <a:r>
              <a:rPr kumimoji="1" lang="ja-JP" altLang="en-US" sz="2000" b="1"/>
              <a:t>一般社団法人全国空き家アドバイザー協議会では</a:t>
            </a:r>
          </a:p>
        </p:txBody>
      </p:sp>
      <p:pic>
        <p:nvPicPr>
          <p:cNvPr id="6" name="図 5" descr="白い壁の前に立っている人たち&#10;&#10;低い精度で自動的に生成された説明">
            <a:extLst>
              <a:ext uri="{FF2B5EF4-FFF2-40B4-BE49-F238E27FC236}">
                <a16:creationId xmlns:a16="http://schemas.microsoft.com/office/drawing/2014/main" id="{0A8FCA2D-10DC-5548-B0BD-EF00EEE2B50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12392" y="4293703"/>
            <a:ext cx="3539518" cy="1918253"/>
          </a:xfrm>
          <a:prstGeom prst="rect">
            <a:avLst/>
          </a:prstGeom>
        </p:spPr>
      </p:pic>
    </p:spTree>
    <p:extLst>
      <p:ext uri="{BB962C8B-B14F-4D97-AF65-F5344CB8AC3E}">
        <p14:creationId xmlns:p14="http://schemas.microsoft.com/office/powerpoint/2010/main" val="3608026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8E2CF1-98CD-1945-A2C6-DE56ECD75DE6}"/>
              </a:ext>
            </a:extLst>
          </p:cNvPr>
          <p:cNvSpPr>
            <a:spLocks noGrp="1"/>
          </p:cNvSpPr>
          <p:nvPr>
            <p:ph type="title"/>
          </p:nvPr>
        </p:nvSpPr>
        <p:spPr/>
        <p:txBody>
          <a:bodyPr>
            <a:normAutofit/>
          </a:bodyPr>
          <a:lstStyle/>
          <a:p>
            <a:r>
              <a:rPr kumimoji="1" lang="ja-JP" altLang="en-US" sz="2000" dirty="0"/>
              <a:t>シルバー人材センターとの連携</a:t>
            </a:r>
          </a:p>
        </p:txBody>
      </p:sp>
      <p:pic>
        <p:nvPicPr>
          <p:cNvPr id="6" name="図 5">
            <a:extLst>
              <a:ext uri="{FF2B5EF4-FFF2-40B4-BE49-F238E27FC236}">
                <a16:creationId xmlns:a16="http://schemas.microsoft.com/office/drawing/2014/main" id="{BFD5D764-CF40-42E3-9DCF-6132516523AD}"/>
              </a:ext>
            </a:extLst>
          </p:cNvPr>
          <p:cNvPicPr>
            <a:picLocks noChangeAspect="1"/>
          </p:cNvPicPr>
          <p:nvPr/>
        </p:nvPicPr>
        <p:blipFill>
          <a:blip r:embed="rId2"/>
          <a:stretch>
            <a:fillRect/>
          </a:stretch>
        </p:blipFill>
        <p:spPr>
          <a:xfrm>
            <a:off x="184805" y="903921"/>
            <a:ext cx="3823796" cy="5394960"/>
          </a:xfrm>
          <a:prstGeom prst="rect">
            <a:avLst/>
          </a:prstGeom>
        </p:spPr>
      </p:pic>
      <p:pic>
        <p:nvPicPr>
          <p:cNvPr id="7" name="図 6">
            <a:extLst>
              <a:ext uri="{FF2B5EF4-FFF2-40B4-BE49-F238E27FC236}">
                <a16:creationId xmlns:a16="http://schemas.microsoft.com/office/drawing/2014/main" id="{9BC82A40-19F9-49D6-A095-74E1FE9DC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74153" y="903921"/>
            <a:ext cx="2309745" cy="1538710"/>
          </a:xfrm>
          <a:prstGeom prst="rect">
            <a:avLst/>
          </a:prstGeom>
        </p:spPr>
      </p:pic>
      <p:pic>
        <p:nvPicPr>
          <p:cNvPr id="8" name="図 7">
            <a:extLst>
              <a:ext uri="{FF2B5EF4-FFF2-40B4-BE49-F238E27FC236}">
                <a16:creationId xmlns:a16="http://schemas.microsoft.com/office/drawing/2014/main" id="{4F2C9CED-02C6-4F61-9053-1848F2B8F64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49450" y="903921"/>
            <a:ext cx="2309745" cy="1537516"/>
          </a:xfrm>
          <a:prstGeom prst="rect">
            <a:avLst/>
          </a:prstGeom>
        </p:spPr>
      </p:pic>
      <p:sp>
        <p:nvSpPr>
          <p:cNvPr id="10" name="コンテンツ プレースホルダー 4">
            <a:extLst>
              <a:ext uri="{FF2B5EF4-FFF2-40B4-BE49-F238E27FC236}">
                <a16:creationId xmlns:a16="http://schemas.microsoft.com/office/drawing/2014/main" id="{17F3E393-C8E2-4DB8-8ED2-506AA28EFDC5}"/>
              </a:ext>
            </a:extLst>
          </p:cNvPr>
          <p:cNvSpPr>
            <a:spLocks noGrp="1"/>
          </p:cNvSpPr>
          <p:nvPr>
            <p:ph idx="1"/>
          </p:nvPr>
        </p:nvSpPr>
        <p:spPr>
          <a:xfrm>
            <a:off x="4174153" y="2499193"/>
            <a:ext cx="4785042" cy="256885"/>
          </a:xfrm>
        </p:spPr>
        <p:txBody>
          <a:bodyPr>
            <a:normAutofit/>
          </a:bodyPr>
          <a:lstStyle/>
          <a:p>
            <a:pPr marL="0" indent="0" algn="ctr">
              <a:buNone/>
            </a:pPr>
            <a:r>
              <a:rPr lang="ja-JP" altLang="en-US" sz="1200" dirty="0"/>
              <a:t>（じゃぱとらへ活動を掲載）</a:t>
            </a:r>
          </a:p>
        </p:txBody>
      </p:sp>
      <p:pic>
        <p:nvPicPr>
          <p:cNvPr id="11" name="図 10">
            <a:extLst>
              <a:ext uri="{FF2B5EF4-FFF2-40B4-BE49-F238E27FC236}">
                <a16:creationId xmlns:a16="http://schemas.microsoft.com/office/drawing/2014/main" id="{CC781BF5-4DC1-4006-8024-F74186328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80114" y="2870765"/>
            <a:ext cx="2571087" cy="3428116"/>
          </a:xfrm>
          <a:prstGeom prst="rect">
            <a:avLst/>
          </a:prstGeom>
        </p:spPr>
      </p:pic>
      <p:pic>
        <p:nvPicPr>
          <p:cNvPr id="12" name="図 11">
            <a:extLst>
              <a:ext uri="{FF2B5EF4-FFF2-40B4-BE49-F238E27FC236}">
                <a16:creationId xmlns:a16="http://schemas.microsoft.com/office/drawing/2014/main" id="{43FDF398-00FE-437B-9B56-893D0617A38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74153" y="2966776"/>
            <a:ext cx="2144351" cy="3337511"/>
          </a:xfrm>
          <a:prstGeom prst="rect">
            <a:avLst/>
          </a:prstGeom>
        </p:spPr>
      </p:pic>
      <p:sp>
        <p:nvSpPr>
          <p:cNvPr id="13" name="タイトル 1">
            <a:extLst>
              <a:ext uri="{FF2B5EF4-FFF2-40B4-BE49-F238E27FC236}">
                <a16:creationId xmlns:a16="http://schemas.microsoft.com/office/drawing/2014/main" id="{20AAB909-9070-42C1-8636-CAD6B61C6688}"/>
              </a:ext>
            </a:extLst>
          </p:cNvPr>
          <p:cNvSpPr txBox="1">
            <a:spLocks/>
          </p:cNvSpPr>
          <p:nvPr/>
        </p:nvSpPr>
        <p:spPr>
          <a:xfrm>
            <a:off x="2096703" y="6268720"/>
            <a:ext cx="6954498" cy="559119"/>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algn="ctr"/>
            <a:r>
              <a:rPr lang="ja-JP" altLang="en-US" dirty="0"/>
              <a:t>地域の空き家調査をシルバー会員と共に活動</a:t>
            </a:r>
          </a:p>
        </p:txBody>
      </p:sp>
    </p:spTree>
    <p:extLst>
      <p:ext uri="{BB962C8B-B14F-4D97-AF65-F5344CB8AC3E}">
        <p14:creationId xmlns:p14="http://schemas.microsoft.com/office/powerpoint/2010/main" val="1778420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グラフィカル ユーザー インターフェイス, Web サイト&#10;&#10;自動的に生成された説明">
            <a:extLst>
              <a:ext uri="{FF2B5EF4-FFF2-40B4-BE49-F238E27FC236}">
                <a16:creationId xmlns:a16="http://schemas.microsoft.com/office/drawing/2014/main" id="{86928BF9-0A0C-7842-B095-ABCF1DFF9F24}"/>
              </a:ext>
            </a:extLst>
          </p:cNvPr>
          <p:cNvPicPr>
            <a:picLocks noChangeAspect="1"/>
          </p:cNvPicPr>
          <p:nvPr/>
        </p:nvPicPr>
        <p:blipFill>
          <a:blip r:embed="rId2">
            <a:alphaModFix amt="35000"/>
            <a:extLst>
              <a:ext uri="{28A0092B-C50C-407E-A947-70E740481C1C}">
                <a14:useLocalDpi xmlns:a14="http://schemas.microsoft.com/office/drawing/2010/main"/>
              </a:ext>
            </a:extLst>
          </a:blip>
          <a:stretch>
            <a:fillRect/>
          </a:stretch>
        </p:blipFill>
        <p:spPr>
          <a:xfrm>
            <a:off x="0" y="740191"/>
            <a:ext cx="9144000" cy="6087648"/>
          </a:xfrm>
          <a:prstGeom prst="rect">
            <a:avLst/>
          </a:prstGeom>
        </p:spPr>
      </p:pic>
      <p:sp>
        <p:nvSpPr>
          <p:cNvPr id="2" name="タイトル 1">
            <a:extLst>
              <a:ext uri="{FF2B5EF4-FFF2-40B4-BE49-F238E27FC236}">
                <a16:creationId xmlns:a16="http://schemas.microsoft.com/office/drawing/2014/main" id="{B2B69988-A581-8642-AA33-C8016571B6D4}"/>
              </a:ext>
            </a:extLst>
          </p:cNvPr>
          <p:cNvSpPr>
            <a:spLocks noGrp="1"/>
          </p:cNvSpPr>
          <p:nvPr>
            <p:ph type="title"/>
          </p:nvPr>
        </p:nvSpPr>
        <p:spPr/>
        <p:txBody>
          <a:bodyPr>
            <a:normAutofit/>
          </a:bodyPr>
          <a:lstStyle/>
          <a:p>
            <a:r>
              <a:rPr kumimoji="1" lang="ja-JP" altLang="en-US" sz="2000"/>
              <a:t>古民家再生協会では流通の難しい空き家（古民家）</a:t>
            </a:r>
          </a:p>
        </p:txBody>
      </p:sp>
      <p:sp>
        <p:nvSpPr>
          <p:cNvPr id="3" name="コンテンツ プレースホルダー 2">
            <a:extLst>
              <a:ext uri="{FF2B5EF4-FFF2-40B4-BE49-F238E27FC236}">
                <a16:creationId xmlns:a16="http://schemas.microsoft.com/office/drawing/2014/main" id="{9E6F1387-5007-D741-B71F-766BD80B26A8}"/>
              </a:ext>
            </a:extLst>
          </p:cNvPr>
          <p:cNvSpPr>
            <a:spLocks noGrp="1"/>
          </p:cNvSpPr>
          <p:nvPr>
            <p:ph idx="1"/>
          </p:nvPr>
        </p:nvSpPr>
        <p:spPr>
          <a:xfrm>
            <a:off x="628650" y="791153"/>
            <a:ext cx="7886700" cy="5296495"/>
          </a:xfrm>
        </p:spPr>
        <p:txBody>
          <a:bodyPr/>
          <a:lstStyle/>
          <a:p>
            <a:pPr marL="0" indent="0">
              <a:buNone/>
            </a:pPr>
            <a:endParaRPr kumimoji="1" lang="en-US" altLang="ja-JP" dirty="0"/>
          </a:p>
          <a:p>
            <a:pPr marL="0" indent="0">
              <a:buNone/>
            </a:pPr>
            <a:r>
              <a:rPr kumimoji="1" lang="ja-JP" altLang="en-US"/>
              <a:t>古民家住まいるでは</a:t>
            </a:r>
            <a:r>
              <a:rPr lang="ja-JP" altLang="en-US"/>
              <a:t>４</a:t>
            </a:r>
            <a:r>
              <a:rPr kumimoji="1" lang="ja-JP" altLang="en-US"/>
              <a:t>月１日から</a:t>
            </a:r>
            <a:endParaRPr kumimoji="1" lang="en-US" altLang="ja-JP" dirty="0"/>
          </a:p>
          <a:p>
            <a:pPr marL="0" indent="0">
              <a:buNone/>
            </a:pPr>
            <a:endParaRPr lang="en-US" altLang="ja-JP" dirty="0"/>
          </a:p>
          <a:p>
            <a:pPr marL="0" indent="0" algn="ctr">
              <a:buNone/>
            </a:pPr>
            <a:r>
              <a:rPr kumimoji="1" lang="ja-JP" altLang="en-US"/>
              <a:t>　</a:t>
            </a:r>
            <a:r>
              <a:rPr kumimoji="1" lang="ja-JP" altLang="en-US" sz="4800">
                <a:solidFill>
                  <a:srgbClr val="FF0000"/>
                </a:solidFill>
              </a:rPr>
              <a:t>「０円古民家」</a:t>
            </a:r>
            <a:endParaRPr kumimoji="1" lang="en-US" altLang="ja-JP" sz="4800" dirty="0">
              <a:solidFill>
                <a:srgbClr val="FF0000"/>
              </a:solidFill>
            </a:endParaRPr>
          </a:p>
          <a:p>
            <a:pPr marL="0" indent="0">
              <a:buNone/>
            </a:pPr>
            <a:endParaRPr lang="en-US" altLang="ja-JP" sz="4800" dirty="0">
              <a:solidFill>
                <a:srgbClr val="FF0000"/>
              </a:solidFill>
            </a:endParaRPr>
          </a:p>
          <a:p>
            <a:pPr marL="0" indent="0">
              <a:buNone/>
            </a:pPr>
            <a:r>
              <a:rPr kumimoji="1" lang="en-US" altLang="ja-JP" dirty="0"/>
              <a:t>                          </a:t>
            </a:r>
            <a:r>
              <a:rPr kumimoji="1" lang="ja-JP" altLang="en-US"/>
              <a:t>スタートします。</a:t>
            </a:r>
            <a:endParaRPr kumimoji="1" lang="en-US" altLang="ja-JP" dirty="0"/>
          </a:p>
          <a:p>
            <a:pPr marL="0" indent="0">
              <a:buNone/>
            </a:pPr>
            <a:endParaRPr lang="en-US" altLang="ja-JP" sz="4800" dirty="0">
              <a:solidFill>
                <a:srgbClr val="FF0000"/>
              </a:solidFill>
            </a:endParaRPr>
          </a:p>
          <a:p>
            <a:pPr marL="0" indent="0">
              <a:buNone/>
            </a:pPr>
            <a:r>
              <a:rPr kumimoji="1" lang="ja-JP" altLang="en-US"/>
              <a:t>　　　　　　　</a:t>
            </a:r>
            <a:r>
              <a:rPr kumimoji="1" lang="ja-JP" altLang="en-US">
                <a:solidFill>
                  <a:srgbClr val="FF0000"/>
                </a:solidFill>
              </a:rPr>
              <a:t>どう価値を上げていくのか？</a:t>
            </a:r>
          </a:p>
        </p:txBody>
      </p:sp>
    </p:spTree>
    <p:extLst>
      <p:ext uri="{BB962C8B-B14F-4D97-AF65-F5344CB8AC3E}">
        <p14:creationId xmlns:p14="http://schemas.microsoft.com/office/powerpoint/2010/main" val="3753598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88467C0-D4D6-4591-9D32-C59DD93F53CD}"/>
              </a:ext>
            </a:extLst>
          </p:cNvPr>
          <p:cNvSpPr>
            <a:spLocks noGrp="1"/>
          </p:cNvSpPr>
          <p:nvPr>
            <p:ph type="title"/>
          </p:nvPr>
        </p:nvSpPr>
        <p:spPr>
          <a:xfrm>
            <a:off x="4924800" y="1603623"/>
            <a:ext cx="3821596" cy="571325"/>
          </a:xfrm>
        </p:spPr>
        <p:style>
          <a:lnRef idx="1">
            <a:schemeClr val="accent1"/>
          </a:lnRef>
          <a:fillRef idx="2">
            <a:schemeClr val="accent1"/>
          </a:fillRef>
          <a:effectRef idx="1">
            <a:schemeClr val="accent1"/>
          </a:effectRef>
          <a:fontRef idx="minor">
            <a:schemeClr val="dk1"/>
          </a:fontRef>
        </p:style>
        <p:txBody>
          <a:bodyPr>
            <a:noAutofit/>
          </a:bodyPr>
          <a:lstStyle/>
          <a:p>
            <a:pPr algn="ctr"/>
            <a:r>
              <a:rPr kumimoji="1" lang="ja-JP" altLang="en-US" sz="3200" b="1" dirty="0">
                <a:solidFill>
                  <a:schemeClr val="bg1"/>
                </a:solidFill>
              </a:rPr>
              <a:t>ＤＩＹ型賃貸借</a:t>
            </a:r>
          </a:p>
        </p:txBody>
      </p:sp>
      <p:pic>
        <p:nvPicPr>
          <p:cNvPr id="17" name="図 16">
            <a:extLst>
              <a:ext uri="{FF2B5EF4-FFF2-40B4-BE49-F238E27FC236}">
                <a16:creationId xmlns:a16="http://schemas.microsoft.com/office/drawing/2014/main" id="{6218BB9E-1C45-4259-817C-C2D72D2D7D32}"/>
              </a:ext>
            </a:extLst>
          </p:cNvPr>
          <p:cNvPicPr>
            <a:picLocks noChangeAspect="1"/>
          </p:cNvPicPr>
          <p:nvPr/>
        </p:nvPicPr>
        <p:blipFill>
          <a:blip r:embed="rId3"/>
          <a:stretch>
            <a:fillRect/>
          </a:stretch>
        </p:blipFill>
        <p:spPr>
          <a:xfrm>
            <a:off x="197971" y="775855"/>
            <a:ext cx="4567993" cy="6082145"/>
          </a:xfrm>
          <a:prstGeom prst="rect">
            <a:avLst/>
          </a:prstGeom>
          <a:ln w="9525">
            <a:solidFill>
              <a:schemeClr val="tx1"/>
            </a:solidFill>
          </a:ln>
        </p:spPr>
        <p:style>
          <a:lnRef idx="2">
            <a:schemeClr val="dk1"/>
          </a:lnRef>
          <a:fillRef idx="1">
            <a:schemeClr val="lt1"/>
          </a:fillRef>
          <a:effectRef idx="0">
            <a:schemeClr val="dk1"/>
          </a:effectRef>
          <a:fontRef idx="minor">
            <a:schemeClr val="dk1"/>
          </a:fontRef>
        </p:style>
      </p:pic>
      <p:sp>
        <p:nvSpPr>
          <p:cNvPr id="20" name="四角形: 角を丸くする 19">
            <a:extLst>
              <a:ext uri="{FF2B5EF4-FFF2-40B4-BE49-F238E27FC236}">
                <a16:creationId xmlns:a16="http://schemas.microsoft.com/office/drawing/2014/main" id="{82216706-04A8-4623-98FB-BB078B137924}"/>
              </a:ext>
            </a:extLst>
          </p:cNvPr>
          <p:cNvSpPr/>
          <p:nvPr/>
        </p:nvSpPr>
        <p:spPr>
          <a:xfrm>
            <a:off x="5145956" y="2651314"/>
            <a:ext cx="3379284" cy="1795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500" dirty="0">
                <a:latin typeface="ＭＳ ゴシック" panose="020B0609070205080204" pitchFamily="49" charset="-128"/>
                <a:ea typeface="ＭＳ ゴシック" panose="020B0609070205080204" pitchFamily="49" charset="-128"/>
              </a:rPr>
              <a:t>ＤＩＹとは</a:t>
            </a:r>
            <a:r>
              <a:rPr lang="en-US" altLang="ja-JP" sz="1500" dirty="0">
                <a:latin typeface="ＭＳ ゴシック" panose="020B0609070205080204" pitchFamily="49" charset="-128"/>
                <a:ea typeface="ＭＳ ゴシック" panose="020B0609070205080204" pitchFamily="49" charset="-128"/>
              </a:rPr>
              <a:t>Do</a:t>
            </a:r>
            <a:r>
              <a:rPr lang="ja-JP" altLang="en-US" sz="1500" dirty="0">
                <a:latin typeface="ＭＳ ゴシック" panose="020B0609070205080204" pitchFamily="49" charset="-128"/>
                <a:ea typeface="ＭＳ ゴシック" panose="020B0609070205080204" pitchFamily="49" charset="-128"/>
              </a:rPr>
              <a:t>　</a:t>
            </a:r>
            <a:r>
              <a:rPr lang="en-US" altLang="ja-JP" sz="1500" dirty="0" err="1">
                <a:latin typeface="ＭＳ ゴシック" panose="020B0609070205080204" pitchFamily="49" charset="-128"/>
                <a:ea typeface="ＭＳ ゴシック" panose="020B0609070205080204" pitchFamily="49" charset="-128"/>
              </a:rPr>
              <a:t>i</a:t>
            </a:r>
            <a:r>
              <a:rPr lang="ja-JP" altLang="en-US" sz="1500" dirty="0">
                <a:latin typeface="ＭＳ ゴシック" panose="020B0609070205080204" pitchFamily="49" charset="-128"/>
                <a:ea typeface="ＭＳ ゴシック" panose="020B0609070205080204" pitchFamily="49" charset="-128"/>
              </a:rPr>
              <a:t>ｔ　</a:t>
            </a:r>
            <a:r>
              <a:rPr lang="en-US" altLang="ja-JP" sz="1500" dirty="0">
                <a:latin typeface="ＭＳ ゴシック" panose="020B0609070205080204" pitchFamily="49" charset="-128"/>
                <a:ea typeface="ＭＳ ゴシック" panose="020B0609070205080204" pitchFamily="49" charset="-128"/>
              </a:rPr>
              <a:t>yourself</a:t>
            </a:r>
          </a:p>
          <a:p>
            <a:pPr algn="ctr"/>
            <a:r>
              <a:rPr lang="ja-JP" altLang="en-US" sz="1500" dirty="0">
                <a:latin typeface="ＭＳ ゴシック" panose="020B0609070205080204" pitchFamily="49" charset="-128"/>
                <a:ea typeface="ＭＳ ゴシック" panose="020B0609070205080204" pitchFamily="49" charset="-128"/>
              </a:rPr>
              <a:t>の略語で自らの手で</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日曜大工を行うこと。</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ここでは専門業者に頼んで行う</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工事も含む。</a:t>
            </a:r>
          </a:p>
        </p:txBody>
      </p:sp>
      <p:sp>
        <p:nvSpPr>
          <p:cNvPr id="21" name="角丸四角形 20">
            <a:extLst>
              <a:ext uri="{FF2B5EF4-FFF2-40B4-BE49-F238E27FC236}">
                <a16:creationId xmlns:a16="http://schemas.microsoft.com/office/drawing/2014/main" id="{AD8E6648-9028-4A7E-A408-47073261141C}"/>
              </a:ext>
            </a:extLst>
          </p:cNvPr>
          <p:cNvSpPr/>
          <p:nvPr/>
        </p:nvSpPr>
        <p:spPr>
          <a:xfrm>
            <a:off x="5541264" y="5494451"/>
            <a:ext cx="2266442" cy="3034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
        <p:nvSpPr>
          <p:cNvPr id="2" name="テキスト ボックス 1">
            <a:extLst>
              <a:ext uri="{FF2B5EF4-FFF2-40B4-BE49-F238E27FC236}">
                <a16:creationId xmlns:a16="http://schemas.microsoft.com/office/drawing/2014/main" id="{192CC4E4-7CFA-7D4E-A6E9-717D1C6E35E2}"/>
              </a:ext>
            </a:extLst>
          </p:cNvPr>
          <p:cNvSpPr txBox="1"/>
          <p:nvPr/>
        </p:nvSpPr>
        <p:spPr>
          <a:xfrm>
            <a:off x="197970" y="137160"/>
            <a:ext cx="5665619" cy="400110"/>
          </a:xfrm>
          <a:prstGeom prst="rect">
            <a:avLst/>
          </a:prstGeom>
          <a:noFill/>
        </p:spPr>
        <p:txBody>
          <a:bodyPr wrap="square" rtlCol="0">
            <a:spAutoFit/>
          </a:bodyPr>
          <a:lstStyle/>
          <a:p>
            <a:r>
              <a:rPr kumimoji="1" lang="ja-JP" altLang="en-US" sz="2000" b="1"/>
              <a:t>国土交通省が空き家課題解決として推進</a:t>
            </a:r>
          </a:p>
        </p:txBody>
      </p:sp>
    </p:spTree>
    <p:extLst>
      <p:ext uri="{BB962C8B-B14F-4D97-AF65-F5344CB8AC3E}">
        <p14:creationId xmlns:p14="http://schemas.microsoft.com/office/powerpoint/2010/main" val="3944773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13BFE1C-261C-4710-BB5D-EB8ABB65CFB6}"/>
              </a:ext>
            </a:extLst>
          </p:cNvPr>
          <p:cNvPicPr>
            <a:picLocks noChangeAspect="1"/>
          </p:cNvPicPr>
          <p:nvPr/>
        </p:nvPicPr>
        <p:blipFill>
          <a:blip r:embed="rId3"/>
          <a:stretch>
            <a:fillRect/>
          </a:stretch>
        </p:blipFill>
        <p:spPr>
          <a:xfrm>
            <a:off x="699407" y="775778"/>
            <a:ext cx="7745185" cy="5618329"/>
          </a:xfrm>
          <a:prstGeom prst="rect">
            <a:avLst/>
          </a:prstGeom>
        </p:spPr>
      </p:pic>
      <p:sp>
        <p:nvSpPr>
          <p:cNvPr id="3" name="四角形: 角を丸くする 2">
            <a:extLst>
              <a:ext uri="{FF2B5EF4-FFF2-40B4-BE49-F238E27FC236}">
                <a16:creationId xmlns:a16="http://schemas.microsoft.com/office/drawing/2014/main" id="{DD5F6BDC-AA8E-4CF6-AEA3-B0343E1D0BC0}"/>
              </a:ext>
            </a:extLst>
          </p:cNvPr>
          <p:cNvSpPr/>
          <p:nvPr/>
        </p:nvSpPr>
        <p:spPr>
          <a:xfrm>
            <a:off x="6940555" y="6530009"/>
            <a:ext cx="2203445" cy="25922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Tree>
    <p:extLst>
      <p:ext uri="{BB962C8B-B14F-4D97-AF65-F5344CB8AC3E}">
        <p14:creationId xmlns:p14="http://schemas.microsoft.com/office/powerpoint/2010/main" val="1011285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05F5A4-FA1D-2E47-B4A2-EC2D5B11851B}"/>
              </a:ext>
            </a:extLst>
          </p:cNvPr>
          <p:cNvSpPr>
            <a:spLocks noGrp="1"/>
          </p:cNvSpPr>
          <p:nvPr>
            <p:ph type="title"/>
          </p:nvPr>
        </p:nvSpPr>
        <p:spPr/>
        <p:txBody>
          <a:bodyPr>
            <a:normAutofit/>
          </a:bodyPr>
          <a:lstStyle/>
          <a:p>
            <a:r>
              <a:rPr kumimoji="1" lang="ja-JP" altLang="en-US" sz="2000"/>
              <a:t>遊休施設を活用する為の交付金（今受付中・</a:t>
            </a:r>
            <a:r>
              <a:rPr kumimoji="1" lang="en-US" altLang="ja-JP" sz="2000" dirty="0"/>
              <a:t>6</a:t>
            </a:r>
            <a:r>
              <a:rPr kumimoji="1" lang="ja-JP" altLang="en-US" sz="2000"/>
              <a:t>月２次募集予定）</a:t>
            </a:r>
          </a:p>
        </p:txBody>
      </p:sp>
      <p:pic>
        <p:nvPicPr>
          <p:cNvPr id="5" name="コンテンツ プレースホルダー 4" descr="グラフィカル ユーザー インターフェイス, テキスト, アプリケーション&#10;&#10;自動的に生成された説明">
            <a:extLst>
              <a:ext uri="{FF2B5EF4-FFF2-40B4-BE49-F238E27FC236}">
                <a16:creationId xmlns:a16="http://schemas.microsoft.com/office/drawing/2014/main" id="{69D4ABC3-8E21-4B44-B1DB-87F9684BCC06}"/>
              </a:ext>
            </a:extLst>
          </p:cNvPr>
          <p:cNvPicPr>
            <a:picLocks noGrp="1" noChangeAspect="1"/>
          </p:cNvPicPr>
          <p:nvPr>
            <p:ph idx="1"/>
          </p:nvPr>
        </p:nvPicPr>
        <p:blipFill>
          <a:blip r:embed="rId2"/>
          <a:stretch>
            <a:fillRect/>
          </a:stretch>
        </p:blipFill>
        <p:spPr>
          <a:xfrm>
            <a:off x="217170" y="790573"/>
            <a:ext cx="8743950" cy="6037265"/>
          </a:xfrm>
        </p:spPr>
      </p:pic>
    </p:spTree>
    <p:extLst>
      <p:ext uri="{BB962C8B-B14F-4D97-AF65-F5344CB8AC3E}">
        <p14:creationId xmlns:p14="http://schemas.microsoft.com/office/powerpoint/2010/main" val="3270641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88491F-F353-EF41-A210-D172FC2EC77E}"/>
              </a:ext>
            </a:extLst>
          </p:cNvPr>
          <p:cNvSpPr>
            <a:spLocks noGrp="1"/>
          </p:cNvSpPr>
          <p:nvPr>
            <p:ph type="title"/>
          </p:nvPr>
        </p:nvSpPr>
        <p:spPr>
          <a:xfrm>
            <a:off x="0" y="30161"/>
            <a:ext cx="8218170" cy="559119"/>
          </a:xfrm>
        </p:spPr>
        <p:txBody>
          <a:bodyPr>
            <a:normAutofit fontScale="90000"/>
          </a:bodyPr>
          <a:lstStyle/>
          <a:p>
            <a:r>
              <a:rPr kumimoji="1" lang="ja-JP" altLang="en-US" sz="2000"/>
              <a:t>内閣府　デジタル田園都市国家構想推進交付金（間も無く</a:t>
            </a:r>
            <a:r>
              <a:rPr kumimoji="1" lang="en-US" altLang="ja-JP" sz="2000" dirty="0"/>
              <a:t>3</a:t>
            </a:r>
            <a:r>
              <a:rPr kumimoji="1" lang="ja-JP" altLang="en-US" sz="2000"/>
              <a:t>回目募集）</a:t>
            </a:r>
            <a:r>
              <a:rPr kumimoji="1" lang="en-US" altLang="ja-JP" sz="2000" dirty="0"/>
              <a:t>1</a:t>
            </a:r>
            <a:endParaRPr kumimoji="1" lang="ja-JP" altLang="en-US" sz="2000"/>
          </a:p>
        </p:txBody>
      </p:sp>
      <p:pic>
        <p:nvPicPr>
          <p:cNvPr id="5" name="コンテンツ プレースホルダー 4" descr="タイムライン&#10;&#10;自動的に生成された説明">
            <a:extLst>
              <a:ext uri="{FF2B5EF4-FFF2-40B4-BE49-F238E27FC236}">
                <a16:creationId xmlns:a16="http://schemas.microsoft.com/office/drawing/2014/main" id="{4874E1D5-2A43-5D4D-8045-C97B2AF46B69}"/>
              </a:ext>
            </a:extLst>
          </p:cNvPr>
          <p:cNvPicPr>
            <a:picLocks noGrp="1" noChangeAspect="1"/>
          </p:cNvPicPr>
          <p:nvPr>
            <p:ph idx="1"/>
          </p:nvPr>
        </p:nvPicPr>
        <p:blipFill>
          <a:blip r:embed="rId2"/>
          <a:stretch>
            <a:fillRect/>
          </a:stretch>
        </p:blipFill>
        <p:spPr>
          <a:xfrm>
            <a:off x="173620" y="790575"/>
            <a:ext cx="8738886" cy="6037264"/>
          </a:xfrm>
        </p:spPr>
      </p:pic>
    </p:spTree>
    <p:extLst>
      <p:ext uri="{BB962C8B-B14F-4D97-AF65-F5344CB8AC3E}">
        <p14:creationId xmlns:p14="http://schemas.microsoft.com/office/powerpoint/2010/main" val="3906482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D36F80-1850-7D4A-A6FD-66F3D43CECCA}"/>
              </a:ext>
            </a:extLst>
          </p:cNvPr>
          <p:cNvSpPr>
            <a:spLocks noGrp="1"/>
          </p:cNvSpPr>
          <p:nvPr>
            <p:ph type="title"/>
          </p:nvPr>
        </p:nvSpPr>
        <p:spPr/>
        <p:txBody>
          <a:bodyPr>
            <a:normAutofit fontScale="90000"/>
          </a:bodyPr>
          <a:lstStyle/>
          <a:p>
            <a:r>
              <a:rPr lang="ja-JP" altLang="en-US" sz="2000"/>
              <a:t>内閣府　デジタル田園都市国家構想推進交付金（間も無く</a:t>
            </a:r>
            <a:r>
              <a:rPr lang="en-US" altLang="ja-JP" sz="2000" dirty="0"/>
              <a:t>3</a:t>
            </a:r>
            <a:r>
              <a:rPr lang="ja-JP" altLang="en-US" sz="2000"/>
              <a:t>回目募集）</a:t>
            </a:r>
            <a:r>
              <a:rPr lang="en-US" altLang="ja-JP" sz="2000" dirty="0"/>
              <a:t>2</a:t>
            </a:r>
            <a:endParaRPr kumimoji="1" lang="ja-JP" altLang="en-US" sz="2000"/>
          </a:p>
        </p:txBody>
      </p:sp>
      <p:pic>
        <p:nvPicPr>
          <p:cNvPr id="7" name="コンテンツ プレースホルダー 6">
            <a:extLst>
              <a:ext uri="{FF2B5EF4-FFF2-40B4-BE49-F238E27FC236}">
                <a16:creationId xmlns:a16="http://schemas.microsoft.com/office/drawing/2014/main" id="{7C53B1FD-E62B-624B-8F5C-849FF10AAE89}"/>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0" y="715961"/>
            <a:ext cx="9144000" cy="6142039"/>
          </a:xfrm>
        </p:spPr>
      </p:pic>
    </p:spTree>
    <p:extLst>
      <p:ext uri="{BB962C8B-B14F-4D97-AF65-F5344CB8AC3E}">
        <p14:creationId xmlns:p14="http://schemas.microsoft.com/office/powerpoint/2010/main" val="989315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F1AC07-342F-7C4E-AD94-ADD64C39B6AC}"/>
              </a:ext>
            </a:extLst>
          </p:cNvPr>
          <p:cNvSpPr>
            <a:spLocks noGrp="1"/>
          </p:cNvSpPr>
          <p:nvPr>
            <p:ph type="title"/>
          </p:nvPr>
        </p:nvSpPr>
        <p:spPr/>
        <p:txBody>
          <a:bodyPr>
            <a:normAutofit/>
          </a:bodyPr>
          <a:lstStyle/>
          <a:p>
            <a:r>
              <a:rPr lang="ja-JP" altLang="en-US" sz="2000"/>
              <a:t>４</a:t>
            </a:r>
            <a:r>
              <a:rPr kumimoji="1" lang="ja-JP" altLang="en-US" sz="2000"/>
              <a:t>月</a:t>
            </a:r>
            <a:r>
              <a:rPr kumimoji="1" lang="en-US" altLang="ja-JP" sz="2000" dirty="0"/>
              <a:t>14</a:t>
            </a:r>
            <a:r>
              <a:rPr kumimoji="1" lang="ja-JP" altLang="en-US" sz="2000"/>
              <a:t>日は</a:t>
            </a:r>
            <a:r>
              <a:rPr kumimoji="1" lang="en-US" altLang="ja-JP" sz="2000" dirty="0" err="1"/>
              <a:t>YOROffice</a:t>
            </a:r>
            <a:r>
              <a:rPr kumimoji="1" lang="ja-JP" altLang="en-US" sz="2000"/>
              <a:t>にて勉強会</a:t>
            </a:r>
          </a:p>
        </p:txBody>
      </p:sp>
      <p:pic>
        <p:nvPicPr>
          <p:cNvPr id="5" name="コンテンツ プレースホルダー 4" descr="テーブル&#10;&#10;自動的に生成された説明">
            <a:extLst>
              <a:ext uri="{FF2B5EF4-FFF2-40B4-BE49-F238E27FC236}">
                <a16:creationId xmlns:a16="http://schemas.microsoft.com/office/drawing/2014/main" id="{BB11CE01-0697-EE4C-829E-C559250583A3}"/>
              </a:ext>
            </a:extLst>
          </p:cNvPr>
          <p:cNvPicPr>
            <a:picLocks noGrp="1" noChangeAspect="1"/>
          </p:cNvPicPr>
          <p:nvPr>
            <p:ph idx="1"/>
          </p:nvPr>
        </p:nvPicPr>
        <p:blipFill>
          <a:blip r:embed="rId2"/>
          <a:stretch>
            <a:fillRect/>
          </a:stretch>
        </p:blipFill>
        <p:spPr>
          <a:xfrm>
            <a:off x="217170" y="939886"/>
            <a:ext cx="8652510" cy="5358044"/>
          </a:xfrm>
        </p:spPr>
      </p:pic>
    </p:spTree>
    <p:extLst>
      <p:ext uri="{BB962C8B-B14F-4D97-AF65-F5344CB8AC3E}">
        <p14:creationId xmlns:p14="http://schemas.microsoft.com/office/powerpoint/2010/main" val="3884102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53589EA1-FF97-144A-8B9B-D54BD6BFBAFC}"/>
              </a:ext>
            </a:extLst>
          </p:cNvPr>
          <p:cNvSpPr>
            <a:spLocks noGrp="1"/>
          </p:cNvSpPr>
          <p:nvPr>
            <p:ph type="title"/>
          </p:nvPr>
        </p:nvSpPr>
        <p:spPr/>
        <p:txBody>
          <a:bodyPr>
            <a:normAutofit/>
          </a:bodyPr>
          <a:lstStyle/>
          <a:p>
            <a:r>
              <a:rPr lang="ja-JP" altLang="en-US" sz="2000" dirty="0"/>
              <a:t>国の施策「</a:t>
            </a:r>
            <a:r>
              <a:rPr kumimoji="1" lang="ja-JP" altLang="en-US" sz="2000" dirty="0"/>
              <a:t>企業版ふるさと納税」</a:t>
            </a:r>
          </a:p>
        </p:txBody>
      </p:sp>
      <p:pic>
        <p:nvPicPr>
          <p:cNvPr id="7" name="コンテンツ プレースホルダー 6">
            <a:extLst>
              <a:ext uri="{FF2B5EF4-FFF2-40B4-BE49-F238E27FC236}">
                <a16:creationId xmlns:a16="http://schemas.microsoft.com/office/drawing/2014/main" id="{8833E8E3-503D-DD45-AD66-E0F5CB88C4D3}"/>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363915" y="756556"/>
            <a:ext cx="8416170" cy="5744469"/>
          </a:xfrm>
        </p:spPr>
      </p:pic>
    </p:spTree>
    <p:extLst>
      <p:ext uri="{BB962C8B-B14F-4D97-AF65-F5344CB8AC3E}">
        <p14:creationId xmlns:p14="http://schemas.microsoft.com/office/powerpoint/2010/main" val="1778240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75A349-A59C-7A4B-80CC-4CCF275BCFFF}"/>
              </a:ext>
            </a:extLst>
          </p:cNvPr>
          <p:cNvSpPr>
            <a:spLocks noGrp="1"/>
          </p:cNvSpPr>
          <p:nvPr>
            <p:ph type="title"/>
          </p:nvPr>
        </p:nvSpPr>
        <p:spPr/>
        <p:txBody>
          <a:bodyPr>
            <a:normAutofit/>
          </a:bodyPr>
          <a:lstStyle/>
          <a:p>
            <a:r>
              <a:rPr kumimoji="1" lang="ja-JP" altLang="en-US" sz="2000"/>
              <a:t>企業版ふるさと納税の自治体メリット</a:t>
            </a:r>
          </a:p>
        </p:txBody>
      </p:sp>
      <p:pic>
        <p:nvPicPr>
          <p:cNvPr id="5" name="コンテンツ プレースホルダー 4" descr="グラフィカル ユーザー インターフェイス, テキスト&#10;&#10;自動的に生成された説明">
            <a:extLst>
              <a:ext uri="{FF2B5EF4-FFF2-40B4-BE49-F238E27FC236}">
                <a16:creationId xmlns:a16="http://schemas.microsoft.com/office/drawing/2014/main" id="{88DDF002-26D9-4E46-B722-00A7302735C6}"/>
              </a:ext>
            </a:extLst>
          </p:cNvPr>
          <p:cNvPicPr>
            <a:picLocks noGrp="1" noChangeAspect="1"/>
          </p:cNvPicPr>
          <p:nvPr>
            <p:ph idx="1"/>
          </p:nvPr>
        </p:nvPicPr>
        <p:blipFill>
          <a:blip r:embed="rId2"/>
          <a:stretch>
            <a:fillRect/>
          </a:stretch>
        </p:blipFill>
        <p:spPr>
          <a:xfrm>
            <a:off x="418734" y="790574"/>
            <a:ext cx="8405226" cy="5640043"/>
          </a:xfrm>
        </p:spPr>
      </p:pic>
    </p:spTree>
    <p:extLst>
      <p:ext uri="{BB962C8B-B14F-4D97-AF65-F5344CB8AC3E}">
        <p14:creationId xmlns:p14="http://schemas.microsoft.com/office/powerpoint/2010/main" val="1883067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F92698-07D7-9744-9C8E-CA1583561EFB}"/>
              </a:ext>
            </a:extLst>
          </p:cNvPr>
          <p:cNvSpPr>
            <a:spLocks noGrp="1"/>
          </p:cNvSpPr>
          <p:nvPr>
            <p:ph type="title"/>
          </p:nvPr>
        </p:nvSpPr>
        <p:spPr/>
        <p:txBody>
          <a:bodyPr>
            <a:normAutofit/>
          </a:bodyPr>
          <a:lstStyle/>
          <a:p>
            <a:r>
              <a:rPr kumimoji="1" lang="ja-JP" altLang="en-US" sz="2000"/>
              <a:t>企業版ふるさと納税禁止事項　（</a:t>
            </a:r>
            <a:r>
              <a:rPr kumimoji="1" lang="en-US" altLang="ja-JP" sz="2000" dirty="0"/>
              <a:t>Q</a:t>
            </a:r>
            <a:r>
              <a:rPr kumimoji="1" lang="ja-JP" altLang="en-US" sz="2000"/>
              <a:t> </a:t>
            </a:r>
            <a:r>
              <a:rPr kumimoji="1" lang="en-US" altLang="ja-JP" sz="2000" dirty="0"/>
              <a:t>&amp;</a:t>
            </a:r>
            <a:r>
              <a:rPr kumimoji="1" lang="ja-JP" altLang="en-US" sz="2000"/>
              <a:t> </a:t>
            </a:r>
            <a:r>
              <a:rPr kumimoji="1" lang="en-US" altLang="ja-JP" sz="2000" dirty="0"/>
              <a:t>A</a:t>
            </a:r>
            <a:r>
              <a:rPr kumimoji="1" lang="ja-JP" altLang="en-US" sz="2000"/>
              <a:t> より）</a:t>
            </a:r>
          </a:p>
        </p:txBody>
      </p:sp>
      <p:pic>
        <p:nvPicPr>
          <p:cNvPr id="7" name="コンテンツ プレースホルダー 6" descr="カレンダー&#10;&#10;自動的に生成された説明">
            <a:extLst>
              <a:ext uri="{FF2B5EF4-FFF2-40B4-BE49-F238E27FC236}">
                <a16:creationId xmlns:a16="http://schemas.microsoft.com/office/drawing/2014/main" id="{7E4DBA49-5635-1D41-856E-9E05A635A309}"/>
              </a:ext>
            </a:extLst>
          </p:cNvPr>
          <p:cNvPicPr>
            <a:picLocks noGrp="1" noChangeAspect="1"/>
          </p:cNvPicPr>
          <p:nvPr>
            <p:ph idx="1"/>
          </p:nvPr>
        </p:nvPicPr>
        <p:blipFill>
          <a:blip r:embed="rId2"/>
          <a:stretch>
            <a:fillRect/>
          </a:stretch>
        </p:blipFill>
        <p:spPr>
          <a:xfrm>
            <a:off x="414138" y="790574"/>
            <a:ext cx="8569841" cy="5620165"/>
          </a:xfrm>
        </p:spPr>
      </p:pic>
    </p:spTree>
    <p:extLst>
      <p:ext uri="{BB962C8B-B14F-4D97-AF65-F5344CB8AC3E}">
        <p14:creationId xmlns:p14="http://schemas.microsoft.com/office/powerpoint/2010/main" val="2060361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47F4F3-2141-BD43-B490-8EE4C7085F09}"/>
              </a:ext>
            </a:extLst>
          </p:cNvPr>
          <p:cNvSpPr>
            <a:spLocks noGrp="1"/>
          </p:cNvSpPr>
          <p:nvPr>
            <p:ph type="title"/>
          </p:nvPr>
        </p:nvSpPr>
        <p:spPr/>
        <p:txBody>
          <a:bodyPr>
            <a:normAutofit/>
          </a:bodyPr>
          <a:lstStyle/>
          <a:p>
            <a:r>
              <a:rPr kumimoji="1" lang="ja-JP" altLang="en-US" sz="2000"/>
              <a:t>自治体負担なく地域を元気にしていく</a:t>
            </a:r>
          </a:p>
        </p:txBody>
      </p:sp>
      <p:pic>
        <p:nvPicPr>
          <p:cNvPr id="5" name="コンテンツ プレースホルダー 4">
            <a:extLst>
              <a:ext uri="{FF2B5EF4-FFF2-40B4-BE49-F238E27FC236}">
                <a16:creationId xmlns:a16="http://schemas.microsoft.com/office/drawing/2014/main" id="{5D2D090F-BF36-A142-9D21-65E9E9E44C05}"/>
              </a:ext>
            </a:extLst>
          </p:cNvPr>
          <p:cNvPicPr>
            <a:picLocks noGrp="1" noChangeAspect="1"/>
          </p:cNvPicPr>
          <p:nvPr>
            <p:ph idx="1"/>
          </p:nvPr>
        </p:nvPicPr>
        <p:blipFill>
          <a:blip r:embed="rId2"/>
          <a:stretch>
            <a:fillRect/>
          </a:stretch>
        </p:blipFill>
        <p:spPr>
          <a:xfrm>
            <a:off x="361244" y="914400"/>
            <a:ext cx="8432800" cy="5317067"/>
          </a:xfrm>
        </p:spPr>
      </p:pic>
    </p:spTree>
    <p:extLst>
      <p:ext uri="{BB962C8B-B14F-4D97-AF65-F5344CB8AC3E}">
        <p14:creationId xmlns:p14="http://schemas.microsoft.com/office/powerpoint/2010/main" val="1520077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125D5C-F4B0-3747-804F-60B5111A2F61}"/>
              </a:ext>
            </a:extLst>
          </p:cNvPr>
          <p:cNvSpPr>
            <a:spLocks noGrp="1"/>
          </p:cNvSpPr>
          <p:nvPr>
            <p:ph type="title"/>
          </p:nvPr>
        </p:nvSpPr>
        <p:spPr/>
        <p:txBody>
          <a:bodyPr>
            <a:normAutofit/>
          </a:bodyPr>
          <a:lstStyle/>
          <a:p>
            <a:r>
              <a:rPr kumimoji="1" lang="ja-JP" altLang="en-US" sz="2000"/>
              <a:t>　</a:t>
            </a:r>
            <a:r>
              <a:rPr kumimoji="1" lang="en-US" altLang="ja-JP" sz="2000" dirty="0"/>
              <a:t>PPP</a:t>
            </a:r>
            <a:r>
              <a:rPr kumimoji="1" lang="ja-JP" altLang="en-US" sz="2000"/>
              <a:t>とは</a:t>
            </a:r>
          </a:p>
        </p:txBody>
      </p:sp>
      <p:pic>
        <p:nvPicPr>
          <p:cNvPr id="7" name="コンテンツ プレースホルダー 6" descr="タイムライン&#10;&#10;低い精度で自動的に生成された説明">
            <a:extLst>
              <a:ext uri="{FF2B5EF4-FFF2-40B4-BE49-F238E27FC236}">
                <a16:creationId xmlns:a16="http://schemas.microsoft.com/office/drawing/2014/main" id="{DC2EDF79-3276-3547-93ED-0073A04091ED}"/>
              </a:ext>
            </a:extLst>
          </p:cNvPr>
          <p:cNvPicPr>
            <a:picLocks noGrp="1" noChangeAspect="1"/>
          </p:cNvPicPr>
          <p:nvPr>
            <p:ph idx="1"/>
          </p:nvPr>
        </p:nvPicPr>
        <p:blipFill>
          <a:blip r:embed="rId2"/>
          <a:stretch>
            <a:fillRect/>
          </a:stretch>
        </p:blipFill>
        <p:spPr>
          <a:xfrm>
            <a:off x="0" y="857250"/>
            <a:ext cx="9063990" cy="5463539"/>
          </a:xfrm>
        </p:spPr>
      </p:pic>
    </p:spTree>
    <p:extLst>
      <p:ext uri="{BB962C8B-B14F-4D97-AF65-F5344CB8AC3E}">
        <p14:creationId xmlns:p14="http://schemas.microsoft.com/office/powerpoint/2010/main" val="2851761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C520E8-626B-D14F-AD9F-E40AE7FD444E}"/>
              </a:ext>
            </a:extLst>
          </p:cNvPr>
          <p:cNvSpPr>
            <a:spLocks noGrp="1"/>
          </p:cNvSpPr>
          <p:nvPr>
            <p:ph type="title"/>
          </p:nvPr>
        </p:nvSpPr>
        <p:spPr/>
        <p:txBody>
          <a:bodyPr>
            <a:normAutofit/>
          </a:bodyPr>
          <a:lstStyle/>
          <a:p>
            <a:r>
              <a:rPr kumimoji="1" lang="ja-JP" altLang="en-US" sz="2000"/>
              <a:t>国の地域再生制度</a:t>
            </a:r>
          </a:p>
        </p:txBody>
      </p:sp>
      <p:sp>
        <p:nvSpPr>
          <p:cNvPr id="3" name="コンテンツ プレースホルダー 2">
            <a:extLst>
              <a:ext uri="{FF2B5EF4-FFF2-40B4-BE49-F238E27FC236}">
                <a16:creationId xmlns:a16="http://schemas.microsoft.com/office/drawing/2014/main" id="{FB837B0B-3A52-3645-A8D7-22C247ECC42E}"/>
              </a:ext>
            </a:extLst>
          </p:cNvPr>
          <p:cNvSpPr>
            <a:spLocks noGrp="1"/>
          </p:cNvSpPr>
          <p:nvPr>
            <p:ph idx="1"/>
          </p:nvPr>
        </p:nvSpPr>
        <p:spPr>
          <a:xfrm>
            <a:off x="209550" y="835486"/>
            <a:ext cx="8845550" cy="5793913"/>
          </a:xfrm>
        </p:spPr>
        <p:txBody>
          <a:bodyPr>
            <a:normAutofit fontScale="70000" lnSpcReduction="20000"/>
          </a:bodyPr>
          <a:lstStyle/>
          <a:p>
            <a:pPr marL="0" indent="0">
              <a:buNone/>
            </a:pPr>
            <a:endParaRPr lang="en-US" altLang="ja-JP" dirty="0"/>
          </a:p>
          <a:p>
            <a:pPr marL="0" indent="0">
              <a:buNone/>
            </a:pPr>
            <a:r>
              <a:rPr lang="ja-JP" altLang="en-US" sz="4000"/>
              <a:t>地域再生制度とは、</a:t>
            </a:r>
            <a:endParaRPr lang="en-US" altLang="ja-JP" sz="4000" dirty="0"/>
          </a:p>
          <a:p>
            <a:pPr marL="0" indent="0">
              <a:buNone/>
            </a:pPr>
            <a:r>
              <a:rPr lang="ja-JP" altLang="en-US" sz="4000"/>
              <a:t>地域経済の活性化、地域における雇用機会の創出</a:t>
            </a:r>
            <a:endParaRPr lang="en-US" altLang="ja-JP" sz="4000" dirty="0"/>
          </a:p>
          <a:p>
            <a:pPr marL="0" indent="0">
              <a:buNone/>
            </a:pPr>
            <a:r>
              <a:rPr lang="ja-JP" altLang="en-US" sz="4000"/>
              <a:t>その他の地域の活力の再生を総合的かつ</a:t>
            </a:r>
            <a:endParaRPr lang="en-US" altLang="ja-JP" sz="4000" dirty="0"/>
          </a:p>
          <a:p>
            <a:pPr marL="0" indent="0">
              <a:buNone/>
            </a:pPr>
            <a:r>
              <a:rPr lang="ja-JP" altLang="en-US" sz="4000"/>
              <a:t>効果的に推進するため</a:t>
            </a:r>
            <a:endParaRPr lang="en-US" altLang="ja-JP" sz="4000" dirty="0"/>
          </a:p>
          <a:p>
            <a:pPr marL="0" indent="0">
              <a:buNone/>
            </a:pPr>
            <a:r>
              <a:rPr lang="ja-JP" altLang="en-US" sz="4000">
                <a:solidFill>
                  <a:srgbClr val="FF0000"/>
                </a:solidFill>
              </a:rPr>
              <a:t>地域が行う自主的かつ自立的な取組</a:t>
            </a:r>
            <a:r>
              <a:rPr lang="ja-JP" altLang="en-US" sz="4000"/>
              <a:t>を</a:t>
            </a:r>
            <a:endParaRPr lang="en-US" altLang="ja-JP" sz="4000" dirty="0"/>
          </a:p>
          <a:p>
            <a:pPr marL="0" indent="0">
              <a:buNone/>
            </a:pPr>
            <a:r>
              <a:rPr lang="ja-JP" altLang="en-US" sz="4000"/>
              <a:t>国が支援するものです。</a:t>
            </a:r>
            <a:endParaRPr lang="en-US" altLang="ja-JP" sz="4000" dirty="0"/>
          </a:p>
          <a:p>
            <a:pPr marL="0" indent="0">
              <a:buNone/>
            </a:pPr>
            <a:br>
              <a:rPr lang="ja-JP" altLang="en-US" sz="4000"/>
            </a:br>
            <a:r>
              <a:rPr lang="ja-JP" altLang="en-US" sz="4000"/>
              <a:t>地方公共団体は、</a:t>
            </a:r>
            <a:r>
              <a:rPr lang="ja-JP" altLang="en-US" sz="4000">
                <a:solidFill>
                  <a:srgbClr val="FF0000"/>
                </a:solidFill>
              </a:rPr>
              <a:t>地域再生計画</a:t>
            </a:r>
            <a:r>
              <a:rPr lang="ja-JP" altLang="en-US" sz="4000"/>
              <a:t>を作成し、</a:t>
            </a:r>
            <a:endParaRPr lang="en-US" altLang="ja-JP" sz="4000" dirty="0"/>
          </a:p>
          <a:p>
            <a:pPr marL="0" indent="0">
              <a:buNone/>
            </a:pPr>
            <a:r>
              <a:rPr lang="ja-JP" altLang="en-US" sz="4000"/>
              <a:t>内閣総理大臣の認定を受けることで、</a:t>
            </a:r>
            <a:endParaRPr lang="en-US" altLang="ja-JP" sz="4000" dirty="0"/>
          </a:p>
          <a:p>
            <a:pPr marL="0" indent="0">
              <a:buNone/>
            </a:pPr>
            <a:r>
              <a:rPr lang="ja-JP" altLang="en-US" sz="4000"/>
              <a:t>当該地域再生計画に記載した事業の実施に当た</a:t>
            </a:r>
            <a:endParaRPr lang="en-US" altLang="ja-JP" sz="4000" dirty="0"/>
          </a:p>
          <a:p>
            <a:pPr marL="0" indent="0">
              <a:buNone/>
            </a:pPr>
            <a:r>
              <a:rPr lang="ja-JP" altLang="en-US" sz="4000">
                <a:solidFill>
                  <a:srgbClr val="FF0000"/>
                </a:solidFill>
              </a:rPr>
              <a:t>財政、金融等の支援措置を活用</a:t>
            </a:r>
            <a:r>
              <a:rPr lang="ja-JP" altLang="en-US" sz="4000"/>
              <a:t>することができます。</a:t>
            </a:r>
          </a:p>
          <a:p>
            <a:pPr marL="0" indent="0">
              <a:buNone/>
            </a:pPr>
            <a:br>
              <a:rPr lang="ja-JP" altLang="en-US"/>
            </a:br>
            <a:endParaRPr kumimoji="1" lang="ja-JP" altLang="en-US"/>
          </a:p>
        </p:txBody>
      </p:sp>
    </p:spTree>
    <p:extLst>
      <p:ext uri="{BB962C8B-B14F-4D97-AF65-F5344CB8AC3E}">
        <p14:creationId xmlns:p14="http://schemas.microsoft.com/office/powerpoint/2010/main" val="1987929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8539B6-7835-9240-A04F-A78217A578A7}"/>
              </a:ext>
            </a:extLst>
          </p:cNvPr>
          <p:cNvSpPr>
            <a:spLocks noGrp="1"/>
          </p:cNvSpPr>
          <p:nvPr>
            <p:ph type="title"/>
          </p:nvPr>
        </p:nvSpPr>
        <p:spPr/>
        <p:txBody>
          <a:bodyPr>
            <a:normAutofit/>
          </a:bodyPr>
          <a:lstStyle/>
          <a:p>
            <a:r>
              <a:rPr kumimoji="1" lang="ja-JP" altLang="en-US" sz="2000"/>
              <a:t>国の地域再生制度</a:t>
            </a:r>
          </a:p>
        </p:txBody>
      </p:sp>
      <p:pic>
        <p:nvPicPr>
          <p:cNvPr id="7" name="コンテンツ プレースホルダー 6" descr="ダイアグラム&#10;&#10;自動的に生成された説明">
            <a:extLst>
              <a:ext uri="{FF2B5EF4-FFF2-40B4-BE49-F238E27FC236}">
                <a16:creationId xmlns:a16="http://schemas.microsoft.com/office/drawing/2014/main" id="{20BD1CD3-04E9-8A45-9F3D-D6721BF77FA8}"/>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037966" y="4065373"/>
            <a:ext cx="6672649" cy="2557850"/>
          </a:xfrm>
        </p:spPr>
      </p:pic>
      <p:sp>
        <p:nvSpPr>
          <p:cNvPr id="8" name="テキスト ボックス 7">
            <a:extLst>
              <a:ext uri="{FF2B5EF4-FFF2-40B4-BE49-F238E27FC236}">
                <a16:creationId xmlns:a16="http://schemas.microsoft.com/office/drawing/2014/main" id="{4237E5B3-9CD5-9247-964E-6E4143D208C4}"/>
              </a:ext>
            </a:extLst>
          </p:cNvPr>
          <p:cNvSpPr txBox="1"/>
          <p:nvPr/>
        </p:nvSpPr>
        <p:spPr>
          <a:xfrm>
            <a:off x="111212" y="1272746"/>
            <a:ext cx="8859794" cy="2246769"/>
          </a:xfrm>
          <a:prstGeom prst="rect">
            <a:avLst/>
          </a:prstGeom>
          <a:noFill/>
        </p:spPr>
        <p:txBody>
          <a:bodyPr wrap="square" rtlCol="0">
            <a:spAutoFit/>
          </a:bodyPr>
          <a:lstStyle/>
          <a:p>
            <a:r>
              <a:rPr kumimoji="1" lang="ja-JP" altLang="en-US" sz="2800" b="1"/>
              <a:t>国は官民連携での地域再生計画を求めている</a:t>
            </a:r>
            <a:endParaRPr kumimoji="1" lang="en-US" altLang="ja-JP" sz="2800" b="1" dirty="0"/>
          </a:p>
          <a:p>
            <a:endParaRPr kumimoji="1" lang="en-US" altLang="ja-JP" sz="2800" b="1" dirty="0"/>
          </a:p>
          <a:p>
            <a:r>
              <a:rPr kumimoji="1" lang="ja-JP" altLang="en-US" sz="2800" b="1"/>
              <a:t>しかし</a:t>
            </a:r>
            <a:endParaRPr kumimoji="1" lang="en-US" altLang="ja-JP" sz="2800" b="1" dirty="0"/>
          </a:p>
          <a:p>
            <a:endParaRPr kumimoji="1" lang="en-US" altLang="ja-JP" sz="2800" b="1" dirty="0"/>
          </a:p>
          <a:p>
            <a:r>
              <a:rPr kumimoji="1" lang="ja-JP" altLang="en-US" sz="2800" b="1"/>
              <a:t>多くの自治体ではその（官民連携）ノウハウが少ない</a:t>
            </a:r>
          </a:p>
        </p:txBody>
      </p:sp>
    </p:spTree>
    <p:extLst>
      <p:ext uri="{BB962C8B-B14F-4D97-AF65-F5344CB8AC3E}">
        <p14:creationId xmlns:p14="http://schemas.microsoft.com/office/powerpoint/2010/main" val="4071385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0FF8F7-A817-D24E-BEFC-CD783B3DFE6D}"/>
              </a:ext>
            </a:extLst>
          </p:cNvPr>
          <p:cNvSpPr>
            <a:spLocks noGrp="1"/>
          </p:cNvSpPr>
          <p:nvPr>
            <p:ph type="title"/>
          </p:nvPr>
        </p:nvSpPr>
        <p:spPr/>
        <p:txBody>
          <a:bodyPr>
            <a:normAutofit/>
          </a:bodyPr>
          <a:lstStyle/>
          <a:p>
            <a:r>
              <a:rPr lang="ja-JP" altLang="en-US" sz="2000"/>
              <a:t>歴史を活かしてまち</a:t>
            </a:r>
            <a:r>
              <a:rPr kumimoji="1" lang="ja-JP" altLang="en-US" sz="2000"/>
              <a:t>を元気にして</a:t>
            </a:r>
            <a:r>
              <a:rPr lang="ja-JP" altLang="en-US" sz="2000"/>
              <a:t>いく為に</a:t>
            </a:r>
            <a:endParaRPr kumimoji="1" lang="ja-JP" altLang="en-US" sz="2000"/>
          </a:p>
        </p:txBody>
      </p:sp>
      <p:sp>
        <p:nvSpPr>
          <p:cNvPr id="5" name="コンテンツ プレースホルダー 4">
            <a:extLst>
              <a:ext uri="{FF2B5EF4-FFF2-40B4-BE49-F238E27FC236}">
                <a16:creationId xmlns:a16="http://schemas.microsoft.com/office/drawing/2014/main" id="{2D12E77B-2016-6047-AAA5-817E69AFAE8C}"/>
              </a:ext>
            </a:extLst>
          </p:cNvPr>
          <p:cNvSpPr>
            <a:spLocks noGrp="1"/>
          </p:cNvSpPr>
          <p:nvPr>
            <p:ph idx="1"/>
          </p:nvPr>
        </p:nvSpPr>
        <p:spPr>
          <a:xfrm>
            <a:off x="166255" y="791154"/>
            <a:ext cx="8794865" cy="5609646"/>
          </a:xfrm>
        </p:spPr>
        <p:txBody>
          <a:bodyPr/>
          <a:lstStyle/>
          <a:p>
            <a:pPr marL="0" indent="0">
              <a:buNone/>
            </a:pPr>
            <a:endParaRPr lang="en-US" altLang="ja-JP" sz="3200" dirty="0">
              <a:solidFill>
                <a:srgbClr val="FF0000"/>
              </a:solidFill>
            </a:endParaRPr>
          </a:p>
          <a:p>
            <a:pPr marL="0" indent="0">
              <a:buNone/>
            </a:pPr>
            <a:r>
              <a:rPr lang="ja-JP" altLang="en-US" sz="3200"/>
              <a:t>官民連携で</a:t>
            </a:r>
            <a:r>
              <a:rPr lang="ja-JP" altLang="en-US" sz="3200">
                <a:solidFill>
                  <a:srgbClr val="FF0000"/>
                </a:solidFill>
              </a:rPr>
              <a:t>「地域再生計画」</a:t>
            </a:r>
            <a:r>
              <a:rPr lang="ja-JP" altLang="en-US" sz="3200"/>
              <a:t>を描く</a:t>
            </a:r>
            <a:endParaRPr lang="en-US" altLang="ja-JP" sz="3200" dirty="0"/>
          </a:p>
          <a:p>
            <a:pPr marL="0" indent="0">
              <a:buNone/>
            </a:pPr>
            <a:r>
              <a:rPr lang="ja-JP" altLang="en-US" sz="1800"/>
              <a:t>　　　　　　</a:t>
            </a:r>
            <a:r>
              <a:rPr lang="en-US" altLang="ja-JP" sz="1800" dirty="0"/>
              <a:t>(</a:t>
            </a:r>
            <a:r>
              <a:rPr lang="ja-JP" altLang="en-US" sz="1800"/>
              <a:t>自治体さんといっしょに）</a:t>
            </a:r>
            <a:endParaRPr lang="en-US" altLang="ja-JP" sz="1800" dirty="0"/>
          </a:p>
          <a:p>
            <a:pPr marL="0" indent="0">
              <a:buNone/>
            </a:pPr>
            <a:endParaRPr lang="en-US" altLang="ja-JP" sz="3200" dirty="0">
              <a:solidFill>
                <a:srgbClr val="FF0000"/>
              </a:solidFill>
            </a:endParaRPr>
          </a:p>
          <a:p>
            <a:pPr marL="0" indent="0">
              <a:buNone/>
            </a:pPr>
            <a:endParaRPr lang="en-US" altLang="ja-JP" sz="3200" dirty="0"/>
          </a:p>
          <a:p>
            <a:pPr marL="0" indent="0">
              <a:buNone/>
            </a:pPr>
            <a:endParaRPr lang="en-US" altLang="ja-JP" dirty="0"/>
          </a:p>
        </p:txBody>
      </p:sp>
    </p:spTree>
    <p:extLst>
      <p:ext uri="{BB962C8B-B14F-4D97-AF65-F5344CB8AC3E}">
        <p14:creationId xmlns:p14="http://schemas.microsoft.com/office/powerpoint/2010/main" val="1013752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0FF8F7-A817-D24E-BEFC-CD783B3DFE6D}"/>
              </a:ext>
            </a:extLst>
          </p:cNvPr>
          <p:cNvSpPr>
            <a:spLocks noGrp="1"/>
          </p:cNvSpPr>
          <p:nvPr>
            <p:ph type="title"/>
          </p:nvPr>
        </p:nvSpPr>
        <p:spPr/>
        <p:txBody>
          <a:bodyPr>
            <a:normAutofit/>
          </a:bodyPr>
          <a:lstStyle/>
          <a:p>
            <a:r>
              <a:rPr lang="ja-JP" altLang="en-US" sz="2000"/>
              <a:t>歴史を活かしてまち</a:t>
            </a:r>
            <a:r>
              <a:rPr kumimoji="1" lang="ja-JP" altLang="en-US" sz="2000"/>
              <a:t>を元気にして</a:t>
            </a:r>
            <a:r>
              <a:rPr lang="ja-JP" altLang="en-US" sz="2000"/>
              <a:t>いく為に</a:t>
            </a:r>
            <a:endParaRPr kumimoji="1" lang="ja-JP" altLang="en-US" sz="2000"/>
          </a:p>
        </p:txBody>
      </p:sp>
      <p:sp>
        <p:nvSpPr>
          <p:cNvPr id="5" name="コンテンツ プレースホルダー 4">
            <a:extLst>
              <a:ext uri="{FF2B5EF4-FFF2-40B4-BE49-F238E27FC236}">
                <a16:creationId xmlns:a16="http://schemas.microsoft.com/office/drawing/2014/main" id="{2D12E77B-2016-6047-AAA5-817E69AFAE8C}"/>
              </a:ext>
            </a:extLst>
          </p:cNvPr>
          <p:cNvSpPr>
            <a:spLocks noGrp="1"/>
          </p:cNvSpPr>
          <p:nvPr>
            <p:ph idx="1"/>
          </p:nvPr>
        </p:nvSpPr>
        <p:spPr>
          <a:xfrm>
            <a:off x="166255" y="791154"/>
            <a:ext cx="8794865" cy="5609646"/>
          </a:xfrm>
        </p:spPr>
        <p:txBody>
          <a:bodyPr/>
          <a:lstStyle/>
          <a:p>
            <a:pPr marL="0" indent="0">
              <a:buNone/>
            </a:pPr>
            <a:endParaRPr lang="en-US" altLang="ja-JP" sz="3200" dirty="0">
              <a:solidFill>
                <a:srgbClr val="FF0000"/>
              </a:solidFill>
            </a:endParaRPr>
          </a:p>
          <a:p>
            <a:pPr marL="0" indent="0">
              <a:buNone/>
            </a:pPr>
            <a:r>
              <a:rPr lang="ja-JP" altLang="en-US" sz="3200"/>
              <a:t>官民連携で「地域再生計画」を描く</a:t>
            </a:r>
            <a:endParaRPr lang="en-US" altLang="ja-JP" sz="3200" dirty="0"/>
          </a:p>
          <a:p>
            <a:pPr marL="0" indent="0">
              <a:buNone/>
            </a:pPr>
            <a:endParaRPr lang="en-US" altLang="ja-JP" sz="3200" dirty="0"/>
          </a:p>
          <a:p>
            <a:pPr marL="0" indent="0">
              <a:buNone/>
            </a:pPr>
            <a:r>
              <a:rPr lang="ja-JP" altLang="en-US" sz="3200"/>
              <a:t>国の</a:t>
            </a:r>
            <a:r>
              <a:rPr lang="ja-JP" altLang="en-US" sz="3200">
                <a:solidFill>
                  <a:srgbClr val="FF0000"/>
                </a:solidFill>
              </a:rPr>
              <a:t>交付金</a:t>
            </a:r>
            <a:r>
              <a:rPr lang="ja-JP" altLang="en-US" sz="3200"/>
              <a:t>と</a:t>
            </a:r>
            <a:r>
              <a:rPr lang="ja-JP" altLang="en-US" sz="3200">
                <a:solidFill>
                  <a:srgbClr val="FF0000"/>
                </a:solidFill>
              </a:rPr>
              <a:t>企業版ふるさと納税</a:t>
            </a:r>
            <a:r>
              <a:rPr lang="ja-JP" altLang="en-US" sz="3200"/>
              <a:t>を活かして</a:t>
            </a:r>
            <a:endParaRPr lang="en-US" altLang="ja-JP" sz="3200" dirty="0"/>
          </a:p>
          <a:p>
            <a:pPr marL="0" indent="0">
              <a:buNone/>
            </a:pPr>
            <a:endParaRPr lang="en-US" altLang="ja-JP" sz="3200" dirty="0">
              <a:solidFill>
                <a:srgbClr val="FF0000"/>
              </a:solidFill>
            </a:endParaRPr>
          </a:p>
          <a:p>
            <a:pPr marL="0" indent="0">
              <a:buNone/>
            </a:pPr>
            <a:endParaRPr lang="en-US" altLang="ja-JP" sz="3200" dirty="0"/>
          </a:p>
          <a:p>
            <a:pPr marL="0" indent="0">
              <a:buNone/>
            </a:pPr>
            <a:endParaRPr lang="en-US" altLang="ja-JP" dirty="0"/>
          </a:p>
        </p:txBody>
      </p:sp>
    </p:spTree>
    <p:extLst>
      <p:ext uri="{BB962C8B-B14F-4D97-AF65-F5344CB8AC3E}">
        <p14:creationId xmlns:p14="http://schemas.microsoft.com/office/powerpoint/2010/main" val="2597472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0FF8F7-A817-D24E-BEFC-CD783B3DFE6D}"/>
              </a:ext>
            </a:extLst>
          </p:cNvPr>
          <p:cNvSpPr>
            <a:spLocks noGrp="1"/>
          </p:cNvSpPr>
          <p:nvPr>
            <p:ph type="title"/>
          </p:nvPr>
        </p:nvSpPr>
        <p:spPr/>
        <p:txBody>
          <a:bodyPr>
            <a:normAutofit/>
          </a:bodyPr>
          <a:lstStyle/>
          <a:p>
            <a:r>
              <a:rPr lang="ja-JP" altLang="en-US" sz="2000"/>
              <a:t>歴史を活かしてまち</a:t>
            </a:r>
            <a:r>
              <a:rPr kumimoji="1" lang="ja-JP" altLang="en-US" sz="2000"/>
              <a:t>を元気にして</a:t>
            </a:r>
            <a:r>
              <a:rPr lang="ja-JP" altLang="en-US" sz="2000"/>
              <a:t>いく為に</a:t>
            </a:r>
            <a:endParaRPr kumimoji="1" lang="ja-JP" altLang="en-US" sz="2000"/>
          </a:p>
        </p:txBody>
      </p:sp>
      <p:sp>
        <p:nvSpPr>
          <p:cNvPr id="5" name="コンテンツ プレースホルダー 4">
            <a:extLst>
              <a:ext uri="{FF2B5EF4-FFF2-40B4-BE49-F238E27FC236}">
                <a16:creationId xmlns:a16="http://schemas.microsoft.com/office/drawing/2014/main" id="{2D12E77B-2016-6047-AAA5-817E69AFAE8C}"/>
              </a:ext>
            </a:extLst>
          </p:cNvPr>
          <p:cNvSpPr>
            <a:spLocks noGrp="1"/>
          </p:cNvSpPr>
          <p:nvPr>
            <p:ph idx="1"/>
          </p:nvPr>
        </p:nvSpPr>
        <p:spPr>
          <a:xfrm>
            <a:off x="166255" y="791154"/>
            <a:ext cx="8794865" cy="5609646"/>
          </a:xfrm>
        </p:spPr>
        <p:txBody>
          <a:bodyPr/>
          <a:lstStyle/>
          <a:p>
            <a:pPr marL="0" indent="0">
              <a:buNone/>
            </a:pPr>
            <a:endParaRPr lang="en-US" altLang="ja-JP" sz="3200" dirty="0">
              <a:solidFill>
                <a:srgbClr val="FF0000"/>
              </a:solidFill>
            </a:endParaRPr>
          </a:p>
          <a:p>
            <a:pPr marL="0" indent="0">
              <a:buNone/>
            </a:pPr>
            <a:r>
              <a:rPr lang="ja-JP" altLang="en-US" sz="3200"/>
              <a:t>官民連携で「地域再生計画」を描く</a:t>
            </a:r>
            <a:endParaRPr lang="en-US" altLang="ja-JP" sz="3200" dirty="0"/>
          </a:p>
          <a:p>
            <a:pPr marL="0" indent="0">
              <a:buNone/>
            </a:pPr>
            <a:endParaRPr lang="en-US" altLang="ja-JP" sz="3200" dirty="0"/>
          </a:p>
          <a:p>
            <a:pPr marL="0" indent="0">
              <a:buNone/>
            </a:pPr>
            <a:r>
              <a:rPr lang="ja-JP" altLang="en-US" sz="3200"/>
              <a:t>国の交付金と企業版ふるさと納税を活かして</a:t>
            </a:r>
            <a:endParaRPr lang="en-US" altLang="ja-JP" sz="3200" dirty="0"/>
          </a:p>
          <a:p>
            <a:pPr marL="0" indent="0">
              <a:buNone/>
            </a:pPr>
            <a:endParaRPr lang="en-US" altLang="ja-JP" sz="3200" dirty="0">
              <a:solidFill>
                <a:srgbClr val="FF0000"/>
              </a:solidFill>
            </a:endParaRPr>
          </a:p>
          <a:p>
            <a:pPr marL="0" indent="0">
              <a:buNone/>
            </a:pPr>
            <a:r>
              <a:rPr lang="ja-JP" altLang="en-US" sz="3200"/>
              <a:t>空き家を活かしたまちづくりで</a:t>
            </a:r>
            <a:r>
              <a:rPr lang="ja-JP" altLang="en-US" sz="3200">
                <a:solidFill>
                  <a:srgbClr val="FF0000"/>
                </a:solidFill>
              </a:rPr>
              <a:t>関係人口</a:t>
            </a:r>
            <a:r>
              <a:rPr lang="ja-JP" altLang="en-US" sz="3200"/>
              <a:t>の増加</a:t>
            </a:r>
            <a:endParaRPr lang="en-US" altLang="ja-JP" sz="3200" dirty="0"/>
          </a:p>
          <a:p>
            <a:pPr marL="0" indent="0">
              <a:buNone/>
            </a:pPr>
            <a:endParaRPr lang="en-US" altLang="ja-JP" sz="3200" dirty="0">
              <a:solidFill>
                <a:srgbClr val="FF0000"/>
              </a:solidFill>
            </a:endParaRPr>
          </a:p>
          <a:p>
            <a:pPr marL="0" indent="0">
              <a:buNone/>
            </a:pPr>
            <a:endParaRPr lang="en-US" altLang="ja-JP" sz="3200" dirty="0"/>
          </a:p>
          <a:p>
            <a:pPr marL="0" indent="0">
              <a:buNone/>
            </a:pPr>
            <a:endParaRPr lang="en-US" altLang="ja-JP" dirty="0"/>
          </a:p>
        </p:txBody>
      </p:sp>
    </p:spTree>
    <p:extLst>
      <p:ext uri="{BB962C8B-B14F-4D97-AF65-F5344CB8AC3E}">
        <p14:creationId xmlns:p14="http://schemas.microsoft.com/office/powerpoint/2010/main" val="1758437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0FF8F7-A817-D24E-BEFC-CD783B3DFE6D}"/>
              </a:ext>
            </a:extLst>
          </p:cNvPr>
          <p:cNvSpPr>
            <a:spLocks noGrp="1"/>
          </p:cNvSpPr>
          <p:nvPr>
            <p:ph type="title"/>
          </p:nvPr>
        </p:nvSpPr>
        <p:spPr/>
        <p:txBody>
          <a:bodyPr>
            <a:normAutofit/>
          </a:bodyPr>
          <a:lstStyle/>
          <a:p>
            <a:r>
              <a:rPr lang="ja-JP" altLang="en-US" sz="2000"/>
              <a:t>歴史を活かしてまち</a:t>
            </a:r>
            <a:r>
              <a:rPr kumimoji="1" lang="ja-JP" altLang="en-US" sz="2000"/>
              <a:t>を元気にして</a:t>
            </a:r>
            <a:r>
              <a:rPr lang="ja-JP" altLang="en-US" sz="2000"/>
              <a:t>いく為に</a:t>
            </a:r>
            <a:endParaRPr kumimoji="1" lang="ja-JP" altLang="en-US" sz="2000"/>
          </a:p>
        </p:txBody>
      </p:sp>
      <p:sp>
        <p:nvSpPr>
          <p:cNvPr id="5" name="コンテンツ プレースホルダー 4">
            <a:extLst>
              <a:ext uri="{FF2B5EF4-FFF2-40B4-BE49-F238E27FC236}">
                <a16:creationId xmlns:a16="http://schemas.microsoft.com/office/drawing/2014/main" id="{2D12E77B-2016-6047-AAA5-817E69AFAE8C}"/>
              </a:ext>
            </a:extLst>
          </p:cNvPr>
          <p:cNvSpPr>
            <a:spLocks noGrp="1"/>
          </p:cNvSpPr>
          <p:nvPr>
            <p:ph idx="1"/>
          </p:nvPr>
        </p:nvSpPr>
        <p:spPr>
          <a:xfrm>
            <a:off x="166255" y="791154"/>
            <a:ext cx="8794865" cy="5609646"/>
          </a:xfrm>
        </p:spPr>
        <p:txBody>
          <a:bodyPr/>
          <a:lstStyle/>
          <a:p>
            <a:pPr marL="0" indent="0">
              <a:buNone/>
            </a:pPr>
            <a:endParaRPr lang="en-US" altLang="ja-JP" sz="3200" dirty="0">
              <a:solidFill>
                <a:srgbClr val="FF0000"/>
              </a:solidFill>
            </a:endParaRPr>
          </a:p>
          <a:p>
            <a:pPr marL="0" indent="0">
              <a:buNone/>
            </a:pPr>
            <a:r>
              <a:rPr lang="ja-JP" altLang="en-US" sz="3200"/>
              <a:t>官民連携で「地域再生計画」を描く</a:t>
            </a:r>
            <a:endParaRPr lang="en-US" altLang="ja-JP" sz="3200" dirty="0"/>
          </a:p>
          <a:p>
            <a:pPr marL="0" indent="0">
              <a:buNone/>
            </a:pPr>
            <a:endParaRPr lang="en-US" altLang="ja-JP" sz="3200" dirty="0"/>
          </a:p>
          <a:p>
            <a:pPr marL="0" indent="0">
              <a:buNone/>
            </a:pPr>
            <a:r>
              <a:rPr lang="ja-JP" altLang="en-US" sz="3200"/>
              <a:t>国の交付金と企業版ふるさと納税を活かして</a:t>
            </a:r>
            <a:endParaRPr lang="en-US" altLang="ja-JP" sz="3200" dirty="0"/>
          </a:p>
          <a:p>
            <a:pPr marL="0" indent="0">
              <a:buNone/>
            </a:pPr>
            <a:endParaRPr lang="en-US" altLang="ja-JP" sz="3200" dirty="0">
              <a:solidFill>
                <a:srgbClr val="FF0000"/>
              </a:solidFill>
            </a:endParaRPr>
          </a:p>
          <a:p>
            <a:pPr marL="0" indent="0">
              <a:buNone/>
            </a:pPr>
            <a:r>
              <a:rPr lang="ja-JP" altLang="en-US" sz="3200"/>
              <a:t>空き家を活かしたまちづくりで関係人口の増加</a:t>
            </a:r>
            <a:endParaRPr lang="en-US" altLang="ja-JP" sz="3200" dirty="0"/>
          </a:p>
          <a:p>
            <a:pPr marL="0" indent="0">
              <a:buNone/>
            </a:pPr>
            <a:endParaRPr lang="en-US" altLang="ja-JP" sz="3200" dirty="0">
              <a:solidFill>
                <a:srgbClr val="FF0000"/>
              </a:solidFill>
            </a:endParaRPr>
          </a:p>
          <a:p>
            <a:pPr marL="0" indent="0">
              <a:buNone/>
            </a:pPr>
            <a:r>
              <a:rPr lang="ja-JP" altLang="en-US" sz="3200">
                <a:solidFill>
                  <a:srgbClr val="FF0000"/>
                </a:solidFill>
              </a:rPr>
              <a:t>未来の子ども達</a:t>
            </a:r>
            <a:r>
              <a:rPr lang="ja-JP" altLang="en-US" sz="3200"/>
              <a:t>に美しいまちを受け継ぐ</a:t>
            </a:r>
            <a:endParaRPr lang="en-US" altLang="ja-JP" sz="3200" dirty="0"/>
          </a:p>
          <a:p>
            <a:pPr marL="0" indent="0">
              <a:buNone/>
            </a:pPr>
            <a:endParaRPr lang="en-US" altLang="ja-JP" dirty="0"/>
          </a:p>
        </p:txBody>
      </p:sp>
    </p:spTree>
    <p:extLst>
      <p:ext uri="{BB962C8B-B14F-4D97-AF65-F5344CB8AC3E}">
        <p14:creationId xmlns:p14="http://schemas.microsoft.com/office/powerpoint/2010/main" val="406930243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355</TotalTime>
  <Words>1115</Words>
  <Application>Microsoft Macintosh PowerPoint</Application>
  <PresentationFormat>画面に合わせる (4:3)</PresentationFormat>
  <Paragraphs>150</Paragraphs>
  <Slides>29</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29</vt:i4>
      </vt:variant>
    </vt:vector>
  </HeadingPairs>
  <TitlesOfParts>
    <vt:vector size="35" baseType="lpstr">
      <vt:lpstr>ＭＳ ゴシック</vt:lpstr>
      <vt:lpstr>游ゴシック</vt:lpstr>
      <vt:lpstr>Arial</vt:lpstr>
      <vt:lpstr>Calibri</vt:lpstr>
      <vt:lpstr>Calibri Light</vt:lpstr>
      <vt:lpstr>Office テーマ</vt:lpstr>
      <vt:lpstr> 一般社団法人 全国空き家アドバイザー協議会　　　         ○○○○支部  令和４年４月度例会 （過去の例会資料も参考にしてください）</vt:lpstr>
      <vt:lpstr>これからの日本は</vt:lpstr>
      <vt:lpstr>PowerPoint プレゼンテーション</vt:lpstr>
      <vt:lpstr>空き家に手を加えるコトなくそのまま流通が基本</vt:lpstr>
      <vt:lpstr>令和４年施行新・空き家法</vt:lpstr>
      <vt:lpstr>空家法基本指針及び特定空家等ガイドラインを改正（4月から） </vt:lpstr>
      <vt:lpstr> 国庫帰属制度（令和5年4月27日開始） </vt:lpstr>
      <vt:lpstr>相続土地の登記義務化（令和6年4月1日開始）</vt:lpstr>
      <vt:lpstr>これから考えられること</vt:lpstr>
      <vt:lpstr> </vt:lpstr>
      <vt:lpstr>シルバー人材センターとの連携</vt:lpstr>
      <vt:lpstr>古民家再生協会では流通の難しい空き家（古民家）</vt:lpstr>
      <vt:lpstr>ＤＩＹ型賃貸借</vt:lpstr>
      <vt:lpstr>PowerPoint プレゼンテーション</vt:lpstr>
      <vt:lpstr>遊休施設を活用する為の交付金（今受付中・6月２次募集予定）</vt:lpstr>
      <vt:lpstr>内閣府　デジタル田園都市国家構想推進交付金（間も無く3回目募集）1</vt:lpstr>
      <vt:lpstr>内閣府　デジタル田園都市国家構想推進交付金（間も無く3回目募集）2</vt:lpstr>
      <vt:lpstr>４月14日はYOROfficeにて勉強会</vt:lpstr>
      <vt:lpstr>国の施策「企業版ふるさと納税」</vt:lpstr>
      <vt:lpstr>企業版ふるさと納税の自治体メリット</vt:lpstr>
      <vt:lpstr>企業版ふるさと納税禁止事項　（Q &amp; A より）</vt:lpstr>
      <vt:lpstr>自治体負担なく地域を元気にしていく</vt:lpstr>
      <vt:lpstr>　PPPとは</vt:lpstr>
      <vt:lpstr>国の地域再生制度</vt:lpstr>
      <vt:lpstr>国の地域再生制度</vt:lpstr>
      <vt:lpstr>歴史を活かしてまちを元気にしていく為に</vt:lpstr>
      <vt:lpstr>歴史を活かしてまちを元気にしていく為に</vt:lpstr>
      <vt:lpstr>歴史を活かしてまちを元気にしていく為に</vt:lpstr>
      <vt:lpstr>歴史を活かしてまちを元気にしていく為に</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2435</cp:lastModifiedBy>
  <cp:revision>56</cp:revision>
  <dcterms:created xsi:type="dcterms:W3CDTF">2021-02-04T05:15:42Z</dcterms:created>
  <dcterms:modified xsi:type="dcterms:W3CDTF">2022-04-01T00:42:47Z</dcterms:modified>
</cp:coreProperties>
</file>