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sldIdLst>
    <p:sldId id="2760" r:id="rId2"/>
    <p:sldId id="3337" r:id="rId3"/>
    <p:sldId id="3333" r:id="rId4"/>
    <p:sldId id="3334" r:id="rId5"/>
    <p:sldId id="3335" r:id="rId6"/>
    <p:sldId id="3336" r:id="rId7"/>
    <p:sldId id="3340" r:id="rId8"/>
    <p:sldId id="3341" r:id="rId9"/>
    <p:sldId id="3338" r:id="rId10"/>
    <p:sldId id="3346" r:id="rId11"/>
    <p:sldId id="3349" r:id="rId12"/>
    <p:sldId id="3352" r:id="rId13"/>
    <p:sldId id="3347" r:id="rId14"/>
    <p:sldId id="3351" r:id="rId15"/>
    <p:sldId id="2931" r:id="rId16"/>
    <p:sldId id="2932" r:id="rId17"/>
    <p:sldId id="3339" r:id="rId18"/>
    <p:sldId id="3331" r:id="rId19"/>
    <p:sldId id="3342" r:id="rId20"/>
    <p:sldId id="3343" r:id="rId21"/>
    <p:sldId id="3344" r:id="rId22"/>
    <p:sldId id="3235" r:id="rId23"/>
    <p:sldId id="3113" r:id="rId24"/>
    <p:sldId id="3323" r:id="rId25"/>
    <p:sldId id="3000" r:id="rId26"/>
    <p:sldId id="3001" r:id="rId27"/>
    <p:sldId id="3242" r:id="rId28"/>
    <p:sldId id="3286" r:id="rId29"/>
    <p:sldId id="3282" r:id="rId30"/>
    <p:sldId id="1932" r:id="rId31"/>
    <p:sldId id="3353"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28" d="100"/>
          <a:sy n="128"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149FA-19E5-C54F-862B-D0B709F5BF37}" type="datetimeFigureOut">
              <a:rPr kumimoji="1" lang="ja-JP" altLang="en-US" smtClean="0"/>
              <a:t>2022/5/1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C41449-0F6A-5241-A817-4CB6E1274E62}" type="slidenum">
              <a:rPr kumimoji="1" lang="ja-JP" altLang="en-US" smtClean="0"/>
              <a:t>‹#›</a:t>
            </a:fld>
            <a:endParaRPr kumimoji="1" lang="ja-JP" altLang="en-US"/>
          </a:p>
        </p:txBody>
      </p:sp>
    </p:spTree>
    <p:extLst>
      <p:ext uri="{BB962C8B-B14F-4D97-AF65-F5344CB8AC3E}">
        <p14:creationId xmlns:p14="http://schemas.microsoft.com/office/powerpoint/2010/main" val="23691989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15</a:t>
            </a:fld>
            <a:endParaRPr kumimoji="1" lang="ja-JP" altLang="en-US"/>
          </a:p>
        </p:txBody>
      </p:sp>
    </p:spTree>
    <p:extLst>
      <p:ext uri="{BB962C8B-B14F-4D97-AF65-F5344CB8AC3E}">
        <p14:creationId xmlns:p14="http://schemas.microsoft.com/office/powerpoint/2010/main" val="212949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16</a:t>
            </a:fld>
            <a:endParaRPr kumimoji="1" lang="ja-JP" altLang="en-US"/>
          </a:p>
        </p:txBody>
      </p:sp>
    </p:spTree>
    <p:extLst>
      <p:ext uri="{BB962C8B-B14F-4D97-AF65-F5344CB8AC3E}">
        <p14:creationId xmlns:p14="http://schemas.microsoft.com/office/powerpoint/2010/main" val="2900705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2022/5/1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tiff"/><Relationship Id="rId5" Type="http://schemas.openxmlformats.org/officeDocument/2006/relationships/image" Target="../media/image30.tiff"/><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a:t>
            </a:r>
            <a:r>
              <a:rPr kumimoji="1" lang="ja-JP" altLang="en-US"/>
              <a:t>協議会　　　</a:t>
            </a:r>
            <a:r>
              <a:rPr kumimoji="1" lang="en-US" altLang="ja-JP" dirty="0"/>
              <a:t>         </a:t>
            </a:r>
            <a:r>
              <a:rPr kumimoji="1" lang="ja-JP" altLang="en-US"/>
              <a:t>○○○○支部</a:t>
            </a:r>
            <a:br>
              <a:rPr kumimoji="1" lang="en-US" altLang="ja-JP" dirty="0"/>
            </a:br>
            <a:br>
              <a:rPr kumimoji="1" lang="en-US" altLang="ja-JP" dirty="0"/>
            </a:br>
            <a:r>
              <a:rPr kumimoji="1" lang="ja-JP" altLang="en-US" sz="4000"/>
              <a:t>令和４年５月度例会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地域経済を担う</a:t>
            </a:r>
            <a:endParaRPr lang="en-US" altLang="ja-JP" sz="2400" dirty="0"/>
          </a:p>
          <a:p>
            <a:pPr marL="0" indent="0">
              <a:buNone/>
            </a:pPr>
            <a:r>
              <a:rPr lang="ja-JP" altLang="en-US" sz="2400"/>
              <a:t>空き家アドバイザー協議会</a:t>
            </a:r>
            <a:endParaRPr lang="en-US" altLang="ja-JP" sz="2400" dirty="0"/>
          </a:p>
          <a:p>
            <a:pPr marL="0" indent="0">
              <a:buNone/>
            </a:pPr>
            <a:r>
              <a:rPr lang="ja-JP" altLang="en-US" sz="2400"/>
              <a:t>国の施策</a:t>
            </a:r>
            <a:r>
              <a:rPr lang="en-US" altLang="ja-JP" sz="2400" dirty="0"/>
              <a:t>/</a:t>
            </a:r>
            <a:r>
              <a:rPr lang="ja-JP" altLang="en-US" sz="2400"/>
              <a:t>他支部取り組み</a:t>
            </a:r>
            <a:endParaRPr lang="en-US" altLang="ja-JP" sz="2400" dirty="0"/>
          </a:p>
          <a:p>
            <a:pPr marL="0" indent="0">
              <a:buNone/>
            </a:pPr>
            <a:r>
              <a:rPr lang="en-US" altLang="ja-JP" sz="2400"/>
              <a:t>             </a:t>
            </a:r>
            <a:r>
              <a:rPr lang="ja-JP" altLang="en-US" sz="2400"/>
              <a:t>から考える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952854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コンテンツ プレースホルダー 12" descr="白いバックグラウンドの像&#10;&#10;低い精度で自動的に生成された説明">
            <a:extLst>
              <a:ext uri="{FF2B5EF4-FFF2-40B4-BE49-F238E27FC236}">
                <a16:creationId xmlns:a16="http://schemas.microsoft.com/office/drawing/2014/main" id="{D79B310F-0726-7204-D443-2C3F5CBA5B43}"/>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20" y="835670"/>
            <a:ext cx="9143980" cy="6022330"/>
          </a:xfrm>
          <a:prstGeom prst="rect">
            <a:avLst/>
          </a:prstGeom>
        </p:spPr>
      </p:pic>
      <p:sp>
        <p:nvSpPr>
          <p:cNvPr id="14" name="テキスト ボックス 13">
            <a:extLst>
              <a:ext uri="{FF2B5EF4-FFF2-40B4-BE49-F238E27FC236}">
                <a16:creationId xmlns:a16="http://schemas.microsoft.com/office/drawing/2014/main" id="{48B92A3F-50C4-4649-1BA8-ADB2C8297DE5}"/>
              </a:ext>
            </a:extLst>
          </p:cNvPr>
          <p:cNvSpPr txBox="1"/>
          <p:nvPr/>
        </p:nvSpPr>
        <p:spPr>
          <a:xfrm>
            <a:off x="2863840" y="104150"/>
            <a:ext cx="3416320" cy="523220"/>
          </a:xfrm>
          <a:prstGeom prst="rect">
            <a:avLst/>
          </a:prstGeom>
          <a:noFill/>
        </p:spPr>
        <p:txBody>
          <a:bodyPr wrap="none" rtlCol="0">
            <a:spAutoFit/>
          </a:bodyPr>
          <a:lstStyle/>
          <a:p>
            <a:r>
              <a:rPr kumimoji="1" lang="ja-JP" altLang="en-US" sz="2800" b="1"/>
              <a:t>考えてみてください</a:t>
            </a:r>
          </a:p>
        </p:txBody>
      </p:sp>
    </p:spTree>
    <p:extLst>
      <p:ext uri="{BB962C8B-B14F-4D97-AF65-F5344CB8AC3E}">
        <p14:creationId xmlns:p14="http://schemas.microsoft.com/office/powerpoint/2010/main" val="304044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3484D6-85D4-3E97-D214-55D1F79B465B}"/>
              </a:ext>
            </a:extLst>
          </p:cNvPr>
          <p:cNvSpPr>
            <a:spLocks noGrp="1"/>
          </p:cNvSpPr>
          <p:nvPr>
            <p:ph type="title"/>
          </p:nvPr>
        </p:nvSpPr>
        <p:spPr/>
        <p:txBody>
          <a:bodyPr/>
          <a:lstStyle/>
          <a:p>
            <a:r>
              <a:rPr kumimoji="1" lang="ja-JP" altLang="en-US"/>
              <a:t>マンションと戸建住宅どちらがいいのか？</a:t>
            </a:r>
          </a:p>
        </p:txBody>
      </p:sp>
      <p:pic>
        <p:nvPicPr>
          <p:cNvPr id="5" name="コンテンツ プレースホルダー 4">
            <a:extLst>
              <a:ext uri="{FF2B5EF4-FFF2-40B4-BE49-F238E27FC236}">
                <a16:creationId xmlns:a16="http://schemas.microsoft.com/office/drawing/2014/main" id="{209F3696-8246-87D2-B479-F16970DD217F}"/>
              </a:ext>
            </a:extLst>
          </p:cNvPr>
          <p:cNvPicPr>
            <a:picLocks noGrp="1" noChangeAspect="1"/>
          </p:cNvPicPr>
          <p:nvPr>
            <p:ph idx="1"/>
          </p:nvPr>
        </p:nvPicPr>
        <p:blipFill>
          <a:blip r:embed="rId2"/>
          <a:stretch>
            <a:fillRect/>
          </a:stretch>
        </p:blipFill>
        <p:spPr>
          <a:xfrm>
            <a:off x="228600" y="788670"/>
            <a:ext cx="8743950" cy="5474970"/>
          </a:xfrm>
        </p:spPr>
      </p:pic>
    </p:spTree>
    <p:extLst>
      <p:ext uri="{BB962C8B-B14F-4D97-AF65-F5344CB8AC3E}">
        <p14:creationId xmlns:p14="http://schemas.microsoft.com/office/powerpoint/2010/main" val="327299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6A51D8-E8ED-7AAB-2D4E-CCD1F24C9720}"/>
              </a:ext>
            </a:extLst>
          </p:cNvPr>
          <p:cNvSpPr>
            <a:spLocks noGrp="1"/>
          </p:cNvSpPr>
          <p:nvPr>
            <p:ph type="title"/>
          </p:nvPr>
        </p:nvSpPr>
        <p:spPr/>
        <p:txBody>
          <a:bodyPr/>
          <a:lstStyle/>
          <a:p>
            <a:r>
              <a:rPr kumimoji="1" lang="ja-JP" altLang="en-US"/>
              <a:t>新築住宅と中古住宅どちらがいいのか？</a:t>
            </a:r>
          </a:p>
        </p:txBody>
      </p:sp>
      <p:pic>
        <p:nvPicPr>
          <p:cNvPr id="5" name="コンテンツ プレースホルダー 4" descr="家の前に立っている建物&#10;&#10;中程度の精度で自動的に生成された説明">
            <a:extLst>
              <a:ext uri="{FF2B5EF4-FFF2-40B4-BE49-F238E27FC236}">
                <a16:creationId xmlns:a16="http://schemas.microsoft.com/office/drawing/2014/main" id="{4339CECB-FE9A-09B4-FABC-34888416033D}"/>
              </a:ext>
            </a:extLst>
          </p:cNvPr>
          <p:cNvPicPr>
            <a:picLocks noGrp="1" noChangeAspect="1"/>
          </p:cNvPicPr>
          <p:nvPr>
            <p:ph idx="1"/>
          </p:nvPr>
        </p:nvPicPr>
        <p:blipFill>
          <a:blip r:embed="rId2"/>
          <a:stretch>
            <a:fillRect/>
          </a:stretch>
        </p:blipFill>
        <p:spPr>
          <a:xfrm>
            <a:off x="308610" y="868680"/>
            <a:ext cx="8515350" cy="5360669"/>
          </a:xfrm>
        </p:spPr>
      </p:pic>
    </p:spTree>
    <p:extLst>
      <p:ext uri="{BB962C8B-B14F-4D97-AF65-F5344CB8AC3E}">
        <p14:creationId xmlns:p14="http://schemas.microsoft.com/office/powerpoint/2010/main" val="1130045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C3DCFA-0585-6EBE-A7D7-5EFE6B2872E6}"/>
              </a:ext>
            </a:extLst>
          </p:cNvPr>
          <p:cNvSpPr>
            <a:spLocks noGrp="1"/>
          </p:cNvSpPr>
          <p:nvPr>
            <p:ph type="title"/>
          </p:nvPr>
        </p:nvSpPr>
        <p:spPr/>
        <p:txBody>
          <a:bodyPr/>
          <a:lstStyle/>
          <a:p>
            <a:r>
              <a:rPr kumimoji="1" lang="ja-JP" altLang="en-US"/>
              <a:t>都会と田舎どちらが住みやすいのか？</a:t>
            </a:r>
          </a:p>
        </p:txBody>
      </p:sp>
      <p:pic>
        <p:nvPicPr>
          <p:cNvPr id="5" name="コンテンツ プレースホルダー 4" descr="屋外, 草, 建物, 道路 が含まれている画像&#10;&#10;自動的に生成された説明">
            <a:extLst>
              <a:ext uri="{FF2B5EF4-FFF2-40B4-BE49-F238E27FC236}">
                <a16:creationId xmlns:a16="http://schemas.microsoft.com/office/drawing/2014/main" id="{B896AFD0-5544-3AB8-74A8-11D4CB431859}"/>
              </a:ext>
            </a:extLst>
          </p:cNvPr>
          <p:cNvPicPr>
            <a:picLocks noGrp="1" noChangeAspect="1"/>
          </p:cNvPicPr>
          <p:nvPr>
            <p:ph idx="1"/>
          </p:nvPr>
        </p:nvPicPr>
        <p:blipFill>
          <a:blip r:embed="rId2"/>
          <a:stretch>
            <a:fillRect/>
          </a:stretch>
        </p:blipFill>
        <p:spPr>
          <a:xfrm>
            <a:off x="320040" y="845820"/>
            <a:ext cx="8492490" cy="5280660"/>
          </a:xfrm>
        </p:spPr>
      </p:pic>
    </p:spTree>
    <p:extLst>
      <p:ext uri="{BB962C8B-B14F-4D97-AF65-F5344CB8AC3E}">
        <p14:creationId xmlns:p14="http://schemas.microsoft.com/office/powerpoint/2010/main" val="455650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A08F4E-A2D4-D126-9C23-CB2C80853BD0}"/>
              </a:ext>
            </a:extLst>
          </p:cNvPr>
          <p:cNvSpPr>
            <a:spLocks noGrp="1"/>
          </p:cNvSpPr>
          <p:nvPr>
            <p:ph type="title"/>
          </p:nvPr>
        </p:nvSpPr>
        <p:spPr/>
        <p:txBody>
          <a:bodyPr/>
          <a:lstStyle/>
          <a:p>
            <a:r>
              <a:rPr lang="ja-JP" altLang="en-US"/>
              <a:t>不毛な議論です</a:t>
            </a:r>
            <a:endParaRPr kumimoji="1" lang="ja-JP" altLang="en-US"/>
          </a:p>
        </p:txBody>
      </p:sp>
      <p:sp>
        <p:nvSpPr>
          <p:cNvPr id="3" name="コンテンツ プレースホルダー 2">
            <a:extLst>
              <a:ext uri="{FF2B5EF4-FFF2-40B4-BE49-F238E27FC236}">
                <a16:creationId xmlns:a16="http://schemas.microsoft.com/office/drawing/2014/main" id="{3A237B86-53C2-D24F-63BE-B822F37872D1}"/>
              </a:ext>
            </a:extLst>
          </p:cNvPr>
          <p:cNvSpPr>
            <a:spLocks noGrp="1"/>
          </p:cNvSpPr>
          <p:nvPr>
            <p:ph idx="1"/>
          </p:nvPr>
        </p:nvSpPr>
        <p:spPr>
          <a:xfrm>
            <a:off x="457200" y="791154"/>
            <a:ext cx="8412480" cy="5438196"/>
          </a:xfrm>
        </p:spPr>
        <p:txBody>
          <a:bodyPr>
            <a:normAutofit lnSpcReduction="10000"/>
          </a:bodyPr>
          <a:lstStyle/>
          <a:p>
            <a:pPr marL="0" indent="0">
              <a:buNone/>
            </a:pPr>
            <a:r>
              <a:rPr lang="ja-JP" altLang="en-US"/>
              <a:t>少子高齢化でも新築が建ち空き家が増えます。</a:t>
            </a:r>
          </a:p>
          <a:p>
            <a:pPr marL="0" indent="0">
              <a:buNone/>
            </a:pPr>
            <a:r>
              <a:rPr lang="ja-JP" altLang="en-US"/>
              <a:t>まちにマンションが増え、</a:t>
            </a:r>
            <a:endParaRPr lang="en-US" altLang="ja-JP" dirty="0"/>
          </a:p>
          <a:p>
            <a:pPr marL="0" indent="0">
              <a:buNone/>
            </a:pPr>
            <a:r>
              <a:rPr lang="ja-JP" altLang="en-US"/>
              <a:t>田舎の一戸建てが空き家になります。</a:t>
            </a:r>
          </a:p>
          <a:p>
            <a:pPr marL="0" indent="0">
              <a:buNone/>
            </a:pPr>
            <a:endParaRPr lang="ja-JP" altLang="en-US"/>
          </a:p>
          <a:p>
            <a:pPr marL="0" indent="0">
              <a:buNone/>
            </a:pPr>
            <a:r>
              <a:rPr lang="ja-JP" altLang="en-US"/>
              <a:t>人口減少は</a:t>
            </a:r>
          </a:p>
          <a:p>
            <a:pPr marL="0" indent="0">
              <a:buNone/>
            </a:pPr>
            <a:r>
              <a:rPr lang="ja-JP" altLang="en-US"/>
              <a:t>年間の出生数が減少し</a:t>
            </a:r>
            <a:endParaRPr lang="en-US" altLang="ja-JP" dirty="0"/>
          </a:p>
          <a:p>
            <a:pPr marL="0" indent="0">
              <a:buNone/>
            </a:pPr>
            <a:r>
              <a:rPr lang="ja-JP" altLang="en-US"/>
              <a:t>死亡者数が増えたこと自然減です。</a:t>
            </a:r>
          </a:p>
          <a:p>
            <a:pPr marL="0" indent="0">
              <a:buNone/>
            </a:pPr>
            <a:endParaRPr lang="ja-JP" altLang="en-US"/>
          </a:p>
          <a:p>
            <a:pPr marL="0" indent="0">
              <a:buNone/>
            </a:pPr>
            <a:r>
              <a:rPr lang="ja-JP" altLang="en-US"/>
              <a:t>「人口減少」「少子高齢化」</a:t>
            </a:r>
          </a:p>
          <a:p>
            <a:pPr marL="0" indent="0">
              <a:buNone/>
            </a:pPr>
            <a:r>
              <a:rPr lang="ja-JP" altLang="en-US"/>
              <a:t>そんな中でも新築は建ち総住宅数は増え続け</a:t>
            </a:r>
            <a:endParaRPr lang="en-US" altLang="ja-JP" dirty="0"/>
          </a:p>
          <a:p>
            <a:pPr marL="0" indent="0">
              <a:buNone/>
            </a:pPr>
            <a:r>
              <a:rPr lang="ja-JP" altLang="en-US"/>
              <a:t>空き家も増えています。不思議です。</a:t>
            </a:r>
          </a:p>
          <a:p>
            <a:pPr marL="0" indent="0">
              <a:buNone/>
            </a:pPr>
            <a:endParaRPr kumimoji="1" lang="ja-JP" altLang="en-US"/>
          </a:p>
        </p:txBody>
      </p:sp>
    </p:spTree>
    <p:extLst>
      <p:ext uri="{BB962C8B-B14F-4D97-AF65-F5344CB8AC3E}">
        <p14:creationId xmlns:p14="http://schemas.microsoft.com/office/powerpoint/2010/main" val="145614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5856AF05-953F-D7B1-8EAD-E4FFF85B1DB7}"/>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kumimoji="1" lang="ja-JP" altLang="en-US" sz="2800" kern="1200">
                <a:solidFill>
                  <a:schemeClr val="bg1"/>
                </a:solidFill>
                <a:latin typeface="+mj-lt"/>
                <a:ea typeface="+mj-ea"/>
                <a:cs typeface="+mj-cs"/>
              </a:rPr>
              <a:t>人口減少の中　総住宅数は増え続ける</a:t>
            </a:r>
          </a:p>
        </p:txBody>
      </p:sp>
      <p:pic>
        <p:nvPicPr>
          <p:cNvPr id="1026" name="Picture 2" descr="平成30年住宅・土地統計調査 住宅数概数集計 結果の要約 | ホープル">
            <a:extLst>
              <a:ext uri="{FF2B5EF4-FFF2-40B4-BE49-F238E27FC236}">
                <a16:creationId xmlns:a16="http://schemas.microsoft.com/office/drawing/2014/main" id="{B39E2EC1-7303-72EB-03D3-1CE85CCD901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64974" y="1510895"/>
            <a:ext cx="6414052" cy="4703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26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タイトル 1">
            <a:extLst>
              <a:ext uri="{FF2B5EF4-FFF2-40B4-BE49-F238E27FC236}">
                <a16:creationId xmlns:a16="http://schemas.microsoft.com/office/drawing/2014/main" id="{A7D01B38-07C6-15B5-0710-971549CA3734}"/>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a:r>
              <a:rPr kumimoji="1" lang="ja-JP" altLang="en-US" sz="2800" kern="1200">
                <a:solidFill>
                  <a:schemeClr val="bg1"/>
                </a:solidFill>
                <a:latin typeface="+mj-lt"/>
                <a:ea typeface="+mj-ea"/>
                <a:cs typeface="+mj-cs"/>
              </a:rPr>
              <a:t>空き家が増えるのは当たり前の</a:t>
            </a:r>
          </a:p>
        </p:txBody>
      </p:sp>
      <p:pic>
        <p:nvPicPr>
          <p:cNvPr id="2050" name="Picture 2" descr="平成30年住宅・土地統計調査 住宅数概数集計 結果の要約 | ホープル">
            <a:extLst>
              <a:ext uri="{FF2B5EF4-FFF2-40B4-BE49-F238E27FC236}">
                <a16:creationId xmlns:a16="http://schemas.microsoft.com/office/drawing/2014/main" id="{E728251D-F9AF-EB9F-5251-35B748CD48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1526" y="1519273"/>
            <a:ext cx="6920948" cy="4786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669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74F508-003F-5A1B-DE98-0E9D264F4E0B}"/>
              </a:ext>
            </a:extLst>
          </p:cNvPr>
          <p:cNvSpPr>
            <a:spLocks noGrp="1"/>
          </p:cNvSpPr>
          <p:nvPr>
            <p:ph type="title"/>
          </p:nvPr>
        </p:nvSpPr>
        <p:spPr/>
        <p:txBody>
          <a:bodyPr>
            <a:normAutofit fontScale="90000"/>
          </a:bodyPr>
          <a:lstStyle/>
          <a:p>
            <a:br>
              <a:rPr lang="en-US" altLang="ja-JP" dirty="0"/>
            </a:br>
            <a:r>
              <a:rPr lang="ja-JP" altLang="en-US"/>
              <a:t>　</a:t>
            </a:r>
            <a:r>
              <a:rPr lang="ja-JP" altLang="en-US" sz="2700"/>
              <a:t>様々な要因が考えられますが</a:t>
            </a:r>
            <a:br>
              <a:rPr lang="ja-JP" altLang="en-US" sz="2700"/>
            </a:br>
            <a:endParaRPr kumimoji="1" lang="ja-JP" altLang="en-US" sz="2700"/>
          </a:p>
        </p:txBody>
      </p:sp>
      <p:sp>
        <p:nvSpPr>
          <p:cNvPr id="3" name="コンテンツ プレースホルダー 2">
            <a:extLst>
              <a:ext uri="{FF2B5EF4-FFF2-40B4-BE49-F238E27FC236}">
                <a16:creationId xmlns:a16="http://schemas.microsoft.com/office/drawing/2014/main" id="{CA5B58B6-54C6-60BE-2806-79559EBA9966}"/>
              </a:ext>
            </a:extLst>
          </p:cNvPr>
          <p:cNvSpPr>
            <a:spLocks noGrp="1"/>
          </p:cNvSpPr>
          <p:nvPr>
            <p:ph idx="1"/>
          </p:nvPr>
        </p:nvSpPr>
        <p:spPr>
          <a:xfrm>
            <a:off x="628650" y="791154"/>
            <a:ext cx="7886700" cy="5506776"/>
          </a:xfrm>
        </p:spPr>
        <p:txBody>
          <a:bodyPr>
            <a:normAutofit/>
          </a:bodyPr>
          <a:lstStyle/>
          <a:p>
            <a:pPr marL="0" indent="0">
              <a:buNone/>
            </a:pPr>
            <a:endParaRPr lang="en-US" altLang="ja-JP" dirty="0"/>
          </a:p>
          <a:p>
            <a:pPr marL="0" indent="0">
              <a:buNone/>
            </a:pPr>
            <a:r>
              <a:rPr lang="ja-JP" altLang="en-US"/>
              <a:t>１、業界の住宅を建築し続け</a:t>
            </a:r>
            <a:endParaRPr lang="en-US" altLang="ja-JP" dirty="0"/>
          </a:p>
          <a:p>
            <a:pPr marL="0" indent="0">
              <a:buNone/>
            </a:pPr>
            <a:r>
              <a:rPr lang="ja-JP" altLang="en-US"/>
              <a:t>　　　　営業に力を入れ売り続ける利益構造</a:t>
            </a:r>
          </a:p>
          <a:p>
            <a:pPr marL="0" indent="0">
              <a:buNone/>
            </a:pPr>
            <a:r>
              <a:rPr lang="ja-JP" altLang="en-US"/>
              <a:t>２、政府の補助金や住宅ローン減税など</a:t>
            </a:r>
            <a:endParaRPr lang="en-US" altLang="ja-JP" dirty="0"/>
          </a:p>
          <a:p>
            <a:pPr marL="0" indent="0">
              <a:buNone/>
            </a:pPr>
            <a:r>
              <a:rPr lang="ja-JP" altLang="en-US"/>
              <a:t>　　　　新築住宅の購入を後押しする施策</a:t>
            </a:r>
          </a:p>
          <a:p>
            <a:pPr marL="0" indent="0">
              <a:buNone/>
            </a:pPr>
            <a:endParaRPr lang="ja-JP" altLang="en-US"/>
          </a:p>
          <a:p>
            <a:pPr marL="0" indent="0">
              <a:buNone/>
            </a:pPr>
            <a:r>
              <a:rPr lang="ja-JP" altLang="en-US"/>
              <a:t>住宅利用されていない空き家が</a:t>
            </a:r>
            <a:endParaRPr lang="en-US" altLang="ja-JP" dirty="0"/>
          </a:p>
          <a:p>
            <a:pPr marL="0" indent="0">
              <a:buNone/>
            </a:pPr>
            <a:r>
              <a:rPr lang="ja-JP" altLang="en-US"/>
              <a:t>このまま増え続ければ廃墟が増え</a:t>
            </a:r>
            <a:endParaRPr lang="en-US" altLang="ja-JP" dirty="0"/>
          </a:p>
          <a:p>
            <a:pPr marL="0" indent="0">
              <a:buNone/>
            </a:pPr>
            <a:r>
              <a:rPr lang="ja-JP" altLang="en-US"/>
              <a:t>それらの始末に多額のコストがかかります。</a:t>
            </a:r>
          </a:p>
          <a:p>
            <a:pPr marL="0" indent="0">
              <a:buNone/>
            </a:pPr>
            <a:r>
              <a:rPr lang="ja-JP" altLang="en-US"/>
              <a:t>こういう時代感はもう長続きしません。</a:t>
            </a:r>
          </a:p>
          <a:p>
            <a:pPr marL="0" indent="0">
              <a:buNone/>
            </a:pPr>
            <a:endParaRPr lang="ja-JP" altLang="en-US"/>
          </a:p>
        </p:txBody>
      </p:sp>
    </p:spTree>
    <p:extLst>
      <p:ext uri="{BB962C8B-B14F-4D97-AF65-F5344CB8AC3E}">
        <p14:creationId xmlns:p14="http://schemas.microsoft.com/office/powerpoint/2010/main" val="1370883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1A91A-9859-B719-7F2C-4F108844998B}"/>
              </a:ext>
            </a:extLst>
          </p:cNvPr>
          <p:cNvSpPr>
            <a:spLocks noGrp="1"/>
          </p:cNvSpPr>
          <p:nvPr>
            <p:ph type="title"/>
          </p:nvPr>
        </p:nvSpPr>
        <p:spPr/>
        <p:txBody>
          <a:bodyPr>
            <a:normAutofit fontScale="90000"/>
          </a:bodyPr>
          <a:lstStyle/>
          <a:p>
            <a:br>
              <a:rPr lang="en-US" altLang="ja-JP" b="1" dirty="0"/>
            </a:br>
            <a:r>
              <a:rPr lang="ja-JP" altLang="en-US" sz="2700" b="1"/>
              <a:t>空き家の種類は</a:t>
            </a:r>
            <a:r>
              <a:rPr lang="en-US" altLang="ja-JP" sz="2700" b="1" dirty="0"/>
              <a:t>4</a:t>
            </a:r>
            <a:r>
              <a:rPr lang="ja-JP" altLang="en-US" sz="2700" b="1"/>
              <a:t>種類に大別されます</a:t>
            </a:r>
            <a:br>
              <a:rPr lang="ja-JP" altLang="en-US"/>
            </a:br>
            <a:endParaRPr kumimoji="1" lang="ja-JP" altLang="en-US"/>
          </a:p>
        </p:txBody>
      </p:sp>
      <p:sp>
        <p:nvSpPr>
          <p:cNvPr id="3" name="コンテンツ プレースホルダー 2">
            <a:extLst>
              <a:ext uri="{FF2B5EF4-FFF2-40B4-BE49-F238E27FC236}">
                <a16:creationId xmlns:a16="http://schemas.microsoft.com/office/drawing/2014/main" id="{A966724C-72BD-0E1E-035C-FF44D788FDAC}"/>
              </a:ext>
            </a:extLst>
          </p:cNvPr>
          <p:cNvSpPr>
            <a:spLocks noGrp="1"/>
          </p:cNvSpPr>
          <p:nvPr>
            <p:ph idx="1"/>
          </p:nvPr>
        </p:nvSpPr>
        <p:spPr>
          <a:xfrm>
            <a:off x="297180" y="791154"/>
            <a:ext cx="8218170" cy="5563926"/>
          </a:xfrm>
        </p:spPr>
        <p:txBody>
          <a:bodyPr>
            <a:normAutofit lnSpcReduction="10000"/>
          </a:bodyPr>
          <a:lstStyle/>
          <a:p>
            <a:endParaRPr lang="en-US" altLang="ja-JP" b="1" dirty="0"/>
          </a:p>
          <a:p>
            <a:pPr marL="0" indent="0">
              <a:buNone/>
            </a:pPr>
            <a:r>
              <a:rPr lang="ja-JP" altLang="en-US" b="1"/>
              <a:t>１、賃貸募集用の空き家</a:t>
            </a:r>
            <a:endParaRPr lang="en-US" altLang="ja-JP" b="1" dirty="0"/>
          </a:p>
          <a:p>
            <a:pPr marL="0" indent="0">
              <a:buNone/>
            </a:pPr>
            <a:endParaRPr lang="ja-JP" altLang="en-US"/>
          </a:p>
          <a:p>
            <a:pPr marL="0" indent="0">
              <a:buNone/>
            </a:pPr>
            <a:r>
              <a:rPr lang="ja-JP" altLang="en-US" b="1"/>
              <a:t>２、売却中の空き家</a:t>
            </a:r>
            <a:endParaRPr lang="en-US" altLang="ja-JP" b="1" dirty="0"/>
          </a:p>
          <a:p>
            <a:pPr marL="0" indent="0">
              <a:buNone/>
            </a:pPr>
            <a:endParaRPr lang="ja-JP" altLang="en-US"/>
          </a:p>
          <a:p>
            <a:pPr marL="0" indent="0">
              <a:buNone/>
            </a:pPr>
            <a:r>
              <a:rPr lang="ja-JP" altLang="en-US" b="1"/>
              <a:t>３、常時人が居住しているわけではない空き家</a:t>
            </a:r>
            <a:endParaRPr lang="ja-JP" altLang="en-US"/>
          </a:p>
          <a:p>
            <a:pPr marL="0" indent="0">
              <a:buNone/>
            </a:pPr>
            <a:endParaRPr lang="en-US" altLang="ja-JP" b="1" dirty="0"/>
          </a:p>
          <a:p>
            <a:pPr marL="0" indent="0">
              <a:buNone/>
            </a:pPr>
            <a:r>
              <a:rPr lang="ja-JP" altLang="en-US" b="1"/>
              <a:t>４、単に人が住んでおらず</a:t>
            </a:r>
            <a:endParaRPr lang="en-US" altLang="ja-JP" b="1" dirty="0"/>
          </a:p>
          <a:p>
            <a:pPr marL="0" indent="0">
              <a:buNone/>
            </a:pPr>
            <a:r>
              <a:rPr lang="ja-JP" altLang="en-US" b="1"/>
              <a:t>　　　　　用途も特に決まっていない空き家</a:t>
            </a:r>
            <a:endParaRPr lang="en-US" altLang="ja-JP" b="1" dirty="0"/>
          </a:p>
          <a:p>
            <a:pPr marL="0" indent="0">
              <a:buNone/>
            </a:pPr>
            <a:endParaRPr lang="ja-JP" altLang="en-US"/>
          </a:p>
          <a:p>
            <a:pPr marL="0" indent="0">
              <a:buNone/>
            </a:pPr>
            <a:r>
              <a:rPr kumimoji="1" lang="ja-JP" altLang="en-US"/>
              <a:t>　　　　　　　　</a:t>
            </a:r>
            <a:r>
              <a:rPr kumimoji="1" lang="ja-JP" altLang="en-US" sz="4000"/>
              <a:t>　</a:t>
            </a:r>
            <a:endParaRPr kumimoji="1" lang="ja-JP" altLang="en-US" sz="3500">
              <a:solidFill>
                <a:srgbClr val="FF0000"/>
              </a:solidFill>
            </a:endParaRPr>
          </a:p>
        </p:txBody>
      </p:sp>
    </p:spTree>
    <p:extLst>
      <p:ext uri="{BB962C8B-B14F-4D97-AF65-F5344CB8AC3E}">
        <p14:creationId xmlns:p14="http://schemas.microsoft.com/office/powerpoint/2010/main" val="235723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1A91A-9859-B719-7F2C-4F108844998B}"/>
              </a:ext>
            </a:extLst>
          </p:cNvPr>
          <p:cNvSpPr>
            <a:spLocks noGrp="1"/>
          </p:cNvSpPr>
          <p:nvPr>
            <p:ph type="title"/>
          </p:nvPr>
        </p:nvSpPr>
        <p:spPr/>
        <p:txBody>
          <a:bodyPr>
            <a:normAutofit fontScale="90000"/>
          </a:bodyPr>
          <a:lstStyle/>
          <a:p>
            <a:br>
              <a:rPr lang="en-US" altLang="ja-JP" b="1" dirty="0"/>
            </a:br>
            <a:r>
              <a:rPr lang="ja-JP" altLang="en-US" sz="2700" b="1"/>
              <a:t>空き家の種類は</a:t>
            </a:r>
            <a:r>
              <a:rPr lang="en-US" altLang="ja-JP" sz="2700" b="1" dirty="0"/>
              <a:t>4</a:t>
            </a:r>
            <a:r>
              <a:rPr lang="ja-JP" altLang="en-US" sz="2700" b="1"/>
              <a:t>種類に大別されます</a:t>
            </a:r>
            <a:br>
              <a:rPr lang="ja-JP" altLang="en-US"/>
            </a:br>
            <a:endParaRPr kumimoji="1" lang="ja-JP" altLang="en-US"/>
          </a:p>
        </p:txBody>
      </p:sp>
      <p:sp>
        <p:nvSpPr>
          <p:cNvPr id="3" name="コンテンツ プレースホルダー 2">
            <a:extLst>
              <a:ext uri="{FF2B5EF4-FFF2-40B4-BE49-F238E27FC236}">
                <a16:creationId xmlns:a16="http://schemas.microsoft.com/office/drawing/2014/main" id="{A966724C-72BD-0E1E-035C-FF44D788FDAC}"/>
              </a:ext>
            </a:extLst>
          </p:cNvPr>
          <p:cNvSpPr>
            <a:spLocks noGrp="1"/>
          </p:cNvSpPr>
          <p:nvPr>
            <p:ph idx="1"/>
          </p:nvPr>
        </p:nvSpPr>
        <p:spPr>
          <a:xfrm>
            <a:off x="297180" y="791154"/>
            <a:ext cx="8218170" cy="5563926"/>
          </a:xfrm>
        </p:spPr>
        <p:txBody>
          <a:bodyPr>
            <a:normAutofit lnSpcReduction="10000"/>
          </a:bodyPr>
          <a:lstStyle/>
          <a:p>
            <a:endParaRPr lang="en-US" altLang="ja-JP" b="1" dirty="0"/>
          </a:p>
          <a:p>
            <a:pPr marL="0" indent="0">
              <a:buNone/>
            </a:pPr>
            <a:r>
              <a:rPr lang="ja-JP" altLang="en-US" b="1"/>
              <a:t>１、賃貸募集用の空き家</a:t>
            </a:r>
            <a:endParaRPr lang="en-US" altLang="ja-JP" b="1" dirty="0"/>
          </a:p>
          <a:p>
            <a:pPr marL="0" indent="0">
              <a:buNone/>
            </a:pPr>
            <a:endParaRPr lang="ja-JP" altLang="en-US"/>
          </a:p>
          <a:p>
            <a:pPr marL="0" indent="0">
              <a:buNone/>
            </a:pPr>
            <a:r>
              <a:rPr lang="ja-JP" altLang="en-US" b="1"/>
              <a:t>２、売却中の空き家</a:t>
            </a:r>
            <a:endParaRPr lang="en-US" altLang="ja-JP" b="1" dirty="0"/>
          </a:p>
          <a:p>
            <a:pPr marL="0" indent="0">
              <a:buNone/>
            </a:pPr>
            <a:endParaRPr lang="ja-JP" altLang="en-US"/>
          </a:p>
          <a:p>
            <a:pPr marL="0" indent="0">
              <a:buNone/>
            </a:pPr>
            <a:r>
              <a:rPr lang="ja-JP" altLang="en-US" b="1"/>
              <a:t>３、常時人が居住しているわけではない空き家</a:t>
            </a:r>
            <a:endParaRPr lang="ja-JP" altLang="en-US"/>
          </a:p>
          <a:p>
            <a:pPr marL="0" indent="0">
              <a:buNone/>
            </a:pPr>
            <a:endParaRPr lang="en-US" altLang="ja-JP" b="1" dirty="0"/>
          </a:p>
          <a:p>
            <a:pPr marL="0" indent="0">
              <a:buNone/>
            </a:pPr>
            <a:r>
              <a:rPr lang="ja-JP" altLang="en-US" b="1"/>
              <a:t>４、単に人が住んでおらず</a:t>
            </a:r>
            <a:endParaRPr lang="en-US" altLang="ja-JP" b="1" dirty="0"/>
          </a:p>
          <a:p>
            <a:pPr marL="0" indent="0">
              <a:buNone/>
            </a:pPr>
            <a:r>
              <a:rPr lang="ja-JP" altLang="en-US" b="1"/>
              <a:t>　　　　　用途も特に決まっていない空き家</a:t>
            </a:r>
            <a:endParaRPr lang="en-US" altLang="ja-JP" b="1" dirty="0"/>
          </a:p>
          <a:p>
            <a:pPr marL="0" indent="0">
              <a:buNone/>
            </a:pPr>
            <a:endParaRPr lang="ja-JP" altLang="en-US"/>
          </a:p>
          <a:p>
            <a:pPr marL="0" indent="0">
              <a:buNone/>
            </a:pPr>
            <a:r>
              <a:rPr kumimoji="1" lang="ja-JP" altLang="en-US"/>
              <a:t>　　　　　　　　</a:t>
            </a:r>
            <a:r>
              <a:rPr kumimoji="1" lang="ja-JP" altLang="en-US" sz="4000"/>
              <a:t>　</a:t>
            </a:r>
            <a:r>
              <a:rPr kumimoji="1" lang="ja-JP" altLang="en-US" sz="3500">
                <a:solidFill>
                  <a:srgbClr val="FF0000"/>
                </a:solidFill>
              </a:rPr>
              <a:t>→ この仕分けが大事</a:t>
            </a:r>
          </a:p>
        </p:txBody>
      </p:sp>
    </p:spTree>
    <p:extLst>
      <p:ext uri="{BB962C8B-B14F-4D97-AF65-F5344CB8AC3E}">
        <p14:creationId xmlns:p14="http://schemas.microsoft.com/office/powerpoint/2010/main" val="201698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6A8AE2-0F69-2049-E61D-D546D572EC78}"/>
              </a:ext>
            </a:extLst>
          </p:cNvPr>
          <p:cNvSpPr>
            <a:spLocks noGrp="1"/>
          </p:cNvSpPr>
          <p:nvPr>
            <p:ph type="title"/>
          </p:nvPr>
        </p:nvSpPr>
        <p:spPr/>
        <p:txBody>
          <a:bodyPr/>
          <a:lstStyle/>
          <a:p>
            <a:r>
              <a:rPr kumimoji="1" lang="ja-JP" altLang="en-US"/>
              <a:t>私たちがまずやらなきゃいけないこと</a:t>
            </a:r>
          </a:p>
        </p:txBody>
      </p:sp>
      <p:sp>
        <p:nvSpPr>
          <p:cNvPr id="3" name="コンテンツ プレースホルダー 2">
            <a:extLst>
              <a:ext uri="{FF2B5EF4-FFF2-40B4-BE49-F238E27FC236}">
                <a16:creationId xmlns:a16="http://schemas.microsoft.com/office/drawing/2014/main" id="{973ED736-41FD-B80E-F9D6-35BE5B19D72D}"/>
              </a:ext>
            </a:extLst>
          </p:cNvPr>
          <p:cNvSpPr>
            <a:spLocks noGrp="1"/>
          </p:cNvSpPr>
          <p:nvPr>
            <p:ph idx="1"/>
          </p:nvPr>
        </p:nvSpPr>
        <p:spPr>
          <a:xfrm>
            <a:off x="411480" y="791154"/>
            <a:ext cx="8103870" cy="5483916"/>
          </a:xfrm>
        </p:spPr>
        <p:txBody>
          <a:bodyPr/>
          <a:lstStyle/>
          <a:p>
            <a:pPr marL="0" indent="0">
              <a:buNone/>
            </a:pPr>
            <a:endParaRPr lang="en-US" altLang="ja-JP" b="1" dirty="0"/>
          </a:p>
          <a:p>
            <a:pPr marL="0" indent="0">
              <a:buNone/>
            </a:pPr>
            <a:r>
              <a:rPr lang="ja-JP" altLang="en-US" b="1"/>
              <a:t>空き家を所有し続けて</a:t>
            </a:r>
            <a:endParaRPr lang="en-US" altLang="ja-JP" b="1" dirty="0"/>
          </a:p>
          <a:p>
            <a:pPr marL="0" indent="0">
              <a:buNone/>
            </a:pPr>
            <a:r>
              <a:rPr lang="ja-JP" altLang="en-US" b="1"/>
              <a:t>もどうしようもないことを</a:t>
            </a:r>
            <a:endParaRPr lang="en-US" altLang="ja-JP" b="1" dirty="0"/>
          </a:p>
          <a:p>
            <a:pPr marL="0" indent="0">
              <a:buNone/>
            </a:pPr>
            <a:r>
              <a:rPr lang="ja-JP" altLang="en-US" b="1"/>
              <a:t>　　　　　　教育していかなきゃなりません。</a:t>
            </a:r>
            <a:endParaRPr lang="en-US" altLang="ja-JP" b="1" dirty="0"/>
          </a:p>
          <a:p>
            <a:pPr marL="0" indent="0">
              <a:buNone/>
            </a:pPr>
            <a:endParaRPr lang="en-US" altLang="ja-JP" b="1" dirty="0"/>
          </a:p>
          <a:p>
            <a:pPr marL="0" indent="0">
              <a:buNone/>
            </a:pPr>
            <a:r>
              <a:rPr lang="ja-JP" altLang="en-US" b="1"/>
              <a:t>　　　　</a:t>
            </a:r>
            <a:endParaRPr kumimoji="1" lang="ja-JP" altLang="en-US"/>
          </a:p>
        </p:txBody>
      </p:sp>
    </p:spTree>
    <p:extLst>
      <p:ext uri="{BB962C8B-B14F-4D97-AF65-F5344CB8AC3E}">
        <p14:creationId xmlns:p14="http://schemas.microsoft.com/office/powerpoint/2010/main" val="1171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6A8AE2-0F69-2049-E61D-D546D572EC78}"/>
              </a:ext>
            </a:extLst>
          </p:cNvPr>
          <p:cNvSpPr>
            <a:spLocks noGrp="1"/>
          </p:cNvSpPr>
          <p:nvPr>
            <p:ph type="title"/>
          </p:nvPr>
        </p:nvSpPr>
        <p:spPr/>
        <p:txBody>
          <a:bodyPr/>
          <a:lstStyle/>
          <a:p>
            <a:r>
              <a:rPr kumimoji="1" lang="ja-JP" altLang="en-US"/>
              <a:t>私たちがまずやらなきゃいけないこと</a:t>
            </a:r>
          </a:p>
        </p:txBody>
      </p:sp>
      <p:sp>
        <p:nvSpPr>
          <p:cNvPr id="3" name="コンテンツ プレースホルダー 2">
            <a:extLst>
              <a:ext uri="{FF2B5EF4-FFF2-40B4-BE49-F238E27FC236}">
                <a16:creationId xmlns:a16="http://schemas.microsoft.com/office/drawing/2014/main" id="{973ED736-41FD-B80E-F9D6-35BE5B19D72D}"/>
              </a:ext>
            </a:extLst>
          </p:cNvPr>
          <p:cNvSpPr>
            <a:spLocks noGrp="1"/>
          </p:cNvSpPr>
          <p:nvPr>
            <p:ph idx="1"/>
          </p:nvPr>
        </p:nvSpPr>
        <p:spPr>
          <a:xfrm>
            <a:off x="411480" y="791154"/>
            <a:ext cx="8103870" cy="5483916"/>
          </a:xfrm>
        </p:spPr>
        <p:txBody>
          <a:bodyPr/>
          <a:lstStyle/>
          <a:p>
            <a:pPr marL="0" indent="0">
              <a:buNone/>
            </a:pPr>
            <a:endParaRPr lang="en-US" altLang="ja-JP" b="1" dirty="0"/>
          </a:p>
          <a:p>
            <a:pPr marL="0" indent="0">
              <a:buNone/>
            </a:pPr>
            <a:r>
              <a:rPr lang="ja-JP" altLang="en-US" b="1"/>
              <a:t>空き家を所有し続けて</a:t>
            </a:r>
            <a:endParaRPr lang="en-US" altLang="ja-JP" b="1" dirty="0"/>
          </a:p>
          <a:p>
            <a:pPr marL="0" indent="0">
              <a:buNone/>
            </a:pPr>
            <a:r>
              <a:rPr lang="ja-JP" altLang="en-US" b="1"/>
              <a:t>もどうしようもないことを</a:t>
            </a:r>
            <a:endParaRPr lang="en-US" altLang="ja-JP" b="1" dirty="0"/>
          </a:p>
          <a:p>
            <a:pPr marL="0" indent="0">
              <a:buNone/>
            </a:pPr>
            <a:r>
              <a:rPr lang="ja-JP" altLang="en-US" b="1"/>
              <a:t>　　　　　　教育していかなきゃなりません。</a:t>
            </a:r>
            <a:endParaRPr lang="en-US" altLang="ja-JP" b="1" dirty="0"/>
          </a:p>
          <a:p>
            <a:pPr marL="0" indent="0">
              <a:buNone/>
            </a:pPr>
            <a:endParaRPr lang="en-US" altLang="ja-JP" b="1" dirty="0"/>
          </a:p>
          <a:p>
            <a:pPr marL="0" indent="0">
              <a:buNone/>
            </a:pPr>
            <a:r>
              <a:rPr lang="ja-JP" altLang="en-US" b="1"/>
              <a:t>　　　　　　　　　</a:t>
            </a:r>
            <a:r>
              <a:rPr lang="ja-JP" altLang="en-US" sz="3600" b="1">
                <a:solidFill>
                  <a:srgbClr val="FF0000"/>
                </a:solidFill>
              </a:rPr>
              <a:t>→  住教育</a:t>
            </a:r>
            <a:endParaRPr lang="en-US" altLang="ja-JP" sz="3600" b="1" dirty="0">
              <a:solidFill>
                <a:srgbClr val="FF0000"/>
              </a:solidFill>
            </a:endParaRPr>
          </a:p>
          <a:p>
            <a:pPr marL="0" indent="0">
              <a:buNone/>
            </a:pPr>
            <a:endParaRPr lang="en-US" altLang="ja-JP" b="1" dirty="0"/>
          </a:p>
          <a:p>
            <a:pPr marL="0" indent="0">
              <a:buNone/>
            </a:pPr>
            <a:endParaRPr kumimoji="1" lang="ja-JP" altLang="en-US"/>
          </a:p>
        </p:txBody>
      </p:sp>
    </p:spTree>
    <p:extLst>
      <p:ext uri="{BB962C8B-B14F-4D97-AF65-F5344CB8AC3E}">
        <p14:creationId xmlns:p14="http://schemas.microsoft.com/office/powerpoint/2010/main" val="2807150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6A8AE2-0F69-2049-E61D-D546D572EC78}"/>
              </a:ext>
            </a:extLst>
          </p:cNvPr>
          <p:cNvSpPr>
            <a:spLocks noGrp="1"/>
          </p:cNvSpPr>
          <p:nvPr>
            <p:ph type="title"/>
          </p:nvPr>
        </p:nvSpPr>
        <p:spPr/>
        <p:txBody>
          <a:bodyPr/>
          <a:lstStyle/>
          <a:p>
            <a:r>
              <a:rPr kumimoji="1" lang="ja-JP" altLang="en-US"/>
              <a:t>私たちがまずやらなきゃいけないこと</a:t>
            </a:r>
          </a:p>
        </p:txBody>
      </p:sp>
      <p:sp>
        <p:nvSpPr>
          <p:cNvPr id="3" name="コンテンツ プレースホルダー 2">
            <a:extLst>
              <a:ext uri="{FF2B5EF4-FFF2-40B4-BE49-F238E27FC236}">
                <a16:creationId xmlns:a16="http://schemas.microsoft.com/office/drawing/2014/main" id="{973ED736-41FD-B80E-F9D6-35BE5B19D72D}"/>
              </a:ext>
            </a:extLst>
          </p:cNvPr>
          <p:cNvSpPr>
            <a:spLocks noGrp="1"/>
          </p:cNvSpPr>
          <p:nvPr>
            <p:ph idx="1"/>
          </p:nvPr>
        </p:nvSpPr>
        <p:spPr>
          <a:xfrm>
            <a:off x="411480" y="791154"/>
            <a:ext cx="8103870" cy="5483916"/>
          </a:xfrm>
        </p:spPr>
        <p:txBody>
          <a:bodyPr/>
          <a:lstStyle/>
          <a:p>
            <a:pPr marL="0" indent="0">
              <a:buNone/>
            </a:pPr>
            <a:endParaRPr lang="en-US" altLang="ja-JP" b="1" dirty="0"/>
          </a:p>
          <a:p>
            <a:pPr marL="0" indent="0">
              <a:buNone/>
            </a:pPr>
            <a:r>
              <a:rPr lang="ja-JP" altLang="en-US" b="1"/>
              <a:t>空き家を所有し続けて</a:t>
            </a:r>
            <a:endParaRPr lang="en-US" altLang="ja-JP" b="1" dirty="0"/>
          </a:p>
          <a:p>
            <a:pPr marL="0" indent="0">
              <a:buNone/>
            </a:pPr>
            <a:r>
              <a:rPr lang="ja-JP" altLang="en-US" b="1"/>
              <a:t>もどうしようもないことを</a:t>
            </a:r>
            <a:endParaRPr lang="en-US" altLang="ja-JP" b="1" dirty="0"/>
          </a:p>
          <a:p>
            <a:pPr marL="0" indent="0">
              <a:buNone/>
            </a:pPr>
            <a:r>
              <a:rPr lang="ja-JP" altLang="en-US" b="1"/>
              <a:t>　　　　　　教育していかなきゃなりません。</a:t>
            </a:r>
            <a:endParaRPr lang="en-US" altLang="ja-JP" b="1" dirty="0"/>
          </a:p>
          <a:p>
            <a:pPr marL="0" indent="0">
              <a:buNone/>
            </a:pPr>
            <a:endParaRPr lang="en-US" altLang="ja-JP" b="1" dirty="0"/>
          </a:p>
          <a:p>
            <a:pPr marL="0" indent="0">
              <a:buNone/>
            </a:pPr>
            <a:r>
              <a:rPr lang="ja-JP" altLang="en-US" b="1"/>
              <a:t>　　　　　　　　　</a:t>
            </a:r>
            <a:r>
              <a:rPr lang="ja-JP" altLang="en-US" sz="3600" b="1"/>
              <a:t>→  住教育</a:t>
            </a:r>
            <a:endParaRPr lang="en-US" altLang="ja-JP" sz="3600" b="1" dirty="0"/>
          </a:p>
          <a:p>
            <a:pPr marL="0" indent="0">
              <a:buNone/>
            </a:pPr>
            <a:endParaRPr lang="en-US" altLang="ja-JP" b="1" dirty="0"/>
          </a:p>
          <a:p>
            <a:pPr marL="0" indent="0">
              <a:buNone/>
            </a:pPr>
            <a:r>
              <a:rPr lang="ja-JP" altLang="en-US" b="1"/>
              <a:t>そして「貸すか？売るか？所有するか？」</a:t>
            </a:r>
            <a:endParaRPr lang="en-US" altLang="ja-JP" b="1" dirty="0"/>
          </a:p>
          <a:p>
            <a:pPr marL="0" indent="0">
              <a:buNone/>
            </a:pPr>
            <a:r>
              <a:rPr lang="ja-JP" altLang="en-US" b="1"/>
              <a:t>を決めて所有するなら</a:t>
            </a:r>
            <a:endParaRPr lang="en-US" altLang="ja-JP" b="1" dirty="0"/>
          </a:p>
          <a:p>
            <a:pPr marL="0" indent="0">
              <a:buNone/>
            </a:pPr>
            <a:r>
              <a:rPr lang="ja-JP" altLang="en-US" b="1"/>
              <a:t>「活用するか？」「居住するか？」を決める</a:t>
            </a:r>
          </a:p>
          <a:p>
            <a:pPr marL="0" indent="0">
              <a:buNone/>
            </a:pPr>
            <a:endParaRPr kumimoji="1" lang="ja-JP" altLang="en-US"/>
          </a:p>
        </p:txBody>
      </p:sp>
    </p:spTree>
    <p:extLst>
      <p:ext uri="{BB962C8B-B14F-4D97-AF65-F5344CB8AC3E}">
        <p14:creationId xmlns:p14="http://schemas.microsoft.com/office/powerpoint/2010/main" val="1646902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21" name="角丸四角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
        <p:nvSpPr>
          <p:cNvPr id="2" name="テキスト ボックス 1">
            <a:extLst>
              <a:ext uri="{FF2B5EF4-FFF2-40B4-BE49-F238E27FC236}">
                <a16:creationId xmlns:a16="http://schemas.microsoft.com/office/drawing/2014/main" id="{192CC4E4-7CFA-7D4E-A6E9-717D1C6E35E2}"/>
              </a:ext>
            </a:extLst>
          </p:cNvPr>
          <p:cNvSpPr txBox="1"/>
          <p:nvPr/>
        </p:nvSpPr>
        <p:spPr>
          <a:xfrm>
            <a:off x="197970" y="137160"/>
            <a:ext cx="6500010" cy="461665"/>
          </a:xfrm>
          <a:prstGeom prst="rect">
            <a:avLst/>
          </a:prstGeom>
          <a:noFill/>
        </p:spPr>
        <p:txBody>
          <a:bodyPr wrap="square" rtlCol="0">
            <a:spAutoFit/>
          </a:bodyPr>
          <a:lstStyle/>
          <a:p>
            <a:r>
              <a:rPr kumimoji="1" lang="ja-JP" altLang="en-US" sz="2000" b="1"/>
              <a:t>　</a:t>
            </a:r>
            <a:r>
              <a:rPr kumimoji="1" lang="ja-JP" altLang="en-US" sz="2400" b="1"/>
              <a:t>国土交通省が空き家課題解決として推進</a:t>
            </a:r>
          </a:p>
        </p:txBody>
      </p:sp>
    </p:spTree>
    <p:extLst>
      <p:ext uri="{BB962C8B-B14F-4D97-AF65-F5344CB8AC3E}">
        <p14:creationId xmlns:p14="http://schemas.microsoft.com/office/powerpoint/2010/main" val="3944773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pic>
        <p:nvPicPr>
          <p:cNvPr id="3074" name="Picture 2" descr="DIY型賃貸借の理解を促進するために、ガイドブックで貸主・借主に手順を説明：不動産トピックス 【不動産ジャパン】">
            <a:extLst>
              <a:ext uri="{FF2B5EF4-FFF2-40B4-BE49-F238E27FC236}">
                <a16:creationId xmlns:a16="http://schemas.microsoft.com/office/drawing/2014/main" id="{59E1C63E-63BE-DC24-D81F-6F554E868D1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87730" y="794854"/>
            <a:ext cx="7168537" cy="318724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ガイドブック「DIY型賃貸借のすすめ」には、DIY賃貸借のメリットや、手順、契約の取り決め事項のポイントなど、わかりやすく紹介されています。">
            <a:extLst>
              <a:ext uri="{FF2B5EF4-FFF2-40B4-BE49-F238E27FC236}">
                <a16:creationId xmlns:a16="http://schemas.microsoft.com/office/drawing/2014/main" id="{8B7E5F68-D71A-85B0-B13C-C6CC0518EFC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87730" y="4086458"/>
            <a:ext cx="7168538" cy="233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285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FFF414-24B3-02A5-9D46-A57705F37C86}"/>
              </a:ext>
            </a:extLst>
          </p:cNvPr>
          <p:cNvSpPr>
            <a:spLocks noGrp="1"/>
          </p:cNvSpPr>
          <p:nvPr>
            <p:ph type="title"/>
          </p:nvPr>
        </p:nvSpPr>
        <p:spPr/>
        <p:txBody>
          <a:bodyPr/>
          <a:lstStyle/>
          <a:p>
            <a:r>
              <a:rPr kumimoji="1" lang="ja-JP" altLang="en-US"/>
              <a:t>国土交通省の施策</a:t>
            </a:r>
          </a:p>
        </p:txBody>
      </p:sp>
      <p:sp>
        <p:nvSpPr>
          <p:cNvPr id="3" name="コンテンツ プレースホルダー 2">
            <a:extLst>
              <a:ext uri="{FF2B5EF4-FFF2-40B4-BE49-F238E27FC236}">
                <a16:creationId xmlns:a16="http://schemas.microsoft.com/office/drawing/2014/main" id="{B3FE1B7F-7B64-3BC7-F2B9-94DAAF3E0BA6}"/>
              </a:ext>
            </a:extLst>
          </p:cNvPr>
          <p:cNvSpPr>
            <a:spLocks noGrp="1"/>
          </p:cNvSpPr>
          <p:nvPr>
            <p:ph idx="1"/>
          </p:nvPr>
        </p:nvSpPr>
        <p:spPr>
          <a:xfrm>
            <a:off x="525780" y="791154"/>
            <a:ext cx="8241030" cy="5392476"/>
          </a:xfrm>
        </p:spPr>
        <p:txBody>
          <a:bodyPr/>
          <a:lstStyle/>
          <a:p>
            <a:pPr marL="0" indent="0">
              <a:buNone/>
            </a:pPr>
            <a:endParaRPr kumimoji="1" lang="ja-JP" altLang="en-US"/>
          </a:p>
        </p:txBody>
      </p:sp>
      <p:pic>
        <p:nvPicPr>
          <p:cNvPr id="5" name="図 4" descr="人, 屋外, 建物, 女性 が含まれている画像&#10;&#10;自動的に生成された説明">
            <a:extLst>
              <a:ext uri="{FF2B5EF4-FFF2-40B4-BE49-F238E27FC236}">
                <a16:creationId xmlns:a16="http://schemas.microsoft.com/office/drawing/2014/main" id="{09C3711B-9B18-03D8-5B22-93D20F6F7FA8}"/>
              </a:ext>
            </a:extLst>
          </p:cNvPr>
          <p:cNvPicPr>
            <a:picLocks noChangeAspect="1"/>
          </p:cNvPicPr>
          <p:nvPr/>
        </p:nvPicPr>
        <p:blipFill>
          <a:blip r:embed="rId2"/>
          <a:stretch>
            <a:fillRect/>
          </a:stretch>
        </p:blipFill>
        <p:spPr>
          <a:xfrm>
            <a:off x="377190" y="791154"/>
            <a:ext cx="8241030" cy="5392476"/>
          </a:xfrm>
          <a:prstGeom prst="rect">
            <a:avLst/>
          </a:prstGeom>
        </p:spPr>
      </p:pic>
    </p:spTree>
    <p:extLst>
      <p:ext uri="{BB962C8B-B14F-4D97-AF65-F5344CB8AC3E}">
        <p14:creationId xmlns:p14="http://schemas.microsoft.com/office/powerpoint/2010/main" val="2842135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2B4643-F6FC-5245-A720-855EC4808050}"/>
              </a:ext>
            </a:extLst>
          </p:cNvPr>
          <p:cNvSpPr>
            <a:spLocks noGrp="1"/>
          </p:cNvSpPr>
          <p:nvPr>
            <p:ph type="title"/>
          </p:nvPr>
        </p:nvSpPr>
        <p:spPr/>
        <p:txBody>
          <a:bodyPr/>
          <a:lstStyle/>
          <a:p>
            <a:r>
              <a:rPr kumimoji="1" lang="ja-JP" altLang="en-US"/>
              <a:t>　国の施策（国土交通省）</a:t>
            </a:r>
          </a:p>
        </p:txBody>
      </p:sp>
      <p:pic>
        <p:nvPicPr>
          <p:cNvPr id="7" name="コンテンツ プレースホルダー 6">
            <a:extLst>
              <a:ext uri="{FF2B5EF4-FFF2-40B4-BE49-F238E27FC236}">
                <a16:creationId xmlns:a16="http://schemas.microsoft.com/office/drawing/2014/main" id="{F108158E-BA1B-A7B3-D7D5-D79D5A21911C}"/>
              </a:ext>
            </a:extLst>
          </p:cNvPr>
          <p:cNvPicPr>
            <a:picLocks noGrp="1" noChangeAspect="1"/>
          </p:cNvPicPr>
          <p:nvPr>
            <p:ph idx="1"/>
          </p:nvPr>
        </p:nvPicPr>
        <p:blipFill>
          <a:blip r:embed="rId2"/>
          <a:stretch>
            <a:fillRect/>
          </a:stretch>
        </p:blipFill>
        <p:spPr>
          <a:xfrm>
            <a:off x="628650" y="1247626"/>
            <a:ext cx="7886700" cy="4273848"/>
          </a:xfrm>
        </p:spPr>
      </p:pic>
    </p:spTree>
    <p:extLst>
      <p:ext uri="{BB962C8B-B14F-4D97-AF65-F5344CB8AC3E}">
        <p14:creationId xmlns:p14="http://schemas.microsoft.com/office/powerpoint/2010/main" val="2306796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547FDA-7286-31F1-2C23-703477097C19}"/>
              </a:ext>
            </a:extLst>
          </p:cNvPr>
          <p:cNvSpPr>
            <a:spLocks noGrp="1"/>
          </p:cNvSpPr>
          <p:nvPr>
            <p:ph type="title"/>
          </p:nvPr>
        </p:nvSpPr>
        <p:spPr/>
        <p:txBody>
          <a:bodyPr/>
          <a:lstStyle/>
          <a:p>
            <a:r>
              <a:rPr lang="ja-JP" altLang="en-US"/>
              <a:t>　具体的な交付金・補助金</a:t>
            </a:r>
            <a:endParaRPr kumimoji="1" lang="ja-JP" altLang="en-US"/>
          </a:p>
        </p:txBody>
      </p:sp>
      <p:pic>
        <p:nvPicPr>
          <p:cNvPr id="5" name="コンテンツ プレースホルダー 4" descr="新聞記事の一部&#10;&#10;中程度の精度で自動的に生成された説明">
            <a:extLst>
              <a:ext uri="{FF2B5EF4-FFF2-40B4-BE49-F238E27FC236}">
                <a16:creationId xmlns:a16="http://schemas.microsoft.com/office/drawing/2014/main" id="{C01C3B5F-713A-8AFA-9A6C-FABC2DC34AA8}"/>
              </a:ext>
            </a:extLst>
          </p:cNvPr>
          <p:cNvPicPr>
            <a:picLocks noGrp="1" noChangeAspect="1"/>
          </p:cNvPicPr>
          <p:nvPr>
            <p:ph idx="1"/>
          </p:nvPr>
        </p:nvPicPr>
        <p:blipFill>
          <a:blip r:embed="rId2"/>
          <a:stretch>
            <a:fillRect/>
          </a:stretch>
        </p:blipFill>
        <p:spPr>
          <a:xfrm>
            <a:off x="392160" y="790574"/>
            <a:ext cx="8431799" cy="5530215"/>
          </a:xfrm>
        </p:spPr>
      </p:pic>
    </p:spTree>
    <p:extLst>
      <p:ext uri="{BB962C8B-B14F-4D97-AF65-F5344CB8AC3E}">
        <p14:creationId xmlns:p14="http://schemas.microsoft.com/office/powerpoint/2010/main" val="1000323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2B4643-F6FC-5245-A720-855EC4808050}"/>
              </a:ext>
            </a:extLst>
          </p:cNvPr>
          <p:cNvSpPr>
            <a:spLocks noGrp="1"/>
          </p:cNvSpPr>
          <p:nvPr>
            <p:ph type="title"/>
          </p:nvPr>
        </p:nvSpPr>
        <p:spPr/>
        <p:txBody>
          <a:bodyPr/>
          <a:lstStyle/>
          <a:p>
            <a:r>
              <a:rPr kumimoji="1" lang="ja-JP" altLang="en-US"/>
              <a:t>　国の施策（内閣官房・内閣府）</a:t>
            </a:r>
          </a:p>
        </p:txBody>
      </p:sp>
      <p:pic>
        <p:nvPicPr>
          <p:cNvPr id="6" name="コンテンツ プレースホルダー 5" descr="テキスト, 手紙&#10;&#10;自動的に生成された説明">
            <a:extLst>
              <a:ext uri="{FF2B5EF4-FFF2-40B4-BE49-F238E27FC236}">
                <a16:creationId xmlns:a16="http://schemas.microsoft.com/office/drawing/2014/main" id="{8CCB08EE-6679-4791-C7B7-E417E71BFBD8}"/>
              </a:ext>
            </a:extLst>
          </p:cNvPr>
          <p:cNvPicPr>
            <a:picLocks noGrp="1" noChangeAspect="1"/>
          </p:cNvPicPr>
          <p:nvPr>
            <p:ph idx="1"/>
          </p:nvPr>
        </p:nvPicPr>
        <p:blipFill>
          <a:blip r:embed="rId2"/>
          <a:stretch>
            <a:fillRect/>
          </a:stretch>
        </p:blipFill>
        <p:spPr>
          <a:xfrm>
            <a:off x="148590" y="902970"/>
            <a:ext cx="8743950" cy="5246369"/>
          </a:xfrm>
        </p:spPr>
      </p:pic>
    </p:spTree>
    <p:extLst>
      <p:ext uri="{BB962C8B-B14F-4D97-AF65-F5344CB8AC3E}">
        <p14:creationId xmlns:p14="http://schemas.microsoft.com/office/powerpoint/2010/main" val="1620102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547FDA-7286-31F1-2C23-703477097C19}"/>
              </a:ext>
            </a:extLst>
          </p:cNvPr>
          <p:cNvSpPr>
            <a:spLocks noGrp="1"/>
          </p:cNvSpPr>
          <p:nvPr>
            <p:ph type="title"/>
          </p:nvPr>
        </p:nvSpPr>
        <p:spPr/>
        <p:txBody>
          <a:bodyPr/>
          <a:lstStyle/>
          <a:p>
            <a:r>
              <a:rPr kumimoji="1" lang="ja-JP" altLang="en-US"/>
              <a:t>　国は二地域居住への整備にお金を出している</a:t>
            </a:r>
          </a:p>
        </p:txBody>
      </p:sp>
      <p:pic>
        <p:nvPicPr>
          <p:cNvPr id="7" name="コンテンツ プレースホルダー 6" descr="テキスト&#10;&#10;自動的に生成された説明">
            <a:extLst>
              <a:ext uri="{FF2B5EF4-FFF2-40B4-BE49-F238E27FC236}">
                <a16:creationId xmlns:a16="http://schemas.microsoft.com/office/drawing/2014/main" id="{C7ACE2FA-E6E8-DC37-6707-11310EB35730}"/>
              </a:ext>
            </a:extLst>
          </p:cNvPr>
          <p:cNvPicPr>
            <a:picLocks noGrp="1" noChangeAspect="1"/>
          </p:cNvPicPr>
          <p:nvPr>
            <p:ph idx="1"/>
          </p:nvPr>
        </p:nvPicPr>
        <p:blipFill>
          <a:blip r:embed="rId2"/>
          <a:stretch>
            <a:fillRect/>
          </a:stretch>
        </p:blipFill>
        <p:spPr>
          <a:xfrm>
            <a:off x="228600" y="790574"/>
            <a:ext cx="8606790" cy="5450205"/>
          </a:xfrm>
        </p:spPr>
      </p:pic>
    </p:spTree>
    <p:extLst>
      <p:ext uri="{BB962C8B-B14F-4D97-AF65-F5344CB8AC3E}">
        <p14:creationId xmlns:p14="http://schemas.microsoft.com/office/powerpoint/2010/main" val="2248676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539B6-7835-9240-A04F-A78217A578A7}"/>
              </a:ext>
            </a:extLst>
          </p:cNvPr>
          <p:cNvSpPr>
            <a:spLocks noGrp="1"/>
          </p:cNvSpPr>
          <p:nvPr>
            <p:ph type="title"/>
          </p:nvPr>
        </p:nvSpPr>
        <p:spPr/>
        <p:txBody>
          <a:bodyPr>
            <a:normAutofit/>
          </a:bodyPr>
          <a:lstStyle/>
          <a:p>
            <a:r>
              <a:rPr kumimoji="1" lang="ja-JP" altLang="en-US"/>
              <a:t>　国の地域再生制度を利用する</a:t>
            </a:r>
          </a:p>
        </p:txBody>
      </p:sp>
      <p:sp>
        <p:nvSpPr>
          <p:cNvPr id="8" name="テキスト ボックス 7">
            <a:extLst>
              <a:ext uri="{FF2B5EF4-FFF2-40B4-BE49-F238E27FC236}">
                <a16:creationId xmlns:a16="http://schemas.microsoft.com/office/drawing/2014/main" id="{4237E5B3-9CD5-9247-964E-6E4143D208C4}"/>
              </a:ext>
            </a:extLst>
          </p:cNvPr>
          <p:cNvSpPr txBox="1"/>
          <p:nvPr/>
        </p:nvSpPr>
        <p:spPr>
          <a:xfrm>
            <a:off x="111212" y="1272746"/>
            <a:ext cx="8859794" cy="1384995"/>
          </a:xfrm>
          <a:prstGeom prst="rect">
            <a:avLst/>
          </a:prstGeom>
          <a:noFill/>
        </p:spPr>
        <p:txBody>
          <a:bodyPr wrap="square" rtlCol="0">
            <a:spAutoFit/>
          </a:bodyPr>
          <a:lstStyle/>
          <a:p>
            <a:r>
              <a:rPr kumimoji="1" lang="ja-JP" altLang="en-US" sz="2800" b="1"/>
              <a:t>国は官民連携での地域再生計画を求めている</a:t>
            </a:r>
            <a:endParaRPr kumimoji="1" lang="en-US" altLang="ja-JP" sz="2800" b="1" dirty="0"/>
          </a:p>
          <a:p>
            <a:endParaRPr kumimoji="1" lang="en-US" altLang="ja-JP" sz="2800" b="1" dirty="0"/>
          </a:p>
          <a:p>
            <a:r>
              <a:rPr kumimoji="1" lang="ja-JP" altLang="en-US" sz="2800" b="1"/>
              <a:t>官民連携で地域再生計画を策定していく</a:t>
            </a:r>
          </a:p>
        </p:txBody>
      </p:sp>
      <p:pic>
        <p:nvPicPr>
          <p:cNvPr id="4098" name="Picture 2" descr="栃木県／地域再生制度に関するお知らせ">
            <a:extLst>
              <a:ext uri="{FF2B5EF4-FFF2-40B4-BE49-F238E27FC236}">
                <a16:creationId xmlns:a16="http://schemas.microsoft.com/office/drawing/2014/main" id="{BD765768-9348-B94A-2FCD-3A901740F7B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7349" y="3858042"/>
            <a:ext cx="7969301" cy="2112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790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C520E8-626B-D14F-AD9F-E40AE7FD444E}"/>
              </a:ext>
            </a:extLst>
          </p:cNvPr>
          <p:cNvSpPr>
            <a:spLocks noGrp="1"/>
          </p:cNvSpPr>
          <p:nvPr>
            <p:ph type="title"/>
          </p:nvPr>
        </p:nvSpPr>
        <p:spPr/>
        <p:txBody>
          <a:bodyPr>
            <a:normAutofit/>
          </a:bodyPr>
          <a:lstStyle/>
          <a:p>
            <a:r>
              <a:rPr kumimoji="1" lang="ja-JP" altLang="en-US"/>
              <a:t>　国の地域再生制度とは</a:t>
            </a:r>
          </a:p>
        </p:txBody>
      </p:sp>
      <p:sp>
        <p:nvSpPr>
          <p:cNvPr id="3" name="コンテンツ プレースホルダー 2">
            <a:extLst>
              <a:ext uri="{FF2B5EF4-FFF2-40B4-BE49-F238E27FC236}">
                <a16:creationId xmlns:a16="http://schemas.microsoft.com/office/drawing/2014/main" id="{FB837B0B-3A52-3645-A8D7-22C247ECC42E}"/>
              </a:ext>
            </a:extLst>
          </p:cNvPr>
          <p:cNvSpPr>
            <a:spLocks noGrp="1"/>
          </p:cNvSpPr>
          <p:nvPr>
            <p:ph idx="1"/>
          </p:nvPr>
        </p:nvSpPr>
        <p:spPr>
          <a:xfrm>
            <a:off x="209550" y="835486"/>
            <a:ext cx="8845550" cy="5793913"/>
          </a:xfrm>
        </p:spPr>
        <p:txBody>
          <a:bodyPr>
            <a:normAutofit fontScale="70000" lnSpcReduction="20000"/>
          </a:bodyPr>
          <a:lstStyle/>
          <a:p>
            <a:pPr marL="0" indent="0">
              <a:buNone/>
            </a:pPr>
            <a:endParaRPr lang="en-US" altLang="ja-JP" dirty="0"/>
          </a:p>
          <a:p>
            <a:pPr marL="0" indent="0">
              <a:buNone/>
            </a:pPr>
            <a:r>
              <a:rPr lang="ja-JP" altLang="en-US" sz="4000"/>
              <a:t>地域再生制度とは、</a:t>
            </a:r>
            <a:endParaRPr lang="en-US" altLang="ja-JP" sz="4000" dirty="0"/>
          </a:p>
          <a:p>
            <a:pPr marL="0" indent="0">
              <a:buNone/>
            </a:pPr>
            <a:r>
              <a:rPr lang="ja-JP" altLang="en-US" sz="4000"/>
              <a:t>地域経済の活性化、地域における雇用機会の創出</a:t>
            </a:r>
            <a:endParaRPr lang="en-US" altLang="ja-JP" sz="4000" dirty="0"/>
          </a:p>
          <a:p>
            <a:pPr marL="0" indent="0">
              <a:buNone/>
            </a:pPr>
            <a:r>
              <a:rPr lang="ja-JP" altLang="en-US" sz="4000"/>
              <a:t>その他の地域の活力の再生を総合的かつ</a:t>
            </a:r>
            <a:endParaRPr lang="en-US" altLang="ja-JP" sz="4000" dirty="0"/>
          </a:p>
          <a:p>
            <a:pPr marL="0" indent="0">
              <a:buNone/>
            </a:pPr>
            <a:r>
              <a:rPr lang="ja-JP" altLang="en-US" sz="4000"/>
              <a:t>効果的に推進するため</a:t>
            </a:r>
            <a:endParaRPr lang="en-US" altLang="ja-JP" sz="4000" dirty="0"/>
          </a:p>
          <a:p>
            <a:pPr marL="0" indent="0">
              <a:buNone/>
            </a:pPr>
            <a:r>
              <a:rPr lang="ja-JP" altLang="en-US" sz="4000">
                <a:solidFill>
                  <a:srgbClr val="FF0000"/>
                </a:solidFill>
              </a:rPr>
              <a:t>地域が行う自主的かつ自立的な取組</a:t>
            </a:r>
            <a:r>
              <a:rPr lang="ja-JP" altLang="en-US" sz="4000"/>
              <a:t>を</a:t>
            </a:r>
            <a:endParaRPr lang="en-US" altLang="ja-JP" sz="4000" dirty="0"/>
          </a:p>
          <a:p>
            <a:pPr marL="0" indent="0">
              <a:buNone/>
            </a:pPr>
            <a:r>
              <a:rPr lang="ja-JP" altLang="en-US" sz="4000"/>
              <a:t>国が支援するものです。</a:t>
            </a:r>
            <a:endParaRPr lang="en-US" altLang="ja-JP" sz="4000" dirty="0"/>
          </a:p>
          <a:p>
            <a:pPr marL="0" indent="0">
              <a:buNone/>
            </a:pPr>
            <a:br>
              <a:rPr lang="ja-JP" altLang="en-US" sz="4000"/>
            </a:br>
            <a:r>
              <a:rPr lang="ja-JP" altLang="en-US" sz="4000"/>
              <a:t>地方公共団体は、</a:t>
            </a:r>
            <a:r>
              <a:rPr lang="ja-JP" altLang="en-US" sz="4000">
                <a:solidFill>
                  <a:srgbClr val="FF0000"/>
                </a:solidFill>
              </a:rPr>
              <a:t>地域再生計画</a:t>
            </a:r>
            <a:r>
              <a:rPr lang="ja-JP" altLang="en-US" sz="4000"/>
              <a:t>を作成し、</a:t>
            </a:r>
            <a:endParaRPr lang="en-US" altLang="ja-JP" sz="4000" dirty="0"/>
          </a:p>
          <a:p>
            <a:pPr marL="0" indent="0">
              <a:buNone/>
            </a:pPr>
            <a:r>
              <a:rPr lang="ja-JP" altLang="en-US" sz="4000"/>
              <a:t>内閣総理大臣の認定を受けることで、</a:t>
            </a:r>
            <a:endParaRPr lang="en-US" altLang="ja-JP" sz="4000" dirty="0"/>
          </a:p>
          <a:p>
            <a:pPr marL="0" indent="0">
              <a:buNone/>
            </a:pPr>
            <a:r>
              <a:rPr lang="ja-JP" altLang="en-US" sz="4000"/>
              <a:t>当該地域再生計画に記載した事業の実施に当た</a:t>
            </a:r>
            <a:endParaRPr lang="en-US" altLang="ja-JP" sz="4000" dirty="0"/>
          </a:p>
          <a:p>
            <a:pPr marL="0" indent="0">
              <a:buNone/>
            </a:pPr>
            <a:r>
              <a:rPr lang="ja-JP" altLang="en-US" sz="4000">
                <a:solidFill>
                  <a:srgbClr val="FF0000"/>
                </a:solidFill>
              </a:rPr>
              <a:t>財政、金融等の支援措置を活用</a:t>
            </a:r>
            <a:r>
              <a:rPr lang="ja-JP" altLang="en-US" sz="4000"/>
              <a:t>することができます。</a:t>
            </a:r>
          </a:p>
          <a:p>
            <a:pPr marL="0" indent="0">
              <a:buNone/>
            </a:pPr>
            <a:br>
              <a:rPr lang="ja-JP" altLang="en-US"/>
            </a:br>
            <a:endParaRPr kumimoji="1" lang="ja-JP" altLang="en-US"/>
          </a:p>
        </p:txBody>
      </p:sp>
    </p:spTree>
    <p:extLst>
      <p:ext uri="{BB962C8B-B14F-4D97-AF65-F5344CB8AC3E}">
        <p14:creationId xmlns:p14="http://schemas.microsoft.com/office/powerpoint/2010/main" val="3792438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125D5C-F4B0-3747-804F-60B5111A2F61}"/>
              </a:ext>
            </a:extLst>
          </p:cNvPr>
          <p:cNvSpPr>
            <a:spLocks noGrp="1"/>
          </p:cNvSpPr>
          <p:nvPr>
            <p:ph type="title"/>
          </p:nvPr>
        </p:nvSpPr>
        <p:spPr/>
        <p:txBody>
          <a:bodyPr>
            <a:normAutofit/>
          </a:bodyPr>
          <a:lstStyle/>
          <a:p>
            <a:r>
              <a:rPr kumimoji="1" lang="ja-JP" altLang="en-US" sz="2000"/>
              <a:t>　</a:t>
            </a:r>
            <a:r>
              <a:rPr lang="ja-JP" altLang="en-US"/>
              <a:t>官民連携で遊休施設を活かしていく</a:t>
            </a:r>
            <a:endParaRPr kumimoji="1" lang="ja-JP" altLang="en-US"/>
          </a:p>
        </p:txBody>
      </p:sp>
      <p:pic>
        <p:nvPicPr>
          <p:cNvPr id="5122" name="Picture 2" descr="PPP/PFIとは？―考え方や特徴を解説">
            <a:extLst>
              <a:ext uri="{FF2B5EF4-FFF2-40B4-BE49-F238E27FC236}">
                <a16:creationId xmlns:a16="http://schemas.microsoft.com/office/drawing/2014/main" id="{C3644595-D3F0-8268-95EB-78CADF429DC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2150" y="912269"/>
            <a:ext cx="7759700" cy="554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635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24B5F7-982C-A542-ADF2-BE54EA07FB34}"/>
              </a:ext>
            </a:extLst>
          </p:cNvPr>
          <p:cNvSpPr>
            <a:spLocks noGrp="1"/>
          </p:cNvSpPr>
          <p:nvPr>
            <p:ph type="title"/>
          </p:nvPr>
        </p:nvSpPr>
        <p:spPr/>
        <p:txBody>
          <a:bodyPr>
            <a:normAutofit/>
          </a:bodyPr>
          <a:lstStyle/>
          <a:p>
            <a:r>
              <a:rPr kumimoji="1" lang="ja-JP" altLang="en-US"/>
              <a:t>　　富谷市</a:t>
            </a:r>
            <a:r>
              <a:rPr lang="ja-JP" altLang="en-US"/>
              <a:t>の事例</a:t>
            </a:r>
            <a:endParaRPr kumimoji="1" lang="ja-JP" altLang="en-US"/>
          </a:p>
        </p:txBody>
      </p:sp>
      <p:pic>
        <p:nvPicPr>
          <p:cNvPr id="5" name="コンテンツ プレースホルダー 4" descr="グラフィカル ユーザー インターフェイス, テキスト, アプリケーション, メール&#10;&#10;自動的に生成された説明">
            <a:extLst>
              <a:ext uri="{FF2B5EF4-FFF2-40B4-BE49-F238E27FC236}">
                <a16:creationId xmlns:a16="http://schemas.microsoft.com/office/drawing/2014/main" id="{28B675D3-96F8-7346-B38B-0C394FA9B325}"/>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09281" y="833718"/>
            <a:ext cx="8538883" cy="5486400"/>
          </a:xfrm>
        </p:spPr>
      </p:pic>
    </p:spTree>
    <p:extLst>
      <p:ext uri="{BB962C8B-B14F-4D97-AF65-F5344CB8AC3E}">
        <p14:creationId xmlns:p14="http://schemas.microsoft.com/office/powerpoint/2010/main" val="2131429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23BC1-28AE-7040-8226-E2B0FDA42BE1}"/>
              </a:ext>
            </a:extLst>
          </p:cNvPr>
          <p:cNvSpPr>
            <a:spLocks noGrp="1"/>
          </p:cNvSpPr>
          <p:nvPr>
            <p:ph type="title"/>
          </p:nvPr>
        </p:nvSpPr>
        <p:spPr>
          <a:xfrm>
            <a:off x="0" y="0"/>
            <a:ext cx="7886700" cy="559119"/>
          </a:xfrm>
        </p:spPr>
        <p:txBody>
          <a:bodyPr>
            <a:normAutofit/>
          </a:bodyPr>
          <a:lstStyle/>
          <a:p>
            <a:r>
              <a:rPr kumimoji="1" lang="ja-JP" altLang="en-US"/>
              <a:t>　　富谷市で取り組んでいること</a:t>
            </a:r>
          </a:p>
        </p:txBody>
      </p:sp>
      <p:pic>
        <p:nvPicPr>
          <p:cNvPr id="5" name="コンテンツ プレースホルダー 4" descr="ダイアグラム&#10;&#10;自動的に生成された説明">
            <a:extLst>
              <a:ext uri="{FF2B5EF4-FFF2-40B4-BE49-F238E27FC236}">
                <a16:creationId xmlns:a16="http://schemas.microsoft.com/office/drawing/2014/main" id="{00B48010-F0FE-104C-93E1-A703E50BCCF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05596" y="960003"/>
            <a:ext cx="8332808" cy="5284694"/>
          </a:xfrm>
        </p:spPr>
      </p:pic>
    </p:spTree>
    <p:extLst>
      <p:ext uri="{BB962C8B-B14F-4D97-AF65-F5344CB8AC3E}">
        <p14:creationId xmlns:p14="http://schemas.microsoft.com/office/powerpoint/2010/main" val="94049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12AC0B-30C7-AF45-825F-5E582B4CDB4F}"/>
              </a:ext>
            </a:extLst>
          </p:cNvPr>
          <p:cNvSpPr>
            <a:spLocks noGrp="1"/>
          </p:cNvSpPr>
          <p:nvPr>
            <p:ph type="title"/>
          </p:nvPr>
        </p:nvSpPr>
        <p:spPr/>
        <p:txBody>
          <a:bodyPr>
            <a:normAutofit/>
          </a:bodyPr>
          <a:lstStyle/>
          <a:p>
            <a:r>
              <a:rPr kumimoji="1" lang="ja-JP" altLang="en-US"/>
              <a:t>　　</a:t>
            </a:r>
            <a:r>
              <a:rPr kumimoji="1" lang="en-US" altLang="ja-JP" dirty="0"/>
              <a:t>DMO</a:t>
            </a:r>
            <a:r>
              <a:rPr kumimoji="1" lang="ja-JP" altLang="en-US"/>
              <a:t>・</a:t>
            </a:r>
            <a:r>
              <a:rPr kumimoji="1" lang="en-US" altLang="ja-JP" dirty="0"/>
              <a:t>DMC</a:t>
            </a:r>
            <a:r>
              <a:rPr kumimoji="1" lang="ja-JP" altLang="en-US"/>
              <a:t>を活用する</a:t>
            </a:r>
          </a:p>
        </p:txBody>
      </p:sp>
      <p:pic>
        <p:nvPicPr>
          <p:cNvPr id="5" name="コンテンツ プレースホルダー 4" descr="テキスト&#10;&#10;自動的に生成された説明">
            <a:extLst>
              <a:ext uri="{FF2B5EF4-FFF2-40B4-BE49-F238E27FC236}">
                <a16:creationId xmlns:a16="http://schemas.microsoft.com/office/drawing/2014/main" id="{4028C532-B8E5-5942-84FE-4F31CD92A1CE}"/>
              </a:ext>
            </a:extLst>
          </p:cNvPr>
          <p:cNvPicPr>
            <a:picLocks noGrp="1" noChangeAspect="1"/>
          </p:cNvPicPr>
          <p:nvPr>
            <p:ph idx="1"/>
          </p:nvPr>
        </p:nvPicPr>
        <p:blipFill>
          <a:blip r:embed="rId2"/>
          <a:stretch>
            <a:fillRect/>
          </a:stretch>
        </p:blipFill>
        <p:spPr>
          <a:xfrm>
            <a:off x="142876" y="784984"/>
            <a:ext cx="8852303" cy="5486400"/>
          </a:xfrm>
        </p:spPr>
      </p:pic>
      <p:pic>
        <p:nvPicPr>
          <p:cNvPr id="4" name="図 3" descr="写真, テキスト, 異なる, ポーズ が含まれている画像&#10;&#10;自動的に生成された説明">
            <a:extLst>
              <a:ext uri="{FF2B5EF4-FFF2-40B4-BE49-F238E27FC236}">
                <a16:creationId xmlns:a16="http://schemas.microsoft.com/office/drawing/2014/main" id="{DFDD8172-79B1-CB87-5045-93900B992D9A}"/>
              </a:ext>
            </a:extLst>
          </p:cNvPr>
          <p:cNvPicPr>
            <a:picLocks noChangeAspect="1"/>
          </p:cNvPicPr>
          <p:nvPr/>
        </p:nvPicPr>
        <p:blipFill>
          <a:blip r:embed="rId3"/>
          <a:stretch>
            <a:fillRect/>
          </a:stretch>
        </p:blipFill>
        <p:spPr>
          <a:xfrm>
            <a:off x="6115050" y="1504950"/>
            <a:ext cx="2797810" cy="2495550"/>
          </a:xfrm>
          <a:prstGeom prst="rect">
            <a:avLst/>
          </a:prstGeom>
        </p:spPr>
      </p:pic>
    </p:spTree>
    <p:extLst>
      <p:ext uri="{BB962C8B-B14F-4D97-AF65-F5344CB8AC3E}">
        <p14:creationId xmlns:p14="http://schemas.microsoft.com/office/powerpoint/2010/main" val="2269175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54ECB0-5BB6-B49C-838D-9EEC4A9E96E6}"/>
              </a:ext>
            </a:extLst>
          </p:cNvPr>
          <p:cNvSpPr>
            <a:spLocks noGrp="1"/>
          </p:cNvSpPr>
          <p:nvPr>
            <p:ph type="title"/>
          </p:nvPr>
        </p:nvSpPr>
        <p:spPr/>
        <p:txBody>
          <a:bodyPr>
            <a:noAutofit/>
          </a:bodyPr>
          <a:lstStyle/>
          <a:p>
            <a:br>
              <a:rPr lang="en-US" altLang="ja-JP" sz="2000" dirty="0"/>
            </a:br>
            <a:r>
              <a:rPr lang="ja-JP" altLang="en-US" sz="2000"/>
              <a:t>　</a:t>
            </a:r>
            <a:r>
              <a:rPr lang="ja-JP" altLang="en-US"/>
              <a:t>古民家再生協会の事例　１「まくらが</a:t>
            </a:r>
            <a:r>
              <a:rPr lang="en" altLang="ja-JP" dirty="0"/>
              <a:t>DMC</a:t>
            </a:r>
            <a:r>
              <a:rPr lang="ja-JP" altLang="en"/>
              <a:t>」</a:t>
            </a:r>
            <a:br>
              <a:rPr lang="ja-JP" altLang="en-US"/>
            </a:br>
            <a:endParaRPr kumimoji="1" lang="ja-JP" altLang="en-US"/>
          </a:p>
        </p:txBody>
      </p:sp>
      <p:sp>
        <p:nvSpPr>
          <p:cNvPr id="3" name="コンテンツ プレースホルダー 2">
            <a:extLst>
              <a:ext uri="{FF2B5EF4-FFF2-40B4-BE49-F238E27FC236}">
                <a16:creationId xmlns:a16="http://schemas.microsoft.com/office/drawing/2014/main" id="{50288179-05DA-0774-2F7D-D838A49E459D}"/>
              </a:ext>
            </a:extLst>
          </p:cNvPr>
          <p:cNvSpPr>
            <a:spLocks noGrp="1"/>
          </p:cNvSpPr>
          <p:nvPr>
            <p:ph idx="1"/>
          </p:nvPr>
        </p:nvSpPr>
        <p:spPr>
          <a:xfrm>
            <a:off x="354330" y="935962"/>
            <a:ext cx="8549640" cy="2778788"/>
          </a:xfrm>
        </p:spPr>
        <p:txBody>
          <a:bodyPr>
            <a:normAutofit fontScale="85000" lnSpcReduction="20000"/>
          </a:bodyPr>
          <a:lstStyle/>
          <a:p>
            <a:pPr marL="0" indent="0">
              <a:buNone/>
            </a:pPr>
            <a:r>
              <a:rPr lang="ja-JP" altLang="en-US"/>
              <a:t>まくらが</a:t>
            </a:r>
            <a:r>
              <a:rPr lang="en" altLang="ja-JP" dirty="0"/>
              <a:t>DMC</a:t>
            </a:r>
            <a:r>
              <a:rPr lang="ja-JP" altLang="en-US"/>
              <a:t>とは茨城県古河市を中心に</a:t>
            </a:r>
            <a:endParaRPr lang="en-US" altLang="ja-JP" dirty="0"/>
          </a:p>
          <a:p>
            <a:pPr marL="0" indent="0">
              <a:buNone/>
            </a:pPr>
            <a:r>
              <a:rPr lang="ja-JP" altLang="en-US"/>
              <a:t>地元の観光を促進するために立ち上げられた法人です。</a:t>
            </a:r>
          </a:p>
          <a:p>
            <a:pPr marL="0" indent="0">
              <a:buNone/>
            </a:pPr>
            <a:r>
              <a:rPr lang="ja-JP" altLang="en-US"/>
              <a:t>全国古民家再生協会の理事長でもある山中美登樹が就</a:t>
            </a:r>
            <a:endParaRPr lang="en-US" altLang="ja-JP" dirty="0"/>
          </a:p>
          <a:p>
            <a:pPr marL="0" indent="0">
              <a:buNone/>
            </a:pPr>
            <a:r>
              <a:rPr lang="ja-JP" altLang="en-US"/>
              <a:t>地域を巻き込んだ古河市を中心とした活性化を目的に</a:t>
            </a:r>
            <a:endParaRPr lang="en-US" altLang="ja-JP" dirty="0"/>
          </a:p>
          <a:p>
            <a:pPr marL="0" indent="0">
              <a:buNone/>
            </a:pPr>
            <a:r>
              <a:rPr lang="ja-JP" altLang="en-US"/>
              <a:t>活動を行っています。</a:t>
            </a:r>
            <a:endParaRPr lang="en-US" altLang="ja-JP" dirty="0"/>
          </a:p>
          <a:p>
            <a:pPr marL="0" indent="0">
              <a:buNone/>
            </a:pPr>
            <a:r>
              <a:rPr lang="ja-JP" altLang="en-US"/>
              <a:t>今後、古民家鑑定士や空き家課題トータルコンサルタント</a:t>
            </a:r>
            <a:endParaRPr lang="en-US" altLang="ja-JP" dirty="0"/>
          </a:p>
          <a:p>
            <a:pPr marL="0" indent="0">
              <a:buNone/>
            </a:pPr>
            <a:r>
              <a:rPr lang="ja-JP" altLang="en-US"/>
              <a:t>等の資格者のスキルを活用することでも町の活性化を計画。</a:t>
            </a:r>
            <a:endParaRPr lang="en-US" altLang="ja-JP" dirty="0"/>
          </a:p>
        </p:txBody>
      </p:sp>
      <p:pic>
        <p:nvPicPr>
          <p:cNvPr id="5" name="図 4">
            <a:extLst>
              <a:ext uri="{FF2B5EF4-FFF2-40B4-BE49-F238E27FC236}">
                <a16:creationId xmlns:a16="http://schemas.microsoft.com/office/drawing/2014/main" id="{AB05474C-CDD6-97AE-C1CA-6D80C48A9DE1}"/>
              </a:ext>
            </a:extLst>
          </p:cNvPr>
          <p:cNvPicPr>
            <a:picLocks noChangeAspect="1"/>
          </p:cNvPicPr>
          <p:nvPr/>
        </p:nvPicPr>
        <p:blipFill>
          <a:blip r:embed="rId2"/>
          <a:stretch>
            <a:fillRect/>
          </a:stretch>
        </p:blipFill>
        <p:spPr>
          <a:xfrm>
            <a:off x="0" y="3714750"/>
            <a:ext cx="9144000" cy="2537460"/>
          </a:xfrm>
          <a:prstGeom prst="rect">
            <a:avLst/>
          </a:prstGeom>
        </p:spPr>
      </p:pic>
    </p:spTree>
    <p:extLst>
      <p:ext uri="{BB962C8B-B14F-4D97-AF65-F5344CB8AC3E}">
        <p14:creationId xmlns:p14="http://schemas.microsoft.com/office/powerpoint/2010/main" val="26288011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47613B-6C8F-6A4E-9397-45811D3ACEDE}"/>
              </a:ext>
            </a:extLst>
          </p:cNvPr>
          <p:cNvSpPr>
            <a:spLocks noGrp="1"/>
          </p:cNvSpPr>
          <p:nvPr>
            <p:ph type="title"/>
          </p:nvPr>
        </p:nvSpPr>
        <p:spPr/>
        <p:txBody>
          <a:bodyPr>
            <a:normAutofit/>
          </a:bodyPr>
          <a:lstStyle/>
          <a:p>
            <a:r>
              <a:rPr lang="ja-JP" altLang="en-US"/>
              <a:t>　古民家再生協会事例　２「ふるさと鉄道</a:t>
            </a:r>
            <a:r>
              <a:rPr lang="en-US" altLang="ja-JP" dirty="0"/>
              <a:t>DMC</a:t>
            </a:r>
            <a:r>
              <a:rPr lang="ja-JP" altLang="en-US"/>
              <a:t>」</a:t>
            </a:r>
            <a:endParaRPr kumimoji="1" lang="ja-JP" altLang="en-US"/>
          </a:p>
        </p:txBody>
      </p:sp>
      <p:pic>
        <p:nvPicPr>
          <p:cNvPr id="5" name="コンテンツ プレースホルダー 4" descr="スクリーンショットの画面&#10;&#10;自動的に生成された説明">
            <a:extLst>
              <a:ext uri="{FF2B5EF4-FFF2-40B4-BE49-F238E27FC236}">
                <a16:creationId xmlns:a16="http://schemas.microsoft.com/office/drawing/2014/main" id="{8662D414-5100-E840-83D5-542A35EDE608}"/>
              </a:ext>
            </a:extLst>
          </p:cNvPr>
          <p:cNvPicPr>
            <a:picLocks noGrp="1" noChangeAspect="1"/>
          </p:cNvPicPr>
          <p:nvPr>
            <p:ph idx="1"/>
          </p:nvPr>
        </p:nvPicPr>
        <p:blipFill>
          <a:blip r:embed="rId2"/>
          <a:stretch>
            <a:fillRect/>
          </a:stretch>
        </p:blipFill>
        <p:spPr>
          <a:xfrm>
            <a:off x="0" y="835024"/>
            <a:ext cx="4469130" cy="5428615"/>
          </a:xfrm>
        </p:spPr>
      </p:pic>
      <p:pic>
        <p:nvPicPr>
          <p:cNvPr id="7" name="図 6" descr="新聞記事の一部&#10;&#10;中程度の精度で自動的に生成された説明">
            <a:extLst>
              <a:ext uri="{FF2B5EF4-FFF2-40B4-BE49-F238E27FC236}">
                <a16:creationId xmlns:a16="http://schemas.microsoft.com/office/drawing/2014/main" id="{3F6120F8-86A4-BC4E-9CD0-D6C924068FF3}"/>
              </a:ext>
            </a:extLst>
          </p:cNvPr>
          <p:cNvPicPr>
            <a:picLocks noChangeAspect="1"/>
          </p:cNvPicPr>
          <p:nvPr/>
        </p:nvPicPr>
        <p:blipFill>
          <a:blip r:embed="rId3"/>
          <a:stretch>
            <a:fillRect/>
          </a:stretch>
        </p:blipFill>
        <p:spPr>
          <a:xfrm>
            <a:off x="4354830" y="835024"/>
            <a:ext cx="4674870" cy="5978524"/>
          </a:xfrm>
          <a:prstGeom prst="rect">
            <a:avLst/>
          </a:prstGeom>
        </p:spPr>
      </p:pic>
    </p:spTree>
    <p:extLst>
      <p:ext uri="{BB962C8B-B14F-4D97-AF65-F5344CB8AC3E}">
        <p14:creationId xmlns:p14="http://schemas.microsoft.com/office/powerpoint/2010/main" val="3218174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8E2CF1-98CD-1945-A2C6-DE56ECD75DE6}"/>
              </a:ext>
            </a:extLst>
          </p:cNvPr>
          <p:cNvSpPr>
            <a:spLocks noGrp="1"/>
          </p:cNvSpPr>
          <p:nvPr>
            <p:ph type="title"/>
          </p:nvPr>
        </p:nvSpPr>
        <p:spPr/>
        <p:txBody>
          <a:bodyPr>
            <a:normAutofit/>
          </a:bodyPr>
          <a:lstStyle/>
          <a:p>
            <a:r>
              <a:rPr kumimoji="1" lang="ja-JP" altLang="en-US"/>
              <a:t>　シルバー</a:t>
            </a:r>
            <a:r>
              <a:rPr kumimoji="1" lang="ja-JP" altLang="en-US" dirty="0"/>
              <a:t>人材センターとの連携</a:t>
            </a:r>
          </a:p>
        </p:txBody>
      </p:sp>
      <p:pic>
        <p:nvPicPr>
          <p:cNvPr id="6" name="図 5">
            <a:extLst>
              <a:ext uri="{FF2B5EF4-FFF2-40B4-BE49-F238E27FC236}">
                <a16:creationId xmlns:a16="http://schemas.microsoft.com/office/drawing/2014/main" id="{BFD5D764-CF40-42E3-9DCF-6132516523AD}"/>
              </a:ext>
            </a:extLst>
          </p:cNvPr>
          <p:cNvPicPr>
            <a:picLocks noChangeAspect="1"/>
          </p:cNvPicPr>
          <p:nvPr/>
        </p:nvPicPr>
        <p:blipFill>
          <a:blip r:embed="rId2"/>
          <a:stretch>
            <a:fillRect/>
          </a:stretch>
        </p:blipFill>
        <p:spPr>
          <a:xfrm>
            <a:off x="184805" y="903921"/>
            <a:ext cx="3823796" cy="5394960"/>
          </a:xfrm>
          <a:prstGeom prst="rect">
            <a:avLst/>
          </a:prstGeom>
        </p:spPr>
      </p:pic>
      <p:pic>
        <p:nvPicPr>
          <p:cNvPr id="7" name="図 6">
            <a:extLst>
              <a:ext uri="{FF2B5EF4-FFF2-40B4-BE49-F238E27FC236}">
                <a16:creationId xmlns:a16="http://schemas.microsoft.com/office/drawing/2014/main" id="{9BC82A40-19F9-49D6-A095-74E1FE9DC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4153" y="903921"/>
            <a:ext cx="2309745" cy="1538710"/>
          </a:xfrm>
          <a:prstGeom prst="rect">
            <a:avLst/>
          </a:prstGeom>
        </p:spPr>
      </p:pic>
      <p:pic>
        <p:nvPicPr>
          <p:cNvPr id="8" name="図 7">
            <a:extLst>
              <a:ext uri="{FF2B5EF4-FFF2-40B4-BE49-F238E27FC236}">
                <a16:creationId xmlns:a16="http://schemas.microsoft.com/office/drawing/2014/main" id="{4F2C9CED-02C6-4F61-9053-1848F2B8F6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9450" y="903921"/>
            <a:ext cx="2309745" cy="1537516"/>
          </a:xfrm>
          <a:prstGeom prst="rect">
            <a:avLst/>
          </a:prstGeom>
        </p:spPr>
      </p:pic>
      <p:sp>
        <p:nvSpPr>
          <p:cNvPr id="10" name="コンテンツ プレースホルダー 4">
            <a:extLst>
              <a:ext uri="{FF2B5EF4-FFF2-40B4-BE49-F238E27FC236}">
                <a16:creationId xmlns:a16="http://schemas.microsoft.com/office/drawing/2014/main" id="{17F3E393-C8E2-4DB8-8ED2-506AA28EFDC5}"/>
              </a:ext>
            </a:extLst>
          </p:cNvPr>
          <p:cNvSpPr>
            <a:spLocks noGrp="1"/>
          </p:cNvSpPr>
          <p:nvPr>
            <p:ph idx="1"/>
          </p:nvPr>
        </p:nvSpPr>
        <p:spPr>
          <a:xfrm>
            <a:off x="4174153" y="2499193"/>
            <a:ext cx="4785042" cy="256885"/>
          </a:xfrm>
        </p:spPr>
        <p:txBody>
          <a:bodyPr>
            <a:normAutofit/>
          </a:bodyPr>
          <a:lstStyle/>
          <a:p>
            <a:pPr marL="0" indent="0" algn="ctr">
              <a:buNone/>
            </a:pPr>
            <a:r>
              <a:rPr lang="ja-JP" altLang="en-US" sz="1200" dirty="0"/>
              <a:t>（じゃぱとらへ活動を掲載）</a:t>
            </a:r>
          </a:p>
        </p:txBody>
      </p:sp>
      <p:pic>
        <p:nvPicPr>
          <p:cNvPr id="11" name="図 10">
            <a:extLst>
              <a:ext uri="{FF2B5EF4-FFF2-40B4-BE49-F238E27FC236}">
                <a16:creationId xmlns:a16="http://schemas.microsoft.com/office/drawing/2014/main" id="{CC781BF5-4DC1-4006-8024-F74186328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0114" y="2870765"/>
            <a:ext cx="2571087" cy="3428116"/>
          </a:xfrm>
          <a:prstGeom prst="rect">
            <a:avLst/>
          </a:prstGeom>
        </p:spPr>
      </p:pic>
      <p:pic>
        <p:nvPicPr>
          <p:cNvPr id="12" name="図 11">
            <a:extLst>
              <a:ext uri="{FF2B5EF4-FFF2-40B4-BE49-F238E27FC236}">
                <a16:creationId xmlns:a16="http://schemas.microsoft.com/office/drawing/2014/main" id="{43FDF398-00FE-437B-9B56-893D0617A3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74153" y="2966776"/>
            <a:ext cx="2144351" cy="3337511"/>
          </a:xfrm>
          <a:prstGeom prst="rect">
            <a:avLst/>
          </a:prstGeom>
        </p:spPr>
      </p:pic>
      <p:sp>
        <p:nvSpPr>
          <p:cNvPr id="13" name="タイトル 1">
            <a:extLst>
              <a:ext uri="{FF2B5EF4-FFF2-40B4-BE49-F238E27FC236}">
                <a16:creationId xmlns:a16="http://schemas.microsoft.com/office/drawing/2014/main" id="{20AAB909-9070-42C1-8636-CAD6B61C6688}"/>
              </a:ext>
            </a:extLst>
          </p:cNvPr>
          <p:cNvSpPr txBox="1">
            <a:spLocks/>
          </p:cNvSpPr>
          <p:nvPr/>
        </p:nvSpPr>
        <p:spPr>
          <a:xfrm>
            <a:off x="2096703" y="6268720"/>
            <a:ext cx="6954498"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地域の空き家調査をシルバー会員と共に活動</a:t>
            </a:r>
          </a:p>
        </p:txBody>
      </p:sp>
    </p:spTree>
    <p:extLst>
      <p:ext uri="{BB962C8B-B14F-4D97-AF65-F5344CB8AC3E}">
        <p14:creationId xmlns:p14="http://schemas.microsoft.com/office/powerpoint/2010/main" val="1778420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CED96B-93C5-17D8-333B-F089580658E6}"/>
              </a:ext>
            </a:extLst>
          </p:cNvPr>
          <p:cNvSpPr>
            <a:spLocks noGrp="1"/>
          </p:cNvSpPr>
          <p:nvPr>
            <p:ph type="title"/>
          </p:nvPr>
        </p:nvSpPr>
        <p:spPr/>
        <p:txBody>
          <a:bodyPr/>
          <a:lstStyle/>
          <a:p>
            <a:r>
              <a:rPr kumimoji="1" lang="ja-JP" altLang="en-US"/>
              <a:t>　全国各地で行われている住教育✖️</a:t>
            </a:r>
            <a:r>
              <a:rPr kumimoji="1" lang="en-US" altLang="ja-JP" dirty="0"/>
              <a:t>DIY</a:t>
            </a:r>
            <a:endParaRPr kumimoji="1" lang="ja-JP" altLang="en-US"/>
          </a:p>
        </p:txBody>
      </p:sp>
      <p:pic>
        <p:nvPicPr>
          <p:cNvPr id="5" name="コンテンツ プレースホルダー 4" descr="グラフィカル ユーザー インターフェイス&#10;&#10;自動的に生成された説明">
            <a:extLst>
              <a:ext uri="{FF2B5EF4-FFF2-40B4-BE49-F238E27FC236}">
                <a16:creationId xmlns:a16="http://schemas.microsoft.com/office/drawing/2014/main" id="{74CB7F70-A41F-1BE2-127B-245CBB48C48E}"/>
              </a:ext>
            </a:extLst>
          </p:cNvPr>
          <p:cNvPicPr>
            <a:picLocks noGrp="1" noChangeAspect="1"/>
          </p:cNvPicPr>
          <p:nvPr>
            <p:ph idx="1"/>
          </p:nvPr>
        </p:nvPicPr>
        <p:blipFill>
          <a:blip r:embed="rId2"/>
          <a:stretch>
            <a:fillRect/>
          </a:stretch>
        </p:blipFill>
        <p:spPr>
          <a:xfrm>
            <a:off x="1131570" y="790574"/>
            <a:ext cx="6755130" cy="5427345"/>
          </a:xfrm>
        </p:spPr>
      </p:pic>
    </p:spTree>
    <p:extLst>
      <p:ext uri="{BB962C8B-B14F-4D97-AF65-F5344CB8AC3E}">
        <p14:creationId xmlns:p14="http://schemas.microsoft.com/office/powerpoint/2010/main" val="165738880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419</TotalTime>
  <Words>1063</Words>
  <Application>Microsoft Macintosh PowerPoint</Application>
  <PresentationFormat>画面に合わせる (4:3)</PresentationFormat>
  <Paragraphs>148</Paragraphs>
  <Slides>31</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31</vt:i4>
      </vt:variant>
    </vt:vector>
  </HeadingPairs>
  <TitlesOfParts>
    <vt:vector size="37" baseType="lpstr">
      <vt:lpstr>ＭＳ ゴシック</vt:lpstr>
      <vt:lpstr>游ゴシック</vt:lpstr>
      <vt:lpstr>Arial</vt:lpstr>
      <vt:lpstr>Calibri</vt:lpstr>
      <vt:lpstr>Calibri Light</vt:lpstr>
      <vt:lpstr>Office テーマ</vt:lpstr>
      <vt:lpstr> 一般社団法人 全国空き家アドバイザー協議会　　　         ○○○○支部  令和４年５月度例会 （過去の例会資料も参考にしてください）</vt:lpstr>
      <vt:lpstr>PowerPoint プレゼンテーション</vt:lpstr>
      <vt:lpstr>マンションと戸建住宅どちらがいいのか？</vt:lpstr>
      <vt:lpstr>新築住宅と中古住宅どちらがいいのか？</vt:lpstr>
      <vt:lpstr>都会と田舎どちらが住みやすいのか？</vt:lpstr>
      <vt:lpstr>不毛な議論です</vt:lpstr>
      <vt:lpstr>人口減少の中　総住宅数は増え続ける</vt:lpstr>
      <vt:lpstr>空き家が増えるのは当たり前の</vt:lpstr>
      <vt:lpstr> 　様々な要因が考えられますが </vt:lpstr>
      <vt:lpstr> 空き家の種類は4種類に大別されます </vt:lpstr>
      <vt:lpstr> 空き家の種類は4種類に大別されます </vt:lpstr>
      <vt:lpstr>私たちがまずやらなきゃいけないこと</vt:lpstr>
      <vt:lpstr>私たちがまずやらなきゃいけないこと</vt:lpstr>
      <vt:lpstr>私たちがまずやらなきゃいけないこと</vt:lpstr>
      <vt:lpstr>ＤＩＹ型賃貸借</vt:lpstr>
      <vt:lpstr>PowerPoint プレゼンテーション</vt:lpstr>
      <vt:lpstr>国土交通省の施策</vt:lpstr>
      <vt:lpstr>　国の施策（国土交通省）</vt:lpstr>
      <vt:lpstr>　具体的な交付金・補助金</vt:lpstr>
      <vt:lpstr>　国の施策（内閣官房・内閣府）</vt:lpstr>
      <vt:lpstr>　国は二地域居住への整備にお金を出している</vt:lpstr>
      <vt:lpstr>　国の地域再生制度を利用する</vt:lpstr>
      <vt:lpstr>　国の地域再生制度とは</vt:lpstr>
      <vt:lpstr>　官民連携で遊休施設を活かしていく</vt:lpstr>
      <vt:lpstr>　　富谷市の事例</vt:lpstr>
      <vt:lpstr>　　富谷市で取り組んでいること</vt:lpstr>
      <vt:lpstr>　　DMO・DMCを活用する</vt:lpstr>
      <vt:lpstr> 　古民家再生協会の事例　１「まくらがDMC」 </vt:lpstr>
      <vt:lpstr>　古民家再生協会事例　２「ふるさと鉄道DMC」</vt:lpstr>
      <vt:lpstr>　シルバー人材センターとの連携</vt:lpstr>
      <vt:lpstr>　全国各地で行われている住教育✖️DIY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64</cp:revision>
  <dcterms:created xsi:type="dcterms:W3CDTF">2021-02-04T05:15:42Z</dcterms:created>
  <dcterms:modified xsi:type="dcterms:W3CDTF">2022-05-01T00:32:37Z</dcterms:modified>
</cp:coreProperties>
</file>