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760" r:id="rId2"/>
    <p:sldId id="2770" r:id="rId3"/>
    <p:sldId id="256" r:id="rId4"/>
    <p:sldId id="2775" r:id="rId5"/>
    <p:sldId id="2773" r:id="rId6"/>
    <p:sldId id="2772" r:id="rId7"/>
    <p:sldId id="284" r:id="rId8"/>
    <p:sldId id="2774" r:id="rId9"/>
    <p:sldId id="2776" r:id="rId10"/>
    <p:sldId id="3273" r:id="rId11"/>
    <p:sldId id="3274" r:id="rId12"/>
    <p:sldId id="2777"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869" autoAdjust="0"/>
    <p:restoredTop sz="91860"/>
  </p:normalViewPr>
  <p:slideViewPr>
    <p:cSldViewPr snapToGrid="0">
      <p:cViewPr varScale="1">
        <p:scale>
          <a:sx n="138" d="100"/>
          <a:sy n="138" d="100"/>
        </p:scale>
        <p:origin x="73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D54BAB-F427-EC46-9A16-C7F933F82731}" type="datetimeFigureOut">
              <a:rPr kumimoji="1" lang="ja-JP" altLang="en-US" smtClean="0"/>
              <a:t>2022/6/8</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5D186F-AB7A-094B-AEDC-1B7DC4FD80C8}" type="slidenum">
              <a:rPr kumimoji="1" lang="ja-JP" altLang="en-US" smtClean="0"/>
              <a:t>‹#›</a:t>
            </a:fld>
            <a:endParaRPr kumimoji="1" lang="ja-JP" altLang="en-US"/>
          </a:p>
        </p:txBody>
      </p:sp>
    </p:spTree>
    <p:extLst>
      <p:ext uri="{BB962C8B-B14F-4D97-AF65-F5344CB8AC3E}">
        <p14:creationId xmlns:p14="http://schemas.microsoft.com/office/powerpoint/2010/main" val="9909665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ctr"/>
          <a:lstStyle>
            <a:lvl1pPr algn="ctr">
              <a:defRPr sz="60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atin typeface="ＭＳ ゴシック" panose="020B0609070205080204" pitchFamily="49" charset="-128"/>
                <a:ea typeface="ＭＳ ゴシック" panose="020B0609070205080204" pitchFamily="49"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Tree>
    <p:extLst>
      <p:ext uri="{BB962C8B-B14F-4D97-AF65-F5344CB8AC3E}">
        <p14:creationId xmlns:p14="http://schemas.microsoft.com/office/powerpoint/2010/main" val="1527568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697727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781109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ＭＳ ゴシック" panose="020B0609070205080204" pitchFamily="49" charset="-128"/>
                <a:ea typeface="ＭＳ ゴシック" panose="020B0609070205080204" pitchFamily="49" charset="-128"/>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latin typeface="ＭＳ ゴシック" panose="020B0609070205080204" pitchFamily="49" charset="-128"/>
                <a:ea typeface="ＭＳ ゴシック" panose="020B0609070205080204" pitchFamily="49" charset="-128"/>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Tree>
    <p:extLst>
      <p:ext uri="{BB962C8B-B14F-4D97-AF65-F5344CB8AC3E}">
        <p14:creationId xmlns:p14="http://schemas.microsoft.com/office/powerpoint/2010/main" val="1005042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8650" y="776923"/>
            <a:ext cx="7886700" cy="913766"/>
          </a:xfrm>
        </p:spPr>
        <p:txBody>
          <a:bodyPr/>
          <a:lstStyle>
            <a:lvl1pPr>
              <a:defRPr>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Tree>
    <p:extLst>
      <p:ext uri="{BB962C8B-B14F-4D97-AF65-F5344CB8AC3E}">
        <p14:creationId xmlns:p14="http://schemas.microsoft.com/office/powerpoint/2010/main" val="2350378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776923"/>
            <a:ext cx="7886700" cy="913766"/>
          </a:xfrm>
        </p:spPr>
        <p:txBody>
          <a:bodyPr/>
          <a:lstStyle>
            <a:lvl1pPr>
              <a:defRPr>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atin typeface="ＭＳ ゴシック" panose="020B0609070205080204" pitchFamily="49" charset="-128"/>
                <a:ea typeface="ＭＳ ゴシック" panose="020B0609070205080204" pitchFamily="49"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atin typeface="ＭＳ ゴシック" panose="020B0609070205080204" pitchFamily="49" charset="-128"/>
                <a:ea typeface="ＭＳ ゴシック" panose="020B0609070205080204" pitchFamily="49"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Tree>
    <p:extLst>
      <p:ext uri="{BB962C8B-B14F-4D97-AF65-F5344CB8AC3E}">
        <p14:creationId xmlns:p14="http://schemas.microsoft.com/office/powerpoint/2010/main" val="618905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628650" y="776923"/>
            <a:ext cx="7886700" cy="913766"/>
          </a:xfrm>
        </p:spPr>
        <p:txBody>
          <a:bodyPr/>
          <a:lstStyle>
            <a:lvl1pPr>
              <a:defRPr>
                <a:latin typeface="ＭＳ ゴシック" panose="020B0609070205080204" pitchFamily="49" charset="-128"/>
                <a:ea typeface="ＭＳ ゴシック" panose="020B0609070205080204" pitchFamily="49" charset="-128"/>
              </a:defRPr>
            </a:lvl1pPr>
          </a:lstStyle>
          <a:p>
            <a:r>
              <a:rPr lang="ja-JP" altLang="en-US"/>
              <a:t>マスター タイトルの書式設定</a:t>
            </a:r>
            <a:endParaRPr lang="en-US" dirty="0"/>
          </a:p>
        </p:txBody>
      </p:sp>
    </p:spTree>
    <p:extLst>
      <p:ext uri="{BB962C8B-B14F-4D97-AF65-F5344CB8AC3E}">
        <p14:creationId xmlns:p14="http://schemas.microsoft.com/office/powerpoint/2010/main" val="220965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045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987426"/>
            <a:ext cx="2949178" cy="1069974"/>
          </a:xfrm>
        </p:spPr>
        <p:txBody>
          <a:bodyPr anchor="b">
            <a:normAutofit/>
          </a:bodyPr>
          <a:lstStyle>
            <a:lvl1pPr>
              <a:defRPr sz="28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atin typeface="ＭＳ ゴシック" panose="020B0609070205080204" pitchFamily="49" charset="-128"/>
                <a:ea typeface="ＭＳ ゴシック" panose="020B0609070205080204" pitchFamily="49" charset="-128"/>
              </a:defRPr>
            </a:lvl1pPr>
            <a:lvl2pPr>
              <a:defRPr sz="2800">
                <a:latin typeface="ＭＳ ゴシック" panose="020B0609070205080204" pitchFamily="49" charset="-128"/>
                <a:ea typeface="ＭＳ ゴシック" panose="020B0609070205080204" pitchFamily="49" charset="-128"/>
              </a:defRPr>
            </a:lvl2pPr>
            <a:lvl3pPr>
              <a:defRPr sz="2400">
                <a:latin typeface="ＭＳ ゴシック" panose="020B0609070205080204" pitchFamily="49" charset="-128"/>
                <a:ea typeface="ＭＳ ゴシック" panose="020B0609070205080204" pitchFamily="49" charset="-128"/>
              </a:defRPr>
            </a:lvl3pPr>
            <a:lvl4pPr>
              <a:defRPr sz="2000">
                <a:latin typeface="ＭＳ ゴシック" panose="020B0609070205080204" pitchFamily="49" charset="-128"/>
                <a:ea typeface="ＭＳ ゴシック" panose="020B0609070205080204" pitchFamily="49" charset="-128"/>
              </a:defRPr>
            </a:lvl4pPr>
            <a:lvl5pPr>
              <a:defRPr sz="2000">
                <a:latin typeface="ＭＳ ゴシック" panose="020B0609070205080204" pitchFamily="49" charset="-128"/>
                <a:ea typeface="ＭＳ ゴシック" panose="020B0609070205080204" pitchFamily="49" charset="-128"/>
              </a:defRPr>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atin typeface="ＭＳ ゴシック" panose="020B0609070205080204" pitchFamily="49" charset="-128"/>
                <a:ea typeface="ＭＳ ゴシック" panose="020B0609070205080204" pitchFamily="49"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Tree>
    <p:extLst>
      <p:ext uri="{BB962C8B-B14F-4D97-AF65-F5344CB8AC3E}">
        <p14:creationId xmlns:p14="http://schemas.microsoft.com/office/powerpoint/2010/main" val="2642845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987426"/>
            <a:ext cx="2949178" cy="1069974"/>
          </a:xfrm>
        </p:spPr>
        <p:txBody>
          <a:bodyPr anchor="b">
            <a:normAutofit/>
          </a:bodyPr>
          <a:lstStyle>
            <a:lvl1pPr>
              <a:defRPr sz="28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atin typeface="ＭＳ ゴシック" panose="020B0609070205080204" pitchFamily="49" charset="-128"/>
                <a:ea typeface="ＭＳ ゴシック" panose="020B0609070205080204" pitchFamily="49" charset="-128"/>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atin typeface="ＭＳ ゴシック" panose="020B0609070205080204" pitchFamily="49" charset="-128"/>
                <a:ea typeface="ＭＳ ゴシック" panose="020B0609070205080204" pitchFamily="49" charset="-128"/>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Tree>
    <p:extLst>
      <p:ext uri="{BB962C8B-B14F-4D97-AF65-F5344CB8AC3E}">
        <p14:creationId xmlns:p14="http://schemas.microsoft.com/office/powerpoint/2010/main" val="3922698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a:xfrm>
            <a:off x="628650" y="776923"/>
            <a:ext cx="7886700" cy="913766"/>
          </a:xfrm>
        </p:spPr>
        <p:txBody>
          <a:bodyPr/>
          <a:lstStyle>
            <a:lvl1pPr>
              <a:defRPr>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Vertical Text Placeholder 2"/>
          <p:cNvSpPr>
            <a:spLocks noGrp="1"/>
          </p:cNvSpPr>
          <p:nvPr>
            <p:ph type="body" orient="vert" idx="1"/>
          </p:nvPr>
        </p:nvSpPr>
        <p:spPr/>
        <p:txBody>
          <a:bodyPr vert="eaVert"/>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Tree>
    <p:extLst>
      <p:ext uri="{BB962C8B-B14F-4D97-AF65-F5344CB8AC3E}">
        <p14:creationId xmlns:p14="http://schemas.microsoft.com/office/powerpoint/2010/main" val="3373113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853439"/>
            <a:ext cx="1971675" cy="5323524"/>
          </a:xfrm>
        </p:spPr>
        <p:txBody>
          <a:bodyPr vert="eaVert"/>
          <a:lstStyle>
            <a:lvl1pPr>
              <a:defRPr>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Vertical Text Placeholder 2"/>
          <p:cNvSpPr>
            <a:spLocks noGrp="1"/>
          </p:cNvSpPr>
          <p:nvPr>
            <p:ph type="body" orient="vert" idx="1"/>
          </p:nvPr>
        </p:nvSpPr>
        <p:spPr>
          <a:xfrm>
            <a:off x="628650" y="853439"/>
            <a:ext cx="5800725" cy="5323523"/>
          </a:xfrm>
        </p:spPr>
        <p:txBody>
          <a:bodyPr vert="eaVert"/>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Tree>
    <p:extLst>
      <p:ext uri="{BB962C8B-B14F-4D97-AF65-F5344CB8AC3E}">
        <p14:creationId xmlns:p14="http://schemas.microsoft.com/office/powerpoint/2010/main" val="971157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776923"/>
            <a:ext cx="7886700" cy="913766"/>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pic>
        <p:nvPicPr>
          <p:cNvPr id="10" name="図 9">
            <a:extLst>
              <a:ext uri="{FF2B5EF4-FFF2-40B4-BE49-F238E27FC236}">
                <a16:creationId xmlns:a16="http://schemas.microsoft.com/office/drawing/2014/main" id="{F56F2BBA-D647-4137-9AB4-AB84CCAE332A}"/>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7" name="図 6" descr="図形 が含まれている画像&#10;&#10;自動的に生成された説明">
            <a:extLst>
              <a:ext uri="{FF2B5EF4-FFF2-40B4-BE49-F238E27FC236}">
                <a16:creationId xmlns:a16="http://schemas.microsoft.com/office/drawing/2014/main" id="{BA705B8C-3F11-0240-B782-88CD945C410A}"/>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7076920" y="125544"/>
            <a:ext cx="1038783" cy="401230"/>
          </a:xfrm>
          <a:prstGeom prst="rect">
            <a:avLst/>
          </a:prstGeom>
        </p:spPr>
      </p:pic>
    </p:spTree>
    <p:extLst>
      <p:ext uri="{BB962C8B-B14F-4D97-AF65-F5344CB8AC3E}">
        <p14:creationId xmlns:p14="http://schemas.microsoft.com/office/powerpoint/2010/main" val="22670074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ＭＳ ゴシック" panose="020B0609070205080204" pitchFamily="49" charset="-128"/>
          <a:ea typeface="ＭＳ ゴシック" panose="020B0609070205080204" pitchFamily="49"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ＭＳ ゴシック" panose="020B0609070205080204" pitchFamily="49" charset="-128"/>
          <a:ea typeface="ＭＳ ゴシック" panose="020B0609070205080204" pitchFamily="49"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ＭＳ ゴシック" panose="020B0609070205080204" pitchFamily="49" charset="-128"/>
          <a:ea typeface="ＭＳ ゴシック" panose="020B0609070205080204" pitchFamily="49"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ＭＳ ゴシック" panose="020B0609070205080204" pitchFamily="49" charset="-128"/>
          <a:ea typeface="ＭＳ ゴシック" panose="020B0609070205080204" pitchFamily="49"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8.JPG"/><Relationship Id="rId7" Type="http://schemas.openxmlformats.org/officeDocument/2006/relationships/image" Target="../media/image12.jp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rmAutofit fontScale="90000"/>
          </a:bodyPr>
          <a:lstStyle/>
          <a:p>
            <a:br>
              <a:rPr kumimoji="1" lang="en-US" altLang="ja-JP" dirty="0"/>
            </a:br>
            <a:r>
              <a:rPr kumimoji="1" lang="ja-JP" altLang="en-US" dirty="0"/>
              <a:t>一般社団法人</a:t>
            </a:r>
            <a:br>
              <a:rPr kumimoji="1" lang="en-US" altLang="ja-JP" dirty="0"/>
            </a:br>
            <a:r>
              <a:rPr kumimoji="1" lang="ja-JP" altLang="en-US" dirty="0"/>
              <a:t>全国空き家アドバイザー</a:t>
            </a:r>
            <a:r>
              <a:rPr kumimoji="1" lang="ja-JP" altLang="en-US"/>
              <a:t>協議会　　　</a:t>
            </a:r>
            <a:r>
              <a:rPr lang="ja-JP" altLang="en-US"/>
              <a:t>武雄</a:t>
            </a:r>
            <a:r>
              <a:rPr kumimoji="1" lang="ja-JP" altLang="en-US"/>
              <a:t>支部</a:t>
            </a:r>
            <a:br>
              <a:rPr kumimoji="1" lang="en-US" altLang="ja-JP" dirty="0"/>
            </a:br>
            <a:br>
              <a:rPr kumimoji="1" lang="en-US" altLang="ja-JP" dirty="0"/>
            </a:br>
            <a:r>
              <a:rPr kumimoji="1" lang="ja-JP" altLang="en-US" sz="4000"/>
              <a:t>令和４年</a:t>
            </a:r>
            <a:r>
              <a:rPr lang="ja-JP" altLang="en-US" sz="4000"/>
              <a:t>６</a:t>
            </a:r>
            <a:r>
              <a:rPr kumimoji="1" lang="ja-JP" altLang="en-US" sz="4000"/>
              <a:t>月度例会</a:t>
            </a:r>
            <a:br>
              <a:rPr kumimoji="1" lang="en-US" altLang="ja-JP" sz="4000" dirty="0"/>
            </a:br>
            <a:r>
              <a:rPr kumimoji="1" lang="ja-JP" altLang="en-US" sz="2000"/>
              <a:t>（過去の例会資料も参考</a:t>
            </a:r>
            <a:r>
              <a:rPr lang="ja-JP" altLang="en-US" sz="2000"/>
              <a:t>にしてください）</a:t>
            </a:r>
            <a:endParaRPr kumimoji="1" lang="ja-JP" altLang="en-US" sz="20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5067300" y="4170556"/>
            <a:ext cx="4076700" cy="2547744"/>
          </a:xfrm>
        </p:spPr>
        <p:txBody>
          <a:bodyPr anchor="ctr">
            <a:noAutofit/>
          </a:bodyPr>
          <a:lstStyle/>
          <a:p>
            <a:pPr marL="0" indent="0">
              <a:buNone/>
            </a:pPr>
            <a:endParaRPr lang="en-US" altLang="ja-JP" sz="2400" dirty="0"/>
          </a:p>
          <a:p>
            <a:pPr marL="0" indent="0">
              <a:buNone/>
            </a:pPr>
            <a:r>
              <a:rPr lang="ja-JP" altLang="en-US" sz="2400"/>
              <a:t>空き家課題解決</a:t>
            </a:r>
            <a:endParaRPr lang="en-US" altLang="ja-JP" sz="2400" dirty="0"/>
          </a:p>
          <a:p>
            <a:pPr marL="0" indent="0">
              <a:buNone/>
            </a:pPr>
            <a:r>
              <a:rPr lang="en-US" altLang="ja-JP" sz="2400" dirty="0"/>
              <a:t>【</a:t>
            </a:r>
            <a:r>
              <a:rPr lang="ja-JP" altLang="en-US" sz="2400"/>
              <a:t>移築</a:t>
            </a:r>
            <a:r>
              <a:rPr lang="en-US" altLang="ja-JP" sz="2400" dirty="0"/>
              <a:t>】</a:t>
            </a:r>
            <a:r>
              <a:rPr lang="ja-JP" altLang="en-US" sz="2400"/>
              <a:t>と</a:t>
            </a:r>
            <a:r>
              <a:rPr lang="en-US" altLang="ja-JP" sz="2400" dirty="0"/>
              <a:t>【</a:t>
            </a:r>
            <a:r>
              <a:rPr lang="ja-JP" altLang="en-US" sz="2400"/>
              <a:t>〇円古民家</a:t>
            </a:r>
            <a:r>
              <a:rPr lang="en-US" altLang="ja-JP" sz="2400" dirty="0"/>
              <a:t>】</a:t>
            </a:r>
            <a:r>
              <a:rPr lang="ja-JP" altLang="en-US" sz="2400"/>
              <a:t>　　　</a:t>
            </a:r>
            <a:endParaRPr lang="en-US" altLang="ja-JP" sz="2400" dirty="0"/>
          </a:p>
          <a:p>
            <a:pPr marL="0" indent="0">
              <a:buNone/>
            </a:pPr>
            <a:r>
              <a:rPr lang="ja-JP" altLang="en-US" sz="2400"/>
              <a:t>　　</a:t>
            </a:r>
            <a:endParaRPr lang="en-US" sz="2400" dirty="0"/>
          </a:p>
        </p:txBody>
      </p:sp>
    </p:spTree>
    <p:extLst>
      <p:ext uri="{BB962C8B-B14F-4D97-AF65-F5344CB8AC3E}">
        <p14:creationId xmlns:p14="http://schemas.microsoft.com/office/powerpoint/2010/main" val="1952854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4AA9623-4C51-8A46-99F8-FDCDB5900E38}"/>
              </a:ext>
            </a:extLst>
          </p:cNvPr>
          <p:cNvSpPr>
            <a:spLocks noGrp="1"/>
          </p:cNvSpPr>
          <p:nvPr>
            <p:ph type="title"/>
          </p:nvPr>
        </p:nvSpPr>
        <p:spPr/>
        <p:txBody>
          <a:bodyPr/>
          <a:lstStyle/>
          <a:p>
            <a:r>
              <a:rPr kumimoji="1" lang="ja-JP" altLang="en-US"/>
              <a:t>空き家を仲介しても不動産屋は儲からない</a:t>
            </a:r>
          </a:p>
        </p:txBody>
      </p:sp>
      <p:sp>
        <p:nvSpPr>
          <p:cNvPr id="4" name="テキスト ボックス 3">
            <a:extLst>
              <a:ext uri="{FF2B5EF4-FFF2-40B4-BE49-F238E27FC236}">
                <a16:creationId xmlns:a16="http://schemas.microsoft.com/office/drawing/2014/main" id="{D152A979-C5D4-DD44-A076-3C3D7E603032}"/>
              </a:ext>
            </a:extLst>
          </p:cNvPr>
          <p:cNvSpPr txBox="1"/>
          <p:nvPr/>
        </p:nvSpPr>
        <p:spPr>
          <a:xfrm>
            <a:off x="166594" y="939788"/>
            <a:ext cx="6682154" cy="646331"/>
          </a:xfrm>
          <a:prstGeom prst="rect">
            <a:avLst/>
          </a:prstGeom>
          <a:noFill/>
        </p:spPr>
        <p:txBody>
          <a:bodyPr wrap="square" rtlCol="0">
            <a:spAutoFit/>
          </a:bodyPr>
          <a:lstStyle/>
          <a:p>
            <a:r>
              <a:rPr kumimoji="1" lang="ja-JP" altLang="en-US"/>
              <a:t>不動産屋が１億円の物件を仲介した場合</a:t>
            </a:r>
            <a:endParaRPr kumimoji="1" lang="en-US" altLang="ja-JP" dirty="0"/>
          </a:p>
          <a:p>
            <a:r>
              <a:rPr kumimoji="1" lang="ja-JP" altLang="en-US"/>
              <a:t>１億円</a:t>
            </a:r>
            <a:r>
              <a:rPr kumimoji="1" lang="en-US" altLang="ja-JP" dirty="0"/>
              <a:t>×</a:t>
            </a:r>
            <a:r>
              <a:rPr kumimoji="1" lang="ja-JP" altLang="en-US"/>
              <a:t>３％</a:t>
            </a:r>
            <a:r>
              <a:rPr kumimoji="1" lang="en-US" altLang="ja-JP" dirty="0"/>
              <a:t>+</a:t>
            </a:r>
            <a:r>
              <a:rPr kumimoji="1" lang="ja-JP" altLang="en-US"/>
              <a:t>６万円</a:t>
            </a:r>
            <a:r>
              <a:rPr kumimoji="1" lang="en-US" altLang="ja-JP" dirty="0"/>
              <a:t>=</a:t>
            </a:r>
            <a:r>
              <a:rPr kumimoji="1" lang="ja-JP" altLang="en-US"/>
              <a:t>３０６万円（両手だと６１２万円）</a:t>
            </a:r>
          </a:p>
        </p:txBody>
      </p:sp>
      <p:sp>
        <p:nvSpPr>
          <p:cNvPr id="5" name="下矢印 4">
            <a:extLst>
              <a:ext uri="{FF2B5EF4-FFF2-40B4-BE49-F238E27FC236}">
                <a16:creationId xmlns:a16="http://schemas.microsoft.com/office/drawing/2014/main" id="{8B453A0E-10BF-524E-B2B3-6F0990DBF997}"/>
              </a:ext>
            </a:extLst>
          </p:cNvPr>
          <p:cNvSpPr/>
          <p:nvPr/>
        </p:nvSpPr>
        <p:spPr>
          <a:xfrm>
            <a:off x="2743201" y="1629586"/>
            <a:ext cx="411982" cy="5727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C24F2C4E-CB83-D148-AC15-DB119851DCC7}"/>
              </a:ext>
            </a:extLst>
          </p:cNvPr>
          <p:cNvSpPr txBox="1"/>
          <p:nvPr/>
        </p:nvSpPr>
        <p:spPr>
          <a:xfrm>
            <a:off x="3071075" y="1706205"/>
            <a:ext cx="3262432" cy="246221"/>
          </a:xfrm>
          <a:prstGeom prst="rect">
            <a:avLst/>
          </a:prstGeom>
          <a:noFill/>
        </p:spPr>
        <p:txBody>
          <a:bodyPr wrap="none" rtlCol="0">
            <a:spAutoFit/>
          </a:bodyPr>
          <a:lstStyle/>
          <a:p>
            <a:r>
              <a:rPr kumimoji="1" lang="ja-JP" altLang="en-US" sz="1000"/>
              <a:t>しかし、空き家は売買価格が安い可能性が高いので、</a:t>
            </a:r>
          </a:p>
        </p:txBody>
      </p:sp>
      <p:sp>
        <p:nvSpPr>
          <p:cNvPr id="7" name="テキスト ボックス 6">
            <a:extLst>
              <a:ext uri="{FF2B5EF4-FFF2-40B4-BE49-F238E27FC236}">
                <a16:creationId xmlns:a16="http://schemas.microsoft.com/office/drawing/2014/main" id="{C1818163-16E5-E849-9C4E-24DEA01F6D50}"/>
              </a:ext>
            </a:extLst>
          </p:cNvPr>
          <p:cNvSpPr txBox="1"/>
          <p:nvPr/>
        </p:nvSpPr>
        <p:spPr>
          <a:xfrm>
            <a:off x="122465" y="2292442"/>
            <a:ext cx="6186309" cy="646331"/>
          </a:xfrm>
          <a:prstGeom prst="rect">
            <a:avLst/>
          </a:prstGeom>
          <a:noFill/>
        </p:spPr>
        <p:txBody>
          <a:bodyPr wrap="none" rtlCol="0">
            <a:spAutoFit/>
          </a:bodyPr>
          <a:lstStyle/>
          <a:p>
            <a:r>
              <a:rPr kumimoji="1" lang="ja-JP" altLang="en-US"/>
              <a:t>３００万円の物件を仲介した場合、</a:t>
            </a:r>
            <a:endParaRPr kumimoji="1" lang="en-US" altLang="ja-JP" dirty="0"/>
          </a:p>
          <a:p>
            <a:r>
              <a:rPr kumimoji="1" lang="ja-JP" altLang="en-US"/>
              <a:t>３００万円</a:t>
            </a:r>
            <a:r>
              <a:rPr kumimoji="1" lang="en-US" altLang="ja-JP" dirty="0"/>
              <a:t>×</a:t>
            </a:r>
            <a:r>
              <a:rPr kumimoji="1" lang="ja-JP" altLang="en-US"/>
              <a:t>４％</a:t>
            </a:r>
            <a:r>
              <a:rPr kumimoji="1" lang="en-US" altLang="ja-JP" dirty="0"/>
              <a:t>+</a:t>
            </a:r>
            <a:r>
              <a:rPr kumimoji="1" lang="ja-JP" altLang="en-US"/>
              <a:t>２万円</a:t>
            </a:r>
            <a:r>
              <a:rPr kumimoji="1" lang="en-US" altLang="ja-JP" dirty="0"/>
              <a:t>=</a:t>
            </a:r>
            <a:r>
              <a:rPr kumimoji="1" lang="ja-JP" altLang="en-US"/>
              <a:t>１４万円（両手でも２８万円）</a:t>
            </a:r>
          </a:p>
        </p:txBody>
      </p:sp>
      <p:pic>
        <p:nvPicPr>
          <p:cNvPr id="8" name="図 7">
            <a:extLst>
              <a:ext uri="{FF2B5EF4-FFF2-40B4-BE49-F238E27FC236}">
                <a16:creationId xmlns:a16="http://schemas.microsoft.com/office/drawing/2014/main" id="{B6054998-4617-2846-BB72-E29A2F50762E}"/>
              </a:ext>
            </a:extLst>
          </p:cNvPr>
          <p:cNvPicPr>
            <a:picLocks noChangeAspect="1"/>
          </p:cNvPicPr>
          <p:nvPr/>
        </p:nvPicPr>
        <p:blipFill>
          <a:blip r:embed="rId2"/>
          <a:stretch>
            <a:fillRect/>
          </a:stretch>
        </p:blipFill>
        <p:spPr>
          <a:xfrm>
            <a:off x="6304326" y="880774"/>
            <a:ext cx="2784603" cy="1594535"/>
          </a:xfrm>
          <a:prstGeom prst="rect">
            <a:avLst/>
          </a:prstGeom>
        </p:spPr>
      </p:pic>
      <p:sp>
        <p:nvSpPr>
          <p:cNvPr id="10" name="テキスト ボックス 9">
            <a:extLst>
              <a:ext uri="{FF2B5EF4-FFF2-40B4-BE49-F238E27FC236}">
                <a16:creationId xmlns:a16="http://schemas.microsoft.com/office/drawing/2014/main" id="{74CD86E6-BB84-9449-B868-56F48B913908}"/>
              </a:ext>
            </a:extLst>
          </p:cNvPr>
          <p:cNvSpPr txBox="1"/>
          <p:nvPr/>
        </p:nvSpPr>
        <p:spPr>
          <a:xfrm>
            <a:off x="166594" y="2901528"/>
            <a:ext cx="5977178" cy="215444"/>
          </a:xfrm>
          <a:prstGeom prst="rect">
            <a:avLst/>
          </a:prstGeom>
          <a:noFill/>
        </p:spPr>
        <p:txBody>
          <a:bodyPr wrap="square" rtlCol="0">
            <a:spAutoFit/>
          </a:bodyPr>
          <a:lstStyle/>
          <a:p>
            <a:r>
              <a:rPr kumimoji="1" lang="en-US" altLang="ja-JP" sz="800" dirty="0"/>
              <a:t>※</a:t>
            </a:r>
            <a:r>
              <a:rPr kumimoji="1" lang="ja-JP" altLang="en-US" sz="800"/>
              <a:t>「</a:t>
            </a:r>
            <a:r>
              <a:rPr lang="ja-JP" altLang="en-US" sz="800"/>
              <a:t>低廉な空家等の売買取引における媒介報酬額の特例」</a:t>
            </a:r>
            <a:r>
              <a:rPr kumimoji="1" lang="ja-JP" altLang="en-US" sz="800"/>
              <a:t>については考慮せず</a:t>
            </a:r>
          </a:p>
        </p:txBody>
      </p:sp>
      <p:sp>
        <p:nvSpPr>
          <p:cNvPr id="11" name="右矢印 10">
            <a:extLst>
              <a:ext uri="{FF2B5EF4-FFF2-40B4-BE49-F238E27FC236}">
                <a16:creationId xmlns:a16="http://schemas.microsoft.com/office/drawing/2014/main" id="{AE96AD9F-B778-B543-83B1-77F57A7F5703}"/>
              </a:ext>
            </a:extLst>
          </p:cNvPr>
          <p:cNvSpPr/>
          <p:nvPr/>
        </p:nvSpPr>
        <p:spPr>
          <a:xfrm>
            <a:off x="637577" y="3573720"/>
            <a:ext cx="396114" cy="3818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968968C8-2064-F041-8915-A1FE80AA725D}"/>
              </a:ext>
            </a:extLst>
          </p:cNvPr>
          <p:cNvSpPr txBox="1"/>
          <p:nvPr/>
        </p:nvSpPr>
        <p:spPr>
          <a:xfrm>
            <a:off x="1402053" y="3405481"/>
            <a:ext cx="6600476" cy="830997"/>
          </a:xfrm>
          <a:prstGeom prst="rect">
            <a:avLst/>
          </a:prstGeom>
          <a:noFill/>
        </p:spPr>
        <p:txBody>
          <a:bodyPr wrap="square" rtlCol="0">
            <a:spAutoFit/>
          </a:bodyPr>
          <a:lstStyle/>
          <a:p>
            <a:r>
              <a:rPr kumimoji="1" lang="ja-JP" altLang="en-US" sz="2400" b="1">
                <a:solidFill>
                  <a:srgbClr val="FF0000"/>
                </a:solidFill>
              </a:rPr>
              <a:t>手間が多くかかるし、儲からないため</a:t>
            </a:r>
            <a:endParaRPr kumimoji="1" lang="en-US" altLang="ja-JP" sz="2400" b="1" dirty="0">
              <a:solidFill>
                <a:srgbClr val="FF0000"/>
              </a:solidFill>
            </a:endParaRPr>
          </a:p>
          <a:p>
            <a:r>
              <a:rPr kumimoji="1" lang="ja-JP" altLang="en-US" sz="2400" b="1">
                <a:solidFill>
                  <a:srgbClr val="FF0000"/>
                </a:solidFill>
              </a:rPr>
              <a:t>空き家を不動産屋は仕事にしたがらない。</a:t>
            </a:r>
          </a:p>
        </p:txBody>
      </p:sp>
      <p:sp>
        <p:nvSpPr>
          <p:cNvPr id="13" name="角丸四角形 12">
            <a:extLst>
              <a:ext uri="{FF2B5EF4-FFF2-40B4-BE49-F238E27FC236}">
                <a16:creationId xmlns:a16="http://schemas.microsoft.com/office/drawing/2014/main" id="{6C9032D1-8DB6-1348-85CF-DBB6835A56B5}"/>
              </a:ext>
            </a:extLst>
          </p:cNvPr>
          <p:cNvSpPr/>
          <p:nvPr/>
        </p:nvSpPr>
        <p:spPr>
          <a:xfrm>
            <a:off x="55071" y="880773"/>
            <a:ext cx="6186309" cy="2347773"/>
          </a:xfrm>
          <a:prstGeom prst="roundRect">
            <a:avLst/>
          </a:prstGeom>
          <a:noFill/>
          <a:ln w="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41F5A1CB-4239-994E-9606-B84507397C4D}"/>
              </a:ext>
            </a:extLst>
          </p:cNvPr>
          <p:cNvSpPr txBox="1"/>
          <p:nvPr/>
        </p:nvSpPr>
        <p:spPr>
          <a:xfrm>
            <a:off x="6376168" y="2475315"/>
            <a:ext cx="1980029" cy="246221"/>
          </a:xfrm>
          <a:prstGeom prst="rect">
            <a:avLst/>
          </a:prstGeom>
          <a:noFill/>
        </p:spPr>
        <p:txBody>
          <a:bodyPr wrap="none" rtlCol="0">
            <a:spAutoFit/>
          </a:bodyPr>
          <a:lstStyle/>
          <a:p>
            <a:r>
              <a:rPr kumimoji="1" lang="ja-JP" altLang="en-US" sz="1000"/>
              <a:t>（仲介手数料の上限について）</a:t>
            </a:r>
          </a:p>
        </p:txBody>
      </p:sp>
      <p:cxnSp>
        <p:nvCxnSpPr>
          <p:cNvPr id="16" name="直線コネクタ 15">
            <a:extLst>
              <a:ext uri="{FF2B5EF4-FFF2-40B4-BE49-F238E27FC236}">
                <a16:creationId xmlns:a16="http://schemas.microsoft.com/office/drawing/2014/main" id="{3FEC223A-2DA7-9E40-9D29-FF167B0C4D51}"/>
              </a:ext>
            </a:extLst>
          </p:cNvPr>
          <p:cNvCxnSpPr>
            <a:cxnSpLocks/>
          </p:cNvCxnSpPr>
          <p:nvPr/>
        </p:nvCxnSpPr>
        <p:spPr>
          <a:xfrm>
            <a:off x="0" y="4276418"/>
            <a:ext cx="9144000" cy="0"/>
          </a:xfrm>
          <a:prstGeom prst="line">
            <a:avLst/>
          </a:prstGeom>
          <a:ln w="53975"/>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AE43B48E-C691-4044-B7C6-344CFE902C12}"/>
              </a:ext>
            </a:extLst>
          </p:cNvPr>
          <p:cNvSpPr txBox="1"/>
          <p:nvPr/>
        </p:nvSpPr>
        <p:spPr>
          <a:xfrm>
            <a:off x="206243" y="4425140"/>
            <a:ext cx="2820704" cy="2308324"/>
          </a:xfrm>
          <a:prstGeom prst="rect">
            <a:avLst/>
          </a:prstGeom>
          <a:noFill/>
        </p:spPr>
        <p:txBody>
          <a:bodyPr wrap="square" rtlCol="0">
            <a:spAutoFit/>
          </a:bodyPr>
          <a:lstStyle/>
          <a:p>
            <a:r>
              <a:rPr lang="ja-JP" altLang="en-US" sz="1200"/>
              <a:t>「低廉な空家等の売買取引における</a:t>
            </a:r>
            <a:endParaRPr lang="en-US" altLang="ja-JP" sz="1200" dirty="0"/>
          </a:p>
          <a:p>
            <a:r>
              <a:rPr lang="ja-JP" altLang="en-US" sz="1200"/>
              <a:t>　媒介報酬額の特例」について</a:t>
            </a:r>
            <a:endParaRPr lang="en-US" altLang="ja-JP" sz="1200" dirty="0"/>
          </a:p>
          <a:p>
            <a:endParaRPr kumimoji="1" lang="en-US" altLang="ja-JP" sz="1200" dirty="0"/>
          </a:p>
          <a:p>
            <a:r>
              <a:rPr kumimoji="1" lang="ja-JP" altLang="en-US" sz="1200"/>
              <a:t>・４００万円以下の物件の仲介手数料の上限を１８万円（税別）とするもの</a:t>
            </a:r>
            <a:endParaRPr kumimoji="1" lang="en-US" altLang="ja-JP" sz="1200" dirty="0"/>
          </a:p>
          <a:p>
            <a:endParaRPr kumimoji="1" lang="en-US" altLang="ja-JP" sz="1200" dirty="0"/>
          </a:p>
          <a:p>
            <a:r>
              <a:rPr kumimoji="1" lang="ja-JP" altLang="en-US" sz="1200"/>
              <a:t>（例）２００万円の物件の場合</a:t>
            </a:r>
            <a:endParaRPr kumimoji="1" lang="en-US" altLang="ja-JP" sz="1200" dirty="0"/>
          </a:p>
          <a:p>
            <a:r>
              <a:rPr kumimoji="1" lang="ja-JP" altLang="en-US" sz="1200"/>
              <a:t>２００万</a:t>
            </a:r>
            <a:r>
              <a:rPr kumimoji="1" lang="en-US" altLang="ja-JP" sz="1200" dirty="0"/>
              <a:t>×</a:t>
            </a:r>
            <a:r>
              <a:rPr kumimoji="1" lang="ja-JP" altLang="en-US" sz="1200"/>
              <a:t>５％</a:t>
            </a:r>
            <a:r>
              <a:rPr kumimoji="1" lang="en-US" altLang="ja-JP" sz="1200" dirty="0"/>
              <a:t>=</a:t>
            </a:r>
            <a:r>
              <a:rPr kumimoji="1" lang="ja-JP" altLang="en-US" sz="1200"/>
              <a:t>１０万円</a:t>
            </a:r>
            <a:r>
              <a:rPr kumimoji="1" lang="ja-JP" altLang="en-US" sz="900"/>
              <a:t>（本来の上限）</a:t>
            </a:r>
            <a:endParaRPr kumimoji="1" lang="en-US" altLang="ja-JP" sz="1200" dirty="0"/>
          </a:p>
          <a:p>
            <a:r>
              <a:rPr kumimoji="1" lang="ja-JP" altLang="en-US" sz="1200"/>
              <a:t>→</a:t>
            </a:r>
            <a:r>
              <a:rPr kumimoji="1" lang="ja-JP" altLang="en-US" sz="1200" u="sng"/>
              <a:t>特例により上限を１８万円にできる</a:t>
            </a:r>
            <a:endParaRPr kumimoji="1" lang="en-US" altLang="ja-JP" sz="1200" u="sng" dirty="0"/>
          </a:p>
          <a:p>
            <a:endParaRPr kumimoji="1" lang="en-US" altLang="ja-JP" sz="1200" dirty="0"/>
          </a:p>
          <a:p>
            <a:r>
              <a:rPr kumimoji="1" lang="ja-JP" altLang="en-US" sz="1200"/>
              <a:t>・法改正され、多少の改善はあったものの、活用されることは非常に少ない</a:t>
            </a:r>
          </a:p>
        </p:txBody>
      </p:sp>
      <p:sp>
        <p:nvSpPr>
          <p:cNvPr id="22" name="角丸四角形 21">
            <a:extLst>
              <a:ext uri="{FF2B5EF4-FFF2-40B4-BE49-F238E27FC236}">
                <a16:creationId xmlns:a16="http://schemas.microsoft.com/office/drawing/2014/main" id="{D2A71BCD-25DE-1C4D-A9EC-E21F71756A43}"/>
              </a:ext>
            </a:extLst>
          </p:cNvPr>
          <p:cNvSpPr/>
          <p:nvPr/>
        </p:nvSpPr>
        <p:spPr>
          <a:xfrm>
            <a:off x="122465" y="4350442"/>
            <a:ext cx="3049025" cy="242047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角丸四角形 22">
            <a:extLst>
              <a:ext uri="{FF2B5EF4-FFF2-40B4-BE49-F238E27FC236}">
                <a16:creationId xmlns:a16="http://schemas.microsoft.com/office/drawing/2014/main" id="{D55DCC2E-8604-F14B-B552-0D4C25A7537C}"/>
              </a:ext>
            </a:extLst>
          </p:cNvPr>
          <p:cNvSpPr/>
          <p:nvPr/>
        </p:nvSpPr>
        <p:spPr>
          <a:xfrm>
            <a:off x="3255268" y="4394789"/>
            <a:ext cx="5737053" cy="207132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636DED15-B658-8347-9DF5-EDFD47F1FC7A}"/>
              </a:ext>
            </a:extLst>
          </p:cNvPr>
          <p:cNvSpPr txBox="1"/>
          <p:nvPr/>
        </p:nvSpPr>
        <p:spPr>
          <a:xfrm>
            <a:off x="3399052" y="4461568"/>
            <a:ext cx="5391219" cy="1815882"/>
          </a:xfrm>
          <a:prstGeom prst="rect">
            <a:avLst/>
          </a:prstGeom>
          <a:noFill/>
        </p:spPr>
        <p:txBody>
          <a:bodyPr wrap="none" rtlCol="0">
            <a:spAutoFit/>
          </a:bodyPr>
          <a:lstStyle/>
          <a:p>
            <a:r>
              <a:rPr kumimoji="1" lang="ja-JP" altLang="en-US" sz="1400"/>
              <a:t>一方、建築業界は「ガラスの交換」、「屋根の修理」等、</a:t>
            </a:r>
            <a:endParaRPr kumimoji="1" lang="en-US" altLang="ja-JP" sz="1400" dirty="0"/>
          </a:p>
          <a:p>
            <a:r>
              <a:rPr kumimoji="1" lang="ja-JP" altLang="en-US" sz="1400"/>
              <a:t>ちょっとしたことでもスピーディーに動いてくれることが多い。</a:t>
            </a:r>
            <a:endParaRPr kumimoji="1" lang="en-US" altLang="ja-JP" sz="1400" dirty="0"/>
          </a:p>
          <a:p>
            <a:endParaRPr kumimoji="1" lang="en-US" altLang="ja-JP" sz="1400" dirty="0"/>
          </a:p>
          <a:p>
            <a:r>
              <a:rPr kumimoji="1" lang="ja-JP" altLang="en-US" sz="1400"/>
              <a:t>空き家で大きく儲けることが難しい不動産屋よりも、</a:t>
            </a:r>
            <a:endParaRPr kumimoji="1" lang="en-US" altLang="ja-JP" sz="1400" dirty="0"/>
          </a:p>
          <a:p>
            <a:r>
              <a:rPr kumimoji="1" lang="ja-JP" altLang="en-US" sz="1400"/>
              <a:t>傷んだ家を修理できる建築屋の方が、空き家への期待は大きい。</a:t>
            </a:r>
            <a:endParaRPr kumimoji="1" lang="en-US" altLang="ja-JP" sz="1400" dirty="0"/>
          </a:p>
          <a:p>
            <a:endParaRPr kumimoji="1" lang="en-US" altLang="ja-JP" sz="1400" dirty="0"/>
          </a:p>
          <a:p>
            <a:r>
              <a:rPr kumimoji="1" lang="ja-JP" altLang="en-US" sz="1400"/>
              <a:t>そのため、協議会の構成メンバーには不動産屋よりも建築関係者</a:t>
            </a:r>
            <a:endParaRPr kumimoji="1" lang="en-US" altLang="ja-JP" sz="1400" dirty="0"/>
          </a:p>
          <a:p>
            <a:r>
              <a:rPr kumimoji="1" lang="ja-JP" altLang="en-US" sz="1400"/>
              <a:t>の方が、望ましいと言えるのかもしれない。</a:t>
            </a:r>
            <a:endParaRPr kumimoji="1" lang="en-US" altLang="ja-JP" sz="1400" dirty="0"/>
          </a:p>
        </p:txBody>
      </p:sp>
      <p:pic>
        <p:nvPicPr>
          <p:cNvPr id="1028" name="Picture 4" descr="不動産は決して楽して儲からない商売です,イメージ先行系タイプ？ | カツキ不動産コンサル">
            <a:extLst>
              <a:ext uri="{FF2B5EF4-FFF2-40B4-BE49-F238E27FC236}">
                <a16:creationId xmlns:a16="http://schemas.microsoft.com/office/drawing/2014/main" id="{D18C1723-7D72-E54D-AA46-71AF299C25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66182" y="3009250"/>
            <a:ext cx="1313465" cy="1223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0684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8CDBAA-698E-46EB-ACC3-3D9C32D5C8C9}"/>
              </a:ext>
            </a:extLst>
          </p:cNvPr>
          <p:cNvSpPr>
            <a:spLocks noGrp="1"/>
          </p:cNvSpPr>
          <p:nvPr>
            <p:ph type="ctrTitle"/>
          </p:nvPr>
        </p:nvSpPr>
        <p:spPr>
          <a:xfrm>
            <a:off x="487836" y="4474029"/>
            <a:ext cx="8176104" cy="2096104"/>
          </a:xfrm>
          <a:noFill/>
        </p:spPr>
        <p:txBody>
          <a:bodyPr>
            <a:normAutofit fontScale="90000"/>
          </a:bodyPr>
          <a:lstStyle/>
          <a:p>
            <a:r>
              <a:rPr kumimoji="1" lang="ja-JP" altLang="en-US" sz="3800"/>
              <a:t>解体される「古民家」に価値を付加</a:t>
            </a:r>
            <a:br>
              <a:rPr kumimoji="1" lang="en-US" altLang="ja-JP" sz="3800" dirty="0"/>
            </a:br>
            <a:r>
              <a:rPr kumimoji="1" lang="ja-JP" altLang="en-US" sz="3800"/>
              <a:t>「空き家課題解決」へ建築業界の得意</a:t>
            </a:r>
            <a:br>
              <a:rPr kumimoji="1" lang="en-US" altLang="ja-JP" sz="3800" dirty="0"/>
            </a:br>
            <a:r>
              <a:rPr kumimoji="1" lang="ja-JP" altLang="en-US" sz="3800"/>
              <a:t>古家移築再生プロジェクト</a:t>
            </a:r>
            <a:r>
              <a:rPr kumimoji="1" lang="en-US" altLang="ja-JP" sz="3800" dirty="0"/>
              <a:t>【</a:t>
            </a:r>
            <a:r>
              <a:rPr kumimoji="1" lang="ja-JP" altLang="en-US" sz="3800"/>
              <a:t>結</a:t>
            </a:r>
            <a:r>
              <a:rPr kumimoji="1" lang="en-US" altLang="ja-JP" sz="3800" dirty="0"/>
              <a:t>】</a:t>
            </a:r>
            <a:r>
              <a:rPr lang="ja-JP" altLang="en-US" sz="3800">
                <a:solidFill>
                  <a:schemeClr val="bg1"/>
                </a:solidFill>
              </a:rPr>
              <a:t>明会</a:t>
            </a:r>
            <a:endParaRPr kumimoji="1" lang="ja-JP" altLang="en-US" sz="3800">
              <a:solidFill>
                <a:schemeClr val="bg1"/>
              </a:solidFill>
            </a:endParaRPr>
          </a:p>
        </p:txBody>
      </p:sp>
      <p:pic>
        <p:nvPicPr>
          <p:cNvPr id="5" name="図 4" descr="建物の前の家&#10;&#10;自動的に生成された説明">
            <a:extLst>
              <a:ext uri="{FF2B5EF4-FFF2-40B4-BE49-F238E27FC236}">
                <a16:creationId xmlns:a16="http://schemas.microsoft.com/office/drawing/2014/main" id="{2E00A508-7197-884E-9148-DB877DABCB39}"/>
              </a:ext>
            </a:extLst>
          </p:cNvPr>
          <p:cNvPicPr>
            <a:picLocks noChangeAspect="1"/>
          </p:cNvPicPr>
          <p:nvPr/>
        </p:nvPicPr>
        <p:blipFill rotWithShape="1">
          <a:blip r:embed="rId2">
            <a:extLst>
              <a:ext uri="{28A0092B-C50C-407E-A947-70E740481C1C}">
                <a14:useLocalDpi xmlns:a14="http://schemas.microsoft.com/office/drawing/2010/main" val="0"/>
              </a:ext>
            </a:extLst>
          </a:blip>
          <a:srcRect t="19526" b="6292"/>
          <a:stretch/>
        </p:blipFill>
        <p:spPr>
          <a:xfrm>
            <a:off x="20" y="0"/>
            <a:ext cx="9143979" cy="4239482"/>
          </a:xfrm>
          <a:prstGeom prst="rect">
            <a:avLst/>
          </a:prstGeom>
        </p:spPr>
      </p:pic>
      <p:sp>
        <p:nvSpPr>
          <p:cNvPr id="6" name="正方形/長方形 5">
            <a:extLst>
              <a:ext uri="{FF2B5EF4-FFF2-40B4-BE49-F238E27FC236}">
                <a16:creationId xmlns:a16="http://schemas.microsoft.com/office/drawing/2014/main" id="{07CC4D3F-0377-844E-966A-45CE6384096F}"/>
              </a:ext>
            </a:extLst>
          </p:cNvPr>
          <p:cNvSpPr/>
          <p:nvPr/>
        </p:nvSpPr>
        <p:spPr>
          <a:xfrm>
            <a:off x="3210088" y="3244334"/>
            <a:ext cx="2723823" cy="369332"/>
          </a:xfrm>
          <a:prstGeom prst="rect">
            <a:avLst/>
          </a:prstGeom>
        </p:spPr>
        <p:txBody>
          <a:bodyPr wrap="none">
            <a:spAutoFit/>
          </a:bodyPr>
          <a:lstStyle/>
          <a:p>
            <a:r>
              <a:rPr kumimoji="1" lang="ja-JP" altLang="en-US"/>
              <a:t>輸出側・輸入側に関して</a:t>
            </a:r>
            <a:endParaRPr lang="ja-JP" altLang="en-US"/>
          </a:p>
        </p:txBody>
      </p:sp>
    </p:spTree>
    <p:extLst>
      <p:ext uri="{BB962C8B-B14F-4D97-AF65-F5344CB8AC3E}">
        <p14:creationId xmlns:p14="http://schemas.microsoft.com/office/powerpoint/2010/main" val="1760516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BFDD8A5-4DBE-C238-4D9E-49E8C9D42062}"/>
              </a:ext>
            </a:extLst>
          </p:cNvPr>
          <p:cNvSpPr>
            <a:spLocks noGrp="1"/>
          </p:cNvSpPr>
          <p:nvPr>
            <p:ph type="title"/>
          </p:nvPr>
        </p:nvSpPr>
        <p:spPr/>
        <p:txBody>
          <a:bodyPr/>
          <a:lstStyle/>
          <a:p>
            <a:r>
              <a:rPr kumimoji="1" lang="ja-JP" altLang="en-US"/>
              <a:t>古民家移築再生</a:t>
            </a:r>
          </a:p>
        </p:txBody>
      </p:sp>
      <p:pic>
        <p:nvPicPr>
          <p:cNvPr id="5" name="コンテンツ プレースホルダー 4" descr="窓のある部屋&#10;&#10;自動的に生成された説明">
            <a:extLst>
              <a:ext uri="{FF2B5EF4-FFF2-40B4-BE49-F238E27FC236}">
                <a16:creationId xmlns:a16="http://schemas.microsoft.com/office/drawing/2014/main" id="{09785CAE-00A0-ED87-74B1-D3D12AF6B58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2508" y="4897464"/>
            <a:ext cx="2371243" cy="1775392"/>
          </a:xfrm>
        </p:spPr>
      </p:pic>
      <p:pic>
        <p:nvPicPr>
          <p:cNvPr id="9" name="図 8" descr="天井からぶら下がっているキッチン&#10;&#10;低い精度で自動的に生成された説明">
            <a:extLst>
              <a:ext uri="{FF2B5EF4-FFF2-40B4-BE49-F238E27FC236}">
                <a16:creationId xmlns:a16="http://schemas.microsoft.com/office/drawing/2014/main" id="{4B3DC162-1615-4603-7CD8-84F8A86B0D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3474" y="4897464"/>
            <a:ext cx="2371242" cy="1775392"/>
          </a:xfrm>
          <a:prstGeom prst="rect">
            <a:avLst/>
          </a:prstGeom>
        </p:spPr>
      </p:pic>
      <p:pic>
        <p:nvPicPr>
          <p:cNvPr id="11" name="図 10" descr="建物, 屋内, 床, 窓 が含まれている画像&#10;&#10;自動的に生成された説明">
            <a:extLst>
              <a:ext uri="{FF2B5EF4-FFF2-40B4-BE49-F238E27FC236}">
                <a16:creationId xmlns:a16="http://schemas.microsoft.com/office/drawing/2014/main" id="{649CEF0D-FCB6-F804-C8AA-EF71907B64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85681" y="4111344"/>
            <a:ext cx="1525811" cy="2561512"/>
          </a:xfrm>
          <a:prstGeom prst="rect">
            <a:avLst/>
          </a:prstGeom>
        </p:spPr>
      </p:pic>
      <p:pic>
        <p:nvPicPr>
          <p:cNvPr id="15" name="図 14" descr="足場下にある建物&#10;&#10;中程度の精度で自動的に生成された説明">
            <a:extLst>
              <a:ext uri="{FF2B5EF4-FFF2-40B4-BE49-F238E27FC236}">
                <a16:creationId xmlns:a16="http://schemas.microsoft.com/office/drawing/2014/main" id="{F2623E0C-81B5-26A0-1652-B6416F37E1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0834" y="2448733"/>
            <a:ext cx="2920657" cy="1549830"/>
          </a:xfrm>
          <a:prstGeom prst="rect">
            <a:avLst/>
          </a:prstGeom>
        </p:spPr>
      </p:pic>
      <p:pic>
        <p:nvPicPr>
          <p:cNvPr id="17" name="図 16" descr="レンガの屋根の家&#10;&#10;中程度の精度で自動的に生成された説明">
            <a:extLst>
              <a:ext uri="{FF2B5EF4-FFF2-40B4-BE49-F238E27FC236}">
                <a16:creationId xmlns:a16="http://schemas.microsoft.com/office/drawing/2014/main" id="{270DC897-200D-2ABD-EB6C-C4D047410F7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14439" y="4897464"/>
            <a:ext cx="2371242" cy="1775392"/>
          </a:xfrm>
          <a:prstGeom prst="rect">
            <a:avLst/>
          </a:prstGeom>
        </p:spPr>
      </p:pic>
      <p:pic>
        <p:nvPicPr>
          <p:cNvPr id="19" name="図 18" descr="レンガの壁の家&#10;&#10;自動的に生成された説明">
            <a:extLst>
              <a:ext uri="{FF2B5EF4-FFF2-40B4-BE49-F238E27FC236}">
                <a16:creationId xmlns:a16="http://schemas.microsoft.com/office/drawing/2014/main" id="{EDFB6D60-5B10-1726-4C7D-346D46951A6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2508" y="774915"/>
            <a:ext cx="5741350" cy="3952067"/>
          </a:xfrm>
          <a:prstGeom prst="rect">
            <a:avLst/>
          </a:prstGeom>
        </p:spPr>
      </p:pic>
      <p:pic>
        <p:nvPicPr>
          <p:cNvPr id="21" name="図 20" descr="草の上にいるトラック&#10;&#10;低い精度で自動的に生成された説明">
            <a:extLst>
              <a:ext uri="{FF2B5EF4-FFF2-40B4-BE49-F238E27FC236}">
                <a16:creationId xmlns:a16="http://schemas.microsoft.com/office/drawing/2014/main" id="{0A6F4BE6-15D7-7A34-D663-2F7F511DBB5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90833" y="702061"/>
            <a:ext cx="2920657" cy="1633892"/>
          </a:xfrm>
          <a:prstGeom prst="rect">
            <a:avLst/>
          </a:prstGeom>
        </p:spPr>
      </p:pic>
    </p:spTree>
    <p:extLst>
      <p:ext uri="{BB962C8B-B14F-4D97-AF65-F5344CB8AC3E}">
        <p14:creationId xmlns:p14="http://schemas.microsoft.com/office/powerpoint/2010/main" val="819019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4E00A32-1152-BE4B-92E0-FC53B02060D5}"/>
              </a:ext>
            </a:extLst>
          </p:cNvPr>
          <p:cNvSpPr>
            <a:spLocks noGrp="1"/>
          </p:cNvSpPr>
          <p:nvPr>
            <p:ph type="title"/>
          </p:nvPr>
        </p:nvSpPr>
        <p:spPr/>
        <p:txBody>
          <a:bodyPr/>
          <a:lstStyle/>
          <a:p>
            <a:r>
              <a:rPr kumimoji="1" lang="ja-JP" altLang="en-US"/>
              <a:t>海外への移築も進んでいます</a:t>
            </a:r>
          </a:p>
        </p:txBody>
      </p:sp>
      <p:pic>
        <p:nvPicPr>
          <p:cNvPr id="5" name="コンテンツ プレースホルダー 4" descr="新聞の記事のスクリーンショット&#10;&#10;中程度の精度で自動的に生成された説明">
            <a:extLst>
              <a:ext uri="{FF2B5EF4-FFF2-40B4-BE49-F238E27FC236}">
                <a16:creationId xmlns:a16="http://schemas.microsoft.com/office/drawing/2014/main" id="{88B141C6-702A-9841-95B8-14018A38D82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2850" y="879475"/>
            <a:ext cx="4128368" cy="5948364"/>
          </a:xfrm>
        </p:spPr>
      </p:pic>
      <p:pic>
        <p:nvPicPr>
          <p:cNvPr id="7" name="図 6" descr="建物, 屋外, 椅子, テーブル が含まれている画像&#10;&#10;自動的に生成された説明">
            <a:extLst>
              <a:ext uri="{FF2B5EF4-FFF2-40B4-BE49-F238E27FC236}">
                <a16:creationId xmlns:a16="http://schemas.microsoft.com/office/drawing/2014/main" id="{D832516B-8F8F-2943-B7A9-91B3D5F1D8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2783" y="985663"/>
            <a:ext cx="3836894" cy="2508636"/>
          </a:xfrm>
          <a:prstGeom prst="rect">
            <a:avLst/>
          </a:prstGeom>
        </p:spPr>
      </p:pic>
      <p:pic>
        <p:nvPicPr>
          <p:cNvPr id="9" name="図 8" descr="人, 屋内, テーブル, グループ が含まれている画像&#10;&#10;自動的に生成された説明">
            <a:extLst>
              <a:ext uri="{FF2B5EF4-FFF2-40B4-BE49-F238E27FC236}">
                <a16:creationId xmlns:a16="http://schemas.microsoft.com/office/drawing/2014/main" id="{E26CC1DC-1A0E-694F-BE38-E453E14B92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2783" y="3890682"/>
            <a:ext cx="3836894" cy="2743200"/>
          </a:xfrm>
          <a:prstGeom prst="rect">
            <a:avLst/>
          </a:prstGeom>
        </p:spPr>
      </p:pic>
    </p:spTree>
    <p:extLst>
      <p:ext uri="{BB962C8B-B14F-4D97-AF65-F5344CB8AC3E}">
        <p14:creationId xmlns:p14="http://schemas.microsoft.com/office/powerpoint/2010/main" val="35807690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コンテンツ プレースホルダー 4" descr="新聞の記事&#10;&#10;中程度の精度で自動的に生成された説明">
            <a:extLst>
              <a:ext uri="{FF2B5EF4-FFF2-40B4-BE49-F238E27FC236}">
                <a16:creationId xmlns:a16="http://schemas.microsoft.com/office/drawing/2014/main" id="{1815B2DD-F500-134D-9B4A-13ADD6206C5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93958" y="221674"/>
            <a:ext cx="6803134" cy="6400800"/>
          </a:xfrm>
          <a:prstGeom prst="rect">
            <a:avLst/>
          </a:prstGeom>
        </p:spPr>
      </p:pic>
    </p:spTree>
    <p:extLst>
      <p:ext uri="{BB962C8B-B14F-4D97-AF65-F5344CB8AC3E}">
        <p14:creationId xmlns:p14="http://schemas.microsoft.com/office/powerpoint/2010/main" val="3951558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2">
            <a:extLst>
              <a:ext uri="{FF2B5EF4-FFF2-40B4-BE49-F238E27FC236}">
                <a16:creationId xmlns:a16="http://schemas.microsoft.com/office/drawing/2014/main" id="{A425CCE2-9090-0249-8DEB-64DC0656E6C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6296" y="2912706"/>
            <a:ext cx="1483366" cy="225394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
            <a:extLst>
              <a:ext uri="{FF2B5EF4-FFF2-40B4-BE49-F238E27FC236}">
                <a16:creationId xmlns:a16="http://schemas.microsoft.com/office/drawing/2014/main" id="{2A4C5F52-E091-2645-8E7B-69624D82BC44}"/>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663133" y="2099595"/>
            <a:ext cx="4245975" cy="2041334"/>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a:extLst>
              <a:ext uri="{FF2B5EF4-FFF2-40B4-BE49-F238E27FC236}">
                <a16:creationId xmlns:a16="http://schemas.microsoft.com/office/drawing/2014/main" id="{84AA9623-4C51-8A46-99F8-FDCDB5900E38}"/>
              </a:ext>
            </a:extLst>
          </p:cNvPr>
          <p:cNvSpPr>
            <a:spLocks noGrp="1"/>
          </p:cNvSpPr>
          <p:nvPr>
            <p:ph type="title"/>
          </p:nvPr>
        </p:nvSpPr>
        <p:spPr/>
        <p:txBody>
          <a:bodyPr/>
          <a:lstStyle/>
          <a:p>
            <a:r>
              <a:rPr lang="ja-JP" altLang="en-US">
                <a:latin typeface="Tsukushi A Round Gothic Regular" panose="02020400000000000000" pitchFamily="18" charset="-128"/>
                <a:ea typeface="Tsukushi A Round Gothic Regular" panose="02020400000000000000" pitchFamily="18" charset="-128"/>
              </a:rPr>
              <a:t>古材倉庫　古材保証（安心の担保）</a:t>
            </a:r>
            <a:endParaRPr kumimoji="1" lang="ja-JP" altLang="en-US">
              <a:latin typeface="Tsukushi A Round Gothic Regular" panose="02020400000000000000" pitchFamily="18" charset="-128"/>
              <a:ea typeface="Tsukushi A Round Gothic Regular" panose="02020400000000000000" pitchFamily="18" charset="-128"/>
            </a:endParaRPr>
          </a:p>
        </p:txBody>
      </p:sp>
      <p:sp>
        <p:nvSpPr>
          <p:cNvPr id="3" name="コンテンツ プレースホルダー 2">
            <a:extLst>
              <a:ext uri="{FF2B5EF4-FFF2-40B4-BE49-F238E27FC236}">
                <a16:creationId xmlns:a16="http://schemas.microsoft.com/office/drawing/2014/main" id="{536318D7-4776-F94A-9A66-7F765E7923F2}"/>
              </a:ext>
            </a:extLst>
          </p:cNvPr>
          <p:cNvSpPr>
            <a:spLocks noGrp="1"/>
          </p:cNvSpPr>
          <p:nvPr>
            <p:ph idx="1"/>
          </p:nvPr>
        </p:nvSpPr>
        <p:spPr>
          <a:xfrm>
            <a:off x="243281" y="857024"/>
            <a:ext cx="8665827" cy="602955"/>
          </a:xfrm>
        </p:spPr>
        <p:txBody>
          <a:bodyPr>
            <a:normAutofit/>
          </a:bodyPr>
          <a:lstStyle/>
          <a:p>
            <a:pPr marL="0" indent="0">
              <a:buNone/>
            </a:pPr>
            <a:r>
              <a:rPr kumimoji="1" lang="en-US" altLang="ja-JP" sz="1200" b="1" dirty="0">
                <a:latin typeface="Tsukushi A Round Gothic Regular" panose="02020400000000000000" pitchFamily="18" charset="-128"/>
                <a:ea typeface="Tsukushi A Round Gothic Regular" panose="02020400000000000000" pitchFamily="18" charset="-128"/>
              </a:rPr>
              <a:t>【</a:t>
            </a:r>
            <a:r>
              <a:rPr kumimoji="1" lang="ja-JP" altLang="en-US" sz="1200" b="1">
                <a:latin typeface="Tsukushi A Round Gothic Regular" panose="02020400000000000000" pitchFamily="18" charset="-128"/>
                <a:ea typeface="Tsukushi A Round Gothic Regular" panose="02020400000000000000" pitchFamily="18" charset="-128"/>
              </a:rPr>
              <a:t>製造物責任法（</a:t>
            </a:r>
            <a:r>
              <a:rPr kumimoji="1" lang="en-US" altLang="ja-JP" sz="1200" b="1" dirty="0">
                <a:latin typeface="Tsukushi A Round Gothic Regular" panose="02020400000000000000" pitchFamily="18" charset="-128"/>
                <a:ea typeface="Tsukushi A Round Gothic Regular" panose="02020400000000000000" pitchFamily="18" charset="-128"/>
              </a:rPr>
              <a:t>PL</a:t>
            </a:r>
            <a:r>
              <a:rPr kumimoji="1" lang="ja-JP" altLang="en-US" sz="1200" b="1">
                <a:latin typeface="Tsukushi A Round Gothic Regular" panose="02020400000000000000" pitchFamily="18" charset="-128"/>
                <a:ea typeface="Tsukushi A Round Gothic Regular" panose="02020400000000000000" pitchFamily="18" charset="-128"/>
              </a:rPr>
              <a:t>法）に伴う保証</a:t>
            </a:r>
            <a:r>
              <a:rPr kumimoji="1" lang="en-US" altLang="ja-JP" sz="1200" b="1" dirty="0">
                <a:latin typeface="Tsukushi A Round Gothic Regular" panose="02020400000000000000" pitchFamily="18" charset="-128"/>
                <a:ea typeface="Tsukushi A Round Gothic Regular" panose="02020400000000000000" pitchFamily="18" charset="-128"/>
              </a:rPr>
              <a:t>】</a:t>
            </a:r>
            <a:r>
              <a:rPr kumimoji="1" lang="en-US" altLang="ja-JP" sz="1200" b="1" dirty="0">
                <a:solidFill>
                  <a:srgbClr val="FF0000"/>
                </a:solidFill>
                <a:latin typeface="Tsukushi A Round Gothic Regular" panose="02020400000000000000" pitchFamily="18" charset="-128"/>
                <a:ea typeface="Tsukushi A Round Gothic Regular" panose="02020400000000000000" pitchFamily="18" charset="-128"/>
              </a:rPr>
              <a:t>※</a:t>
            </a:r>
            <a:r>
              <a:rPr kumimoji="1" lang="ja-JP" altLang="en-US" sz="1200" b="1">
                <a:solidFill>
                  <a:srgbClr val="FF0000"/>
                </a:solidFill>
                <a:latin typeface="Tsukushi A Round Gothic Regular" panose="02020400000000000000" pitchFamily="18" charset="-128"/>
                <a:ea typeface="Tsukushi A Round Gothic Regular" panose="02020400000000000000" pitchFamily="18" charset="-128"/>
              </a:rPr>
              <a:t>業界唯一</a:t>
            </a:r>
            <a:endParaRPr kumimoji="1" lang="en-US" altLang="ja-JP" sz="1200" b="1" dirty="0">
              <a:solidFill>
                <a:srgbClr val="FF0000"/>
              </a:solidFill>
              <a:latin typeface="Tsukushi A Round Gothic Regular" panose="02020400000000000000" pitchFamily="18" charset="-128"/>
              <a:ea typeface="Tsukushi A Round Gothic Regular" panose="02020400000000000000" pitchFamily="18" charset="-128"/>
            </a:endParaRPr>
          </a:p>
          <a:p>
            <a:pPr marL="0" indent="0">
              <a:buNone/>
            </a:pPr>
            <a:r>
              <a:rPr lang="ja-JP" altLang="en-US" sz="1200" b="1">
                <a:latin typeface="Tsukushi A Round Gothic Regular" panose="02020400000000000000" pitchFamily="18" charset="-128"/>
                <a:ea typeface="Tsukushi A Round Gothic Regular" panose="02020400000000000000" pitchFamily="18" charset="-128"/>
              </a:rPr>
              <a:t>古材倉庫から販売される古材は、古材鑑定士が商品に対して製造物責任法（</a:t>
            </a:r>
            <a:r>
              <a:rPr lang="en-US" altLang="ja-JP" sz="1200" b="1" dirty="0">
                <a:latin typeface="Tsukushi A Round Gothic Regular" panose="02020400000000000000" pitchFamily="18" charset="-128"/>
                <a:ea typeface="Tsukushi A Round Gothic Regular" panose="02020400000000000000" pitchFamily="18" charset="-128"/>
              </a:rPr>
              <a:t>PL</a:t>
            </a:r>
            <a:r>
              <a:rPr lang="ja-JP" altLang="en-US" sz="1200" b="1">
                <a:latin typeface="Tsukushi A Round Gothic Regular" panose="02020400000000000000" pitchFamily="18" charset="-128"/>
                <a:ea typeface="Tsukushi A Round Gothic Regular" panose="02020400000000000000" pitchFamily="18" charset="-128"/>
              </a:rPr>
              <a:t>法）に伴う保証が付与されます。</a:t>
            </a:r>
            <a:endParaRPr lang="en-US" altLang="ja-JP" sz="1200" b="1" dirty="0">
              <a:latin typeface="Tsukushi A Round Gothic Regular" panose="02020400000000000000" pitchFamily="18" charset="-128"/>
              <a:ea typeface="Tsukushi A Round Gothic Regular" panose="02020400000000000000" pitchFamily="18" charset="-128"/>
            </a:endParaRPr>
          </a:p>
        </p:txBody>
      </p:sp>
      <p:sp>
        <p:nvSpPr>
          <p:cNvPr id="4" name="テキスト ボックス 3">
            <a:extLst>
              <a:ext uri="{FF2B5EF4-FFF2-40B4-BE49-F238E27FC236}">
                <a16:creationId xmlns:a16="http://schemas.microsoft.com/office/drawing/2014/main" id="{78C4D352-56DD-B94C-89F1-6601FDFC04F9}"/>
              </a:ext>
            </a:extLst>
          </p:cNvPr>
          <p:cNvSpPr txBox="1"/>
          <p:nvPr/>
        </p:nvSpPr>
        <p:spPr>
          <a:xfrm>
            <a:off x="234893" y="1459979"/>
            <a:ext cx="8674215" cy="507831"/>
          </a:xfrm>
          <a:prstGeom prst="rect">
            <a:avLst/>
          </a:prstGeom>
          <a:noFill/>
        </p:spPr>
        <p:txBody>
          <a:bodyPr wrap="square" rtlCol="0">
            <a:spAutoFit/>
          </a:bodyPr>
          <a:lstStyle/>
          <a:p>
            <a:r>
              <a:rPr lang="ja-JP" altLang="en-US" sz="900">
                <a:solidFill>
                  <a:srgbClr val="000000"/>
                </a:solidFill>
                <a:latin typeface="Tsukushi A Round Gothic Regular" panose="02020400000000000000" pitchFamily="18" charset="-128"/>
                <a:ea typeface="Tsukushi A Round Gothic Regular" panose="02020400000000000000" pitchFamily="18" charset="-128"/>
              </a:rPr>
              <a:t>*製造物責任法（ＰＬ法）とは・・・製品の欠陥によって生命，身体又は財産に損害を被ったことを証明した場合に，被害者は製造会社などに対して損害賠償を求めることができる法律。具体的には，製造業者等が，自ら製造，加工，輸入又は一定の表示をし，引き渡した製造物の欠陥により他人の生命，身体又は財産を侵害したときは，過失の有無にかかわらず，これによって生じた損害を賠償する責任があることを定めている。また製造業者等の免責事由や期間の制限についても定めている。</a:t>
            </a:r>
          </a:p>
        </p:txBody>
      </p:sp>
      <p:sp>
        <p:nvSpPr>
          <p:cNvPr id="6" name="テキスト ボックス 5">
            <a:extLst>
              <a:ext uri="{FF2B5EF4-FFF2-40B4-BE49-F238E27FC236}">
                <a16:creationId xmlns:a16="http://schemas.microsoft.com/office/drawing/2014/main" id="{8578E18E-8CF0-2841-A3C3-0AD35F3B907A}"/>
              </a:ext>
            </a:extLst>
          </p:cNvPr>
          <p:cNvSpPr txBox="1"/>
          <p:nvPr/>
        </p:nvSpPr>
        <p:spPr>
          <a:xfrm>
            <a:off x="656015" y="2309155"/>
            <a:ext cx="3252106" cy="523220"/>
          </a:xfrm>
          <a:prstGeom prst="rect">
            <a:avLst/>
          </a:prstGeom>
          <a:solidFill>
            <a:schemeClr val="accent2"/>
          </a:solidFill>
        </p:spPr>
        <p:txBody>
          <a:bodyPr wrap="square" rtlCol="0">
            <a:spAutoFit/>
          </a:bodyPr>
          <a:lstStyle/>
          <a:p>
            <a:pPr algn="ctr"/>
            <a:r>
              <a:rPr kumimoji="1" lang="ja-JP" altLang="en-US" sz="2800">
                <a:solidFill>
                  <a:schemeClr val="bg1"/>
                </a:solidFill>
                <a:latin typeface="Tsukushi A Round Gothic Regular" panose="02020400000000000000" pitchFamily="18" charset="-128"/>
                <a:ea typeface="Tsukushi A Round Gothic Regular" panose="02020400000000000000" pitchFamily="18" charset="-128"/>
              </a:rPr>
              <a:t>賠償額</a:t>
            </a:r>
            <a:r>
              <a:rPr kumimoji="1" lang="en-US" altLang="ja-JP" sz="2800" dirty="0">
                <a:solidFill>
                  <a:schemeClr val="bg1"/>
                </a:solidFill>
                <a:latin typeface="Tsukushi A Round Gothic Regular" panose="02020400000000000000" pitchFamily="18" charset="-128"/>
                <a:ea typeface="Tsukushi A Round Gothic Regular" panose="02020400000000000000" pitchFamily="18" charset="-128"/>
              </a:rPr>
              <a:t> </a:t>
            </a:r>
            <a:r>
              <a:rPr kumimoji="1" lang="ja-JP" altLang="en-US" sz="2800">
                <a:solidFill>
                  <a:schemeClr val="bg1"/>
                </a:solidFill>
                <a:latin typeface="Tsukushi A Round Gothic Regular" panose="02020400000000000000" pitchFamily="18" charset="-128"/>
                <a:ea typeface="Tsukushi A Round Gothic Regular" panose="02020400000000000000" pitchFamily="18" charset="-128"/>
              </a:rPr>
              <a:t>最大１億円</a:t>
            </a:r>
          </a:p>
        </p:txBody>
      </p:sp>
      <p:sp>
        <p:nvSpPr>
          <p:cNvPr id="8" name="角丸四角形 7">
            <a:extLst>
              <a:ext uri="{FF2B5EF4-FFF2-40B4-BE49-F238E27FC236}">
                <a16:creationId xmlns:a16="http://schemas.microsoft.com/office/drawing/2014/main" id="{96A790AE-20AC-A446-947A-B89D95A890E8}"/>
              </a:ext>
            </a:extLst>
          </p:cNvPr>
          <p:cNvSpPr/>
          <p:nvPr/>
        </p:nvSpPr>
        <p:spPr>
          <a:xfrm>
            <a:off x="1310869" y="3097351"/>
            <a:ext cx="7005152" cy="887275"/>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sz="1000"/>
            </a:pPr>
            <a:r>
              <a:rPr lang="ja-JP" altLang="en-US" sz="1600">
                <a:solidFill>
                  <a:schemeClr val="bg1"/>
                </a:solidFill>
                <a:latin typeface="Tsukushi A Round Gothic Regular" panose="02020400000000000000" pitchFamily="18" charset="-128"/>
                <a:ea typeface="Tsukushi A Round Gothic Regular" panose="02020400000000000000" pitchFamily="18" charset="-128"/>
              </a:rPr>
              <a:t>●古材に入っていた割れを強度上問題ないと判断して出荷したが、</a:t>
            </a:r>
            <a:endParaRPr lang="en-US" altLang="ja-JP" sz="1600" dirty="0">
              <a:solidFill>
                <a:schemeClr val="bg1"/>
              </a:solidFill>
              <a:latin typeface="Tsukushi A Round Gothic Regular" panose="02020400000000000000" pitchFamily="18" charset="-128"/>
              <a:ea typeface="Tsukushi A Round Gothic Regular" panose="02020400000000000000" pitchFamily="18" charset="-128"/>
            </a:endParaRPr>
          </a:p>
          <a:p>
            <a:pPr>
              <a:defRPr sz="1000"/>
            </a:pPr>
            <a:r>
              <a:rPr lang="ja-JP" altLang="en-US" sz="1600">
                <a:solidFill>
                  <a:schemeClr val="bg1"/>
                </a:solidFill>
                <a:latin typeface="Tsukushi A Round Gothic Regular" panose="02020400000000000000" pitchFamily="18" charset="-128"/>
                <a:ea typeface="Tsukushi A Round Gothic Regular" panose="02020400000000000000" pitchFamily="18" charset="-128"/>
              </a:rPr>
              <a:t>　住宅で使用して折れてしまい消費者にケガを負わせた。</a:t>
            </a:r>
          </a:p>
        </p:txBody>
      </p:sp>
      <p:sp>
        <p:nvSpPr>
          <p:cNvPr id="9" name="角丸四角形 8">
            <a:extLst>
              <a:ext uri="{FF2B5EF4-FFF2-40B4-BE49-F238E27FC236}">
                <a16:creationId xmlns:a16="http://schemas.microsoft.com/office/drawing/2014/main" id="{33A394B6-C978-CC46-BE7B-68923F8A1B16}"/>
              </a:ext>
            </a:extLst>
          </p:cNvPr>
          <p:cNvSpPr/>
          <p:nvPr/>
        </p:nvSpPr>
        <p:spPr>
          <a:xfrm>
            <a:off x="1310869" y="4240663"/>
            <a:ext cx="7005152" cy="902003"/>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sz="1000"/>
            </a:pPr>
            <a:r>
              <a:rPr lang="ja-JP" altLang="en-US" sz="1600">
                <a:solidFill>
                  <a:schemeClr val="bg1"/>
                </a:solidFill>
                <a:latin typeface="Tsukushi A Round Gothic Regular" panose="02020400000000000000" pitchFamily="18" charset="-128"/>
                <a:ea typeface="Tsukushi A Round Gothic Regular" panose="02020400000000000000" pitchFamily="18" charset="-128"/>
              </a:rPr>
              <a:t>●シロアリに汚染されていることに気付かず出荷してしまい、住宅や店舗でそれを使用して他の新しい部位にシロアリが広がり古材が折れて落ちて下にあった物に損害がでた。</a:t>
            </a:r>
          </a:p>
        </p:txBody>
      </p:sp>
      <p:sp>
        <p:nvSpPr>
          <p:cNvPr id="10" name="タイトル 1">
            <a:extLst>
              <a:ext uri="{FF2B5EF4-FFF2-40B4-BE49-F238E27FC236}">
                <a16:creationId xmlns:a16="http://schemas.microsoft.com/office/drawing/2014/main" id="{CD9738F9-06C6-4D4E-8B81-5977895550DF}"/>
              </a:ext>
            </a:extLst>
          </p:cNvPr>
          <p:cNvSpPr txBox="1">
            <a:spLocks/>
          </p:cNvSpPr>
          <p:nvPr/>
        </p:nvSpPr>
        <p:spPr>
          <a:xfrm>
            <a:off x="330219" y="5449482"/>
            <a:ext cx="8665827" cy="110298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2000" b="1" kern="1200">
                <a:solidFill>
                  <a:schemeClr val="tx1"/>
                </a:solidFill>
                <a:latin typeface="+mj-lt"/>
                <a:ea typeface="+mj-ea"/>
                <a:cs typeface="+mj-cs"/>
              </a:defRPr>
            </a:lvl1pPr>
          </a:lstStyle>
          <a:p>
            <a:r>
              <a:rPr lang="ja-JP" altLang="en-US">
                <a:latin typeface="Tsukushi A Round Gothic Regular" panose="02020400000000000000" pitchFamily="18" charset="-128"/>
                <a:ea typeface="Tsukushi A Round Gothic Regular" panose="02020400000000000000" pitchFamily="18" charset="-128"/>
              </a:rPr>
              <a:t>日本国内で上記のような事故により、お客様やその他第三者の身体や財物に損害を与え、法律上の損害賠償責任を負担することによって損害を被った場合に保険金をお支払いします！</a:t>
            </a:r>
          </a:p>
        </p:txBody>
      </p:sp>
    </p:spTree>
    <p:extLst>
      <p:ext uri="{BB962C8B-B14F-4D97-AF65-F5344CB8AC3E}">
        <p14:creationId xmlns:p14="http://schemas.microsoft.com/office/powerpoint/2010/main" val="3265574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7543080-64D3-F012-1396-F09C18DDBFC2}"/>
              </a:ext>
            </a:extLst>
          </p:cNvPr>
          <p:cNvSpPr>
            <a:spLocks noGrp="1"/>
          </p:cNvSpPr>
          <p:nvPr>
            <p:ph type="title"/>
          </p:nvPr>
        </p:nvSpPr>
        <p:spPr/>
        <p:txBody>
          <a:bodyPr/>
          <a:lstStyle/>
          <a:p>
            <a:r>
              <a:rPr kumimoji="1" lang="en-US" altLang="ja-JP" dirty="0"/>
              <a:t>【</a:t>
            </a:r>
            <a:r>
              <a:rPr kumimoji="1" lang="ja-JP" altLang="en-US"/>
              <a:t>家史</a:t>
            </a:r>
            <a:r>
              <a:rPr kumimoji="1" lang="en-US" altLang="ja-JP" dirty="0"/>
              <a:t>】</a:t>
            </a:r>
            <a:r>
              <a:rPr kumimoji="1" lang="ja-JP" altLang="en-US"/>
              <a:t>の作成</a:t>
            </a:r>
          </a:p>
        </p:txBody>
      </p:sp>
      <p:pic>
        <p:nvPicPr>
          <p:cNvPr id="5" name="図 4">
            <a:extLst>
              <a:ext uri="{FF2B5EF4-FFF2-40B4-BE49-F238E27FC236}">
                <a16:creationId xmlns:a16="http://schemas.microsoft.com/office/drawing/2014/main" id="{FAD0F6ED-04EA-FEAA-9D66-5CC5D4F2FE2B}"/>
              </a:ext>
            </a:extLst>
          </p:cNvPr>
          <p:cNvPicPr>
            <a:picLocks noChangeAspect="1"/>
          </p:cNvPicPr>
          <p:nvPr/>
        </p:nvPicPr>
        <p:blipFill>
          <a:blip r:embed="rId2"/>
          <a:stretch>
            <a:fillRect/>
          </a:stretch>
        </p:blipFill>
        <p:spPr>
          <a:xfrm rot="1076520">
            <a:off x="4983772" y="1814036"/>
            <a:ext cx="3568762" cy="4403391"/>
          </a:xfrm>
          <a:prstGeom prst="rect">
            <a:avLst/>
          </a:prstGeom>
        </p:spPr>
      </p:pic>
      <p:pic>
        <p:nvPicPr>
          <p:cNvPr id="4" name="図 3">
            <a:extLst>
              <a:ext uri="{FF2B5EF4-FFF2-40B4-BE49-F238E27FC236}">
                <a16:creationId xmlns:a16="http://schemas.microsoft.com/office/drawing/2014/main" id="{7E49AAB6-6088-B1E1-E2A4-FEFB58AB8A78}"/>
              </a:ext>
            </a:extLst>
          </p:cNvPr>
          <p:cNvPicPr>
            <a:picLocks noChangeAspect="1"/>
          </p:cNvPicPr>
          <p:nvPr/>
        </p:nvPicPr>
        <p:blipFill>
          <a:blip r:embed="rId3"/>
          <a:stretch>
            <a:fillRect/>
          </a:stretch>
        </p:blipFill>
        <p:spPr>
          <a:xfrm>
            <a:off x="233957" y="1148575"/>
            <a:ext cx="4338043" cy="5352585"/>
          </a:xfrm>
          <a:prstGeom prst="rect">
            <a:avLst/>
          </a:prstGeom>
        </p:spPr>
      </p:pic>
      <p:sp>
        <p:nvSpPr>
          <p:cNvPr id="6" name="タイトル 1">
            <a:extLst>
              <a:ext uri="{FF2B5EF4-FFF2-40B4-BE49-F238E27FC236}">
                <a16:creationId xmlns:a16="http://schemas.microsoft.com/office/drawing/2014/main" id="{E5FAB8B6-F49E-31EF-C587-DE257E21EF16}"/>
              </a:ext>
            </a:extLst>
          </p:cNvPr>
          <p:cNvSpPr txBox="1">
            <a:spLocks/>
          </p:cNvSpPr>
          <p:nvPr/>
        </p:nvSpPr>
        <p:spPr>
          <a:xfrm>
            <a:off x="483948" y="5991945"/>
            <a:ext cx="8176104" cy="668097"/>
          </a:xfrm>
          <a:prstGeom prst="rect">
            <a:avLst/>
          </a:prstGeom>
          <a:no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kumimoji="1" sz="2400" kern="1200">
                <a:solidFill>
                  <a:schemeClr val="tx1"/>
                </a:solidFill>
                <a:latin typeface="ＭＳ ゴシック" panose="020B0609070205080204" pitchFamily="49" charset="-128"/>
                <a:ea typeface="ＭＳ ゴシック" panose="020B0609070205080204" pitchFamily="49" charset="-128"/>
                <a:cs typeface="+mj-cs"/>
              </a:defRPr>
            </a:lvl1pPr>
          </a:lstStyle>
          <a:p>
            <a:pPr algn="ctr"/>
            <a:r>
              <a:rPr lang="ja-JP" altLang="en-US" sz="3800"/>
              <a:t>記憶を記録に「家史」を活用</a:t>
            </a:r>
            <a:endParaRPr lang="en-US" altLang="ja-JP" sz="3800" dirty="0"/>
          </a:p>
        </p:txBody>
      </p:sp>
    </p:spTree>
    <p:extLst>
      <p:ext uri="{BB962C8B-B14F-4D97-AF65-F5344CB8AC3E}">
        <p14:creationId xmlns:p14="http://schemas.microsoft.com/office/powerpoint/2010/main" val="1871710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7450CA-2584-66B5-DF4C-128FEB779B70}"/>
              </a:ext>
            </a:extLst>
          </p:cNvPr>
          <p:cNvSpPr>
            <a:spLocks noGrp="1"/>
          </p:cNvSpPr>
          <p:nvPr>
            <p:ph type="title"/>
          </p:nvPr>
        </p:nvSpPr>
        <p:spPr/>
        <p:txBody>
          <a:bodyPr/>
          <a:lstStyle/>
          <a:p>
            <a:r>
              <a:rPr kumimoji="1" lang="en-US" altLang="ja-JP" dirty="0"/>
              <a:t>【</a:t>
            </a:r>
            <a:r>
              <a:rPr lang="ja-JP" altLang="en-US"/>
              <a:t>０円古民家</a:t>
            </a:r>
            <a:r>
              <a:rPr lang="en-US" altLang="ja-JP" dirty="0"/>
              <a:t>】</a:t>
            </a:r>
            <a:endParaRPr kumimoji="1" lang="ja-JP" altLang="en-US"/>
          </a:p>
        </p:txBody>
      </p:sp>
      <p:sp>
        <p:nvSpPr>
          <p:cNvPr id="7" name="コンテンツ プレースホルダー 6">
            <a:extLst>
              <a:ext uri="{FF2B5EF4-FFF2-40B4-BE49-F238E27FC236}">
                <a16:creationId xmlns:a16="http://schemas.microsoft.com/office/drawing/2014/main" id="{A33C85C7-E70C-E6A1-7D06-9680A5E7ED90}"/>
              </a:ext>
            </a:extLst>
          </p:cNvPr>
          <p:cNvSpPr>
            <a:spLocks noGrp="1"/>
          </p:cNvSpPr>
          <p:nvPr>
            <p:ph idx="1"/>
          </p:nvPr>
        </p:nvSpPr>
        <p:spPr/>
        <p:txBody>
          <a:bodyPr/>
          <a:lstStyle/>
          <a:p>
            <a:pPr marL="0" indent="0">
              <a:buNone/>
            </a:pPr>
            <a:r>
              <a:rPr lang="ja-JP" altLang="en-US"/>
              <a:t>　　長浜　　　　　　八女　　　　　　射水</a:t>
            </a:r>
          </a:p>
        </p:txBody>
      </p:sp>
      <p:pic>
        <p:nvPicPr>
          <p:cNvPr id="9" name="図 8" descr="屋外, 草, 時計, フロント が含まれている画像&#10;&#10;自動的に生成された説明">
            <a:extLst>
              <a:ext uri="{FF2B5EF4-FFF2-40B4-BE49-F238E27FC236}">
                <a16:creationId xmlns:a16="http://schemas.microsoft.com/office/drawing/2014/main" id="{0DF4AD80-B81B-0786-0545-E2C9E39EA4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994" y="1439368"/>
            <a:ext cx="2989657" cy="2426354"/>
          </a:xfrm>
          <a:prstGeom prst="rect">
            <a:avLst/>
          </a:prstGeom>
        </p:spPr>
      </p:pic>
      <p:pic>
        <p:nvPicPr>
          <p:cNvPr id="11" name="図 10" descr="家の庭&#10;&#10;自動的に生成された説明">
            <a:extLst>
              <a:ext uri="{FF2B5EF4-FFF2-40B4-BE49-F238E27FC236}">
                <a16:creationId xmlns:a16="http://schemas.microsoft.com/office/drawing/2014/main" id="{B502094D-6D0B-E80B-35C5-C2FA2FB572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900" y="4060556"/>
            <a:ext cx="2976751" cy="2565838"/>
          </a:xfrm>
          <a:prstGeom prst="rect">
            <a:avLst/>
          </a:prstGeom>
        </p:spPr>
      </p:pic>
      <p:pic>
        <p:nvPicPr>
          <p:cNvPr id="13" name="図 12" descr="山の中にある屋根のある家&#10;&#10;自動的に生成された説明">
            <a:extLst>
              <a:ext uri="{FF2B5EF4-FFF2-40B4-BE49-F238E27FC236}">
                <a16:creationId xmlns:a16="http://schemas.microsoft.com/office/drawing/2014/main" id="{B955C83B-9FBC-0C8D-AF05-33CDADC7D8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6637" y="1439368"/>
            <a:ext cx="2775272" cy="2426354"/>
          </a:xfrm>
          <a:prstGeom prst="rect">
            <a:avLst/>
          </a:prstGeom>
        </p:spPr>
      </p:pic>
      <p:pic>
        <p:nvPicPr>
          <p:cNvPr id="15" name="図 14" descr="港に停泊した船&#10;&#10;中程度の精度で自動的に生成された説明">
            <a:extLst>
              <a:ext uri="{FF2B5EF4-FFF2-40B4-BE49-F238E27FC236}">
                <a16:creationId xmlns:a16="http://schemas.microsoft.com/office/drawing/2014/main" id="{3723C3F8-3FC6-6689-86E1-938CDDC951B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36133" y="1439368"/>
            <a:ext cx="2775272" cy="2426354"/>
          </a:xfrm>
          <a:prstGeom prst="rect">
            <a:avLst/>
          </a:prstGeom>
        </p:spPr>
      </p:pic>
      <p:pic>
        <p:nvPicPr>
          <p:cNvPr id="17" name="図 16" descr="レンガの壁の部屋&#10;&#10;低い精度で自動的に生成された説明">
            <a:extLst>
              <a:ext uri="{FF2B5EF4-FFF2-40B4-BE49-F238E27FC236}">
                <a16:creationId xmlns:a16="http://schemas.microsoft.com/office/drawing/2014/main" id="{105FD54B-4722-770E-6042-5B632C2D3D3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85639" y="4058351"/>
            <a:ext cx="2806270" cy="2565838"/>
          </a:xfrm>
          <a:prstGeom prst="rect">
            <a:avLst/>
          </a:prstGeom>
        </p:spPr>
      </p:pic>
      <p:pic>
        <p:nvPicPr>
          <p:cNvPr id="19" name="図 18" descr="建物の前の家&#10;&#10;自動的に生成された説明">
            <a:extLst>
              <a:ext uri="{FF2B5EF4-FFF2-40B4-BE49-F238E27FC236}">
                <a16:creationId xmlns:a16="http://schemas.microsoft.com/office/drawing/2014/main" id="{75965D6F-3113-9F1A-132D-2142E00DE52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36133" y="4058349"/>
            <a:ext cx="2775272" cy="2565839"/>
          </a:xfrm>
          <a:prstGeom prst="rect">
            <a:avLst/>
          </a:prstGeom>
        </p:spPr>
      </p:pic>
    </p:spTree>
    <p:extLst>
      <p:ext uri="{BB962C8B-B14F-4D97-AF65-F5344CB8AC3E}">
        <p14:creationId xmlns:p14="http://schemas.microsoft.com/office/powerpoint/2010/main" val="34737204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5B737EF-935C-D142-B7F8-CFE7CDFED250}"/>
              </a:ext>
            </a:extLst>
          </p:cNvPr>
          <p:cNvSpPr>
            <a:spLocks noGrp="1"/>
          </p:cNvSpPr>
          <p:nvPr>
            <p:ph type="title"/>
          </p:nvPr>
        </p:nvSpPr>
        <p:spPr/>
        <p:txBody>
          <a:bodyPr>
            <a:normAutofit fontScale="90000"/>
          </a:bodyPr>
          <a:lstStyle/>
          <a:p>
            <a:br>
              <a:rPr lang="en-US" altLang="ja-JP" sz="2000" dirty="0"/>
            </a:br>
            <a:r>
              <a:rPr lang="ja-JP" altLang="en-US" sz="2200"/>
              <a:t>国庫帰属制度（令和</a:t>
            </a:r>
            <a:r>
              <a:rPr lang="en-US" altLang="ja-JP" sz="2200" dirty="0"/>
              <a:t>5</a:t>
            </a:r>
            <a:r>
              <a:rPr lang="ja-JP" altLang="en-US" sz="2200"/>
              <a:t>年</a:t>
            </a:r>
            <a:r>
              <a:rPr lang="en-US" altLang="ja-JP" sz="2200" dirty="0"/>
              <a:t>4</a:t>
            </a:r>
            <a:r>
              <a:rPr lang="ja-JP" altLang="en-US" sz="2200"/>
              <a:t>月</a:t>
            </a:r>
            <a:r>
              <a:rPr lang="en-US" altLang="ja-JP" sz="2200" dirty="0"/>
              <a:t>27</a:t>
            </a:r>
            <a:r>
              <a:rPr lang="ja-JP" altLang="en-US" sz="2200"/>
              <a:t>日開始）</a:t>
            </a:r>
            <a:br>
              <a:rPr lang="ja-JP" altLang="en-US" sz="2200"/>
            </a:br>
            <a:endParaRPr kumimoji="1" lang="ja-JP" altLang="en-US" sz="2200"/>
          </a:p>
        </p:txBody>
      </p:sp>
      <p:pic>
        <p:nvPicPr>
          <p:cNvPr id="5" name="コンテンツ プレースホルダー 4" descr="QR コード が含まれている画像&#10;&#10;自動的に生成された説明">
            <a:extLst>
              <a:ext uri="{FF2B5EF4-FFF2-40B4-BE49-F238E27FC236}">
                <a16:creationId xmlns:a16="http://schemas.microsoft.com/office/drawing/2014/main" id="{18DC57D6-2E9D-2F4B-BFA4-79B300042D83}"/>
              </a:ext>
            </a:extLst>
          </p:cNvPr>
          <p:cNvPicPr>
            <a:picLocks noGrp="1" noChangeAspect="1"/>
          </p:cNvPicPr>
          <p:nvPr>
            <p:ph idx="1"/>
          </p:nvPr>
        </p:nvPicPr>
        <p:blipFill>
          <a:blip r:embed="rId2"/>
          <a:stretch>
            <a:fillRect/>
          </a:stretch>
        </p:blipFill>
        <p:spPr>
          <a:xfrm>
            <a:off x="285750" y="1681238"/>
            <a:ext cx="8561070" cy="4548112"/>
          </a:xfrm>
        </p:spPr>
      </p:pic>
      <p:sp>
        <p:nvSpPr>
          <p:cNvPr id="6" name="テキスト ボックス 5">
            <a:extLst>
              <a:ext uri="{FF2B5EF4-FFF2-40B4-BE49-F238E27FC236}">
                <a16:creationId xmlns:a16="http://schemas.microsoft.com/office/drawing/2014/main" id="{1A7ABA33-02A4-8F4A-8DDD-A0CB341F09F9}"/>
              </a:ext>
            </a:extLst>
          </p:cNvPr>
          <p:cNvSpPr txBox="1"/>
          <p:nvPr/>
        </p:nvSpPr>
        <p:spPr>
          <a:xfrm>
            <a:off x="285750" y="781316"/>
            <a:ext cx="8263890" cy="400110"/>
          </a:xfrm>
          <a:prstGeom prst="rect">
            <a:avLst/>
          </a:prstGeom>
          <a:noFill/>
        </p:spPr>
        <p:txBody>
          <a:bodyPr wrap="square" rtlCol="0">
            <a:spAutoFit/>
          </a:bodyPr>
          <a:lstStyle/>
          <a:p>
            <a:r>
              <a:rPr kumimoji="1" lang="ja-JP" altLang="en-US" sz="2000"/>
              <a:t>相続した不要な土地の所有権を国に対して返すことができる制度</a:t>
            </a:r>
          </a:p>
        </p:txBody>
      </p:sp>
    </p:spTree>
    <p:extLst>
      <p:ext uri="{BB962C8B-B14F-4D97-AF65-F5344CB8AC3E}">
        <p14:creationId xmlns:p14="http://schemas.microsoft.com/office/powerpoint/2010/main" val="9180560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E9E128-F216-A249-BC69-7F5EDC3131E8}"/>
              </a:ext>
            </a:extLst>
          </p:cNvPr>
          <p:cNvSpPr>
            <a:spLocks noGrp="1"/>
          </p:cNvSpPr>
          <p:nvPr>
            <p:ph type="title"/>
          </p:nvPr>
        </p:nvSpPr>
        <p:spPr/>
        <p:txBody>
          <a:bodyPr>
            <a:normAutofit/>
          </a:bodyPr>
          <a:lstStyle/>
          <a:p>
            <a:r>
              <a:rPr lang="ja-JP" altLang="en-US" sz="2000"/>
              <a:t>相続土地の登記義務化（令和</a:t>
            </a:r>
            <a:r>
              <a:rPr lang="en-US" altLang="ja-JP" sz="2000" dirty="0"/>
              <a:t>6</a:t>
            </a:r>
            <a:r>
              <a:rPr lang="ja-JP" altLang="en-US" sz="2000"/>
              <a:t>年</a:t>
            </a:r>
            <a:r>
              <a:rPr lang="en-US" altLang="ja-JP" sz="2000" dirty="0"/>
              <a:t>5</a:t>
            </a:r>
            <a:r>
              <a:rPr lang="ja-JP" altLang="en-US" sz="2000"/>
              <a:t>月</a:t>
            </a:r>
            <a:r>
              <a:rPr lang="en-US" altLang="ja-JP" sz="2000" dirty="0"/>
              <a:t>1</a:t>
            </a:r>
            <a:r>
              <a:rPr lang="ja-JP" altLang="en-US" sz="2000"/>
              <a:t>日開始）</a:t>
            </a:r>
            <a:endParaRPr kumimoji="1" lang="ja-JP" altLang="en-US" sz="2000"/>
          </a:p>
        </p:txBody>
      </p:sp>
      <p:pic>
        <p:nvPicPr>
          <p:cNvPr id="5" name="コンテンツ プレースホルダー 4" descr="テキスト&#10;&#10;低い精度で自動的に生成された説明">
            <a:extLst>
              <a:ext uri="{FF2B5EF4-FFF2-40B4-BE49-F238E27FC236}">
                <a16:creationId xmlns:a16="http://schemas.microsoft.com/office/drawing/2014/main" id="{30F1FF8C-486E-CC48-9203-06DD339C15AE}"/>
              </a:ext>
            </a:extLst>
          </p:cNvPr>
          <p:cNvPicPr>
            <a:picLocks noGrp="1" noChangeAspect="1"/>
          </p:cNvPicPr>
          <p:nvPr>
            <p:ph idx="1"/>
          </p:nvPr>
        </p:nvPicPr>
        <p:blipFill>
          <a:blip r:embed="rId2"/>
          <a:stretch>
            <a:fillRect/>
          </a:stretch>
        </p:blipFill>
        <p:spPr>
          <a:xfrm>
            <a:off x="365760" y="2233924"/>
            <a:ext cx="8412480" cy="3503936"/>
          </a:xfrm>
        </p:spPr>
      </p:pic>
      <p:sp>
        <p:nvSpPr>
          <p:cNvPr id="3" name="テキスト ボックス 2">
            <a:extLst>
              <a:ext uri="{FF2B5EF4-FFF2-40B4-BE49-F238E27FC236}">
                <a16:creationId xmlns:a16="http://schemas.microsoft.com/office/drawing/2014/main" id="{52C09E63-2A65-5740-9C3F-0AAEC160F19C}"/>
              </a:ext>
            </a:extLst>
          </p:cNvPr>
          <p:cNvSpPr txBox="1"/>
          <p:nvPr/>
        </p:nvSpPr>
        <p:spPr>
          <a:xfrm>
            <a:off x="377190" y="1020402"/>
            <a:ext cx="8032968" cy="923330"/>
          </a:xfrm>
          <a:prstGeom prst="rect">
            <a:avLst/>
          </a:prstGeom>
          <a:noFill/>
        </p:spPr>
        <p:txBody>
          <a:bodyPr wrap="none" rtlCol="0">
            <a:spAutoFit/>
          </a:bodyPr>
          <a:lstStyle/>
          <a:p>
            <a:r>
              <a:rPr kumimoji="1" lang="ja-JP" altLang="en-US"/>
              <a:t>土地所有者が亡くなった際に亡くなった方の配偶者や子供といった相続人は</a:t>
            </a:r>
          </a:p>
          <a:p>
            <a:r>
              <a:rPr kumimoji="1" lang="ja-JP" altLang="en-US"/>
              <a:t>取得を知ってから３年以内に相続登記することが必要</a:t>
            </a:r>
          </a:p>
          <a:p>
            <a:r>
              <a:rPr kumimoji="1" lang="ja-JP" altLang="en-US"/>
              <a:t>正当な理由なく怠れば１０万円以下の過料</a:t>
            </a:r>
          </a:p>
        </p:txBody>
      </p:sp>
    </p:spTree>
    <p:extLst>
      <p:ext uri="{BB962C8B-B14F-4D97-AF65-F5344CB8AC3E}">
        <p14:creationId xmlns:p14="http://schemas.microsoft.com/office/powerpoint/2010/main" val="1711131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FFD7846-2370-378F-518F-1F956252DBA7}"/>
              </a:ext>
            </a:extLst>
          </p:cNvPr>
          <p:cNvSpPr>
            <a:spLocks noGrp="1"/>
          </p:cNvSpPr>
          <p:nvPr>
            <p:ph type="title"/>
          </p:nvPr>
        </p:nvSpPr>
        <p:spPr/>
        <p:txBody>
          <a:bodyPr/>
          <a:lstStyle/>
          <a:p>
            <a:r>
              <a:rPr kumimoji="1" lang="en-US" altLang="ja-JP" dirty="0"/>
              <a:t>【</a:t>
            </a:r>
            <a:r>
              <a:rPr kumimoji="1" lang="ja-JP" altLang="en-US"/>
              <a:t>〇円古民家</a:t>
            </a:r>
            <a:r>
              <a:rPr kumimoji="1" lang="en-US" altLang="ja-JP" dirty="0"/>
              <a:t>】</a:t>
            </a:r>
            <a:r>
              <a:rPr kumimoji="1" lang="ja-JP" altLang="en-US"/>
              <a:t>とは</a:t>
            </a:r>
          </a:p>
        </p:txBody>
      </p:sp>
      <p:sp>
        <p:nvSpPr>
          <p:cNvPr id="3" name="コンテンツ プレースホルダー 2">
            <a:extLst>
              <a:ext uri="{FF2B5EF4-FFF2-40B4-BE49-F238E27FC236}">
                <a16:creationId xmlns:a16="http://schemas.microsoft.com/office/drawing/2014/main" id="{97135F7E-FD3B-2482-2110-35B0D0763972}"/>
              </a:ext>
            </a:extLst>
          </p:cNvPr>
          <p:cNvSpPr>
            <a:spLocks noGrp="1"/>
          </p:cNvSpPr>
          <p:nvPr>
            <p:ph idx="1"/>
          </p:nvPr>
        </p:nvSpPr>
        <p:spPr>
          <a:xfrm>
            <a:off x="216976" y="791153"/>
            <a:ext cx="8298374" cy="5780127"/>
          </a:xfrm>
        </p:spPr>
        <p:txBody>
          <a:bodyPr/>
          <a:lstStyle/>
          <a:p>
            <a:pPr marL="0" indent="0">
              <a:buNone/>
            </a:pPr>
            <a:r>
              <a:rPr lang="ja-JP" altLang="en-US"/>
              <a:t>１、所有者不明土地は減少していく</a:t>
            </a:r>
            <a:endParaRPr lang="en-US" altLang="ja-JP" dirty="0"/>
          </a:p>
          <a:p>
            <a:pPr marL="0" indent="0">
              <a:buNone/>
            </a:pPr>
            <a:r>
              <a:rPr lang="ja-JP" altLang="en-US"/>
              <a:t>２、空き家を自治体に寄付する相談が増える</a:t>
            </a:r>
            <a:endParaRPr lang="en-US" altLang="ja-JP" dirty="0"/>
          </a:p>
          <a:p>
            <a:pPr marL="0" indent="0">
              <a:buNone/>
            </a:pPr>
            <a:r>
              <a:rPr lang="ja-JP" altLang="en-US"/>
              <a:t>３、所有者は地域の為に使って欲しいと考える</a:t>
            </a:r>
            <a:endParaRPr lang="en-US" altLang="ja-JP" dirty="0"/>
          </a:p>
          <a:p>
            <a:pPr marL="0" indent="0">
              <a:buNone/>
            </a:pPr>
            <a:r>
              <a:rPr lang="ja-JP" altLang="en-US"/>
              <a:t>４、私たちは</a:t>
            </a:r>
            <a:endParaRPr lang="en-US" altLang="ja-JP" dirty="0"/>
          </a:p>
          <a:p>
            <a:pPr marL="0" indent="0">
              <a:buNone/>
            </a:pPr>
            <a:r>
              <a:rPr lang="ja-JP" altLang="en-US"/>
              <a:t>　　自治体と連携して寄付古民家を活用していく</a:t>
            </a:r>
            <a:endParaRPr lang="en-US" altLang="ja-JP" dirty="0"/>
          </a:p>
          <a:p>
            <a:pPr marL="0" indent="0">
              <a:buNone/>
            </a:pPr>
            <a:r>
              <a:rPr lang="ja-JP" altLang="en-US"/>
              <a:t>５、「協議会」でその活用を検討する</a:t>
            </a:r>
            <a:endParaRPr lang="en-US" altLang="ja-JP" dirty="0"/>
          </a:p>
          <a:p>
            <a:pPr marL="0" indent="0">
              <a:buNone/>
            </a:pPr>
            <a:r>
              <a:rPr lang="ja-JP" altLang="en-US"/>
              <a:t>６、地域活性化に「地域再生計画」を描き</a:t>
            </a:r>
            <a:endParaRPr lang="en-US" altLang="ja-JP" dirty="0"/>
          </a:p>
          <a:p>
            <a:pPr marL="0" indent="0">
              <a:buNone/>
            </a:pPr>
            <a:r>
              <a:rPr lang="ja-JP" altLang="en-US"/>
              <a:t>　　　　　　　　　　　交付金等を活用して再生</a:t>
            </a:r>
            <a:endParaRPr lang="en-US" altLang="ja-JP" dirty="0"/>
          </a:p>
          <a:p>
            <a:pPr marL="0" indent="0">
              <a:buNone/>
            </a:pPr>
            <a:r>
              <a:rPr lang="ja-JP" altLang="en-US"/>
              <a:t>７、地域の価値向上に努める</a:t>
            </a:r>
            <a:endParaRPr lang="en-US" altLang="ja-JP" dirty="0"/>
          </a:p>
          <a:p>
            <a:pPr marL="0" indent="0">
              <a:buNone/>
            </a:pPr>
            <a:r>
              <a:rPr lang="ja-JP" altLang="en-US">
                <a:solidFill>
                  <a:srgbClr val="FF0000"/>
                </a:solidFill>
              </a:rPr>
              <a:t>移住者に渡すのでなく</a:t>
            </a:r>
            <a:endParaRPr lang="en-US" altLang="ja-JP" dirty="0">
              <a:solidFill>
                <a:srgbClr val="FF0000"/>
              </a:solidFill>
            </a:endParaRPr>
          </a:p>
          <a:p>
            <a:pPr marL="0" indent="0">
              <a:buNone/>
            </a:pPr>
            <a:r>
              <a:rPr lang="ja-JP" altLang="en-US">
                <a:solidFill>
                  <a:srgbClr val="FF0000"/>
                </a:solidFill>
              </a:rPr>
              <a:t>経済活動が行われ、雇用が生まれることが重要</a:t>
            </a:r>
            <a:endParaRPr lang="en-US" altLang="ja-JP" dirty="0">
              <a:solidFill>
                <a:srgbClr val="FF0000"/>
              </a:solidFill>
            </a:endParaRPr>
          </a:p>
        </p:txBody>
      </p:sp>
    </p:spTree>
    <p:extLst>
      <p:ext uri="{BB962C8B-B14F-4D97-AF65-F5344CB8AC3E}">
        <p14:creationId xmlns:p14="http://schemas.microsoft.com/office/powerpoint/2010/main" val="121009261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headEnd type="none"/>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2616</TotalTime>
  <Words>886</Words>
  <Application>Microsoft Macintosh PowerPoint</Application>
  <PresentationFormat>画面に合わせる (4:3)</PresentationFormat>
  <Paragraphs>68</Paragraphs>
  <Slides>12</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12</vt:i4>
      </vt:variant>
    </vt:vector>
  </HeadingPairs>
  <TitlesOfParts>
    <vt:vector size="18" baseType="lpstr">
      <vt:lpstr>ＭＳ ゴシック</vt:lpstr>
      <vt:lpstr>Tsukushi A Round Gothic Regular</vt:lpstr>
      <vt:lpstr>游ゴシック</vt:lpstr>
      <vt:lpstr>Arial</vt:lpstr>
      <vt:lpstr>Calibri</vt:lpstr>
      <vt:lpstr>Office テーマ</vt:lpstr>
      <vt:lpstr> 一般社団法人 全国空き家アドバイザー協議会　　　武雄支部  令和４年６月度例会 （過去の例会資料も参考にしてください）</vt:lpstr>
      <vt:lpstr>空き家を仲介しても不動産屋は儲からない</vt:lpstr>
      <vt:lpstr>解体される「古民家」に価値を付加 「空き家課題解決」へ建築業界の得意 古家移築再生プロジェクト【結】明会</vt:lpstr>
      <vt:lpstr>古民家移築再生</vt:lpstr>
      <vt:lpstr>海外への移築も進んでいます</vt:lpstr>
      <vt:lpstr>PowerPoint プレゼンテーション</vt:lpstr>
      <vt:lpstr>古材倉庫　古材保証（安心の担保）</vt:lpstr>
      <vt:lpstr>【家史】の作成</vt:lpstr>
      <vt:lpstr>【０円古民家】</vt:lpstr>
      <vt:lpstr> 国庫帰属制度（令和5年4月27日開始） </vt:lpstr>
      <vt:lpstr>相続土地の登記義務化（令和6年5月1日開始）</vt:lpstr>
      <vt:lpstr>【〇円古民家】とは</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井上 幸一</dc:creator>
  <cp:lastModifiedBy>2435</cp:lastModifiedBy>
  <cp:revision>265</cp:revision>
  <dcterms:created xsi:type="dcterms:W3CDTF">2021-01-14T06:07:19Z</dcterms:created>
  <dcterms:modified xsi:type="dcterms:W3CDTF">2022-06-08T06:46:24Z</dcterms:modified>
</cp:coreProperties>
</file>