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1874" r:id="rId2"/>
    <p:sldId id="1875" r:id="rId3"/>
    <p:sldId id="1963" r:id="rId4"/>
    <p:sldId id="1964" r:id="rId5"/>
    <p:sldId id="1962" r:id="rId6"/>
    <p:sldId id="1965" r:id="rId7"/>
    <p:sldId id="1939" r:id="rId8"/>
    <p:sldId id="1940" r:id="rId9"/>
    <p:sldId id="1119" r:id="rId10"/>
    <p:sldId id="1121" r:id="rId11"/>
    <p:sldId id="1960" r:id="rId12"/>
    <p:sldId id="1882" r:id="rId13"/>
    <p:sldId id="3271" r:id="rId14"/>
    <p:sldId id="3273" r:id="rId15"/>
    <p:sldId id="3274" r:id="rId16"/>
    <p:sldId id="1884" r:id="rId17"/>
    <p:sldId id="1885" r:id="rId18"/>
    <p:sldId id="1961" r:id="rId19"/>
    <p:sldId id="192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91" autoAdjust="0"/>
    <p:restoredTop sz="92449"/>
  </p:normalViewPr>
  <p:slideViewPr>
    <p:cSldViewPr snapToGrid="0">
      <p:cViewPr varScale="1">
        <p:scale>
          <a:sx n="118" d="100"/>
          <a:sy n="118" d="100"/>
        </p:scale>
        <p:origin x="18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54BAB-F427-EC46-9A16-C7F933F82731}" type="datetimeFigureOut">
              <a:rPr kumimoji="1" lang="ja-JP" altLang="en-US" smtClean="0"/>
              <a:t>2022/7/6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D186F-AB7A-094B-AEDC-1B7DC4FD80C8}" type="slidenum">
              <a:rPr kumimoji="1" lang="ja-JP" altLang="en-US" smtClean="0"/>
              <a:t>‹#›</a:t>
            </a:fld>
            <a:endParaRPr kumimoji="1" lang="ja-JP" altLang="en-US"/>
          </a:p>
        </p:txBody>
      </p:sp>
    </p:spTree>
    <p:extLst>
      <p:ext uri="{BB962C8B-B14F-4D97-AF65-F5344CB8AC3E}">
        <p14:creationId xmlns:p14="http://schemas.microsoft.com/office/powerpoint/2010/main" val="990966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F5D186F-AB7A-094B-AEDC-1B7DC4FD80C8}" type="slidenum">
              <a:rPr kumimoji="1" lang="ja-JP" altLang="en-US" smtClean="0"/>
              <a:t>11</a:t>
            </a:fld>
            <a:endParaRPr kumimoji="1" lang="ja-JP" altLang="en-US"/>
          </a:p>
        </p:txBody>
      </p:sp>
    </p:spTree>
    <p:extLst>
      <p:ext uri="{BB962C8B-B14F-4D97-AF65-F5344CB8AC3E}">
        <p14:creationId xmlns:p14="http://schemas.microsoft.com/office/powerpoint/2010/main" val="1069069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ctr"/>
          <a:lstStyle>
            <a:lvl1pPr algn="ctr">
              <a:defRPr sz="60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ＭＳ ゴシック" panose="020B0609070205080204" pitchFamily="49" charset="-128"/>
                <a:ea typeface="ＭＳ ゴシック" panose="020B0609070205080204" pitchFamily="49"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52756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8110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ＭＳ ゴシック" panose="020B0609070205080204" pitchFamily="49" charset="-128"/>
                <a:ea typeface="ＭＳ ゴシック" panose="020B0609070205080204" pitchFamily="49"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00504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35037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9" name="Slide Number Placeholder 8"/>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61890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5" name="Slide Number Placeholder 4"/>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2096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4604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atin typeface="ＭＳ ゴシック" panose="020B0609070205080204" pitchFamily="49" charset="-128"/>
                <a:ea typeface="ＭＳ ゴシック" panose="020B0609070205080204" pitchFamily="49" charset="-128"/>
              </a:defRPr>
            </a:lvl1pPr>
            <a:lvl2pPr>
              <a:defRPr sz="2800">
                <a:latin typeface="ＭＳ ゴシック" panose="020B0609070205080204" pitchFamily="49" charset="-128"/>
                <a:ea typeface="ＭＳ ゴシック" panose="020B0609070205080204" pitchFamily="49" charset="-128"/>
              </a:defRPr>
            </a:lvl2pPr>
            <a:lvl3pPr>
              <a:defRPr sz="2400">
                <a:latin typeface="ＭＳ ゴシック" panose="020B0609070205080204" pitchFamily="49" charset="-128"/>
                <a:ea typeface="ＭＳ ゴシック" panose="020B0609070205080204" pitchFamily="49" charset="-128"/>
              </a:defRPr>
            </a:lvl3pPr>
            <a:lvl4pPr>
              <a:defRPr sz="2000">
                <a:latin typeface="ＭＳ ゴシック" panose="020B0609070205080204" pitchFamily="49" charset="-128"/>
                <a:ea typeface="ＭＳ ゴシック" panose="020B0609070205080204" pitchFamily="49" charset="-128"/>
              </a:defRPr>
            </a:lvl4pPr>
            <a:lvl5pPr>
              <a:defRPr sz="2000">
                <a:latin typeface="ＭＳ ゴシック" panose="020B0609070205080204" pitchFamily="49" charset="-128"/>
                <a:ea typeface="ＭＳ ゴシック" panose="020B0609070205080204" pitchFamily="49"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64284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atin typeface="ＭＳ ゴシック" panose="020B0609070205080204" pitchFamily="49" charset="-128"/>
                <a:ea typeface="ＭＳ ゴシック" panose="020B0609070205080204" pitchFamily="49"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92269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37311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853439"/>
            <a:ext cx="1971675" cy="5323524"/>
          </a:xfrm>
        </p:spPr>
        <p:txBody>
          <a:bodyPr vert="eaVert"/>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628650" y="853439"/>
            <a:ext cx="5800725" cy="5323523"/>
          </a:xfrm>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97115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76923"/>
            <a:ext cx="7886700" cy="91376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pic>
        <p:nvPicPr>
          <p:cNvPr id="10" name="図 9">
            <a:extLst>
              <a:ext uri="{FF2B5EF4-FFF2-40B4-BE49-F238E27FC236}">
                <a16:creationId xmlns:a16="http://schemas.microsoft.com/office/drawing/2014/main" id="{F56F2BBA-D647-4137-9AB4-AB84CCAE332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5" name="図 4">
            <a:extLst>
              <a:ext uri="{FF2B5EF4-FFF2-40B4-BE49-F238E27FC236}">
                <a16:creationId xmlns:a16="http://schemas.microsoft.com/office/drawing/2014/main" id="{1E1AF041-0D33-4873-853A-73A55798B9D2}"/>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52400" y="6359288"/>
            <a:ext cx="2057400" cy="362188"/>
          </a:xfrm>
          <a:prstGeom prst="rect">
            <a:avLst/>
          </a:prstGeom>
        </p:spPr>
      </p:pic>
    </p:spTree>
    <p:extLst>
      <p:ext uri="{BB962C8B-B14F-4D97-AF65-F5344CB8AC3E}">
        <p14:creationId xmlns:p14="http://schemas.microsoft.com/office/powerpoint/2010/main" val="2267007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令和４年</a:t>
            </a:r>
            <a:r>
              <a:rPr lang="ja-JP" altLang="en-US" sz="4000"/>
              <a:t>７</a:t>
            </a:r>
            <a:r>
              <a:rPr kumimoji="1" lang="ja-JP" altLang="en-US" sz="4000"/>
              <a:t>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461000" y="4170556"/>
            <a:ext cx="3409946" cy="2547744"/>
          </a:xfrm>
        </p:spPr>
        <p:txBody>
          <a:bodyPr anchor="ctr">
            <a:noAutofit/>
          </a:bodyPr>
          <a:lstStyle/>
          <a:p>
            <a:pPr marL="0" indent="0">
              <a:buNone/>
            </a:pPr>
            <a:endParaRPr lang="en-US" altLang="ja-JP" sz="3200" dirty="0">
              <a:solidFill>
                <a:srgbClr val="FF0000"/>
              </a:solidFill>
            </a:endParaRPr>
          </a:p>
          <a:p>
            <a:pPr marL="0" indent="0">
              <a:buNone/>
            </a:pPr>
            <a:r>
              <a:rPr lang="en-US" altLang="ja-JP" sz="3200" dirty="0">
                <a:solidFill>
                  <a:srgbClr val="FF0000"/>
                </a:solidFill>
              </a:rPr>
              <a:t>【0</a:t>
            </a:r>
            <a:r>
              <a:rPr lang="ja-JP" altLang="en-US" sz="3200">
                <a:solidFill>
                  <a:srgbClr val="FF0000"/>
                </a:solidFill>
              </a:rPr>
              <a:t>円古民家</a:t>
            </a:r>
            <a:r>
              <a:rPr lang="en-US" altLang="ja-JP" sz="3200" dirty="0">
                <a:solidFill>
                  <a:srgbClr val="FF0000"/>
                </a:solidFill>
              </a:rPr>
              <a:t>】</a:t>
            </a:r>
            <a:r>
              <a:rPr lang="ja-JP" altLang="en-US"/>
              <a:t>で</a:t>
            </a:r>
            <a:endParaRPr lang="en-US" altLang="ja-JP" dirty="0"/>
          </a:p>
          <a:p>
            <a:pPr marL="0" indent="0">
              <a:buNone/>
            </a:pPr>
            <a:endParaRPr lang="en-US" altLang="ja-JP" dirty="0"/>
          </a:p>
          <a:p>
            <a:pPr marL="0" indent="0">
              <a:buNone/>
            </a:pPr>
            <a:r>
              <a:rPr lang="ja-JP" altLang="en-US"/>
              <a:t>地域の価値を上げる</a:t>
            </a:r>
            <a:endParaRPr lang="en-US" altLang="ja-JP" dirty="0"/>
          </a:p>
          <a:p>
            <a:pPr marL="0" indent="0">
              <a:buNone/>
            </a:pPr>
            <a:endParaRPr lang="en-US" altLang="ja-JP" dirty="0"/>
          </a:p>
          <a:p>
            <a:pPr marL="0" indent="0">
              <a:buNone/>
            </a:pPr>
            <a:r>
              <a:rPr lang="ja-JP" altLang="en-US" sz="1800"/>
              <a:t>　　（じゃぱとら</a:t>
            </a:r>
            <a:r>
              <a:rPr lang="en-US" altLang="ja-JP" sz="1800" dirty="0"/>
              <a:t>7</a:t>
            </a:r>
            <a:r>
              <a:rPr lang="ja-JP" altLang="en-US" sz="1800"/>
              <a:t>月号参照）</a:t>
            </a:r>
            <a:endParaRPr lang="en-US" altLang="ja-JP" sz="1800" dirty="0"/>
          </a:p>
          <a:p>
            <a:pPr marL="0" indent="0">
              <a:buNone/>
            </a:pPr>
            <a:r>
              <a:rPr lang="ja-JP" altLang="en-US" sz="2400"/>
              <a:t>　　</a:t>
            </a:r>
            <a:endParaRPr lang="en-US"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a:t>世の中には多くの</a:t>
            </a:r>
            <a:r>
              <a:rPr kumimoji="1" lang="en-US" altLang="ja-JP" dirty="0"/>
              <a:t>0</a:t>
            </a:r>
            <a:r>
              <a:rPr kumimoji="1" lang="ja-JP" altLang="en-US"/>
              <a:t>円案件のサイトがあります</a:t>
            </a:r>
            <a:endParaRPr kumimoji="1" lang="ja-JP" altLang="en-US" dirty="0"/>
          </a:p>
        </p:txBody>
      </p:sp>
      <p:pic>
        <p:nvPicPr>
          <p:cNvPr id="5" name="コンテンツ プレースホルダー 4" descr="グラフィカル ユーザー インターフェイス&#10;&#10;自動的に生成された説明">
            <a:extLst>
              <a:ext uri="{FF2B5EF4-FFF2-40B4-BE49-F238E27FC236}">
                <a16:creationId xmlns:a16="http://schemas.microsoft.com/office/drawing/2014/main" id="{F8916BE6-7CB8-8351-2615-5C4C2426C28B}"/>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19576" y="789146"/>
            <a:ext cx="4452424" cy="2934625"/>
          </a:xfrm>
        </p:spPr>
      </p:pic>
      <p:pic>
        <p:nvPicPr>
          <p:cNvPr id="7" name="図 6" descr="グラフィカル ユーザー インターフェイス, Web サイト&#10;&#10;自動的に生成された説明">
            <a:extLst>
              <a:ext uri="{FF2B5EF4-FFF2-40B4-BE49-F238E27FC236}">
                <a16:creationId xmlns:a16="http://schemas.microsoft.com/office/drawing/2014/main" id="{B152A353-DA50-327E-46F5-2AD25E7AF3D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76800" y="789146"/>
            <a:ext cx="4147624" cy="2934625"/>
          </a:xfrm>
          <a:prstGeom prst="rect">
            <a:avLst/>
          </a:prstGeom>
        </p:spPr>
      </p:pic>
      <p:pic>
        <p:nvPicPr>
          <p:cNvPr id="9" name="図 8" descr="道路脇のスクリーンショット&#10;&#10;自動的に生成された説明">
            <a:extLst>
              <a:ext uri="{FF2B5EF4-FFF2-40B4-BE49-F238E27FC236}">
                <a16:creationId xmlns:a16="http://schemas.microsoft.com/office/drawing/2014/main" id="{489E5903-6EC4-1D07-9797-C60FCB2A372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9576" y="3923636"/>
            <a:ext cx="4566724" cy="2904203"/>
          </a:xfrm>
          <a:prstGeom prst="rect">
            <a:avLst/>
          </a:prstGeom>
        </p:spPr>
      </p:pic>
      <p:pic>
        <p:nvPicPr>
          <p:cNvPr id="11" name="図 10" descr="グラフィカル ユーザー インターフェイス, Web サイト&#10;&#10;自動的に生成された説明">
            <a:extLst>
              <a:ext uri="{FF2B5EF4-FFF2-40B4-BE49-F238E27FC236}">
                <a16:creationId xmlns:a16="http://schemas.microsoft.com/office/drawing/2014/main" id="{40AFE182-D5C3-4FBE-A787-22B77105D62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75200" y="3923636"/>
            <a:ext cx="4249224" cy="2718464"/>
          </a:xfrm>
          <a:prstGeom prst="rect">
            <a:avLst/>
          </a:prstGeom>
        </p:spPr>
      </p:pic>
    </p:spTree>
    <p:extLst>
      <p:ext uri="{BB962C8B-B14F-4D97-AF65-F5344CB8AC3E}">
        <p14:creationId xmlns:p14="http://schemas.microsoft.com/office/powerpoint/2010/main" val="31521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7875B6-5E3A-07DC-9E06-AC0A335E6E34}"/>
              </a:ext>
            </a:extLst>
          </p:cNvPr>
          <p:cNvSpPr>
            <a:spLocks noGrp="1"/>
          </p:cNvSpPr>
          <p:nvPr>
            <p:ph type="title"/>
          </p:nvPr>
        </p:nvSpPr>
        <p:spPr>
          <a:xfrm>
            <a:off x="0" y="30161"/>
            <a:ext cx="8242300" cy="559119"/>
          </a:xfrm>
        </p:spPr>
        <p:txBody>
          <a:bodyPr>
            <a:normAutofit fontScale="90000"/>
          </a:bodyPr>
          <a:lstStyle/>
          <a:p>
            <a:r>
              <a:rPr kumimoji="1" lang="ja-JP" altLang="en-US"/>
              <a:t>空き家アドバイザー協議会では</a:t>
            </a:r>
            <a:r>
              <a:rPr kumimoji="1" lang="en-US" altLang="ja-JP" dirty="0"/>
              <a:t>【0</a:t>
            </a:r>
            <a:r>
              <a:rPr kumimoji="1" lang="ja-JP" altLang="en-US"/>
              <a:t>円古民家</a:t>
            </a:r>
            <a:r>
              <a:rPr kumimoji="1" lang="en-US" altLang="ja-JP" dirty="0"/>
              <a:t>】</a:t>
            </a:r>
            <a:r>
              <a:rPr kumimoji="1" lang="ja-JP" altLang="en-US"/>
              <a:t>を運営しています</a:t>
            </a:r>
          </a:p>
        </p:txBody>
      </p:sp>
      <p:pic>
        <p:nvPicPr>
          <p:cNvPr id="5" name="コンテンツ プレースホルダー 4" descr="グラフィカル ユーザー インターフェイス, Web サイト&#10;&#10;自動的に生成された説明">
            <a:extLst>
              <a:ext uri="{FF2B5EF4-FFF2-40B4-BE49-F238E27FC236}">
                <a16:creationId xmlns:a16="http://schemas.microsoft.com/office/drawing/2014/main" id="{6B19E49B-9468-3A0D-6C4C-EB523F1FD8E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73050" y="774700"/>
            <a:ext cx="8693150" cy="5486400"/>
          </a:xfrm>
        </p:spPr>
      </p:pic>
    </p:spTree>
    <p:extLst>
      <p:ext uri="{BB962C8B-B14F-4D97-AF65-F5344CB8AC3E}">
        <p14:creationId xmlns:p14="http://schemas.microsoft.com/office/powerpoint/2010/main" val="3677692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3622AD-A165-EC76-2BC5-E9C0CE3219B6}"/>
              </a:ext>
            </a:extLst>
          </p:cNvPr>
          <p:cNvSpPr>
            <a:spLocks noGrp="1"/>
          </p:cNvSpPr>
          <p:nvPr>
            <p:ph type="title"/>
          </p:nvPr>
        </p:nvSpPr>
        <p:spPr/>
        <p:txBody>
          <a:bodyPr/>
          <a:lstStyle/>
          <a:p>
            <a:r>
              <a:rPr kumimoji="1" lang="en-US" altLang="ja-JP" dirty="0"/>
              <a:t>【0</a:t>
            </a:r>
            <a:r>
              <a:rPr kumimoji="1" lang="ja-JP" altLang="en-US"/>
              <a:t>円古民家</a:t>
            </a:r>
            <a:r>
              <a:rPr kumimoji="1" lang="en-US" altLang="ja-JP" dirty="0"/>
              <a:t>】</a:t>
            </a:r>
            <a:r>
              <a:rPr kumimoji="1" lang="ja-JP" altLang="en-US"/>
              <a:t>の仕組み</a:t>
            </a:r>
          </a:p>
        </p:txBody>
      </p:sp>
      <p:pic>
        <p:nvPicPr>
          <p:cNvPr id="5" name="コンテンツ プレースホルダー 4" descr="ダイアグラム が含まれている画像&#10;&#10;自動的に生成された説明">
            <a:extLst>
              <a:ext uri="{FF2B5EF4-FFF2-40B4-BE49-F238E27FC236}">
                <a16:creationId xmlns:a16="http://schemas.microsoft.com/office/drawing/2014/main" id="{C77F2D0F-9EEC-3BA7-CA9D-DFCF9DD878F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66699" y="1752600"/>
            <a:ext cx="8610601" cy="3926593"/>
          </a:xfrm>
        </p:spPr>
      </p:pic>
      <p:sp>
        <p:nvSpPr>
          <p:cNvPr id="6" name="テキスト ボックス 5">
            <a:extLst>
              <a:ext uri="{FF2B5EF4-FFF2-40B4-BE49-F238E27FC236}">
                <a16:creationId xmlns:a16="http://schemas.microsoft.com/office/drawing/2014/main" id="{30054E0E-8292-B3F4-A8A5-1C8B1EDB587D}"/>
              </a:ext>
            </a:extLst>
          </p:cNvPr>
          <p:cNvSpPr txBox="1"/>
          <p:nvPr/>
        </p:nvSpPr>
        <p:spPr>
          <a:xfrm>
            <a:off x="3009900" y="4826000"/>
            <a:ext cx="3517900" cy="369332"/>
          </a:xfrm>
          <a:prstGeom prst="rect">
            <a:avLst/>
          </a:prstGeom>
          <a:noFill/>
        </p:spPr>
        <p:txBody>
          <a:bodyPr wrap="square" rtlCol="0">
            <a:spAutoFit/>
          </a:bodyPr>
          <a:lstStyle/>
          <a:p>
            <a:r>
              <a:rPr kumimoji="1" lang="ja-JP" altLang="en-US">
                <a:solidFill>
                  <a:srgbClr val="FF0000"/>
                </a:solidFill>
              </a:rPr>
              <a:t>空き家アドバイザー協議会支部</a:t>
            </a:r>
          </a:p>
        </p:txBody>
      </p:sp>
    </p:spTree>
    <p:extLst>
      <p:ext uri="{BB962C8B-B14F-4D97-AF65-F5344CB8AC3E}">
        <p14:creationId xmlns:p14="http://schemas.microsoft.com/office/powerpoint/2010/main" val="10702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66A1DD-74F9-174A-F822-68AD8D7A59FD}"/>
              </a:ext>
            </a:extLst>
          </p:cNvPr>
          <p:cNvSpPr>
            <a:spLocks noGrp="1"/>
          </p:cNvSpPr>
          <p:nvPr>
            <p:ph type="title"/>
          </p:nvPr>
        </p:nvSpPr>
        <p:spPr/>
        <p:txBody>
          <a:bodyPr/>
          <a:lstStyle/>
          <a:p>
            <a:r>
              <a:rPr kumimoji="1" lang="en-US" altLang="ja-JP" dirty="0"/>
              <a:t>【0</a:t>
            </a:r>
            <a:r>
              <a:rPr kumimoji="1" lang="ja-JP" altLang="en-US"/>
              <a:t>円古民家</a:t>
            </a:r>
            <a:r>
              <a:rPr kumimoji="1" lang="en-US" altLang="ja-JP" dirty="0"/>
              <a:t>】</a:t>
            </a:r>
            <a:r>
              <a:rPr kumimoji="1" lang="ja-JP" altLang="en-US"/>
              <a:t>の違いは</a:t>
            </a:r>
          </a:p>
        </p:txBody>
      </p:sp>
      <p:sp>
        <p:nvSpPr>
          <p:cNvPr id="3" name="コンテンツ プレースホルダー 2">
            <a:extLst>
              <a:ext uri="{FF2B5EF4-FFF2-40B4-BE49-F238E27FC236}">
                <a16:creationId xmlns:a16="http://schemas.microsoft.com/office/drawing/2014/main" id="{95907140-9735-F796-48A5-5B5A453EA5FD}"/>
              </a:ext>
            </a:extLst>
          </p:cNvPr>
          <p:cNvSpPr>
            <a:spLocks noGrp="1"/>
          </p:cNvSpPr>
          <p:nvPr>
            <p:ph idx="1"/>
          </p:nvPr>
        </p:nvSpPr>
        <p:spPr>
          <a:xfrm>
            <a:off x="247650" y="791154"/>
            <a:ext cx="8648700" cy="6066846"/>
          </a:xfrm>
        </p:spPr>
        <p:txBody>
          <a:bodyPr>
            <a:normAutofit/>
          </a:bodyPr>
          <a:lstStyle/>
          <a:p>
            <a:pPr lvl="0"/>
            <a:r>
              <a:rPr lang="ja-JP" altLang="ja-JP"/>
              <a:t>私たちは、地域再生推進法人もしくは連携協定での「自治体連携」での空き家課題解決を基本として</a:t>
            </a:r>
            <a:endParaRPr lang="en-US" altLang="ja-JP" dirty="0"/>
          </a:p>
          <a:p>
            <a:pPr marL="0" lvl="0" indent="0">
              <a:buNone/>
            </a:pPr>
            <a:r>
              <a:rPr lang="en-US" altLang="ja-JP" dirty="0"/>
              <a:t> </a:t>
            </a:r>
            <a:r>
              <a:rPr lang="ja-JP" altLang="ja-JP"/>
              <a:t>います。</a:t>
            </a:r>
            <a:endParaRPr lang="en-US" altLang="ja-JP" dirty="0"/>
          </a:p>
          <a:p>
            <a:pPr lvl="0"/>
            <a:endParaRPr lang="ja-JP" altLang="ja-JP"/>
          </a:p>
          <a:p>
            <a:pPr lvl="0"/>
            <a:r>
              <a:rPr lang="ja-JP" altLang="ja-JP"/>
              <a:t>人口減少の時代を鑑みて、移住者を増やすことより、地域の価値を上げることに主眼をおいています。</a:t>
            </a:r>
            <a:endParaRPr lang="en-US" altLang="ja-JP" dirty="0"/>
          </a:p>
          <a:p>
            <a:pPr lvl="0"/>
            <a:endParaRPr lang="ja-JP" altLang="ja-JP"/>
          </a:p>
          <a:p>
            <a:pPr lvl="0"/>
            <a:r>
              <a:rPr lang="ja-JP" altLang="ja-JP"/>
              <a:t>そのマッチングは地域の人々・自治体と親密に連携をとった「自治体毎に設立されている＝空き家アドバイザー協議会」での審査を経て行われ、地域合意を基本としています。</a:t>
            </a:r>
          </a:p>
          <a:p>
            <a:pPr marL="0" indent="0">
              <a:buNone/>
            </a:pPr>
            <a:endParaRPr kumimoji="1" lang="ja-JP" altLang="en-US"/>
          </a:p>
        </p:txBody>
      </p:sp>
    </p:spTree>
    <p:extLst>
      <p:ext uri="{BB962C8B-B14F-4D97-AF65-F5344CB8AC3E}">
        <p14:creationId xmlns:p14="http://schemas.microsoft.com/office/powerpoint/2010/main" val="3843554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09E147-694A-0889-6171-D20AB70E8AE0}"/>
              </a:ext>
            </a:extLst>
          </p:cNvPr>
          <p:cNvSpPr>
            <a:spLocks noGrp="1"/>
          </p:cNvSpPr>
          <p:nvPr>
            <p:ph type="title"/>
          </p:nvPr>
        </p:nvSpPr>
        <p:spPr/>
        <p:txBody>
          <a:bodyPr/>
          <a:lstStyle/>
          <a:p>
            <a:r>
              <a:rPr kumimoji="1" lang="en-US" altLang="ja-JP" dirty="0"/>
              <a:t>【</a:t>
            </a:r>
            <a:r>
              <a:rPr lang="en-US" altLang="ja-JP" dirty="0"/>
              <a:t>0</a:t>
            </a:r>
            <a:r>
              <a:rPr lang="ja-JP" altLang="en-US"/>
              <a:t>円古民家</a:t>
            </a:r>
            <a:r>
              <a:rPr lang="en-US" altLang="ja-JP" dirty="0"/>
              <a:t>】</a:t>
            </a:r>
            <a:r>
              <a:rPr lang="ja-JP" altLang="en-US"/>
              <a:t>で</a:t>
            </a:r>
            <a:endParaRPr kumimoji="1" lang="ja-JP" altLang="en-US"/>
          </a:p>
        </p:txBody>
      </p:sp>
      <p:sp>
        <p:nvSpPr>
          <p:cNvPr id="3" name="コンテンツ プレースホルダー 2">
            <a:extLst>
              <a:ext uri="{FF2B5EF4-FFF2-40B4-BE49-F238E27FC236}">
                <a16:creationId xmlns:a16="http://schemas.microsoft.com/office/drawing/2014/main" id="{D59B2ECC-4598-E03C-4050-74647CD1B116}"/>
              </a:ext>
            </a:extLst>
          </p:cNvPr>
          <p:cNvSpPr>
            <a:spLocks noGrp="1"/>
          </p:cNvSpPr>
          <p:nvPr>
            <p:ph idx="1"/>
          </p:nvPr>
        </p:nvSpPr>
        <p:spPr>
          <a:xfrm>
            <a:off x="342900" y="791154"/>
            <a:ext cx="8382000" cy="5596946"/>
          </a:xfrm>
        </p:spPr>
        <p:txBody>
          <a:bodyPr>
            <a:normAutofit/>
          </a:bodyPr>
          <a:lstStyle/>
          <a:p>
            <a:pPr marL="0" indent="0">
              <a:buNone/>
            </a:pPr>
            <a:r>
              <a:rPr lang="ja-JP" altLang="ja-JP"/>
              <a:t>・相続したけれど住む予定はなく、先祖代々の</a:t>
            </a:r>
            <a:endParaRPr lang="en-US" altLang="ja-JP" dirty="0"/>
          </a:p>
          <a:p>
            <a:pPr marL="0" indent="0">
              <a:buNone/>
            </a:pPr>
            <a:r>
              <a:rPr lang="ja-JP" altLang="en-US"/>
              <a:t>　</a:t>
            </a:r>
            <a:r>
              <a:rPr lang="ja-JP" altLang="ja-JP"/>
              <a:t>想いもあり、なんとか大事に残し、地域の為</a:t>
            </a:r>
            <a:endParaRPr lang="en-US" altLang="ja-JP" dirty="0"/>
          </a:p>
          <a:p>
            <a:pPr marL="0" indent="0">
              <a:buNone/>
            </a:pPr>
            <a:r>
              <a:rPr lang="ja-JP" altLang="en-US"/>
              <a:t>　</a:t>
            </a:r>
            <a:r>
              <a:rPr lang="ja-JP" altLang="ja-JP"/>
              <a:t>に役立てて欲しい</a:t>
            </a:r>
            <a:endParaRPr lang="en-US" altLang="ja-JP" dirty="0"/>
          </a:p>
          <a:p>
            <a:pPr marL="0" indent="0">
              <a:buNone/>
            </a:pPr>
            <a:endParaRPr lang="ja-JP" altLang="ja-JP"/>
          </a:p>
          <a:p>
            <a:pPr marL="0" indent="0">
              <a:buNone/>
            </a:pPr>
            <a:r>
              <a:rPr lang="ja-JP" altLang="ja-JP"/>
              <a:t>・</a:t>
            </a:r>
            <a:r>
              <a:rPr lang="en-US" altLang="ja-JP" dirty="0"/>
              <a:t>SDGs</a:t>
            </a:r>
            <a:r>
              <a:rPr lang="ja-JP" altLang="ja-JP"/>
              <a:t>など地域活性化につくしたい、その</a:t>
            </a:r>
            <a:endParaRPr lang="en-US" altLang="ja-JP" dirty="0"/>
          </a:p>
          <a:p>
            <a:pPr marL="0" indent="0">
              <a:buNone/>
            </a:pPr>
            <a:r>
              <a:rPr lang="ja-JP" altLang="en-US"/>
              <a:t>　</a:t>
            </a:r>
            <a:r>
              <a:rPr lang="ja-JP" altLang="ja-JP"/>
              <a:t>対象地域が好きで、根付いた古民家を活かした</a:t>
            </a:r>
            <a:endParaRPr lang="en-US" altLang="ja-JP" dirty="0"/>
          </a:p>
          <a:p>
            <a:pPr marL="0" indent="0">
              <a:buNone/>
            </a:pPr>
            <a:r>
              <a:rPr lang="ja-JP" altLang="en-US"/>
              <a:t>　</a:t>
            </a:r>
            <a:r>
              <a:rPr lang="ja-JP" altLang="ja-JP"/>
              <a:t>地域と共に価値の創造に尽くしたい</a:t>
            </a:r>
          </a:p>
          <a:p>
            <a:pPr marL="0" indent="0">
              <a:buNone/>
            </a:pPr>
            <a:endParaRPr lang="ja-JP" altLang="ja-JP"/>
          </a:p>
          <a:p>
            <a:pPr marL="0" indent="0">
              <a:buNone/>
            </a:pPr>
            <a:r>
              <a:rPr lang="ja-JP" altLang="en-US"/>
              <a:t>→　</a:t>
            </a:r>
            <a:r>
              <a:rPr lang="ja-JP" altLang="ja-JP"/>
              <a:t>そんな人の出会いを</a:t>
            </a:r>
            <a:endParaRPr lang="en-US" altLang="ja-JP" dirty="0"/>
          </a:p>
          <a:p>
            <a:pPr marL="0" indent="0">
              <a:buNone/>
            </a:pPr>
            <a:r>
              <a:rPr lang="ja-JP" altLang="en-US"/>
              <a:t>　　</a:t>
            </a:r>
            <a:r>
              <a:rPr lang="ja-JP" altLang="ja-JP"/>
              <a:t>自治体さんと共にサポートしていきます。</a:t>
            </a:r>
          </a:p>
          <a:p>
            <a:pPr marL="0" indent="0">
              <a:buNone/>
            </a:pPr>
            <a:endParaRPr lang="ja-JP" altLang="ja-JP"/>
          </a:p>
          <a:p>
            <a:endParaRPr kumimoji="1" lang="ja-JP" altLang="en-US"/>
          </a:p>
        </p:txBody>
      </p:sp>
    </p:spTree>
    <p:extLst>
      <p:ext uri="{BB962C8B-B14F-4D97-AF65-F5344CB8AC3E}">
        <p14:creationId xmlns:p14="http://schemas.microsoft.com/office/powerpoint/2010/main" val="335139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5157498"/>
          </a:xfrm>
        </p:spPr>
        <p:txBody>
          <a:bodyPr anchor="t">
            <a:normAutofit fontScale="92500"/>
          </a:bodyPr>
          <a:lstStyle/>
          <a:p>
            <a:pPr marL="0" indent="0">
              <a:lnSpc>
                <a:spcPct val="300000"/>
              </a:lnSpc>
              <a:buNone/>
            </a:pPr>
            <a:r>
              <a:rPr lang="ja-JP" altLang="en-US"/>
              <a:t>自治体との協定は国土交通省</a:t>
            </a:r>
            <a:r>
              <a:rPr lang="ja-JP" altLang="en-US" sz="1200"/>
              <a:t>（空き家問題は国土交通省・総務省所管）</a:t>
            </a:r>
            <a:r>
              <a:rPr lang="ja-JP" altLang="en-US"/>
              <a:t>の</a:t>
            </a:r>
            <a:endParaRPr lang="en-US" altLang="ja-JP" dirty="0"/>
          </a:p>
          <a:p>
            <a:pPr marL="0" indent="0">
              <a:lnSpc>
                <a:spcPct val="300000"/>
              </a:lnSpc>
              <a:buNone/>
            </a:pPr>
            <a:r>
              <a:rPr lang="ja-JP" altLang="en-US"/>
              <a:t>登録団体である「古民家再生協会」が行い</a:t>
            </a:r>
            <a:endParaRPr lang="en-US" altLang="ja-JP" dirty="0"/>
          </a:p>
          <a:p>
            <a:pPr marL="0" indent="0">
              <a:lnSpc>
                <a:spcPct val="300000"/>
              </a:lnSpc>
              <a:buNone/>
            </a:pPr>
            <a:r>
              <a:rPr lang="ja-JP" altLang="en-US"/>
              <a:t>「空き家アドバイザー協議会支部の事務局運営」</a:t>
            </a:r>
            <a:endParaRPr lang="en-US" altLang="ja-JP" dirty="0"/>
          </a:p>
          <a:p>
            <a:pPr marL="0" indent="0">
              <a:lnSpc>
                <a:spcPct val="300000"/>
              </a:lnSpc>
              <a:buNone/>
            </a:pPr>
            <a:r>
              <a:rPr lang="ja-JP" altLang="en-US"/>
              <a:t>　　　　　　　　　　　　　　　　　　　を行います。</a:t>
            </a:r>
            <a:endParaRPr lang="en-US" altLang="ja-JP" dirty="0"/>
          </a:p>
        </p:txBody>
      </p:sp>
    </p:spTree>
    <p:extLst>
      <p:ext uri="{BB962C8B-B14F-4D97-AF65-F5344CB8AC3E}">
        <p14:creationId xmlns:p14="http://schemas.microsoft.com/office/powerpoint/2010/main" val="844369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776498"/>
          </a:xfrm>
        </p:spPr>
        <p:txBody>
          <a:bodyPr anchor="t">
            <a:normAutofit/>
          </a:bodyPr>
          <a:lstStyle/>
          <a:p>
            <a:pPr marL="0" indent="0">
              <a:lnSpc>
                <a:spcPct val="300000"/>
              </a:lnSpc>
              <a:buNone/>
            </a:pPr>
            <a:r>
              <a:rPr lang="ja-JP" altLang="en-US"/>
              <a:t>官</a:t>
            </a:r>
            <a:r>
              <a:rPr lang="ja-JP" altLang="en-US" sz="1200"/>
              <a:t>（自治体</a:t>
            </a:r>
            <a:r>
              <a:rPr lang="en-US" altLang="ja-JP" sz="1200" dirty="0"/>
              <a:t>※</a:t>
            </a:r>
            <a:r>
              <a:rPr lang="ja-JP" altLang="en-US" sz="1200"/>
              <a:t>）</a:t>
            </a:r>
            <a:r>
              <a:rPr lang="ja-JP" altLang="en-US"/>
              <a:t>民</a:t>
            </a:r>
            <a:r>
              <a:rPr lang="ja-JP" altLang="en-US" sz="1200"/>
              <a:t>（空き家アドバイザー協議会）</a:t>
            </a:r>
            <a:r>
              <a:rPr lang="ja-JP" altLang="en-US"/>
              <a:t>連携で</a:t>
            </a:r>
            <a:br>
              <a:rPr lang="en-US" altLang="ja-JP" dirty="0"/>
            </a:br>
            <a:r>
              <a:rPr lang="ja-JP" altLang="en-US"/>
              <a:t>国の施策をタイムリーに取り入れた活動を</a:t>
            </a:r>
            <a:endParaRPr lang="en-US" altLang="ja-JP" dirty="0"/>
          </a:p>
          <a:p>
            <a:pPr marL="0" indent="0">
              <a:lnSpc>
                <a:spcPct val="300000"/>
              </a:lnSpc>
              <a:buNone/>
            </a:pPr>
            <a:r>
              <a:rPr lang="ja-JP" altLang="en-US"/>
              <a:t>することが可能となります。</a:t>
            </a:r>
            <a:endParaRPr lang="en-US" altLang="ja-JP" dirty="0"/>
          </a:p>
          <a:p>
            <a:pPr marL="0" indent="0">
              <a:lnSpc>
                <a:spcPct val="300000"/>
              </a:lnSpc>
              <a:buNone/>
            </a:pPr>
            <a:r>
              <a:rPr lang="en-US" altLang="ja-JP" sz="1200" dirty="0"/>
              <a:t>※</a:t>
            </a:r>
            <a:r>
              <a:rPr lang="ja-JP" altLang="en-US" sz="1200"/>
              <a:t>宅地建物取引協会・不動産協会・司法書士会・土地家屋調査士会　など含む</a:t>
            </a:r>
            <a:endParaRPr lang="en-US" altLang="ja-JP" sz="1200" dirty="0"/>
          </a:p>
        </p:txBody>
      </p:sp>
    </p:spTree>
    <p:extLst>
      <p:ext uri="{BB962C8B-B14F-4D97-AF65-F5344CB8AC3E}">
        <p14:creationId xmlns:p14="http://schemas.microsoft.com/office/powerpoint/2010/main" val="94278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A99B45-A3F8-A64B-89A7-638A7F946A37}"/>
              </a:ext>
            </a:extLst>
          </p:cNvPr>
          <p:cNvSpPr>
            <a:spLocks noGrp="1"/>
          </p:cNvSpPr>
          <p:nvPr>
            <p:ph type="title"/>
          </p:nvPr>
        </p:nvSpPr>
        <p:spPr>
          <a:xfrm>
            <a:off x="36442" y="49330"/>
            <a:ext cx="3138558" cy="609600"/>
          </a:xfrm>
        </p:spPr>
        <p:txBody>
          <a:bodyPr>
            <a:noAutofit/>
          </a:bodyPr>
          <a:lstStyle/>
          <a:p>
            <a:r>
              <a:rPr lang="ja-JP" altLang="en-US" sz="2800"/>
              <a:t>米原市協定抜粋</a:t>
            </a:r>
          </a:p>
        </p:txBody>
      </p:sp>
      <p:sp>
        <p:nvSpPr>
          <p:cNvPr id="3" name="コンテンツ プレースホルダー 2">
            <a:extLst>
              <a:ext uri="{FF2B5EF4-FFF2-40B4-BE49-F238E27FC236}">
                <a16:creationId xmlns:a16="http://schemas.microsoft.com/office/drawing/2014/main" id="{1958E496-7562-D44A-BE6A-1A407860CF46}"/>
              </a:ext>
            </a:extLst>
          </p:cNvPr>
          <p:cNvSpPr>
            <a:spLocks noGrp="1"/>
          </p:cNvSpPr>
          <p:nvPr>
            <p:ph idx="1"/>
          </p:nvPr>
        </p:nvSpPr>
        <p:spPr>
          <a:xfrm>
            <a:off x="36442" y="914401"/>
            <a:ext cx="9107558" cy="4810538"/>
          </a:xfrm>
        </p:spPr>
        <p:txBody>
          <a:bodyPr>
            <a:normAutofit fontScale="92500" lnSpcReduction="10000"/>
          </a:bodyPr>
          <a:lstStyle/>
          <a:p>
            <a:pPr marL="0" indent="0">
              <a:buNone/>
            </a:pPr>
            <a:r>
              <a:rPr lang="en-US" altLang="ja-JP" sz="2400" dirty="0"/>
              <a:t>(</a:t>
            </a:r>
            <a:r>
              <a:rPr lang="ja-JP" altLang="ja-JP" sz="2400"/>
              <a:t>連携事項</a:t>
            </a:r>
            <a:r>
              <a:rPr lang="en-US" altLang="ja-JP" sz="2400" dirty="0"/>
              <a:t>)</a:t>
            </a:r>
            <a:endParaRPr lang="ja-JP" altLang="ja-JP" sz="2400"/>
          </a:p>
          <a:p>
            <a:pPr marL="0" indent="0">
              <a:buNone/>
            </a:pPr>
            <a:r>
              <a:rPr lang="ja-JP" altLang="ja-JP" sz="2400"/>
              <a:t>第３条　</a:t>
            </a:r>
            <a:endParaRPr lang="en-US" altLang="ja-JP" sz="2400" dirty="0"/>
          </a:p>
          <a:p>
            <a:pPr marL="0" indent="0">
              <a:buNone/>
            </a:pPr>
            <a:r>
              <a:rPr lang="ja-JP" altLang="ja-JP" sz="2400"/>
              <a:t>甲および乙は、第１条の目的を達成するため、次に掲げる項目に</a:t>
            </a:r>
            <a:endParaRPr lang="en-US" altLang="ja-JP" sz="2400" dirty="0"/>
          </a:p>
          <a:p>
            <a:pPr marL="0" indent="0">
              <a:buNone/>
            </a:pPr>
            <a:r>
              <a:rPr lang="ja-JP" altLang="ja-JP" sz="2400"/>
              <a:t>ついて連携する。</a:t>
            </a:r>
            <a:endParaRPr lang="en-US" altLang="ja-JP" sz="2400" dirty="0"/>
          </a:p>
          <a:p>
            <a:pPr marL="0" indent="0">
              <a:buNone/>
            </a:pPr>
            <a:endParaRPr lang="ja-JP" altLang="ja-JP" sz="2400"/>
          </a:p>
          <a:p>
            <a:pPr marL="0" indent="0">
              <a:buNone/>
            </a:pPr>
            <a:r>
              <a:rPr lang="en-US" altLang="ja-JP" sz="2400" dirty="0"/>
              <a:t>  (</a:t>
            </a:r>
            <a:r>
              <a:rPr lang="ja-JP" altLang="ja-JP" sz="2400"/>
              <a:t>１</a:t>
            </a:r>
            <a:r>
              <a:rPr lang="en-US" altLang="ja-JP" sz="2400" dirty="0"/>
              <a:t>)</a:t>
            </a:r>
            <a:r>
              <a:rPr lang="ja-JP" altLang="ja-JP" sz="2400"/>
              <a:t>　空家等および古民家を活用した移住定住の促進に関すること</a:t>
            </a:r>
            <a:endParaRPr lang="en-US" altLang="ja-JP" sz="2400" dirty="0"/>
          </a:p>
          <a:p>
            <a:pPr marL="0" indent="0">
              <a:buNone/>
            </a:pPr>
            <a:endParaRPr lang="ja-JP" altLang="ja-JP" sz="2400"/>
          </a:p>
          <a:p>
            <a:pPr marL="0" indent="0">
              <a:buNone/>
            </a:pPr>
            <a:r>
              <a:rPr lang="en-US" altLang="ja-JP" sz="2400" dirty="0"/>
              <a:t>  (</a:t>
            </a:r>
            <a:r>
              <a:rPr lang="ja-JP" altLang="ja-JP" sz="2400"/>
              <a:t>２</a:t>
            </a:r>
            <a:r>
              <a:rPr lang="en-US" altLang="ja-JP" sz="2400" dirty="0"/>
              <a:t>)</a:t>
            </a:r>
            <a:r>
              <a:rPr lang="ja-JP" altLang="ja-JP" sz="2400"/>
              <a:t>　空家等および古民家を活用した地域活性化に関すること</a:t>
            </a:r>
            <a:endParaRPr lang="en-US" altLang="ja-JP" sz="2400" dirty="0"/>
          </a:p>
          <a:p>
            <a:pPr marL="0" indent="0">
              <a:buNone/>
            </a:pPr>
            <a:endParaRPr lang="ja-JP" altLang="ja-JP" sz="2400"/>
          </a:p>
          <a:p>
            <a:pPr marL="0" indent="0">
              <a:buNone/>
            </a:pPr>
            <a:r>
              <a:rPr lang="en-US" altLang="ja-JP" sz="2400" dirty="0"/>
              <a:t>  (</a:t>
            </a:r>
            <a:r>
              <a:rPr lang="ja-JP" altLang="ja-JP" sz="2400"/>
              <a:t>３</a:t>
            </a:r>
            <a:r>
              <a:rPr lang="en-US" altLang="ja-JP" sz="2400" dirty="0"/>
              <a:t>)</a:t>
            </a:r>
            <a:r>
              <a:rPr lang="ja-JP" altLang="ja-JP" sz="2400"/>
              <a:t>　空家等および古民家に関する情報共有に関すること</a:t>
            </a:r>
            <a:endParaRPr lang="en-US" altLang="ja-JP" sz="2400" dirty="0"/>
          </a:p>
          <a:p>
            <a:pPr marL="0" indent="0">
              <a:buNone/>
            </a:pPr>
            <a:endParaRPr lang="ja-JP" altLang="ja-JP" sz="2400"/>
          </a:p>
          <a:p>
            <a:pPr marL="0" indent="0">
              <a:buNone/>
            </a:pPr>
            <a:r>
              <a:rPr lang="en-US" altLang="ja-JP" sz="2400" dirty="0"/>
              <a:t>  (</a:t>
            </a:r>
            <a:r>
              <a:rPr lang="ja-JP" altLang="ja-JP" sz="2400"/>
              <a:t>４</a:t>
            </a:r>
            <a:r>
              <a:rPr lang="en-US" altLang="ja-JP" sz="2400" dirty="0"/>
              <a:t>)</a:t>
            </a:r>
            <a:r>
              <a:rPr lang="ja-JP" altLang="ja-JP" sz="2400"/>
              <a:t>　その他、甲乙協議の上、必要と認められる事項に関すること</a:t>
            </a:r>
          </a:p>
          <a:p>
            <a:pPr marL="0" indent="0">
              <a:buNone/>
            </a:pPr>
            <a:endParaRPr kumimoji="1" lang="ja-JP" altLang="en-US"/>
          </a:p>
        </p:txBody>
      </p:sp>
    </p:spTree>
    <p:extLst>
      <p:ext uri="{BB962C8B-B14F-4D97-AF65-F5344CB8AC3E}">
        <p14:creationId xmlns:p14="http://schemas.microsoft.com/office/powerpoint/2010/main" val="3027242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A99B45-A3F8-A64B-89A7-638A7F946A37}"/>
              </a:ext>
            </a:extLst>
          </p:cNvPr>
          <p:cNvSpPr>
            <a:spLocks noGrp="1"/>
          </p:cNvSpPr>
          <p:nvPr>
            <p:ph type="title"/>
          </p:nvPr>
        </p:nvSpPr>
        <p:spPr>
          <a:xfrm>
            <a:off x="1" y="85726"/>
            <a:ext cx="3284074" cy="555784"/>
          </a:xfrm>
        </p:spPr>
        <p:txBody>
          <a:bodyPr>
            <a:normAutofit/>
          </a:bodyPr>
          <a:lstStyle/>
          <a:p>
            <a:r>
              <a:rPr lang="ja-JP" altLang="en-US" sz="2800"/>
              <a:t>美里町協定抜粋</a:t>
            </a:r>
          </a:p>
        </p:txBody>
      </p:sp>
      <p:sp>
        <p:nvSpPr>
          <p:cNvPr id="3" name="コンテンツ プレースホルダー 2">
            <a:extLst>
              <a:ext uri="{FF2B5EF4-FFF2-40B4-BE49-F238E27FC236}">
                <a16:creationId xmlns:a16="http://schemas.microsoft.com/office/drawing/2014/main" id="{1958E496-7562-D44A-BE6A-1A407860CF46}"/>
              </a:ext>
            </a:extLst>
          </p:cNvPr>
          <p:cNvSpPr>
            <a:spLocks noGrp="1"/>
          </p:cNvSpPr>
          <p:nvPr>
            <p:ph idx="1"/>
          </p:nvPr>
        </p:nvSpPr>
        <p:spPr>
          <a:xfrm>
            <a:off x="125895" y="924339"/>
            <a:ext cx="8819322" cy="5052391"/>
          </a:xfrm>
        </p:spPr>
        <p:txBody>
          <a:bodyPr>
            <a:normAutofit fontScale="77500" lnSpcReduction="20000"/>
          </a:bodyPr>
          <a:lstStyle/>
          <a:p>
            <a:pPr marL="0" indent="0">
              <a:buNone/>
            </a:pPr>
            <a:r>
              <a:rPr lang="ja-JP" altLang="ja-JP"/>
              <a:t>（連携及び協力する事項）</a:t>
            </a:r>
          </a:p>
          <a:p>
            <a:pPr marL="0" indent="0">
              <a:buNone/>
            </a:pPr>
            <a:r>
              <a:rPr lang="ja-JP" altLang="ja-JP"/>
              <a:t>第３条　</a:t>
            </a:r>
            <a:endParaRPr lang="en-US" altLang="ja-JP" dirty="0"/>
          </a:p>
          <a:p>
            <a:pPr marL="0" indent="0">
              <a:buNone/>
            </a:pPr>
            <a:r>
              <a:rPr lang="ja-JP" altLang="ja-JP"/>
              <a:t>町及び協会は、第１条の目的を達成するため、次に掲げる事</a:t>
            </a:r>
            <a:endParaRPr lang="en-US" altLang="ja-JP" dirty="0"/>
          </a:p>
          <a:p>
            <a:pPr marL="0" indent="0">
              <a:buNone/>
            </a:pPr>
            <a:r>
              <a:rPr lang="ja-JP" altLang="ja-JP"/>
              <a:t>項について連携及び協力する。</a:t>
            </a:r>
            <a:endParaRPr lang="en-US" altLang="ja-JP" dirty="0"/>
          </a:p>
          <a:p>
            <a:pPr marL="0" indent="0">
              <a:buNone/>
            </a:pPr>
            <a:endParaRPr lang="ja-JP" altLang="ja-JP"/>
          </a:p>
          <a:p>
            <a:pPr lvl="0">
              <a:lnSpc>
                <a:spcPct val="120000"/>
              </a:lnSpc>
            </a:pPr>
            <a:r>
              <a:rPr lang="ja-JP" altLang="ja-JP"/>
              <a:t>空き家等古民家に関する情報共有に関すること。</a:t>
            </a:r>
          </a:p>
          <a:p>
            <a:pPr lvl="0">
              <a:lnSpc>
                <a:spcPct val="120000"/>
              </a:lnSpc>
            </a:pPr>
            <a:r>
              <a:rPr lang="ja-JP" altLang="ja-JP"/>
              <a:t>空き家等古民家に関する発生抑制に関すること。</a:t>
            </a:r>
          </a:p>
          <a:p>
            <a:pPr lvl="0">
              <a:lnSpc>
                <a:spcPct val="120000"/>
              </a:lnSpc>
            </a:pPr>
            <a:r>
              <a:rPr lang="ja-JP" altLang="ja-JP"/>
              <a:t>空き家等古民家の保全・再生に関すること。</a:t>
            </a:r>
          </a:p>
          <a:p>
            <a:pPr lvl="0">
              <a:lnSpc>
                <a:spcPct val="120000"/>
              </a:lnSpc>
            </a:pPr>
            <a:r>
              <a:rPr lang="ja-JP" altLang="ja-JP"/>
              <a:t>空き家等古民家を活用した地域活性化に関すること。</a:t>
            </a:r>
          </a:p>
          <a:p>
            <a:pPr lvl="0">
              <a:lnSpc>
                <a:spcPct val="120000"/>
              </a:lnSpc>
            </a:pPr>
            <a:r>
              <a:rPr lang="ja-JP" altLang="ja-JP"/>
              <a:t>空き家等古民家を後世につなぐための人材育成及び教育に関すること。</a:t>
            </a:r>
          </a:p>
          <a:p>
            <a:pPr lvl="0">
              <a:lnSpc>
                <a:spcPct val="120000"/>
              </a:lnSpc>
            </a:pPr>
            <a:r>
              <a:rPr lang="ja-JP" altLang="ja-JP"/>
              <a:t>その他両者が協議して必要と認める事項</a:t>
            </a:r>
          </a:p>
          <a:p>
            <a:pPr marL="0" indent="0">
              <a:buNone/>
            </a:pPr>
            <a:endParaRPr kumimoji="1" lang="ja-JP" altLang="en-US"/>
          </a:p>
        </p:txBody>
      </p:sp>
    </p:spTree>
    <p:extLst>
      <p:ext uri="{BB962C8B-B14F-4D97-AF65-F5344CB8AC3E}">
        <p14:creationId xmlns:p14="http://schemas.microsoft.com/office/powerpoint/2010/main" val="826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024F79-B9C4-6549-9FF1-121D33FC99C1}"/>
              </a:ext>
            </a:extLst>
          </p:cNvPr>
          <p:cNvSpPr>
            <a:spLocks noGrp="1"/>
          </p:cNvSpPr>
          <p:nvPr>
            <p:ph type="title"/>
          </p:nvPr>
        </p:nvSpPr>
        <p:spPr/>
        <p:txBody>
          <a:bodyPr/>
          <a:lstStyle/>
          <a:p>
            <a:r>
              <a:rPr kumimoji="1" lang="ja-JP" altLang="en-US"/>
              <a:t>亀岡市事例</a:t>
            </a:r>
          </a:p>
        </p:txBody>
      </p:sp>
      <p:sp>
        <p:nvSpPr>
          <p:cNvPr id="3" name="コンテンツ プレースホルダー 2">
            <a:extLst>
              <a:ext uri="{FF2B5EF4-FFF2-40B4-BE49-F238E27FC236}">
                <a16:creationId xmlns:a16="http://schemas.microsoft.com/office/drawing/2014/main" id="{5057675B-C69C-6540-A97D-908BD2A49ED7}"/>
              </a:ext>
            </a:extLst>
          </p:cNvPr>
          <p:cNvSpPr>
            <a:spLocks noGrp="1"/>
          </p:cNvSpPr>
          <p:nvPr>
            <p:ph idx="1"/>
          </p:nvPr>
        </p:nvSpPr>
        <p:spPr>
          <a:xfrm>
            <a:off x="628650" y="1392115"/>
            <a:ext cx="7886700" cy="3002084"/>
          </a:xfrm>
        </p:spPr>
        <p:txBody>
          <a:bodyPr/>
          <a:lstStyle/>
          <a:p>
            <a:pPr marL="0" indent="0">
              <a:buNone/>
            </a:pPr>
            <a:endParaRPr kumimoji="1" lang="ja-JP" altLang="en-US"/>
          </a:p>
        </p:txBody>
      </p:sp>
      <p:pic>
        <p:nvPicPr>
          <p:cNvPr id="5" name="図 4" descr="テキスト&#10;&#10;自動的に生成された説明">
            <a:extLst>
              <a:ext uri="{FF2B5EF4-FFF2-40B4-BE49-F238E27FC236}">
                <a16:creationId xmlns:a16="http://schemas.microsoft.com/office/drawing/2014/main" id="{F0FF2A23-3D8F-AD4A-8C98-BEFD4CC3A10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50901"/>
            <a:ext cx="9144000" cy="3441699"/>
          </a:xfrm>
          <a:prstGeom prst="rect">
            <a:avLst/>
          </a:prstGeom>
        </p:spPr>
      </p:pic>
      <p:pic>
        <p:nvPicPr>
          <p:cNvPr id="7" name="図 6" descr="テキスト&#10;&#10;自動的に生成された説明">
            <a:extLst>
              <a:ext uri="{FF2B5EF4-FFF2-40B4-BE49-F238E27FC236}">
                <a16:creationId xmlns:a16="http://schemas.microsoft.com/office/drawing/2014/main" id="{38505073-4A74-FD46-A858-65795425E37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4292600"/>
            <a:ext cx="9144000" cy="2535239"/>
          </a:xfrm>
          <a:prstGeom prst="rect">
            <a:avLst/>
          </a:prstGeom>
        </p:spPr>
      </p:pic>
    </p:spTree>
    <p:extLst>
      <p:ext uri="{BB962C8B-B14F-4D97-AF65-F5344CB8AC3E}">
        <p14:creationId xmlns:p14="http://schemas.microsoft.com/office/powerpoint/2010/main" val="395424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359399"/>
          </a:xfrm>
        </p:spPr>
        <p:txBody>
          <a:bodyPr>
            <a:noAutofit/>
          </a:bodyPr>
          <a:lstStyle/>
          <a:p>
            <a:pPr marL="0" indent="0">
              <a:buNone/>
            </a:pPr>
            <a:r>
              <a:rPr kumimoji="1" lang="en-US" altLang="ja-JP" sz="2400" dirty="0"/>
              <a:t>        </a:t>
            </a:r>
            <a:r>
              <a:rPr kumimoji="1" lang="ja-JP" altLang="en-US" sz="2400"/>
              <a:t>　</a:t>
            </a:r>
            <a:r>
              <a:rPr kumimoji="1" lang="en-US" altLang="ja-JP" sz="2400" dirty="0"/>
              <a:t> </a:t>
            </a:r>
            <a:r>
              <a:rPr kumimoji="1" lang="ja-JP" altLang="en-US" sz="2400" dirty="0"/>
              <a:t>自治体の出来ないこと民間が行う</a:t>
            </a:r>
            <a:endParaRPr kumimoji="1" lang="en-US" altLang="ja-JP" sz="2400" dirty="0"/>
          </a:p>
          <a:p>
            <a:pPr marL="0" indent="0">
              <a:buNone/>
            </a:pPr>
            <a:r>
              <a:rPr lang="ja-JP" altLang="en-US" sz="2400" dirty="0"/>
              <a:t>　</a:t>
            </a:r>
            <a:br>
              <a:rPr lang="en-US" altLang="ja-JP" sz="2400" dirty="0"/>
            </a:br>
            <a:r>
              <a:rPr lang="en-US" altLang="ja-JP" sz="2400" dirty="0"/>
              <a:t>                   </a:t>
            </a:r>
            <a:r>
              <a:rPr lang="ja-JP" altLang="en-US" sz="2400" dirty="0"/>
              <a:t>　</a:t>
            </a:r>
            <a:r>
              <a:rPr lang="en-US" altLang="ja-JP" sz="2400" dirty="0"/>
              <a:t>    </a:t>
            </a:r>
            <a:r>
              <a:rPr kumimoji="1" lang="ja-JP" altLang="en-US" sz="2400" dirty="0"/>
              <a:t>⬇️</a:t>
            </a:r>
            <a:endParaRPr kumimoji="1" lang="en-US" altLang="ja-JP" sz="2400" dirty="0"/>
          </a:p>
          <a:p>
            <a:pPr marL="0" indent="0" algn="ctr">
              <a:buNone/>
            </a:pP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自治体と情報共有し自治体と共に「空き家課題解決」</a:t>
            </a: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en-US" altLang="ja-JP" sz="2400" dirty="0"/>
              <a:t>  </a:t>
            </a:r>
            <a:r>
              <a:rPr kumimoji="1" lang="ja-JP" altLang="en-US" sz="2400" dirty="0"/>
              <a:t>自治体情報管理発信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民間で実務運営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dirty="0"/>
              <a:t>　　　　　　　　　</a:t>
            </a:r>
            <a:r>
              <a:rPr lang="ja-JP" altLang="en-US" sz="2400" dirty="0"/>
              <a:t> </a:t>
            </a:r>
            <a:r>
              <a:rPr kumimoji="1" lang="ja-JP" altLang="en-US" sz="2400" dirty="0"/>
              <a:t>　　</a:t>
            </a:r>
            <a:r>
              <a:rPr kumimoji="1" lang="en-US" altLang="ja-JP" sz="2400" dirty="0"/>
              <a:t>    </a:t>
            </a:r>
            <a:r>
              <a:rPr kumimoji="1" lang="ja-JP" altLang="en-US" sz="2400" dirty="0"/>
              <a:t>・発生抑制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3530217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B3A563-2789-7B40-8D5E-5338DF0EA9A0}"/>
              </a:ext>
            </a:extLst>
          </p:cNvPr>
          <p:cNvSpPr>
            <a:spLocks noGrp="1"/>
          </p:cNvSpPr>
          <p:nvPr>
            <p:ph type="title"/>
          </p:nvPr>
        </p:nvSpPr>
        <p:spPr/>
        <p:txBody>
          <a:bodyPr>
            <a:normAutofit/>
          </a:bodyPr>
          <a:lstStyle/>
          <a:p>
            <a:r>
              <a:rPr lang="ja-JP" altLang="en-US" sz="2000"/>
              <a:t>令和４年施行新・空き家法</a:t>
            </a:r>
            <a:endParaRPr kumimoji="1" lang="ja-JP" altLang="en-US" sz="2000"/>
          </a:p>
        </p:txBody>
      </p:sp>
      <p:pic>
        <p:nvPicPr>
          <p:cNvPr id="5" name="コンテンツ プレースホルダー 4" descr="グラフィカル ユーザー インターフェイス, テキスト&#10;&#10;中程度の精度で自動的に生成された説明">
            <a:extLst>
              <a:ext uri="{FF2B5EF4-FFF2-40B4-BE49-F238E27FC236}">
                <a16:creationId xmlns:a16="http://schemas.microsoft.com/office/drawing/2014/main" id="{7F07C3FF-6BB0-BA48-8039-D2BC2767820A}"/>
              </a:ext>
            </a:extLst>
          </p:cNvPr>
          <p:cNvPicPr>
            <a:picLocks noGrp="1" noChangeAspect="1"/>
          </p:cNvPicPr>
          <p:nvPr>
            <p:ph idx="1"/>
          </p:nvPr>
        </p:nvPicPr>
        <p:blipFill>
          <a:blip r:embed="rId2"/>
          <a:stretch>
            <a:fillRect/>
          </a:stretch>
        </p:blipFill>
        <p:spPr>
          <a:xfrm>
            <a:off x="262890" y="790574"/>
            <a:ext cx="8538210" cy="5358765"/>
          </a:xfrm>
        </p:spPr>
      </p:pic>
    </p:spTree>
    <p:extLst>
      <p:ext uri="{BB962C8B-B14F-4D97-AF65-F5344CB8AC3E}">
        <p14:creationId xmlns:p14="http://schemas.microsoft.com/office/powerpoint/2010/main" val="34626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737EF-935C-D142-B7F8-CFE7CDFED250}"/>
              </a:ext>
            </a:extLst>
          </p:cNvPr>
          <p:cNvSpPr>
            <a:spLocks noGrp="1"/>
          </p:cNvSpPr>
          <p:nvPr>
            <p:ph type="title"/>
          </p:nvPr>
        </p:nvSpPr>
        <p:spPr/>
        <p:txBody>
          <a:bodyPr>
            <a:normAutofit/>
          </a:bodyPr>
          <a:lstStyle/>
          <a:p>
            <a:r>
              <a:rPr lang="ja-JP" altLang="en-US" sz="2000"/>
              <a:t>国庫帰属制度</a:t>
            </a:r>
            <a:endParaRPr kumimoji="1" lang="ja-JP" altLang="en-US" sz="2000"/>
          </a:p>
        </p:txBody>
      </p:sp>
      <p:pic>
        <p:nvPicPr>
          <p:cNvPr id="5" name="コンテンツ プレースホルダー 4" descr="QR コード が含まれている画像&#10;&#10;自動的に生成された説明">
            <a:extLst>
              <a:ext uri="{FF2B5EF4-FFF2-40B4-BE49-F238E27FC236}">
                <a16:creationId xmlns:a16="http://schemas.microsoft.com/office/drawing/2014/main" id="{18DC57D6-2E9D-2F4B-BFA4-79B300042D8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85750" y="1681238"/>
            <a:ext cx="8561070" cy="4548112"/>
          </a:xfrm>
        </p:spPr>
      </p:pic>
      <p:sp>
        <p:nvSpPr>
          <p:cNvPr id="6" name="テキスト ボックス 5">
            <a:extLst>
              <a:ext uri="{FF2B5EF4-FFF2-40B4-BE49-F238E27FC236}">
                <a16:creationId xmlns:a16="http://schemas.microsoft.com/office/drawing/2014/main" id="{1A7ABA33-02A4-8F4A-8DDD-A0CB341F09F9}"/>
              </a:ext>
            </a:extLst>
          </p:cNvPr>
          <p:cNvSpPr txBox="1"/>
          <p:nvPr/>
        </p:nvSpPr>
        <p:spPr>
          <a:xfrm>
            <a:off x="285750" y="781316"/>
            <a:ext cx="8263890" cy="707886"/>
          </a:xfrm>
          <a:prstGeom prst="rect">
            <a:avLst/>
          </a:prstGeom>
          <a:noFill/>
        </p:spPr>
        <p:txBody>
          <a:bodyPr wrap="square" rtlCol="0">
            <a:spAutoFit/>
          </a:bodyPr>
          <a:lstStyle/>
          <a:p>
            <a:r>
              <a:rPr kumimoji="1" lang="ja-JP" altLang="en-US" sz="2000"/>
              <a:t>相続した不要な土地の所有権を国に対して返すことができる制度</a:t>
            </a:r>
          </a:p>
          <a:p>
            <a:r>
              <a:rPr kumimoji="1" lang="ja-JP" altLang="en-US" sz="2000"/>
              <a:t>（令和</a:t>
            </a:r>
            <a:r>
              <a:rPr kumimoji="1" lang="en-US" altLang="ja-JP" sz="2000" dirty="0"/>
              <a:t>5</a:t>
            </a:r>
            <a:r>
              <a:rPr kumimoji="1" lang="ja-JP" altLang="en-US" sz="2000"/>
              <a:t>年</a:t>
            </a:r>
            <a:r>
              <a:rPr kumimoji="1" lang="en-US" altLang="ja-JP" sz="2000" dirty="0"/>
              <a:t>4</a:t>
            </a:r>
            <a:r>
              <a:rPr kumimoji="1" lang="ja-JP" altLang="en-US" sz="2000"/>
              <a:t>月</a:t>
            </a:r>
            <a:r>
              <a:rPr kumimoji="1" lang="en-US" altLang="ja-JP" sz="2000" dirty="0"/>
              <a:t>27</a:t>
            </a:r>
            <a:r>
              <a:rPr kumimoji="1" lang="ja-JP" altLang="en-US" sz="2000"/>
              <a:t>日開始）</a:t>
            </a:r>
          </a:p>
        </p:txBody>
      </p:sp>
    </p:spTree>
    <p:extLst>
      <p:ext uri="{BB962C8B-B14F-4D97-AF65-F5344CB8AC3E}">
        <p14:creationId xmlns:p14="http://schemas.microsoft.com/office/powerpoint/2010/main" val="918056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p:txBody>
          <a:bodyPr>
            <a:normAutofit/>
          </a:bodyPr>
          <a:lstStyle/>
          <a:p>
            <a:r>
              <a:rPr lang="ja-JP" altLang="en-US" sz="2000"/>
              <a:t>相続土地の登記義務化（令和</a:t>
            </a:r>
            <a:r>
              <a:rPr lang="en-US" altLang="ja-JP" sz="2000" dirty="0"/>
              <a:t>6</a:t>
            </a:r>
            <a:r>
              <a:rPr lang="ja-JP" altLang="en-US" sz="2000"/>
              <a:t>年</a:t>
            </a:r>
            <a:r>
              <a:rPr lang="en-US" altLang="ja-JP" sz="2000" dirty="0"/>
              <a:t>4</a:t>
            </a:r>
            <a:r>
              <a:rPr lang="ja-JP" altLang="en-US" sz="2000"/>
              <a:t>月</a:t>
            </a:r>
            <a:r>
              <a:rPr lang="en-US" altLang="ja-JP" sz="2000" dirty="0"/>
              <a:t>1</a:t>
            </a:r>
            <a:r>
              <a:rPr lang="ja-JP" altLang="en-US" sz="2000"/>
              <a:t>日開始）</a:t>
            </a:r>
            <a:endParaRPr kumimoji="1" lang="ja-JP" altLang="en-US" sz="2000"/>
          </a:p>
        </p:txBody>
      </p:sp>
      <p:pic>
        <p:nvPicPr>
          <p:cNvPr id="5" name="コンテンツ プレースホルダー 4" descr="テキスト&#10;&#10;低い精度で自動的に生成された説明">
            <a:extLst>
              <a:ext uri="{FF2B5EF4-FFF2-40B4-BE49-F238E27FC236}">
                <a16:creationId xmlns:a16="http://schemas.microsoft.com/office/drawing/2014/main" id="{30F1FF8C-486E-CC48-9203-06DD339C15AE}"/>
              </a:ext>
            </a:extLst>
          </p:cNvPr>
          <p:cNvPicPr>
            <a:picLocks noGrp="1" noChangeAspect="1"/>
          </p:cNvPicPr>
          <p:nvPr>
            <p:ph idx="1"/>
          </p:nvPr>
        </p:nvPicPr>
        <p:blipFill>
          <a:blip r:embed="rId2"/>
          <a:stretch>
            <a:fillRect/>
          </a:stretch>
        </p:blipFill>
        <p:spPr>
          <a:xfrm>
            <a:off x="365760" y="2233924"/>
            <a:ext cx="8412480" cy="3503936"/>
          </a:xfrm>
        </p:spPr>
      </p:pic>
      <p:sp>
        <p:nvSpPr>
          <p:cNvPr id="3" name="テキスト ボックス 2">
            <a:extLst>
              <a:ext uri="{FF2B5EF4-FFF2-40B4-BE49-F238E27FC236}">
                <a16:creationId xmlns:a16="http://schemas.microsoft.com/office/drawing/2014/main" id="{52C09E63-2A65-5740-9C3F-0AAEC160F19C}"/>
              </a:ext>
            </a:extLst>
          </p:cNvPr>
          <p:cNvSpPr txBox="1"/>
          <p:nvPr/>
        </p:nvSpPr>
        <p:spPr>
          <a:xfrm>
            <a:off x="377190" y="1020402"/>
            <a:ext cx="8032968" cy="923330"/>
          </a:xfrm>
          <a:prstGeom prst="rect">
            <a:avLst/>
          </a:prstGeom>
          <a:noFill/>
        </p:spPr>
        <p:txBody>
          <a:bodyPr wrap="none" rtlCol="0">
            <a:spAutoFit/>
          </a:bodyPr>
          <a:lstStyle/>
          <a:p>
            <a:r>
              <a:rPr kumimoji="1" lang="ja-JP" altLang="en-US"/>
              <a:t>土地所有者が亡くなった際に亡くなった方の配偶者や子供といった相続人は</a:t>
            </a:r>
          </a:p>
          <a:p>
            <a:r>
              <a:rPr kumimoji="1" lang="ja-JP" altLang="en-US"/>
              <a:t>取得を知ってから３年以内に相続登記することが必要</a:t>
            </a:r>
          </a:p>
          <a:p>
            <a:r>
              <a:rPr kumimoji="1" lang="ja-JP" altLang="en-US"/>
              <a:t>正当な理由なく怠れば１０万円以下の過料</a:t>
            </a:r>
          </a:p>
        </p:txBody>
      </p:sp>
    </p:spTree>
    <p:extLst>
      <p:ext uri="{BB962C8B-B14F-4D97-AF65-F5344CB8AC3E}">
        <p14:creationId xmlns:p14="http://schemas.microsoft.com/office/powerpoint/2010/main" val="1711131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30326C0-AE66-4842-859E-BEAA5022083B}"/>
              </a:ext>
            </a:extLst>
          </p:cNvPr>
          <p:cNvSpPr txBox="1"/>
          <p:nvPr/>
        </p:nvSpPr>
        <p:spPr>
          <a:xfrm>
            <a:off x="3166988" y="3014990"/>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6" name="角丸四角形 5">
            <a:extLst>
              <a:ext uri="{FF2B5EF4-FFF2-40B4-BE49-F238E27FC236}">
                <a16:creationId xmlns:a16="http://schemas.microsoft.com/office/drawing/2014/main" id="{B46E8A68-A510-FB40-A553-9D3EB150D852}"/>
              </a:ext>
            </a:extLst>
          </p:cNvPr>
          <p:cNvSpPr/>
          <p:nvPr/>
        </p:nvSpPr>
        <p:spPr>
          <a:xfrm>
            <a:off x="152066" y="5959440"/>
            <a:ext cx="8895994" cy="405126"/>
          </a:xfrm>
          <a:prstGeom prst="roundRec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8395222-5E7D-FF4D-9C36-33DD7397BDBF}"/>
              </a:ext>
            </a:extLst>
          </p:cNvPr>
          <p:cNvSpPr txBox="1"/>
          <p:nvPr/>
        </p:nvSpPr>
        <p:spPr>
          <a:xfrm>
            <a:off x="207271" y="6031198"/>
            <a:ext cx="441248"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DIY</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E682AF39-03A8-104C-9B55-F36F995BA581}"/>
              </a:ext>
            </a:extLst>
          </p:cNvPr>
          <p:cNvSpPr txBox="1"/>
          <p:nvPr/>
        </p:nvSpPr>
        <p:spPr>
          <a:xfrm>
            <a:off x="834877" y="6031198"/>
            <a:ext cx="1057931"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あんしん解体</a:t>
            </a:r>
          </a:p>
        </p:txBody>
      </p:sp>
      <p:sp>
        <p:nvSpPr>
          <p:cNvPr id="9" name="テキスト ボックス 8">
            <a:extLst>
              <a:ext uri="{FF2B5EF4-FFF2-40B4-BE49-F238E27FC236}">
                <a16:creationId xmlns:a16="http://schemas.microsoft.com/office/drawing/2014/main" id="{C86FC40D-BA01-5048-8F9C-788213270A20}"/>
              </a:ext>
            </a:extLst>
          </p:cNvPr>
          <p:cNvSpPr txBox="1"/>
          <p:nvPr/>
        </p:nvSpPr>
        <p:spPr>
          <a:xfrm>
            <a:off x="3885540" y="6031198"/>
            <a:ext cx="689817"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COSOJI</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1635EC3F-108B-6144-86B0-A5A2A303E267}"/>
              </a:ext>
            </a:extLst>
          </p:cNvPr>
          <p:cNvSpPr txBox="1"/>
          <p:nvPr/>
        </p:nvSpPr>
        <p:spPr>
          <a:xfrm>
            <a:off x="6006005" y="6035045"/>
            <a:ext cx="51655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家史</a:t>
            </a:r>
          </a:p>
        </p:txBody>
      </p:sp>
      <p:sp>
        <p:nvSpPr>
          <p:cNvPr id="11" name="テキスト ボックス 10">
            <a:extLst>
              <a:ext uri="{FF2B5EF4-FFF2-40B4-BE49-F238E27FC236}">
                <a16:creationId xmlns:a16="http://schemas.microsoft.com/office/drawing/2014/main" id="{7C12E118-D2D5-6344-BDE8-939A7F9923C2}"/>
              </a:ext>
            </a:extLst>
          </p:cNvPr>
          <p:cNvSpPr txBox="1"/>
          <p:nvPr/>
        </p:nvSpPr>
        <p:spPr>
          <a:xfrm>
            <a:off x="4761715" y="6035045"/>
            <a:ext cx="105793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シルバー人材</a:t>
            </a:r>
          </a:p>
        </p:txBody>
      </p:sp>
      <p:sp>
        <p:nvSpPr>
          <p:cNvPr id="12" name="テキスト ボックス 11">
            <a:extLst>
              <a:ext uri="{FF2B5EF4-FFF2-40B4-BE49-F238E27FC236}">
                <a16:creationId xmlns:a16="http://schemas.microsoft.com/office/drawing/2014/main" id="{420941AE-212B-9F44-A461-270EFE6315A1}"/>
              </a:ext>
            </a:extLst>
          </p:cNvPr>
          <p:cNvSpPr txBox="1"/>
          <p:nvPr/>
        </p:nvSpPr>
        <p:spPr>
          <a:xfrm>
            <a:off x="6708915" y="6035045"/>
            <a:ext cx="597137"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a:t>
            </a:r>
          </a:p>
        </p:txBody>
      </p:sp>
      <p:sp>
        <p:nvSpPr>
          <p:cNvPr id="13" name="テキスト ボックス 12">
            <a:extLst>
              <a:ext uri="{FF2B5EF4-FFF2-40B4-BE49-F238E27FC236}">
                <a16:creationId xmlns:a16="http://schemas.microsoft.com/office/drawing/2014/main" id="{F3108FBB-90CF-5E4C-B647-E4721DA13E0F}"/>
              </a:ext>
            </a:extLst>
          </p:cNvPr>
          <p:cNvSpPr txBox="1"/>
          <p:nvPr/>
        </p:nvSpPr>
        <p:spPr>
          <a:xfrm>
            <a:off x="7492408" y="6035045"/>
            <a:ext cx="1458490"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全日本不動産協会</a:t>
            </a:r>
          </a:p>
        </p:txBody>
      </p:sp>
      <p:cxnSp>
        <p:nvCxnSpPr>
          <p:cNvPr id="14" name="直線コネクタ 13">
            <a:extLst>
              <a:ext uri="{FF2B5EF4-FFF2-40B4-BE49-F238E27FC236}">
                <a16:creationId xmlns:a16="http://schemas.microsoft.com/office/drawing/2014/main" id="{E932C87B-8A98-B440-9822-027D2F4EF7FE}"/>
              </a:ext>
            </a:extLst>
          </p:cNvPr>
          <p:cNvCxnSpPr>
            <a:cxnSpLocks/>
            <a:stCxn id="35" idx="0"/>
            <a:endCxn id="5" idx="2"/>
          </p:cNvCxnSpPr>
          <p:nvPr/>
        </p:nvCxnSpPr>
        <p:spPr>
          <a:xfrm flipV="1">
            <a:off x="4484984" y="3276600"/>
            <a:ext cx="0" cy="304801"/>
          </a:xfrm>
          <a:prstGeom prst="line">
            <a:avLst/>
          </a:prstGeom>
          <a:ln w="34925">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09F08F6-D5E8-4340-A92A-07F424822B97}"/>
              </a:ext>
            </a:extLst>
          </p:cNvPr>
          <p:cNvSpPr txBox="1"/>
          <p:nvPr/>
        </p:nvSpPr>
        <p:spPr>
          <a:xfrm>
            <a:off x="4580948" y="3322766"/>
            <a:ext cx="902811" cy="215444"/>
          </a:xfrm>
          <a:prstGeom prst="rect">
            <a:avLst/>
          </a:prstGeom>
          <a:solidFill>
            <a:schemeClr val="bg1"/>
          </a:solid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会員組織を構築</a:t>
            </a:r>
          </a:p>
        </p:txBody>
      </p:sp>
      <p:sp>
        <p:nvSpPr>
          <p:cNvPr id="18" name="テキスト ボックス 17">
            <a:extLst>
              <a:ext uri="{FF2B5EF4-FFF2-40B4-BE49-F238E27FC236}">
                <a16:creationId xmlns:a16="http://schemas.microsoft.com/office/drawing/2014/main" id="{F3B9EF4B-BCB6-FE4D-803B-3C8E40D1D7F2}"/>
              </a:ext>
            </a:extLst>
          </p:cNvPr>
          <p:cNvSpPr txBox="1"/>
          <p:nvPr/>
        </p:nvSpPr>
        <p:spPr>
          <a:xfrm>
            <a:off x="152066" y="2088260"/>
            <a:ext cx="2405830" cy="261610"/>
          </a:xfrm>
          <a:prstGeom prst="rect">
            <a:avLst/>
          </a:prstGeom>
          <a:noFill/>
          <a:ln>
            <a:solidFill>
              <a:schemeClr val="accent1"/>
            </a:solidFill>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全国古民家再生協会</a:t>
            </a:r>
          </a:p>
        </p:txBody>
      </p:sp>
      <p:sp>
        <p:nvSpPr>
          <p:cNvPr id="19" name="テキスト ボックス 18">
            <a:extLst>
              <a:ext uri="{FF2B5EF4-FFF2-40B4-BE49-F238E27FC236}">
                <a16:creationId xmlns:a16="http://schemas.microsoft.com/office/drawing/2014/main" id="{11DE041B-89C4-EB46-BBBE-D222A96D8054}"/>
              </a:ext>
            </a:extLst>
          </p:cNvPr>
          <p:cNvSpPr txBox="1"/>
          <p:nvPr/>
        </p:nvSpPr>
        <p:spPr>
          <a:xfrm>
            <a:off x="3166988" y="2088260"/>
            <a:ext cx="2635990" cy="261610"/>
          </a:xfrm>
          <a:prstGeom prst="rect">
            <a:avLst/>
          </a:prstGeom>
          <a:noFill/>
          <a:ln>
            <a:solidFill>
              <a:schemeClr val="accent1"/>
            </a:solidFill>
          </a:ln>
        </p:spPr>
        <p:txBody>
          <a:bodyPr wrap="square" rtlCol="0">
            <a:spAutoFit/>
          </a:bodyPr>
          <a:lstStyle/>
          <a:p>
            <a:pPr algn="dist"/>
            <a:r>
              <a:rPr kumimoji="1" lang="ja-JP" altLang="en-US" sz="1100" dirty="0">
                <a:latin typeface="ＭＳ ゴシック" panose="020B0609070205080204" pitchFamily="49" charset="-128"/>
                <a:ea typeface="ＭＳ ゴシック" panose="020B0609070205080204" pitchFamily="49" charset="-128"/>
              </a:rPr>
              <a:t>自治体</a:t>
            </a:r>
          </a:p>
        </p:txBody>
      </p:sp>
      <p:sp>
        <p:nvSpPr>
          <p:cNvPr id="20" name="テキスト ボックス 19">
            <a:extLst>
              <a:ext uri="{FF2B5EF4-FFF2-40B4-BE49-F238E27FC236}">
                <a16:creationId xmlns:a16="http://schemas.microsoft.com/office/drawing/2014/main" id="{4BE0485B-E612-6B4A-A588-AD44264B15EE}"/>
              </a:ext>
            </a:extLst>
          </p:cNvPr>
          <p:cNvSpPr txBox="1"/>
          <p:nvPr/>
        </p:nvSpPr>
        <p:spPr>
          <a:xfrm rot="5400000">
            <a:off x="2731637"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21" name="テキスト ボックス 20">
            <a:extLst>
              <a:ext uri="{FF2B5EF4-FFF2-40B4-BE49-F238E27FC236}">
                <a16:creationId xmlns:a16="http://schemas.microsoft.com/office/drawing/2014/main" id="{B2E05D3C-1558-1D40-BC9D-74D68DC726F2}"/>
              </a:ext>
            </a:extLst>
          </p:cNvPr>
          <p:cNvSpPr txBox="1"/>
          <p:nvPr/>
        </p:nvSpPr>
        <p:spPr>
          <a:xfrm>
            <a:off x="2564924" y="2349870"/>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22" name="テキスト ボックス 21">
            <a:extLst>
              <a:ext uri="{FF2B5EF4-FFF2-40B4-BE49-F238E27FC236}">
                <a16:creationId xmlns:a16="http://schemas.microsoft.com/office/drawing/2014/main" id="{7B84B35B-196D-074D-AD84-29653B419FDB}"/>
              </a:ext>
            </a:extLst>
          </p:cNvPr>
          <p:cNvSpPr txBox="1"/>
          <p:nvPr/>
        </p:nvSpPr>
        <p:spPr>
          <a:xfrm>
            <a:off x="6412071" y="2088260"/>
            <a:ext cx="2635990" cy="261610"/>
          </a:xfrm>
          <a:prstGeom prst="rect">
            <a:avLst/>
          </a:prstGeom>
          <a:noFill/>
          <a:ln>
            <a:solidFill>
              <a:schemeClr val="accent1"/>
            </a:solidFill>
            <a:prstDash val="dash"/>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空き家バンク（移住中心になる）</a:t>
            </a:r>
          </a:p>
        </p:txBody>
      </p:sp>
      <p:sp>
        <p:nvSpPr>
          <p:cNvPr id="23" name="テキスト ボックス 22">
            <a:extLst>
              <a:ext uri="{FF2B5EF4-FFF2-40B4-BE49-F238E27FC236}">
                <a16:creationId xmlns:a16="http://schemas.microsoft.com/office/drawing/2014/main" id="{6FCE5800-5BCF-A046-AE8D-ED33DCD6F34B}"/>
              </a:ext>
            </a:extLst>
          </p:cNvPr>
          <p:cNvSpPr txBox="1"/>
          <p:nvPr/>
        </p:nvSpPr>
        <p:spPr>
          <a:xfrm>
            <a:off x="721753" y="3014990"/>
            <a:ext cx="1836143" cy="261610"/>
          </a:xfrm>
          <a:prstGeom prst="rect">
            <a:avLst/>
          </a:prstGeom>
          <a:noFill/>
          <a:ln>
            <a:solidFill>
              <a:schemeClr val="accent1"/>
            </a:solidFill>
          </a:ln>
        </p:spPr>
        <p:txBody>
          <a:bodyPr wrap="square" rtlCol="0" anchor="ctr">
            <a:noAutofit/>
          </a:bodyPr>
          <a:lstStyle/>
          <a:p>
            <a:pPr algn="ctr"/>
            <a:r>
              <a:rPr kumimoji="1" lang="ja-JP" altLang="en-US" sz="1000">
                <a:latin typeface="ＭＳ ゴシック" panose="020B0609070205080204" pitchFamily="49" charset="-128"/>
                <a:ea typeface="ＭＳ ゴシック" panose="020B0609070205080204" pitchFamily="49" charset="-128"/>
              </a:rPr>
              <a:t>協議会事務局</a:t>
            </a:r>
            <a:endParaRPr kumimoji="1" lang="ja-JP" altLang="en-US" sz="800">
              <a:latin typeface="ＭＳ ゴシック" panose="020B0609070205080204" pitchFamily="49" charset="-128"/>
              <a:ea typeface="ＭＳ ゴシック" panose="020B0609070205080204" pitchFamily="49" charset="-128"/>
            </a:endParaRPr>
          </a:p>
        </p:txBody>
      </p:sp>
      <p:cxnSp>
        <p:nvCxnSpPr>
          <p:cNvPr id="24" name="直線コネクタ 23">
            <a:extLst>
              <a:ext uri="{FF2B5EF4-FFF2-40B4-BE49-F238E27FC236}">
                <a16:creationId xmlns:a16="http://schemas.microsoft.com/office/drawing/2014/main" id="{BF344077-1BDC-534E-84D4-C9C5E349CD45}"/>
              </a:ext>
            </a:extLst>
          </p:cNvPr>
          <p:cNvCxnSpPr>
            <a:cxnSpLocks/>
          </p:cNvCxnSpPr>
          <p:nvPr/>
        </p:nvCxnSpPr>
        <p:spPr>
          <a:xfrm>
            <a:off x="1918901" y="2388343"/>
            <a:ext cx="0" cy="626647"/>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B016C2CD-AE69-FE48-879C-F2715DDFD539}"/>
              </a:ext>
            </a:extLst>
          </p:cNvPr>
          <p:cNvCxnSpPr>
            <a:cxnSpLocks/>
            <a:stCxn id="23" idx="3"/>
            <a:endCxn id="5" idx="1"/>
          </p:cNvCxnSpPr>
          <p:nvPr/>
        </p:nvCxnSpPr>
        <p:spPr>
          <a:xfrm>
            <a:off x="2557896" y="3145795"/>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9E6F42B4-8BD5-B843-9E0D-96FB90394E0A}"/>
              </a:ext>
            </a:extLst>
          </p:cNvPr>
          <p:cNvSpPr txBox="1"/>
          <p:nvPr/>
        </p:nvSpPr>
        <p:spPr>
          <a:xfrm>
            <a:off x="2635896" y="3145794"/>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運営</a:t>
            </a:r>
          </a:p>
        </p:txBody>
      </p:sp>
      <p:sp>
        <p:nvSpPr>
          <p:cNvPr id="33" name="テキスト ボックス 32">
            <a:extLst>
              <a:ext uri="{FF2B5EF4-FFF2-40B4-BE49-F238E27FC236}">
                <a16:creationId xmlns:a16="http://schemas.microsoft.com/office/drawing/2014/main" id="{EE97AC7D-2C5A-2D47-AE0C-CC3F4FF85772}"/>
              </a:ext>
            </a:extLst>
          </p:cNvPr>
          <p:cNvSpPr txBox="1">
            <a:spLocks/>
          </p:cNvSpPr>
          <p:nvPr/>
        </p:nvSpPr>
        <p:spPr>
          <a:xfrm>
            <a:off x="3166988" y="3843011"/>
            <a:ext cx="2635984" cy="1854819"/>
          </a:xfrm>
          <a:prstGeom prst="rect">
            <a:avLst/>
          </a:prstGeom>
          <a:noFill/>
          <a:ln>
            <a:solidFill>
              <a:schemeClr val="accent1"/>
            </a:solidFill>
          </a:ln>
        </p:spPr>
        <p:txBody>
          <a:bodyPr wrap="square" rtlCol="0">
            <a:noAutofit/>
          </a:bodyPr>
          <a:lstStyle/>
          <a:p>
            <a:r>
              <a:rPr kumimoji="1" lang="ja-JP" altLang="en-US" sz="1100" dirty="0">
                <a:latin typeface="ＭＳ ゴシック" panose="020B0609070205080204" pitchFamily="49" charset="-128"/>
                <a:ea typeface="ＭＳ ゴシック" panose="020B0609070205080204" pitchFamily="49" charset="-128"/>
              </a:rPr>
              <a:t>・会員（建築業）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・会員（解体業）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・会員（不動産業）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・会員（行政書士）</a:t>
            </a:r>
            <a:r>
              <a:rPr kumimoji="1" lang="en-US" altLang="ja-JP" sz="1100" dirty="0">
                <a:latin typeface="ＭＳ ゴシック" panose="020B0609070205080204" pitchFamily="49" charset="-128"/>
                <a:ea typeface="ＭＳ ゴシック" panose="020B0609070205080204" pitchFamily="49" charset="-128"/>
              </a:rPr>
              <a:t>   </a:t>
            </a:r>
            <a:r>
              <a:rPr kumimoji="1" lang="ja-JP" altLang="en-US" sz="1100" dirty="0">
                <a:latin typeface="ＭＳ ゴシック" panose="020B0609070205080204" pitchFamily="49" charset="-128"/>
                <a:ea typeface="ＭＳ ゴシック" panose="020B0609070205080204" pitchFamily="49" charset="-128"/>
              </a:rPr>
              <a:t>など</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050" dirty="0">
                <a:latin typeface="ＭＳ ゴシック" panose="020B0609070205080204" pitchFamily="49" charset="-128"/>
                <a:ea typeface="ＭＳ ゴシック" panose="020B0609070205080204" pitchFamily="49" charset="-128"/>
              </a:rPr>
              <a:t>地域の意識高い方</a:t>
            </a:r>
            <a:r>
              <a:rPr kumimoji="1" lang="en-US" altLang="ja-JP" sz="1050" dirty="0">
                <a:latin typeface="ＭＳ ゴシック" panose="020B0609070205080204" pitchFamily="49" charset="-128"/>
                <a:ea typeface="ＭＳ ゴシック" panose="020B0609070205080204" pitchFamily="49" charset="-128"/>
              </a:rPr>
              <a:t>10</a:t>
            </a:r>
            <a:r>
              <a:rPr kumimoji="1" lang="ja-JP" altLang="en-US" sz="1050" dirty="0">
                <a:latin typeface="ＭＳ ゴシック" panose="020B0609070205080204" pitchFamily="49" charset="-128"/>
                <a:ea typeface="ＭＳ ゴシック" panose="020B0609070205080204" pitchFamily="49" charset="-128"/>
              </a:rPr>
              <a:t>社程度を会員</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A8D45CFD-5C4C-EE40-A831-ABF6FE180E6D}"/>
              </a:ext>
            </a:extLst>
          </p:cNvPr>
          <p:cNvSpPr txBox="1"/>
          <p:nvPr/>
        </p:nvSpPr>
        <p:spPr>
          <a:xfrm>
            <a:off x="3240380" y="4851445"/>
            <a:ext cx="2523068" cy="846386"/>
          </a:xfrm>
          <a:prstGeom prst="rect">
            <a:avLst/>
          </a:prstGeom>
          <a:noFill/>
          <a:ln>
            <a:noFill/>
          </a:ln>
        </p:spPr>
        <p:txBody>
          <a:bodyPr wrap="square" rtlCol="0">
            <a:spAutoFit/>
          </a:bodyPr>
          <a:lstStyle/>
          <a:p>
            <a:r>
              <a:rPr kumimoji="1" lang="ja-JP" altLang="en-US" sz="700" dirty="0">
                <a:latin typeface="ＭＳ ゴシック" panose="020B0609070205080204" pitchFamily="49" charset="-128"/>
                <a:ea typeface="ＭＳ ゴシック" panose="020B0609070205080204" pitchFamily="49" charset="-128"/>
              </a:rPr>
              <a:t>●年間：１２，０００円（１社）</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会費の２</a:t>
            </a:r>
            <a:r>
              <a:rPr kumimoji="1" lang="en-US" altLang="ja-JP" sz="700" dirty="0">
                <a:latin typeface="ＭＳ ゴシック" panose="020B0609070205080204" pitchFamily="49" charset="-128"/>
                <a:ea typeface="ＭＳ ゴシック" panose="020B0609070205080204" pitchFamily="49" charset="-128"/>
              </a:rPr>
              <a:t>/</a:t>
            </a:r>
            <a:r>
              <a:rPr kumimoji="1" lang="ja-JP" altLang="en-US" sz="700" dirty="0">
                <a:latin typeface="ＭＳ ゴシック" panose="020B0609070205080204" pitchFamily="49" charset="-128"/>
                <a:ea typeface="ＭＳ ゴシック" panose="020B0609070205080204" pitchFamily="49" charset="-128"/>
              </a:rPr>
              <a:t>３が協議会予算、残りを本会へ</a:t>
            </a:r>
            <a:endParaRPr kumimoji="1" lang="en-US" altLang="ja-JP" sz="700" dirty="0">
              <a:latin typeface="ＭＳ ゴシック" panose="020B0609070205080204" pitchFamily="49" charset="-128"/>
              <a:ea typeface="ＭＳ ゴシック" panose="020B0609070205080204" pitchFamily="49" charset="-128"/>
            </a:endParaRPr>
          </a:p>
          <a:p>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●会員は全国古民家再生協会所属会員は原則不可</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●会員は空き家課題</a:t>
            </a:r>
            <a:r>
              <a:rPr kumimoji="1" lang="en-US" altLang="ja-JP" sz="700" dirty="0">
                <a:latin typeface="ＭＳ ゴシック" panose="020B0609070205080204" pitchFamily="49" charset="-128"/>
                <a:ea typeface="ＭＳ ゴシック" panose="020B0609070205080204" pitchFamily="49" charset="-128"/>
              </a:rPr>
              <a:t>TC/</a:t>
            </a:r>
            <a:r>
              <a:rPr kumimoji="1" lang="ja-JP" altLang="en-US" sz="700" dirty="0">
                <a:latin typeface="ＭＳ ゴシック" panose="020B0609070205080204" pitchFamily="49" charset="-128"/>
                <a:ea typeface="ＭＳ ゴシック" panose="020B0609070205080204" pitchFamily="49" charset="-128"/>
              </a:rPr>
              <a:t>古民家</a:t>
            </a:r>
            <a:r>
              <a:rPr kumimoji="1" lang="en-US" altLang="ja-JP" sz="700" dirty="0">
                <a:latin typeface="ＭＳ ゴシック" panose="020B0609070205080204" pitchFamily="49" charset="-128"/>
                <a:ea typeface="ＭＳ ゴシック" panose="020B0609070205080204" pitchFamily="49" charset="-128"/>
              </a:rPr>
              <a:t>MP</a:t>
            </a:r>
            <a:r>
              <a:rPr kumimoji="1" lang="ja-JP" altLang="en-US" sz="700" dirty="0">
                <a:latin typeface="ＭＳ ゴシック" panose="020B0609070205080204" pitchFamily="49" charset="-128"/>
                <a:ea typeface="ＭＳ ゴシック" panose="020B0609070205080204" pitchFamily="49" charset="-128"/>
              </a:rPr>
              <a:t>の資格が必須</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●リフォーム等が発生した際は、リフォーム瑕疵保険の付</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　保を必須とする。</a:t>
            </a:r>
            <a:endParaRPr kumimoji="1" lang="en-US" altLang="ja-JP" sz="700" dirty="0">
              <a:latin typeface="ＭＳ ゴシック" panose="020B0609070205080204" pitchFamily="49" charset="-128"/>
              <a:ea typeface="ＭＳ ゴシック" panose="020B0609070205080204" pitchFamily="49" charset="-128"/>
            </a:endParaRPr>
          </a:p>
        </p:txBody>
      </p:sp>
      <p:sp>
        <p:nvSpPr>
          <p:cNvPr id="35" name="テキスト ボックス 34">
            <a:extLst>
              <a:ext uri="{FF2B5EF4-FFF2-40B4-BE49-F238E27FC236}">
                <a16:creationId xmlns:a16="http://schemas.microsoft.com/office/drawing/2014/main" id="{D3B44838-CB1C-9948-9677-9BA543A955DF}"/>
              </a:ext>
            </a:extLst>
          </p:cNvPr>
          <p:cNvSpPr txBox="1"/>
          <p:nvPr/>
        </p:nvSpPr>
        <p:spPr>
          <a:xfrm>
            <a:off x="3166988" y="3581401"/>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支部会員</a:t>
            </a:r>
          </a:p>
        </p:txBody>
      </p:sp>
      <p:sp>
        <p:nvSpPr>
          <p:cNvPr id="38" name="テキスト ボックス 37">
            <a:extLst>
              <a:ext uri="{FF2B5EF4-FFF2-40B4-BE49-F238E27FC236}">
                <a16:creationId xmlns:a16="http://schemas.microsoft.com/office/drawing/2014/main" id="{9BAF15D8-19F9-1643-BDB6-EEEC25993550}"/>
              </a:ext>
            </a:extLst>
          </p:cNvPr>
          <p:cNvSpPr txBox="1"/>
          <p:nvPr/>
        </p:nvSpPr>
        <p:spPr>
          <a:xfrm>
            <a:off x="6424881" y="3581401"/>
            <a:ext cx="2635991" cy="26161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各種業務</a:t>
            </a:r>
          </a:p>
        </p:txBody>
      </p:sp>
      <p:sp>
        <p:nvSpPr>
          <p:cNvPr id="39" name="テキスト ボックス 38">
            <a:extLst>
              <a:ext uri="{FF2B5EF4-FFF2-40B4-BE49-F238E27FC236}">
                <a16:creationId xmlns:a16="http://schemas.microsoft.com/office/drawing/2014/main" id="{B8722325-5425-DF43-A09C-862FDB084E84}"/>
              </a:ext>
            </a:extLst>
          </p:cNvPr>
          <p:cNvSpPr txBox="1">
            <a:spLocks/>
          </p:cNvSpPr>
          <p:nvPr/>
        </p:nvSpPr>
        <p:spPr>
          <a:xfrm>
            <a:off x="6424888" y="3843011"/>
            <a:ext cx="2635984" cy="1854819"/>
          </a:xfrm>
          <a:prstGeom prst="rect">
            <a:avLst/>
          </a:prstGeom>
          <a:noFill/>
          <a:ln>
            <a:solidFill>
              <a:schemeClr val="accent6">
                <a:lumMod val="75000"/>
              </a:schemeClr>
            </a:solidFill>
          </a:ln>
        </p:spPr>
        <p:txBody>
          <a:bodyPr wrap="square" rtlCol="0">
            <a:noAutofit/>
          </a:bodyPr>
          <a:lstStyle/>
          <a:p>
            <a:r>
              <a:rPr kumimoji="1" lang="ja-JP" altLang="en-US" sz="1200" dirty="0">
                <a:latin typeface="ＭＳ ゴシック" panose="020B0609070205080204" pitchFamily="49" charset="-128"/>
                <a:ea typeface="ＭＳ ゴシック" panose="020B0609070205080204" pitchFamily="49" charset="-128"/>
              </a:rPr>
              <a:t>移住だけでない様々な課題解決</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（建物の付加価値を上げていく）</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・空き家の利活用（交付金活用）</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・空き家のリフォーム</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・空き家の解体（移築。古材買取）</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a:t>
            </a:r>
            <a:r>
              <a:rPr kumimoji="1" lang="en-US" altLang="ja-JP" sz="1200" dirty="0">
                <a:latin typeface="ＭＳ ゴシック" panose="020B0609070205080204" pitchFamily="49" charset="-128"/>
                <a:ea typeface="ＭＳ ゴシック" panose="020B0609070205080204" pitchFamily="49" charset="-128"/>
              </a:rPr>
              <a:t>DIY</a:t>
            </a:r>
            <a:r>
              <a:rPr kumimoji="1" lang="ja-JP" altLang="en-US" sz="1200" dirty="0">
                <a:latin typeface="ＭＳ ゴシック" panose="020B0609070205080204" pitchFamily="49" charset="-128"/>
                <a:ea typeface="ＭＳ ゴシック" panose="020B0609070205080204" pitchFamily="49" charset="-128"/>
              </a:rPr>
              <a:t>での空き家の再生・移住</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・ベットや片付けの相談　　など　</a:t>
            </a:r>
            <a:endParaRPr kumimoji="1" lang="en-US" altLang="ja-JP" sz="1200" dirty="0">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BF457621-0C69-9649-BA51-D511F612C0CB}"/>
              </a:ext>
            </a:extLst>
          </p:cNvPr>
          <p:cNvSpPr txBox="1"/>
          <p:nvPr/>
        </p:nvSpPr>
        <p:spPr>
          <a:xfrm>
            <a:off x="1279905" y="3581401"/>
            <a:ext cx="1277991" cy="261610"/>
          </a:xfrm>
          <a:prstGeom prst="rect">
            <a:avLst/>
          </a:prstGeom>
          <a:noFill/>
          <a:ln>
            <a:solidFill>
              <a:schemeClr val="accent1"/>
            </a:solidFill>
          </a:ln>
        </p:spPr>
        <p:txBody>
          <a:bodyPr wrap="square" rtlCol="0" anchor="ctr">
            <a:noAutofit/>
          </a:bodyPr>
          <a:lstStyle/>
          <a:p>
            <a:pPr algn="ctr"/>
            <a:r>
              <a:rPr kumimoji="1" lang="ja-JP" altLang="en-US" sz="800" dirty="0">
                <a:latin typeface="ＭＳ ゴシック" panose="020B0609070205080204" pitchFamily="49" charset="-128"/>
                <a:ea typeface="ＭＳ ゴシック" panose="020B0609070205080204" pitchFamily="49" charset="-128"/>
              </a:rPr>
              <a:t>講習試験</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600" dirty="0">
                <a:latin typeface="ＭＳ ゴシック" panose="020B0609070205080204" pitchFamily="49" charset="-128"/>
                <a:ea typeface="ＭＳ ゴシック" panose="020B0609070205080204" pitchFamily="49" charset="-128"/>
              </a:rPr>
              <a:t>空き家課題</a:t>
            </a:r>
            <a:r>
              <a:rPr kumimoji="1" lang="en-US" altLang="ja-JP" sz="600" dirty="0">
                <a:latin typeface="ＭＳ ゴシック" panose="020B0609070205080204" pitchFamily="49" charset="-128"/>
                <a:ea typeface="ＭＳ ゴシック" panose="020B0609070205080204" pitchFamily="49" charset="-128"/>
              </a:rPr>
              <a:t>TC/</a:t>
            </a:r>
            <a:r>
              <a:rPr kumimoji="1" lang="ja-JP" altLang="en-US" sz="600" dirty="0">
                <a:latin typeface="ＭＳ ゴシック" panose="020B0609070205080204" pitchFamily="49" charset="-128"/>
                <a:ea typeface="ＭＳ ゴシック" panose="020B0609070205080204" pitchFamily="49" charset="-128"/>
              </a:rPr>
              <a:t>古民家</a:t>
            </a:r>
            <a:r>
              <a:rPr kumimoji="1" lang="en-US" altLang="ja-JP" sz="600" dirty="0">
                <a:latin typeface="ＭＳ ゴシック" panose="020B0609070205080204" pitchFamily="49" charset="-128"/>
                <a:ea typeface="ＭＳ ゴシック" panose="020B0609070205080204" pitchFamily="49" charset="-128"/>
              </a:rPr>
              <a:t>MP</a:t>
            </a:r>
            <a:endParaRPr kumimoji="1" lang="ja-JP" altLang="en-US" sz="600" dirty="0">
              <a:latin typeface="ＭＳ ゴシック" panose="020B0609070205080204" pitchFamily="49" charset="-128"/>
              <a:ea typeface="ＭＳ ゴシック" panose="020B0609070205080204" pitchFamily="49" charset="-128"/>
            </a:endParaRPr>
          </a:p>
        </p:txBody>
      </p:sp>
      <p:cxnSp>
        <p:nvCxnSpPr>
          <p:cNvPr id="41" name="直線コネクタ 40">
            <a:extLst>
              <a:ext uri="{FF2B5EF4-FFF2-40B4-BE49-F238E27FC236}">
                <a16:creationId xmlns:a16="http://schemas.microsoft.com/office/drawing/2014/main" id="{C0D07465-CCDF-D942-808D-0BBC012E4DBA}"/>
              </a:ext>
            </a:extLst>
          </p:cNvPr>
          <p:cNvCxnSpPr>
            <a:cxnSpLocks/>
            <a:endCxn id="40" idx="0"/>
          </p:cNvCxnSpPr>
          <p:nvPr/>
        </p:nvCxnSpPr>
        <p:spPr>
          <a:xfrm>
            <a:off x="1918901" y="3289013"/>
            <a:ext cx="0" cy="292388"/>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5D57051-074A-5F4C-B225-4F9456BC2FB4}"/>
              </a:ext>
            </a:extLst>
          </p:cNvPr>
          <p:cNvCxnSpPr>
            <a:cxnSpLocks/>
            <a:stCxn id="40" idx="3"/>
            <a:endCxn id="35" idx="1"/>
          </p:cNvCxnSpPr>
          <p:nvPr/>
        </p:nvCxnSpPr>
        <p:spPr>
          <a:xfrm>
            <a:off x="2557896" y="3712206"/>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4DFEA899-BF62-DD49-90A0-9A6881CC2462}"/>
              </a:ext>
            </a:extLst>
          </p:cNvPr>
          <p:cNvSpPr txBox="1"/>
          <p:nvPr/>
        </p:nvSpPr>
        <p:spPr>
          <a:xfrm>
            <a:off x="1908991" y="3276599"/>
            <a:ext cx="569387" cy="292388"/>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育成</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500" dirty="0">
                <a:latin typeface="ＭＳ ゴシック" panose="020B0609070205080204" pitchFamily="49" charset="-128"/>
                <a:ea typeface="ＭＳ ゴシック" panose="020B0609070205080204" pitchFamily="49" charset="-128"/>
              </a:rPr>
              <a:t>（基本運動）</a:t>
            </a:r>
          </a:p>
        </p:txBody>
      </p:sp>
      <p:sp>
        <p:nvSpPr>
          <p:cNvPr id="48" name="テキスト ボックス 47">
            <a:extLst>
              <a:ext uri="{FF2B5EF4-FFF2-40B4-BE49-F238E27FC236}">
                <a16:creationId xmlns:a16="http://schemas.microsoft.com/office/drawing/2014/main" id="{66ECD4FD-DA3B-ED4D-8D7C-EDAECC87C739}"/>
              </a:ext>
            </a:extLst>
          </p:cNvPr>
          <p:cNvSpPr txBox="1"/>
          <p:nvPr/>
        </p:nvSpPr>
        <p:spPr>
          <a:xfrm>
            <a:off x="2511433" y="3755547"/>
            <a:ext cx="697627"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理念の共有</a:t>
            </a:r>
          </a:p>
        </p:txBody>
      </p:sp>
      <p:cxnSp>
        <p:nvCxnSpPr>
          <p:cNvPr id="49" name="直線コネクタ 48">
            <a:extLst>
              <a:ext uri="{FF2B5EF4-FFF2-40B4-BE49-F238E27FC236}">
                <a16:creationId xmlns:a16="http://schemas.microsoft.com/office/drawing/2014/main" id="{94A0DE06-E480-964C-9C26-2CEE0B619657}"/>
              </a:ext>
            </a:extLst>
          </p:cNvPr>
          <p:cNvCxnSpPr>
            <a:cxnSpLocks/>
          </p:cNvCxnSpPr>
          <p:nvPr/>
        </p:nvCxnSpPr>
        <p:spPr>
          <a:xfrm>
            <a:off x="564234" y="2388343"/>
            <a:ext cx="31255" cy="3558824"/>
          </a:xfrm>
          <a:prstGeom prst="line">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4575069-C875-9844-B4AE-6DF731CE5D3E}"/>
              </a:ext>
            </a:extLst>
          </p:cNvPr>
          <p:cNvSpPr txBox="1"/>
          <p:nvPr/>
        </p:nvSpPr>
        <p:spPr>
          <a:xfrm>
            <a:off x="454" y="4110616"/>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53" name="テキスト ボックス 52">
            <a:extLst>
              <a:ext uri="{FF2B5EF4-FFF2-40B4-BE49-F238E27FC236}">
                <a16:creationId xmlns:a16="http://schemas.microsoft.com/office/drawing/2014/main" id="{67E36DBC-5608-A244-B32B-6A263D6BB93E}"/>
              </a:ext>
            </a:extLst>
          </p:cNvPr>
          <p:cNvSpPr txBox="1"/>
          <p:nvPr/>
        </p:nvSpPr>
        <p:spPr>
          <a:xfrm>
            <a:off x="2079166" y="6031198"/>
            <a:ext cx="1620016"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古材リユース推進協会</a:t>
            </a:r>
          </a:p>
        </p:txBody>
      </p:sp>
      <p:cxnSp>
        <p:nvCxnSpPr>
          <p:cNvPr id="56" name="直線コネクタ 55">
            <a:extLst>
              <a:ext uri="{FF2B5EF4-FFF2-40B4-BE49-F238E27FC236}">
                <a16:creationId xmlns:a16="http://schemas.microsoft.com/office/drawing/2014/main" id="{71FB23B9-E102-2F41-A5E4-48E535FF71B0}"/>
              </a:ext>
            </a:extLst>
          </p:cNvPr>
          <p:cNvCxnSpPr>
            <a:cxnSpLocks/>
          </p:cNvCxnSpPr>
          <p:nvPr/>
        </p:nvCxnSpPr>
        <p:spPr>
          <a:xfrm>
            <a:off x="5802972" y="4516421"/>
            <a:ext cx="621916"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B1A055C0-4EBE-1843-94A8-ACC65C3A196E}"/>
              </a:ext>
            </a:extLst>
          </p:cNvPr>
          <p:cNvSpPr txBox="1"/>
          <p:nvPr/>
        </p:nvSpPr>
        <p:spPr>
          <a:xfrm>
            <a:off x="5919001" y="428603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a:t>
            </a:r>
          </a:p>
        </p:txBody>
      </p:sp>
      <p:cxnSp>
        <p:nvCxnSpPr>
          <p:cNvPr id="73" name="カギ線コネクタ 72">
            <a:extLst>
              <a:ext uri="{FF2B5EF4-FFF2-40B4-BE49-F238E27FC236}">
                <a16:creationId xmlns:a16="http://schemas.microsoft.com/office/drawing/2014/main" id="{CF72C3CD-530C-CA42-A8CC-86AFBF196071}"/>
              </a:ext>
            </a:extLst>
          </p:cNvPr>
          <p:cNvCxnSpPr>
            <a:cxnSpLocks/>
          </p:cNvCxnSpPr>
          <p:nvPr/>
        </p:nvCxnSpPr>
        <p:spPr>
          <a:xfrm rot="10800000">
            <a:off x="976402" y="3289014"/>
            <a:ext cx="2170118" cy="1176609"/>
          </a:xfrm>
          <a:prstGeom prst="bentConnector3">
            <a:avLst>
              <a:gd name="adj1" fmla="val 99159"/>
            </a:avLst>
          </a:prstGeom>
          <a:ln w="34925">
            <a:headEnd type="triangle"/>
            <a:tailEnd type="non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16AEA415-5A75-ED41-8ED5-C90069AAF3EB}"/>
              </a:ext>
            </a:extLst>
          </p:cNvPr>
          <p:cNvSpPr txBox="1"/>
          <p:nvPr/>
        </p:nvSpPr>
        <p:spPr>
          <a:xfrm>
            <a:off x="1313895" y="4242500"/>
            <a:ext cx="1210589"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各種業務依頼（紹介）</a:t>
            </a:r>
          </a:p>
        </p:txBody>
      </p:sp>
      <p:cxnSp>
        <p:nvCxnSpPr>
          <p:cNvPr id="94" name="直線コネクタ 93">
            <a:extLst>
              <a:ext uri="{FF2B5EF4-FFF2-40B4-BE49-F238E27FC236}">
                <a16:creationId xmlns:a16="http://schemas.microsoft.com/office/drawing/2014/main" id="{FE07CA72-47D3-E044-AEAE-2A8F422AE789}"/>
              </a:ext>
            </a:extLst>
          </p:cNvPr>
          <p:cNvCxnSpPr>
            <a:cxnSpLocks/>
            <a:stCxn id="19" idx="2"/>
            <a:endCxn id="5" idx="0"/>
          </p:cNvCxnSpPr>
          <p:nvPr/>
        </p:nvCxnSpPr>
        <p:spPr>
          <a:xfrm>
            <a:off x="4484983" y="2349870"/>
            <a:ext cx="1" cy="66512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03649314-45BF-D345-B94C-D02FE1D5D28A}"/>
              </a:ext>
            </a:extLst>
          </p:cNvPr>
          <p:cNvSpPr txBox="1"/>
          <p:nvPr/>
        </p:nvSpPr>
        <p:spPr>
          <a:xfrm>
            <a:off x="4541606" y="2524036"/>
            <a:ext cx="1415772" cy="33855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自治体単位で協議会を設置</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空き家に関する業務を協業</a:t>
            </a:r>
          </a:p>
        </p:txBody>
      </p:sp>
      <p:cxnSp>
        <p:nvCxnSpPr>
          <p:cNvPr id="98" name="カギ線コネクタ 97">
            <a:extLst>
              <a:ext uri="{FF2B5EF4-FFF2-40B4-BE49-F238E27FC236}">
                <a16:creationId xmlns:a16="http://schemas.microsoft.com/office/drawing/2014/main" id="{FE021BF9-C80D-994C-81E4-9C885E9C4459}"/>
              </a:ext>
            </a:extLst>
          </p:cNvPr>
          <p:cNvCxnSpPr>
            <a:cxnSpLocks/>
            <a:stCxn id="22" idx="2"/>
            <a:endCxn id="5" idx="3"/>
          </p:cNvCxnSpPr>
          <p:nvPr/>
        </p:nvCxnSpPr>
        <p:spPr>
          <a:xfrm rot="5400000">
            <a:off x="6368561" y="1784289"/>
            <a:ext cx="795925" cy="1927087"/>
          </a:xfrm>
          <a:prstGeom prst="bentConnector2">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7BB6E4A1-C9EE-A648-871C-2AC4C6EA519D}"/>
              </a:ext>
            </a:extLst>
          </p:cNvPr>
          <p:cNvSpPr txBox="1"/>
          <p:nvPr/>
        </p:nvSpPr>
        <p:spPr>
          <a:xfrm rot="5400000">
            <a:off x="5976720"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102" name="テキスト ボックス 101">
            <a:extLst>
              <a:ext uri="{FF2B5EF4-FFF2-40B4-BE49-F238E27FC236}">
                <a16:creationId xmlns:a16="http://schemas.microsoft.com/office/drawing/2014/main" id="{785A23CD-33BD-DA4A-8796-2CAB19AAA3FC}"/>
              </a:ext>
            </a:extLst>
          </p:cNvPr>
          <p:cNvSpPr txBox="1"/>
          <p:nvPr/>
        </p:nvSpPr>
        <p:spPr>
          <a:xfrm>
            <a:off x="5912600" y="234987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管理</a:t>
            </a:r>
          </a:p>
        </p:txBody>
      </p:sp>
      <p:sp>
        <p:nvSpPr>
          <p:cNvPr id="103" name="テキスト ボックス 102">
            <a:extLst>
              <a:ext uri="{FF2B5EF4-FFF2-40B4-BE49-F238E27FC236}">
                <a16:creationId xmlns:a16="http://schemas.microsoft.com/office/drawing/2014/main" id="{C5F28053-0CA2-2C4C-B9E1-495323DF6789}"/>
              </a:ext>
            </a:extLst>
          </p:cNvPr>
          <p:cNvSpPr txBox="1"/>
          <p:nvPr/>
        </p:nvSpPr>
        <p:spPr>
          <a:xfrm>
            <a:off x="186156" y="957729"/>
            <a:ext cx="8789586" cy="261610"/>
          </a:xfrm>
          <a:prstGeom prst="rect">
            <a:avLst/>
          </a:prstGeom>
          <a:noFill/>
        </p:spPr>
        <p:txBody>
          <a:bodyPr wrap="non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空き家に於ける課題解決に向け全国空き家アドバイザー協議会支部が様々な情報・ノウハウ・ネットワークを活用し活動を展開していく</a:t>
            </a:r>
          </a:p>
        </p:txBody>
      </p:sp>
      <p:sp>
        <p:nvSpPr>
          <p:cNvPr id="104" name="テキスト ボックス 103">
            <a:extLst>
              <a:ext uri="{FF2B5EF4-FFF2-40B4-BE49-F238E27FC236}">
                <a16:creationId xmlns:a16="http://schemas.microsoft.com/office/drawing/2014/main" id="{D971346E-FDC0-0644-824A-C10922507335}"/>
              </a:ext>
            </a:extLst>
          </p:cNvPr>
          <p:cNvSpPr txBox="1"/>
          <p:nvPr/>
        </p:nvSpPr>
        <p:spPr>
          <a:xfrm>
            <a:off x="897888" y="1321795"/>
            <a:ext cx="7366119" cy="400110"/>
          </a:xfrm>
          <a:prstGeom prst="rect">
            <a:avLst/>
          </a:prstGeom>
          <a:noFill/>
        </p:spPr>
        <p:txBody>
          <a:bodyPr wrap="none" rtlCol="0">
            <a:spAutoFit/>
          </a:bodyPr>
          <a:lstStyle/>
          <a:p>
            <a:pPr algn="ctr"/>
            <a:r>
              <a:rPr kumimoji="1" lang="ja-JP" altLang="en-US" sz="2000">
                <a:solidFill>
                  <a:schemeClr val="accent6">
                    <a:lumMod val="75000"/>
                  </a:schemeClr>
                </a:solidFill>
                <a:latin typeface="ＭＳ ゴシック" panose="020B0609070205080204" pitchFamily="49" charset="-128"/>
                <a:ea typeface="ＭＳ ゴシック" panose="020B0609070205080204" pitchFamily="49" charset="-128"/>
              </a:rPr>
              <a:t>未来の子ども達の為に　空き家課題解決を通じ　地域を元気に</a:t>
            </a:r>
          </a:p>
        </p:txBody>
      </p:sp>
      <p:cxnSp>
        <p:nvCxnSpPr>
          <p:cNvPr id="105" name="直線コネクタ 104">
            <a:extLst>
              <a:ext uri="{FF2B5EF4-FFF2-40B4-BE49-F238E27FC236}">
                <a16:creationId xmlns:a16="http://schemas.microsoft.com/office/drawing/2014/main" id="{551254ED-C10E-0E45-AA7E-6458F4A860A4}"/>
              </a:ext>
            </a:extLst>
          </p:cNvPr>
          <p:cNvCxnSpPr>
            <a:cxnSpLocks/>
          </p:cNvCxnSpPr>
          <p:nvPr/>
        </p:nvCxnSpPr>
        <p:spPr>
          <a:xfrm flipV="1">
            <a:off x="7748992" y="5697830"/>
            <a:ext cx="0" cy="261610"/>
          </a:xfrm>
          <a:prstGeom prst="line">
            <a:avLst/>
          </a:prstGeom>
          <a:ln w="53975">
            <a:solidFill>
              <a:schemeClr val="accent6">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8" name="テキスト ボックス 107">
            <a:extLst>
              <a:ext uri="{FF2B5EF4-FFF2-40B4-BE49-F238E27FC236}">
                <a16:creationId xmlns:a16="http://schemas.microsoft.com/office/drawing/2014/main" id="{DB72DA35-D94F-7140-B02D-2F188E4EE1C5}"/>
              </a:ext>
            </a:extLst>
          </p:cNvPr>
          <p:cNvSpPr txBox="1"/>
          <p:nvPr/>
        </p:nvSpPr>
        <p:spPr>
          <a:xfrm>
            <a:off x="7926489" y="5731723"/>
            <a:ext cx="80022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業務サポート</a:t>
            </a:r>
          </a:p>
        </p:txBody>
      </p:sp>
      <p:sp>
        <p:nvSpPr>
          <p:cNvPr id="109" name="テキスト ボックス 108">
            <a:extLst>
              <a:ext uri="{FF2B5EF4-FFF2-40B4-BE49-F238E27FC236}">
                <a16:creationId xmlns:a16="http://schemas.microsoft.com/office/drawing/2014/main" id="{DB82AC3C-C029-5048-BA51-08F812842963}"/>
              </a:ext>
            </a:extLst>
          </p:cNvPr>
          <p:cNvSpPr txBox="1"/>
          <p:nvPr/>
        </p:nvSpPr>
        <p:spPr>
          <a:xfrm>
            <a:off x="3102763" y="6509487"/>
            <a:ext cx="2877711" cy="253916"/>
          </a:xfrm>
          <a:prstGeom prst="rect">
            <a:avLst/>
          </a:prstGeom>
          <a:noFill/>
        </p:spPr>
        <p:txBody>
          <a:bodyPr wrap="non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全国ネットワークで対応可能なサポート体制</a:t>
            </a:r>
          </a:p>
        </p:txBody>
      </p:sp>
      <p:sp>
        <p:nvSpPr>
          <p:cNvPr id="111" name="テキスト ボックス 110">
            <a:extLst>
              <a:ext uri="{FF2B5EF4-FFF2-40B4-BE49-F238E27FC236}">
                <a16:creationId xmlns:a16="http://schemas.microsoft.com/office/drawing/2014/main" id="{9413B06F-7DAC-0548-85BD-0A673C58EB3D}"/>
              </a:ext>
            </a:extLst>
          </p:cNvPr>
          <p:cNvSpPr txBox="1"/>
          <p:nvPr/>
        </p:nvSpPr>
        <p:spPr>
          <a:xfrm>
            <a:off x="1007960" y="2529382"/>
            <a:ext cx="990729" cy="338554"/>
          </a:xfrm>
          <a:prstGeom prst="rect">
            <a:avLst/>
          </a:prstGeom>
          <a:noFill/>
        </p:spPr>
        <p:txBody>
          <a:bodyPr wrap="squar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　員</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（事務局</a:t>
            </a:r>
            <a:r>
              <a:rPr kumimoji="1" lang="en-US" altLang="ja-JP" sz="800" dirty="0">
                <a:latin typeface="ＭＳ ゴシック" panose="020B0609070205080204" pitchFamily="49" charset="-128"/>
                <a:ea typeface="ＭＳ ゴシック" panose="020B0609070205080204" pitchFamily="49" charset="-128"/>
              </a:rPr>
              <a:t>/</a:t>
            </a:r>
            <a:r>
              <a:rPr kumimoji="1" lang="ja-JP" altLang="en-US" sz="800" dirty="0">
                <a:latin typeface="ＭＳ ゴシック" panose="020B0609070205080204" pitchFamily="49" charset="-128"/>
                <a:ea typeface="ＭＳ ゴシック" panose="020B0609070205080204" pitchFamily="49" charset="-128"/>
              </a:rPr>
              <a:t>一般）</a:t>
            </a:r>
          </a:p>
        </p:txBody>
      </p:sp>
      <p:sp>
        <p:nvSpPr>
          <p:cNvPr id="51" name="タイトル 1">
            <a:extLst>
              <a:ext uri="{FF2B5EF4-FFF2-40B4-BE49-F238E27FC236}">
                <a16:creationId xmlns:a16="http://schemas.microsoft.com/office/drawing/2014/main" id="{8363E3A0-745A-4707-9281-2001410F9F66}"/>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全国空き家アドバイザー協議会の設置に於ける活動（組織）</a:t>
            </a:r>
          </a:p>
        </p:txBody>
      </p:sp>
    </p:spTree>
    <p:extLst>
      <p:ext uri="{BB962C8B-B14F-4D97-AF65-F5344CB8AC3E}">
        <p14:creationId xmlns:p14="http://schemas.microsoft.com/office/powerpoint/2010/main" val="133379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FC8D716-8714-9E44-BBC2-C4CE4A8E1778}"/>
              </a:ext>
            </a:extLst>
          </p:cNvPr>
          <p:cNvSpPr txBox="1"/>
          <p:nvPr/>
        </p:nvSpPr>
        <p:spPr>
          <a:xfrm>
            <a:off x="179766" y="957729"/>
            <a:ext cx="8802410"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全国空き家アドバイザー協議会支部は地域でチームで課題解決に向けワンストップでの対応を実現します！</a:t>
            </a:r>
          </a:p>
        </p:txBody>
      </p:sp>
      <p:grpSp>
        <p:nvGrpSpPr>
          <p:cNvPr id="38" name="グループ化 37">
            <a:extLst>
              <a:ext uri="{FF2B5EF4-FFF2-40B4-BE49-F238E27FC236}">
                <a16:creationId xmlns:a16="http://schemas.microsoft.com/office/drawing/2014/main" id="{361AA92A-9DC8-574E-8983-C0A08D52F92A}"/>
              </a:ext>
            </a:extLst>
          </p:cNvPr>
          <p:cNvGrpSpPr/>
          <p:nvPr/>
        </p:nvGrpSpPr>
        <p:grpSpPr>
          <a:xfrm>
            <a:off x="207272" y="1303621"/>
            <a:ext cx="2350928" cy="3887439"/>
            <a:chOff x="207272" y="1311094"/>
            <a:chExt cx="2350928" cy="3887439"/>
          </a:xfrm>
        </p:grpSpPr>
        <p:sp>
          <p:nvSpPr>
            <p:cNvPr id="10" name="角丸四角形 9">
              <a:extLst>
                <a:ext uri="{FF2B5EF4-FFF2-40B4-BE49-F238E27FC236}">
                  <a16:creationId xmlns:a16="http://schemas.microsoft.com/office/drawing/2014/main" id="{BEB001D4-8EBF-B046-864A-2493D8BC1784}"/>
                </a:ext>
              </a:extLst>
            </p:cNvPr>
            <p:cNvSpPr/>
            <p:nvPr/>
          </p:nvSpPr>
          <p:spPr>
            <a:xfrm>
              <a:off x="207272" y="1634067"/>
              <a:ext cx="1934795" cy="356446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2E281E72-DD24-804F-83EA-0F24344E880E}"/>
                </a:ext>
              </a:extLst>
            </p:cNvPr>
            <p:cNvSpPr txBox="1"/>
            <p:nvPr/>
          </p:nvSpPr>
          <p:spPr>
            <a:xfrm>
              <a:off x="441135" y="1794349"/>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□発生抑制</a:t>
              </a:r>
            </a:p>
          </p:txBody>
        </p:sp>
        <p:sp>
          <p:nvSpPr>
            <p:cNvPr id="8" name="テキスト ボックス 7">
              <a:extLst>
                <a:ext uri="{FF2B5EF4-FFF2-40B4-BE49-F238E27FC236}">
                  <a16:creationId xmlns:a16="http://schemas.microsoft.com/office/drawing/2014/main" id="{B4D87B17-17D8-A548-9B71-AC11DBFC5595}"/>
                </a:ext>
              </a:extLst>
            </p:cNvPr>
            <p:cNvSpPr txBox="1"/>
            <p:nvPr/>
          </p:nvSpPr>
          <p:spPr>
            <a:xfrm>
              <a:off x="441135" y="3087361"/>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□解体促進</a:t>
              </a:r>
            </a:p>
          </p:txBody>
        </p:sp>
        <p:sp>
          <p:nvSpPr>
            <p:cNvPr id="9" name="テキスト ボックス 8">
              <a:extLst>
                <a:ext uri="{FF2B5EF4-FFF2-40B4-BE49-F238E27FC236}">
                  <a16:creationId xmlns:a16="http://schemas.microsoft.com/office/drawing/2014/main" id="{C7FFE2C5-7655-AF47-BDF3-A38310C9136B}"/>
                </a:ext>
              </a:extLst>
            </p:cNvPr>
            <p:cNvSpPr txBox="1"/>
            <p:nvPr/>
          </p:nvSpPr>
          <p:spPr>
            <a:xfrm>
              <a:off x="569375" y="4477275"/>
              <a:ext cx="121058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□利活用</a:t>
              </a:r>
            </a:p>
          </p:txBody>
        </p:sp>
        <p:sp>
          <p:nvSpPr>
            <p:cNvPr id="11" name="テキスト ボックス 10">
              <a:extLst>
                <a:ext uri="{FF2B5EF4-FFF2-40B4-BE49-F238E27FC236}">
                  <a16:creationId xmlns:a16="http://schemas.microsoft.com/office/drawing/2014/main" id="{B080DCEA-1E58-834E-86F4-1578DD613DC2}"/>
                </a:ext>
              </a:extLst>
            </p:cNvPr>
            <p:cNvSpPr txBox="1"/>
            <p:nvPr/>
          </p:nvSpPr>
          <p:spPr>
            <a:xfrm>
              <a:off x="661576" y="1311094"/>
              <a:ext cx="1082348"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空き家課題</a:t>
              </a:r>
            </a:p>
          </p:txBody>
        </p:sp>
        <p:cxnSp>
          <p:nvCxnSpPr>
            <p:cNvPr id="12" name="直線コネクタ 11">
              <a:extLst>
                <a:ext uri="{FF2B5EF4-FFF2-40B4-BE49-F238E27FC236}">
                  <a16:creationId xmlns:a16="http://schemas.microsoft.com/office/drawing/2014/main" id="{60719952-E806-1E47-963D-7EEDD99950B8}"/>
                </a:ext>
              </a:extLst>
            </p:cNvPr>
            <p:cNvCxnSpPr>
              <a:cxnSpLocks/>
            </p:cNvCxnSpPr>
            <p:nvPr/>
          </p:nvCxnSpPr>
          <p:spPr>
            <a:xfrm>
              <a:off x="1936284" y="1994404"/>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BA56B95-F44B-0B40-87B1-8555F8DB886B}"/>
                </a:ext>
              </a:extLst>
            </p:cNvPr>
            <p:cNvCxnSpPr>
              <a:cxnSpLocks/>
            </p:cNvCxnSpPr>
            <p:nvPr/>
          </p:nvCxnSpPr>
          <p:spPr>
            <a:xfrm>
              <a:off x="1930350" y="3287416"/>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FBB80BF-E95E-D948-804A-2A244AE1EF27}"/>
                </a:ext>
              </a:extLst>
            </p:cNvPr>
            <p:cNvCxnSpPr>
              <a:cxnSpLocks/>
            </p:cNvCxnSpPr>
            <p:nvPr/>
          </p:nvCxnSpPr>
          <p:spPr>
            <a:xfrm>
              <a:off x="1930350" y="4677330"/>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294DB345-881A-2948-944A-C54F5A197F7C}"/>
              </a:ext>
            </a:extLst>
          </p:cNvPr>
          <p:cNvGrpSpPr/>
          <p:nvPr/>
        </p:nvGrpSpPr>
        <p:grpSpPr>
          <a:xfrm>
            <a:off x="2618095" y="1303621"/>
            <a:ext cx="1934795" cy="3894907"/>
            <a:chOff x="2618095" y="1311094"/>
            <a:chExt cx="1934795" cy="3894907"/>
          </a:xfrm>
        </p:grpSpPr>
        <p:sp>
          <p:nvSpPr>
            <p:cNvPr id="26" name="角丸四角形 25">
              <a:extLst>
                <a:ext uri="{FF2B5EF4-FFF2-40B4-BE49-F238E27FC236}">
                  <a16:creationId xmlns:a16="http://schemas.microsoft.com/office/drawing/2014/main" id="{6600AAF6-63AA-8C42-BE28-92FA3E1C0CD3}"/>
                </a:ext>
              </a:extLst>
            </p:cNvPr>
            <p:cNvSpPr/>
            <p:nvPr/>
          </p:nvSpPr>
          <p:spPr>
            <a:xfrm>
              <a:off x="2618095" y="1634066"/>
              <a:ext cx="1934795" cy="3571935"/>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2338FEAE-20B6-2E40-A920-BCD6840D1440}"/>
                </a:ext>
              </a:extLst>
            </p:cNvPr>
            <p:cNvSpPr txBox="1"/>
            <p:nvPr/>
          </p:nvSpPr>
          <p:spPr>
            <a:xfrm>
              <a:off x="2980198" y="1794349"/>
              <a:ext cx="1210589"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住教育</a:t>
              </a:r>
            </a:p>
          </p:txBody>
        </p:sp>
        <p:sp>
          <p:nvSpPr>
            <p:cNvPr id="23" name="テキスト ボックス 22">
              <a:extLst>
                <a:ext uri="{FF2B5EF4-FFF2-40B4-BE49-F238E27FC236}">
                  <a16:creationId xmlns:a16="http://schemas.microsoft.com/office/drawing/2014/main" id="{C18504AC-24EA-9544-89F4-E215A2971FB2}"/>
                </a:ext>
              </a:extLst>
            </p:cNvPr>
            <p:cNvSpPr txBox="1"/>
            <p:nvPr/>
          </p:nvSpPr>
          <p:spPr>
            <a:xfrm>
              <a:off x="2787008" y="3087361"/>
              <a:ext cx="1569500" cy="400110"/>
            </a:xfrm>
            <a:prstGeom prst="rect">
              <a:avLst/>
            </a:prstGeom>
            <a:solidFill>
              <a:srgbClr val="0070C0"/>
            </a:solidFill>
          </p:spPr>
          <p:txBody>
            <a:bodyPr wrap="square" rtlCol="0">
              <a:spAutoFit/>
            </a:bodyPr>
            <a:lstStyle/>
            <a:p>
              <a:pPr algn="ctr"/>
              <a:r>
                <a:rPr kumimoji="1" lang="ja-JP" altLang="en-US" sz="2000">
                  <a:solidFill>
                    <a:schemeClr val="bg1"/>
                  </a:solidFill>
                  <a:latin typeface="ＭＳ ゴシック" panose="020B0609070205080204" pitchFamily="49" charset="-128"/>
                  <a:ea typeface="ＭＳ ゴシック" panose="020B0609070205080204" pitchFamily="49" charset="-128"/>
                </a:rPr>
                <a:t>移築・古材</a:t>
              </a:r>
            </a:p>
          </p:txBody>
        </p:sp>
        <p:sp>
          <p:nvSpPr>
            <p:cNvPr id="25" name="テキスト ボックス 24">
              <a:extLst>
                <a:ext uri="{FF2B5EF4-FFF2-40B4-BE49-F238E27FC236}">
                  <a16:creationId xmlns:a16="http://schemas.microsoft.com/office/drawing/2014/main" id="{6C8E66F6-106F-AA41-ACFD-4C79B68B3A65}"/>
                </a:ext>
              </a:extLst>
            </p:cNvPr>
            <p:cNvSpPr txBox="1"/>
            <p:nvPr/>
          </p:nvSpPr>
          <p:spPr>
            <a:xfrm>
              <a:off x="2702653" y="4477275"/>
              <a:ext cx="1708193"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交付金・</a:t>
              </a:r>
              <a:r>
                <a:rPr kumimoji="1" lang="en-US" altLang="ja-JP" sz="2000" dirty="0">
                  <a:solidFill>
                    <a:schemeClr val="bg1"/>
                  </a:solidFill>
                  <a:latin typeface="ＭＳ ゴシック" panose="020B0609070205080204" pitchFamily="49" charset="-128"/>
                  <a:ea typeface="ＭＳ ゴシック" panose="020B0609070205080204" pitchFamily="49" charset="-128"/>
                </a:rPr>
                <a:t>DIY</a:t>
              </a:r>
            </a:p>
          </p:txBody>
        </p:sp>
        <p:sp>
          <p:nvSpPr>
            <p:cNvPr id="27" name="テキスト ボックス 26">
              <a:extLst>
                <a:ext uri="{FF2B5EF4-FFF2-40B4-BE49-F238E27FC236}">
                  <a16:creationId xmlns:a16="http://schemas.microsoft.com/office/drawing/2014/main" id="{AD309FF0-372E-874A-A381-730BD2FF2A3A}"/>
                </a:ext>
              </a:extLst>
            </p:cNvPr>
            <p:cNvSpPr txBox="1"/>
            <p:nvPr/>
          </p:nvSpPr>
          <p:spPr>
            <a:xfrm>
              <a:off x="3129502" y="1311094"/>
              <a:ext cx="9028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事業出口</a:t>
              </a:r>
            </a:p>
          </p:txBody>
        </p:sp>
      </p:grpSp>
      <p:grpSp>
        <p:nvGrpSpPr>
          <p:cNvPr id="36" name="グループ化 35">
            <a:extLst>
              <a:ext uri="{FF2B5EF4-FFF2-40B4-BE49-F238E27FC236}">
                <a16:creationId xmlns:a16="http://schemas.microsoft.com/office/drawing/2014/main" id="{1734D2CB-9812-DD44-8085-1E0253DB939D}"/>
              </a:ext>
            </a:extLst>
          </p:cNvPr>
          <p:cNvGrpSpPr/>
          <p:nvPr/>
        </p:nvGrpSpPr>
        <p:grpSpPr>
          <a:xfrm>
            <a:off x="6570808" y="1296147"/>
            <a:ext cx="2365182" cy="3902386"/>
            <a:chOff x="6571546" y="1326533"/>
            <a:chExt cx="2365182" cy="3902386"/>
          </a:xfrm>
        </p:grpSpPr>
        <p:sp>
          <p:nvSpPr>
            <p:cNvPr id="28" name="角丸四角形 27">
              <a:extLst>
                <a:ext uri="{FF2B5EF4-FFF2-40B4-BE49-F238E27FC236}">
                  <a16:creationId xmlns:a16="http://schemas.microsoft.com/office/drawing/2014/main" id="{B4EFE568-C3CE-1043-B27A-95E434F42498}"/>
                </a:ext>
              </a:extLst>
            </p:cNvPr>
            <p:cNvSpPr/>
            <p:nvPr/>
          </p:nvSpPr>
          <p:spPr>
            <a:xfrm>
              <a:off x="7001933" y="1664453"/>
              <a:ext cx="1934795" cy="356446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29" name="テキスト ボックス 28">
              <a:extLst>
                <a:ext uri="{FF2B5EF4-FFF2-40B4-BE49-F238E27FC236}">
                  <a16:creationId xmlns:a16="http://schemas.microsoft.com/office/drawing/2014/main" id="{C0E5DFE7-CE2E-D94C-ABD0-BD3AFE2597A1}"/>
                </a:ext>
              </a:extLst>
            </p:cNvPr>
            <p:cNvSpPr txBox="1"/>
            <p:nvPr/>
          </p:nvSpPr>
          <p:spPr>
            <a:xfrm>
              <a:off x="7308952" y="1326533"/>
              <a:ext cx="1255472"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サポート体制</a:t>
              </a:r>
            </a:p>
          </p:txBody>
        </p:sp>
        <p:sp>
          <p:nvSpPr>
            <p:cNvPr id="30" name="テキスト ボックス 29">
              <a:extLst>
                <a:ext uri="{FF2B5EF4-FFF2-40B4-BE49-F238E27FC236}">
                  <a16:creationId xmlns:a16="http://schemas.microsoft.com/office/drawing/2014/main" id="{198C8396-BB4E-4E49-9954-05EB32EE4BD0}"/>
                </a:ext>
              </a:extLst>
            </p:cNvPr>
            <p:cNvSpPr txBox="1"/>
            <p:nvPr/>
          </p:nvSpPr>
          <p:spPr>
            <a:xfrm>
              <a:off x="7287822" y="1824735"/>
              <a:ext cx="1467068"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住教育推進機構</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シルバー人材センター</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en-US" altLang="ja-JP" sz="1000" dirty="0">
                  <a:latin typeface="ＭＳ ゴシック" panose="020B0609070205080204" pitchFamily="49" charset="-128"/>
                  <a:ea typeface="ＭＳ ゴシック" panose="020B0609070205080204" pitchFamily="49" charset="-128"/>
                </a:rPr>
                <a:t>COSOJI</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B1F73CC4-9CFE-A049-9D8B-CE739A6A7E5F}"/>
                </a:ext>
              </a:extLst>
            </p:cNvPr>
            <p:cNvSpPr txBox="1"/>
            <p:nvPr/>
          </p:nvSpPr>
          <p:spPr>
            <a:xfrm>
              <a:off x="7159581" y="3040803"/>
              <a:ext cx="1723549"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あんしん解体業者認定協会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古材リユース推進協会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家史</a:t>
              </a:r>
            </a:p>
          </p:txBody>
        </p:sp>
        <p:sp>
          <p:nvSpPr>
            <p:cNvPr id="32" name="テキスト ボックス 31">
              <a:extLst>
                <a:ext uri="{FF2B5EF4-FFF2-40B4-BE49-F238E27FC236}">
                  <a16:creationId xmlns:a16="http://schemas.microsoft.com/office/drawing/2014/main" id="{BAC67D8B-1F5E-A84B-BBB4-115E30C7F94C}"/>
                </a:ext>
              </a:extLst>
            </p:cNvPr>
            <p:cNvSpPr txBox="1"/>
            <p:nvPr/>
          </p:nvSpPr>
          <p:spPr>
            <a:xfrm>
              <a:off x="7178819" y="4507661"/>
              <a:ext cx="1685077" cy="400110"/>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日本テレワーク協会・</a:t>
              </a:r>
              <a:r>
                <a:rPr kumimoji="1" lang="en-US" altLang="ja-JP" sz="1000" dirty="0">
                  <a:latin typeface="ＭＳ ゴシック" panose="020B0609070205080204" pitchFamily="49" charset="-128"/>
                  <a:ea typeface="ＭＳ ゴシック" panose="020B0609070205080204" pitchFamily="49" charset="-128"/>
                </a:rPr>
                <a:t>JTB</a:t>
              </a:r>
            </a:p>
            <a:p>
              <a:pPr algn="ctr"/>
              <a:r>
                <a:rPr kumimoji="1" lang="ja-JP" altLang="en-US" sz="1000" dirty="0">
                  <a:latin typeface="ＭＳ ゴシック" panose="020B0609070205080204" pitchFamily="49" charset="-128"/>
                  <a:ea typeface="ＭＳ ゴシック" panose="020B0609070205080204" pitchFamily="49" charset="-128"/>
                </a:rPr>
                <a:t>ロングステイ財団・</a:t>
              </a:r>
              <a:r>
                <a:rPr kumimoji="1" lang="en-US" altLang="ja-JP" sz="1000" dirty="0">
                  <a:latin typeface="ＭＳ ゴシック" panose="020B0609070205080204" pitchFamily="49" charset="-128"/>
                  <a:ea typeface="ＭＳ ゴシック" panose="020B0609070205080204" pitchFamily="49" charset="-128"/>
                </a:rPr>
                <a:t> DIY</a:t>
              </a:r>
              <a:endParaRPr kumimoji="1" lang="ja-JP" altLang="en-US" sz="1000" dirty="0">
                <a:latin typeface="ＭＳ ゴシック" panose="020B0609070205080204" pitchFamily="49" charset="-128"/>
                <a:ea typeface="ＭＳ ゴシック" panose="020B0609070205080204" pitchFamily="49" charset="-128"/>
              </a:endParaRPr>
            </a:p>
          </p:txBody>
        </p:sp>
        <p:cxnSp>
          <p:nvCxnSpPr>
            <p:cNvPr id="33" name="直線コネクタ 32">
              <a:extLst>
                <a:ext uri="{FF2B5EF4-FFF2-40B4-BE49-F238E27FC236}">
                  <a16:creationId xmlns:a16="http://schemas.microsoft.com/office/drawing/2014/main" id="{E5985AC0-C385-6042-8522-3F6842A98BB2}"/>
                </a:ext>
              </a:extLst>
            </p:cNvPr>
            <p:cNvCxnSpPr>
              <a:cxnSpLocks/>
            </p:cNvCxnSpPr>
            <p:nvPr/>
          </p:nvCxnSpPr>
          <p:spPr>
            <a:xfrm>
              <a:off x="6571546" y="2024790"/>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DDF1316D-297C-6041-A489-C8EAD462DD2E}"/>
                </a:ext>
              </a:extLst>
            </p:cNvPr>
            <p:cNvCxnSpPr>
              <a:cxnSpLocks/>
            </p:cNvCxnSpPr>
            <p:nvPr/>
          </p:nvCxnSpPr>
          <p:spPr>
            <a:xfrm>
              <a:off x="6571546" y="3317802"/>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85CA1BA9-FDDF-304E-9185-7B85A320BECB}"/>
                </a:ext>
              </a:extLst>
            </p:cNvPr>
            <p:cNvCxnSpPr>
              <a:cxnSpLocks/>
            </p:cNvCxnSpPr>
            <p:nvPr/>
          </p:nvCxnSpPr>
          <p:spPr>
            <a:xfrm>
              <a:off x="6599446" y="4707716"/>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8AE155CB-ADC7-624B-81C5-DE5C7AB39105}"/>
              </a:ext>
            </a:extLst>
          </p:cNvPr>
          <p:cNvSpPr txBox="1"/>
          <p:nvPr/>
        </p:nvSpPr>
        <p:spPr>
          <a:xfrm>
            <a:off x="4476676" y="186744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住教育インストラクター</a:t>
            </a:r>
          </a:p>
        </p:txBody>
      </p:sp>
      <p:sp>
        <p:nvSpPr>
          <p:cNvPr id="39" name="テキスト ボックス 38">
            <a:extLst>
              <a:ext uri="{FF2B5EF4-FFF2-40B4-BE49-F238E27FC236}">
                <a16:creationId xmlns:a16="http://schemas.microsoft.com/office/drawing/2014/main" id="{7B05DBC5-30B5-734C-B26B-37B03810988D}"/>
              </a:ext>
            </a:extLst>
          </p:cNvPr>
          <p:cNvSpPr txBox="1"/>
          <p:nvPr/>
        </p:nvSpPr>
        <p:spPr>
          <a:xfrm>
            <a:off x="4476676" y="313705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古民家移築価値鑑定</a:t>
            </a:r>
          </a:p>
        </p:txBody>
      </p:sp>
      <p:sp>
        <p:nvSpPr>
          <p:cNvPr id="40" name="テキスト ボックス 39">
            <a:extLst>
              <a:ext uri="{FF2B5EF4-FFF2-40B4-BE49-F238E27FC236}">
                <a16:creationId xmlns:a16="http://schemas.microsoft.com/office/drawing/2014/main" id="{8719CB6E-4F28-1C42-AD41-D90162824BAE}"/>
              </a:ext>
            </a:extLst>
          </p:cNvPr>
          <p:cNvSpPr txBox="1"/>
          <p:nvPr/>
        </p:nvSpPr>
        <p:spPr>
          <a:xfrm>
            <a:off x="4476676" y="4539053"/>
            <a:ext cx="1934795" cy="261608"/>
          </a:xfrm>
          <a:prstGeom prst="rect">
            <a:avLst/>
          </a:prstGeom>
          <a:solidFill>
            <a:schemeClr val="bg1"/>
          </a:solidFill>
          <a:ln>
            <a:solidFill>
              <a:schemeClr val="accent1"/>
            </a:solidFill>
          </a:ln>
        </p:spPr>
        <p:txBody>
          <a:bodyPr wrap="square" rtlCol="0" anchor="ctr">
            <a:noAutofit/>
          </a:bodyPr>
          <a:lstStyle/>
          <a:p>
            <a:pPr algn="ctr"/>
            <a:r>
              <a:rPr kumimoji="1" lang="ja-JP" altLang="en-US" sz="750">
                <a:latin typeface="ＭＳ ゴシック" panose="020B0609070205080204" pitchFamily="49" charset="-128"/>
                <a:ea typeface="ＭＳ ゴシック" panose="020B0609070205080204" pitchFamily="49" charset="-128"/>
              </a:rPr>
              <a:t>サスティナブルなまちづくりプランナー</a:t>
            </a:r>
            <a:endParaRPr kumimoji="1" lang="ja-JP" altLang="en-US" sz="750" dirty="0">
              <a:latin typeface="ＭＳ ゴシック" panose="020B0609070205080204" pitchFamily="49" charset="-128"/>
              <a:ea typeface="ＭＳ ゴシック" panose="020B0609070205080204" pitchFamily="49" charset="-128"/>
            </a:endParaRPr>
          </a:p>
        </p:txBody>
      </p:sp>
      <p:sp>
        <p:nvSpPr>
          <p:cNvPr id="42" name="右中かっこ 41">
            <a:extLst>
              <a:ext uri="{FF2B5EF4-FFF2-40B4-BE49-F238E27FC236}">
                <a16:creationId xmlns:a16="http://schemas.microsoft.com/office/drawing/2014/main" id="{A3D86891-9B47-C94E-A63E-CEDC4D4A6CF4}"/>
              </a:ext>
            </a:extLst>
          </p:cNvPr>
          <p:cNvSpPr/>
          <p:nvPr/>
        </p:nvSpPr>
        <p:spPr>
          <a:xfrm rot="5400000">
            <a:off x="4417742" y="1128360"/>
            <a:ext cx="307777" cy="8728719"/>
          </a:xfrm>
          <a:prstGeom prst="rightBrace">
            <a:avLst/>
          </a:prstGeom>
          <a:ln w="127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1DCDE74F-3A2C-3A48-9395-25F95D4C59AB}"/>
              </a:ext>
            </a:extLst>
          </p:cNvPr>
          <p:cNvSpPr txBox="1"/>
          <p:nvPr/>
        </p:nvSpPr>
        <p:spPr>
          <a:xfrm>
            <a:off x="207272" y="5842628"/>
            <a:ext cx="8728718" cy="307777"/>
          </a:xfrm>
          <a:prstGeom prst="rect">
            <a:avLst/>
          </a:prstGeom>
          <a:solidFill>
            <a:schemeClr val="accent1"/>
          </a:solidFill>
          <a:ln>
            <a:solidFill>
              <a:schemeClr val="accent1"/>
            </a:solidFill>
          </a:ln>
        </p:spPr>
        <p:txBody>
          <a:bodyPr wrap="square" rtlCol="0">
            <a:spAutoFit/>
          </a:bodyPr>
          <a:lstStyle/>
          <a:p>
            <a:pPr algn="ctr"/>
            <a:r>
              <a:rPr kumimoji="1" lang="ja-JP" altLang="en-US" sz="1400" dirty="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44" name="テキスト ボックス 43">
            <a:extLst>
              <a:ext uri="{FF2B5EF4-FFF2-40B4-BE49-F238E27FC236}">
                <a16:creationId xmlns:a16="http://schemas.microsoft.com/office/drawing/2014/main" id="{FC21F1E8-71B9-C340-98FD-C0602F3ADB96}"/>
              </a:ext>
            </a:extLst>
          </p:cNvPr>
          <p:cNvSpPr txBox="1"/>
          <p:nvPr/>
        </p:nvSpPr>
        <p:spPr>
          <a:xfrm>
            <a:off x="3164046" y="6144287"/>
            <a:ext cx="28777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しっかり地域のチームでサポート</a:t>
            </a:r>
          </a:p>
        </p:txBody>
      </p:sp>
      <p:sp>
        <p:nvSpPr>
          <p:cNvPr id="41" name="タイトル 1">
            <a:extLst>
              <a:ext uri="{FF2B5EF4-FFF2-40B4-BE49-F238E27FC236}">
                <a16:creationId xmlns:a16="http://schemas.microsoft.com/office/drawing/2014/main" id="{A1157BAC-1122-4943-8265-8E4EEE647881}"/>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全国空き家アドバイザー協議会の設置に於ける活動（活動）</a:t>
            </a:r>
          </a:p>
        </p:txBody>
      </p:sp>
    </p:spTree>
    <p:extLst>
      <p:ext uri="{BB962C8B-B14F-4D97-AF65-F5344CB8AC3E}">
        <p14:creationId xmlns:p14="http://schemas.microsoft.com/office/powerpoint/2010/main" val="2449862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A60A0C-72A9-DD4A-62B2-ACAA8F5DEF39}"/>
              </a:ext>
            </a:extLst>
          </p:cNvPr>
          <p:cNvSpPr>
            <a:spLocks noGrp="1"/>
          </p:cNvSpPr>
          <p:nvPr>
            <p:ph type="title"/>
          </p:nvPr>
        </p:nvSpPr>
        <p:spPr/>
        <p:txBody>
          <a:bodyPr/>
          <a:lstStyle/>
          <a:p>
            <a:r>
              <a:rPr kumimoji="1" lang="ja-JP" altLang="en-US"/>
              <a:t>全国６０ヵ所で</a:t>
            </a:r>
            <a:r>
              <a:rPr kumimoji="1" lang="en-US" altLang="ja-JP" dirty="0"/>
              <a:t>W</a:t>
            </a:r>
            <a:r>
              <a:rPr kumimoji="1" lang="ja-JP" altLang="en-US"/>
              <a:t>講習・試験実施中</a:t>
            </a:r>
          </a:p>
        </p:txBody>
      </p:sp>
      <p:pic>
        <p:nvPicPr>
          <p:cNvPr id="5" name="コンテンツ プレースホルダー 4" descr="記号, 立つ, 馬, 男 が含まれている画像&#10;&#10;自動的に生成された説明">
            <a:extLst>
              <a:ext uri="{FF2B5EF4-FFF2-40B4-BE49-F238E27FC236}">
                <a16:creationId xmlns:a16="http://schemas.microsoft.com/office/drawing/2014/main" id="{CDC5BAF5-BDFF-F6E4-F697-FEC7A3041E4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673600" y="825500"/>
            <a:ext cx="4159250" cy="5829300"/>
          </a:xfrm>
        </p:spPr>
      </p:pic>
      <p:sp>
        <p:nvSpPr>
          <p:cNvPr id="6" name="テキスト ボックス 5">
            <a:extLst>
              <a:ext uri="{FF2B5EF4-FFF2-40B4-BE49-F238E27FC236}">
                <a16:creationId xmlns:a16="http://schemas.microsoft.com/office/drawing/2014/main" id="{EABC216E-8FBE-74BF-DD68-BF8ED0FF7300}"/>
              </a:ext>
            </a:extLst>
          </p:cNvPr>
          <p:cNvSpPr txBox="1"/>
          <p:nvPr/>
        </p:nvSpPr>
        <p:spPr>
          <a:xfrm>
            <a:off x="88901" y="825500"/>
            <a:ext cx="4483099" cy="4955203"/>
          </a:xfrm>
          <a:prstGeom prst="rect">
            <a:avLst/>
          </a:prstGeom>
          <a:noFill/>
        </p:spPr>
        <p:txBody>
          <a:bodyPr wrap="square" rtlCol="0">
            <a:spAutoFit/>
          </a:bodyPr>
          <a:lstStyle/>
          <a:p>
            <a:r>
              <a:rPr kumimoji="1" lang="ja-JP" altLang="en-US" sz="2400"/>
              <a:t>全国スケジュール</a:t>
            </a:r>
            <a:endParaRPr kumimoji="1" lang="en-US" altLang="ja-JP" sz="2400" dirty="0"/>
          </a:p>
          <a:p>
            <a:r>
              <a:rPr kumimoji="1" lang="ja-JP" altLang="en-US" sz="2400"/>
              <a:t>　　　　　　　（</a:t>
            </a:r>
            <a:r>
              <a:rPr kumimoji="1" lang="en-US" altLang="ja-JP" sz="2400" dirty="0"/>
              <a:t>9</a:t>
            </a:r>
            <a:r>
              <a:rPr kumimoji="1" lang="ja-JP" altLang="en-US" sz="2400"/>
              <a:t>月末まで）</a:t>
            </a:r>
            <a:endParaRPr kumimoji="1" lang="en-US" altLang="ja-JP" sz="2400" dirty="0"/>
          </a:p>
          <a:p>
            <a:endParaRPr kumimoji="1" lang="en-US" altLang="ja-JP" sz="2400" dirty="0"/>
          </a:p>
          <a:p>
            <a:r>
              <a:rPr kumimoji="1" lang="en-US" altLang="ja-JP" sz="2400" dirty="0"/>
              <a:t>7/ 9  </a:t>
            </a:r>
            <a:r>
              <a:rPr kumimoji="1" lang="ja-JP" altLang="en-US" sz="2400"/>
              <a:t>松本市　 　</a:t>
            </a:r>
            <a:r>
              <a:rPr kumimoji="1" lang="en-US" altLang="ja-JP" sz="2400" dirty="0"/>
              <a:t>7/30 </a:t>
            </a:r>
            <a:r>
              <a:rPr kumimoji="1" lang="ja-JP" altLang="en-US" sz="2400"/>
              <a:t>小田原市</a:t>
            </a:r>
          </a:p>
          <a:p>
            <a:r>
              <a:rPr kumimoji="1" lang="en-US" altLang="ja-JP" sz="2400" dirty="0"/>
              <a:t>7/31 </a:t>
            </a:r>
            <a:r>
              <a:rPr kumimoji="1" lang="ja-JP" altLang="en-US" sz="2400"/>
              <a:t>酒々井町 </a:t>
            </a:r>
            <a:r>
              <a:rPr kumimoji="1" lang="en-US" altLang="ja-JP" sz="2400" dirty="0"/>
              <a:t>    8/11 </a:t>
            </a:r>
            <a:r>
              <a:rPr kumimoji="1" lang="ja-JP" altLang="en-US" sz="2400"/>
              <a:t>石川町</a:t>
            </a:r>
          </a:p>
          <a:p>
            <a:r>
              <a:rPr kumimoji="1" lang="en-US" altLang="ja-JP" sz="2400" dirty="0"/>
              <a:t>8/17 </a:t>
            </a:r>
            <a:r>
              <a:rPr kumimoji="1" lang="ja-JP" altLang="en-US" sz="2400"/>
              <a:t>射水市  </a:t>
            </a:r>
            <a:r>
              <a:rPr kumimoji="1" lang="en-US" altLang="ja-JP" sz="2400" dirty="0"/>
              <a:t>      </a:t>
            </a:r>
            <a:r>
              <a:rPr kumimoji="1" lang="ja-JP" altLang="en-US" sz="2400"/>
              <a:t> </a:t>
            </a:r>
            <a:r>
              <a:rPr kumimoji="1" lang="en-US" altLang="ja-JP" sz="2400" dirty="0"/>
              <a:t>8/20 </a:t>
            </a:r>
            <a:r>
              <a:rPr kumimoji="1" lang="ja-JP" altLang="en-US" sz="2400"/>
              <a:t>下郷町</a:t>
            </a:r>
          </a:p>
          <a:p>
            <a:r>
              <a:rPr kumimoji="1" lang="en-US" altLang="ja-JP" sz="2400" dirty="0"/>
              <a:t>8/23 </a:t>
            </a:r>
            <a:r>
              <a:rPr kumimoji="1" lang="ja-JP" altLang="en-US" sz="2400"/>
              <a:t>宇佐市  </a:t>
            </a:r>
            <a:r>
              <a:rPr kumimoji="1" lang="en-US" altLang="ja-JP" sz="2400" dirty="0"/>
              <a:t>       </a:t>
            </a:r>
            <a:r>
              <a:rPr kumimoji="1" lang="ja-JP" altLang="en-US" sz="2400"/>
              <a:t> </a:t>
            </a:r>
            <a:r>
              <a:rPr kumimoji="1" lang="en-US" altLang="ja-JP" sz="2400" dirty="0"/>
              <a:t>8/24 </a:t>
            </a:r>
            <a:r>
              <a:rPr kumimoji="1" lang="ja-JP" altLang="en-US" sz="2400"/>
              <a:t>延岡市</a:t>
            </a:r>
          </a:p>
          <a:p>
            <a:r>
              <a:rPr kumimoji="1" lang="en-US" altLang="ja-JP" sz="2400" dirty="0"/>
              <a:t>8/29 </a:t>
            </a:r>
            <a:r>
              <a:rPr kumimoji="1" lang="ja-JP" altLang="en-US" sz="2400"/>
              <a:t>伊勢市 </a:t>
            </a:r>
            <a:r>
              <a:rPr kumimoji="1" lang="en-US" altLang="ja-JP" sz="2400" dirty="0"/>
              <a:t>      </a:t>
            </a:r>
            <a:r>
              <a:rPr kumimoji="1" lang="ja-JP" altLang="en-US" sz="2400"/>
              <a:t>  </a:t>
            </a:r>
            <a:r>
              <a:rPr kumimoji="1" lang="en-US" altLang="ja-JP" sz="2400" dirty="0"/>
              <a:t> 9/  3  </a:t>
            </a:r>
            <a:r>
              <a:rPr kumimoji="1" lang="ja-JP" altLang="en-US" sz="2400"/>
              <a:t>松山市　</a:t>
            </a:r>
          </a:p>
          <a:p>
            <a:r>
              <a:rPr kumimoji="1" lang="en-US" altLang="ja-JP" sz="2400" dirty="0"/>
              <a:t>9/ 9  </a:t>
            </a:r>
            <a:r>
              <a:rPr kumimoji="1" lang="ja-JP" altLang="en-US" sz="2400"/>
              <a:t>阿賀町   </a:t>
            </a:r>
            <a:r>
              <a:rPr kumimoji="1" lang="en-US" altLang="ja-JP" sz="2400" dirty="0"/>
              <a:t>       9/10 </a:t>
            </a:r>
            <a:r>
              <a:rPr kumimoji="1" lang="ja-JP" altLang="en-US" sz="2400"/>
              <a:t>東京</a:t>
            </a:r>
          </a:p>
          <a:p>
            <a:r>
              <a:rPr kumimoji="1" lang="en-US" altLang="ja-JP" sz="2400" dirty="0"/>
              <a:t>9/14 </a:t>
            </a:r>
            <a:r>
              <a:rPr kumimoji="1" lang="ja-JP" altLang="en-US" sz="2400"/>
              <a:t>大阪　　</a:t>
            </a:r>
            <a:r>
              <a:rPr kumimoji="1" lang="en-US" altLang="ja-JP" sz="2400" dirty="0"/>
              <a:t>   </a:t>
            </a:r>
            <a:r>
              <a:rPr kumimoji="1" lang="ja-JP" altLang="en-US" sz="2400"/>
              <a:t>  </a:t>
            </a:r>
            <a:r>
              <a:rPr kumimoji="1" lang="en-US" altLang="ja-JP" sz="2400" dirty="0"/>
              <a:t> 9/13 </a:t>
            </a:r>
            <a:r>
              <a:rPr kumimoji="1" lang="ja-JP" altLang="en-US" sz="2400"/>
              <a:t>宇陀市</a:t>
            </a:r>
          </a:p>
          <a:p>
            <a:r>
              <a:rPr kumimoji="1" lang="en-US" altLang="ja-JP" sz="2400" dirty="0"/>
              <a:t>9/16 </a:t>
            </a:r>
            <a:r>
              <a:rPr kumimoji="1" lang="ja-JP" altLang="en-US" sz="2400"/>
              <a:t>菰野町  </a:t>
            </a:r>
            <a:r>
              <a:rPr kumimoji="1" lang="en-US" altLang="ja-JP" sz="2400" dirty="0"/>
              <a:t>        </a:t>
            </a:r>
            <a:r>
              <a:rPr kumimoji="1" lang="ja-JP" altLang="en-US" sz="2400"/>
              <a:t> </a:t>
            </a:r>
            <a:r>
              <a:rPr kumimoji="1" lang="en-US" altLang="ja-JP" sz="2400" dirty="0"/>
              <a:t>9/17  </a:t>
            </a:r>
            <a:r>
              <a:rPr kumimoji="1" lang="ja-JP" altLang="en-US" sz="2400"/>
              <a:t>岡山市</a:t>
            </a:r>
          </a:p>
          <a:p>
            <a:r>
              <a:rPr kumimoji="1" lang="en-US" altLang="ja-JP" sz="2400" dirty="0"/>
              <a:t>9/19 </a:t>
            </a:r>
            <a:r>
              <a:rPr kumimoji="1" lang="ja-JP" altLang="en-US" sz="2400"/>
              <a:t>佐賀市  </a:t>
            </a:r>
            <a:r>
              <a:rPr kumimoji="1" lang="en-US" altLang="ja-JP" sz="2400" dirty="0"/>
              <a:t>        </a:t>
            </a:r>
            <a:r>
              <a:rPr kumimoji="1" lang="ja-JP" altLang="en-US" sz="2400"/>
              <a:t> </a:t>
            </a:r>
            <a:r>
              <a:rPr kumimoji="1" lang="en-US" altLang="ja-JP" sz="2400" dirty="0"/>
              <a:t>9/21  </a:t>
            </a:r>
            <a:r>
              <a:rPr kumimoji="1" lang="ja-JP" altLang="en-US" sz="2400"/>
              <a:t>中津市</a:t>
            </a:r>
          </a:p>
          <a:p>
            <a:r>
              <a:rPr kumimoji="1" lang="en-US" altLang="ja-JP" sz="2400" dirty="0"/>
              <a:t>9/22 </a:t>
            </a:r>
            <a:r>
              <a:rPr kumimoji="1" lang="ja-JP" altLang="en-US" sz="2400"/>
              <a:t>岡垣町 </a:t>
            </a:r>
            <a:r>
              <a:rPr kumimoji="1" lang="en-US" altLang="ja-JP" sz="2400" dirty="0"/>
              <a:t>  </a:t>
            </a:r>
            <a:r>
              <a:rPr kumimoji="1" lang="ja-JP" altLang="en-US" sz="2400"/>
              <a:t>  </a:t>
            </a:r>
            <a:endParaRPr kumimoji="1" lang="ja-JP" altLang="en-US" sz="2800"/>
          </a:p>
        </p:txBody>
      </p:sp>
    </p:spTree>
    <p:extLst>
      <p:ext uri="{BB962C8B-B14F-4D97-AF65-F5344CB8AC3E}">
        <p14:creationId xmlns:p14="http://schemas.microsoft.com/office/powerpoint/2010/main" val="3284389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headEnd type="non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TotalTime>
  <Words>1263</Words>
  <Application>Microsoft Macintosh PowerPoint</Application>
  <PresentationFormat>画面に合わせる (4:3)</PresentationFormat>
  <Paragraphs>190</Paragraphs>
  <Slides>19</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19</vt:i4>
      </vt:variant>
    </vt:vector>
  </HeadingPairs>
  <TitlesOfParts>
    <vt:vector size="24" baseType="lpstr">
      <vt:lpstr>ＭＳ ゴシック</vt:lpstr>
      <vt:lpstr>游ゴシック</vt:lpstr>
      <vt:lpstr>Arial</vt:lpstr>
      <vt:lpstr>Calibri</vt:lpstr>
      <vt:lpstr>Office テーマ</vt:lpstr>
      <vt:lpstr> 一般社団法人 全国空き家アドバイザー協議会　　　○○県○○支部  令和４年７月度例会 （過去の例会資料も参考にしてください）</vt:lpstr>
      <vt:lpstr>世の中には多くの0円案件のサイトがあります</vt:lpstr>
      <vt:lpstr>空き家アドバイザー協議会では【0円古民家】を運営しています</vt:lpstr>
      <vt:lpstr>【0円古民家】の仕組み</vt:lpstr>
      <vt:lpstr>【0円古民家】の違いは</vt:lpstr>
      <vt:lpstr>【0円古民家】で</vt:lpstr>
      <vt:lpstr>全国空き家アドバイザー協議会は</vt:lpstr>
      <vt:lpstr>全国空き家アドバイザー協議会は</vt:lpstr>
      <vt:lpstr>米原市協定抜粋</vt:lpstr>
      <vt:lpstr>美里町協定抜粋</vt:lpstr>
      <vt:lpstr>亀岡市事例</vt:lpstr>
      <vt:lpstr> </vt:lpstr>
      <vt:lpstr>令和４年施行新・空き家法</vt:lpstr>
      <vt:lpstr>国庫帰属制度</vt:lpstr>
      <vt:lpstr>相続土地の登記義務化（令和6年4月1日開始）</vt:lpstr>
      <vt:lpstr>PowerPoint プレゼンテーション</vt:lpstr>
      <vt:lpstr>PowerPoint プレゼンテーション</vt:lpstr>
      <vt:lpstr>全国６０ヵ所でW講習・試験実施中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井上 幸一</dc:creator>
  <cp:lastModifiedBy>2435</cp:lastModifiedBy>
  <cp:revision>47</cp:revision>
  <dcterms:created xsi:type="dcterms:W3CDTF">2021-01-14T06:07:19Z</dcterms:created>
  <dcterms:modified xsi:type="dcterms:W3CDTF">2022-07-06T04:32:47Z</dcterms:modified>
</cp:coreProperties>
</file>