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1874" r:id="rId2"/>
    <p:sldId id="3234" r:id="rId3"/>
    <p:sldId id="260" r:id="rId4"/>
    <p:sldId id="261" r:id="rId5"/>
    <p:sldId id="262" r:id="rId6"/>
    <p:sldId id="263" r:id="rId7"/>
    <p:sldId id="3340" r:id="rId8"/>
    <p:sldId id="3341" r:id="rId9"/>
    <p:sldId id="3342" r:id="rId10"/>
    <p:sldId id="3343" r:id="rId11"/>
    <p:sldId id="272" r:id="rId12"/>
    <p:sldId id="273" r:id="rId13"/>
    <p:sldId id="3000" r:id="rId14"/>
    <p:sldId id="274" r:id="rId15"/>
    <p:sldId id="276" r:id="rId16"/>
    <p:sldId id="277" r:id="rId17"/>
    <p:sldId id="278" r:id="rId18"/>
    <p:sldId id="279" r:id="rId19"/>
    <p:sldId id="280" r:id="rId20"/>
    <p:sldId id="281" r:id="rId21"/>
    <p:sldId id="283" r:id="rId22"/>
    <p:sldId id="3334" r:id="rId23"/>
    <p:sldId id="284" r:id="rId24"/>
    <p:sldId id="285" r:id="rId25"/>
    <p:sldId id="1929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94" autoAdjust="0"/>
    <p:restoredTop sz="92473"/>
  </p:normalViewPr>
  <p:slideViewPr>
    <p:cSldViewPr snapToGrid="0">
      <p:cViewPr varScale="1">
        <p:scale>
          <a:sx n="104" d="100"/>
          <a:sy n="104" d="100"/>
        </p:scale>
        <p:origin x="1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D54BAB-F427-EC46-9A16-C7F933F82731}" type="datetimeFigureOut">
              <a:rPr kumimoji="1" lang="ja-JP" altLang="en-US" smtClean="0"/>
              <a:t>2022/7/30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5D186F-AB7A-094B-AEDC-1B7DC4FD80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0966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ctr"/>
          <a:lstStyle>
            <a:lvl1pPr algn="ctr">
              <a:defRPr sz="60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F8EC62DB-24D5-4BAA-BC26-28198A9E5D1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7568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161"/>
            <a:ext cx="7886700" cy="559119"/>
          </a:xfrm>
        </p:spPr>
        <p:txBody>
          <a:bodyPr>
            <a:normAutofit/>
          </a:bodyPr>
          <a:lstStyle>
            <a:lvl1pPr>
              <a:defRPr sz="24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791154"/>
            <a:ext cx="7886700" cy="518702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ED4897-232E-C24A-86FB-AD60E3257419}"/>
              </a:ext>
            </a:extLst>
          </p:cNvPr>
          <p:cNvSpPr/>
          <p:nvPr userDrawn="1"/>
        </p:nvSpPr>
        <p:spPr>
          <a:xfrm>
            <a:off x="0" y="638975"/>
            <a:ext cx="91440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1109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F8EC62DB-24D5-4BAA-BC26-28198A9E5D1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5042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76923"/>
            <a:ext cx="7886700" cy="91376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F8EC62DB-24D5-4BAA-BC26-28198A9E5D1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378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776923"/>
            <a:ext cx="7886700" cy="91376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F8EC62DB-24D5-4BAA-BC26-28198A9E5D1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8905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76923"/>
            <a:ext cx="7886700" cy="91376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F8EC62DB-24D5-4BAA-BC26-28198A9E5D1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65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F8EC62DB-24D5-4BAA-BC26-28198A9E5D1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045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069974"/>
          </a:xfrm>
        </p:spPr>
        <p:txBody>
          <a:bodyPr anchor="b">
            <a:normAutofit/>
          </a:bodyPr>
          <a:lstStyle>
            <a:lvl1pPr>
              <a:defRPr sz="28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 sz="28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 sz="24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 sz="20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 sz="20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F8EC62DB-24D5-4BAA-BC26-28198A9E5D1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284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987426"/>
            <a:ext cx="2949178" cy="1069974"/>
          </a:xfrm>
        </p:spPr>
        <p:txBody>
          <a:bodyPr anchor="b">
            <a:normAutofit/>
          </a:bodyPr>
          <a:lstStyle>
            <a:lvl1pPr>
              <a:defRPr sz="28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F8EC62DB-24D5-4BAA-BC26-28198A9E5D1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2698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776923"/>
            <a:ext cx="7886700" cy="913766"/>
          </a:xfrm>
        </p:spPr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F8EC62DB-24D5-4BAA-BC26-28198A9E5D1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3113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853439"/>
            <a:ext cx="1971675" cy="5323524"/>
          </a:xfrm>
        </p:spPr>
        <p:txBody>
          <a:bodyPr vert="eaVert"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853439"/>
            <a:ext cx="5800725" cy="5323523"/>
          </a:xfrm>
        </p:spPr>
        <p:txBody>
          <a:bodyPr vert="eaVert"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  <a:lvl2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2pPr>
            <a:lvl3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3pPr>
            <a:lvl4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4pPr>
            <a:lvl5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F8EC62DB-24D5-4BAA-BC26-28198A9E5D1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1157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776923"/>
            <a:ext cx="7886700" cy="9137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defRPr>
            </a:lvl1pPr>
          </a:lstStyle>
          <a:p>
            <a:fld id="{F8EC62DB-24D5-4BAA-BC26-28198A9E5D11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F56F2BBA-D647-4137-9AB4-AB84CCAE332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6391" y="26211"/>
            <a:ext cx="957609" cy="571324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E1AF041-0D33-4873-853A-73A55798B9D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359288"/>
            <a:ext cx="2057400" cy="36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007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ＭＳ ゴシック" panose="020B0609070205080204" pitchFamily="49" charset="-128"/>
          <a:ea typeface="ＭＳ ゴシック" panose="020B0609070205080204" pitchFamily="49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11A8E9-5714-EB42-8AED-A46870A10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" y="3752849"/>
            <a:ext cx="4940300" cy="2452687"/>
          </a:xfrm>
        </p:spPr>
        <p:txBody>
          <a:bodyPr anchor="ctr">
            <a:normAutofit fontScale="90000"/>
          </a:bodyPr>
          <a:lstStyle/>
          <a:p>
            <a:br>
              <a:rPr kumimoji="1" lang="en-US" altLang="ja-JP" dirty="0"/>
            </a:br>
            <a:r>
              <a:rPr kumimoji="1" lang="ja-JP" altLang="en-US" dirty="0"/>
              <a:t>一般社団法人</a:t>
            </a:r>
            <a:br>
              <a:rPr kumimoji="1" lang="en-US" altLang="ja-JP" dirty="0"/>
            </a:br>
            <a:r>
              <a:rPr kumimoji="1" lang="ja-JP" altLang="en-US" dirty="0"/>
              <a:t>全国空き家アドバイザー協議会　　　○○県○○支部</a:t>
            </a:r>
            <a:br>
              <a:rPr kumimoji="1" lang="en-US" altLang="ja-JP" dirty="0"/>
            </a:br>
            <a:br>
              <a:rPr kumimoji="1" lang="en-US" altLang="ja-JP" dirty="0"/>
            </a:br>
            <a:r>
              <a:rPr kumimoji="1" lang="ja-JP" altLang="en-US" sz="4000"/>
              <a:t>令和４年</a:t>
            </a:r>
            <a:r>
              <a:rPr lang="ja-JP" altLang="en-US" sz="4000"/>
              <a:t>８</a:t>
            </a:r>
            <a:r>
              <a:rPr kumimoji="1" lang="ja-JP" altLang="en-US" sz="4000"/>
              <a:t>月度例会</a:t>
            </a:r>
            <a:br>
              <a:rPr kumimoji="1" lang="en-US" altLang="ja-JP" sz="4000" dirty="0"/>
            </a:br>
            <a:r>
              <a:rPr kumimoji="1" lang="ja-JP" altLang="en-US" sz="2000"/>
              <a:t>（過去の例会資料も参考</a:t>
            </a:r>
            <a:r>
              <a:rPr lang="ja-JP" altLang="en-US" sz="2000"/>
              <a:t>にしてください）</a:t>
            </a:r>
            <a:endParaRPr kumimoji="1" lang="ja-JP" altLang="en-US" sz="2000" dirty="0"/>
          </a:p>
        </p:txBody>
      </p:sp>
      <p:pic>
        <p:nvPicPr>
          <p:cNvPr id="4" name="コンテンツ プレースホルダー 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F81D9DA0-1374-A940-8F93-0A450A5753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9143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8134428-8A6F-402C-A51B-EFCA2D806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6205" y="3752849"/>
            <a:ext cx="4014741" cy="2965451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ja-JP" altLang="en-US" sz="2400"/>
              <a:t>　　</a:t>
            </a:r>
            <a:r>
              <a:rPr lang="ja-JP" altLang="en-US" sz="2400">
                <a:solidFill>
                  <a:schemeClr val="accent1"/>
                </a:solidFill>
              </a:rPr>
              <a:t>ー教本から学ぶー</a:t>
            </a:r>
            <a:endParaRPr lang="en-US" altLang="ja-JP" sz="24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ja-JP" altLang="en-US" sz="2400"/>
              <a:t>空き家課題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/>
              <a:t>トータルコンサルタント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/>
              <a:t>　　</a:t>
            </a:r>
            <a:r>
              <a:rPr lang="ja-JP" altLang="en-US" sz="2400">
                <a:solidFill>
                  <a:srgbClr val="FF0000"/>
                </a:solidFill>
              </a:rPr>
              <a:t>　　　</a:t>
            </a:r>
            <a:r>
              <a:rPr lang="en-US" altLang="ja-JP" sz="2400" dirty="0">
                <a:solidFill>
                  <a:srgbClr val="FF0000"/>
                </a:solidFill>
              </a:rPr>
              <a:t> </a:t>
            </a:r>
            <a:r>
              <a:rPr lang="ja-JP" altLang="en-US" sz="2400">
                <a:solidFill>
                  <a:srgbClr val="FF0000"/>
                </a:solidFill>
              </a:rPr>
              <a:t>✖️</a:t>
            </a:r>
            <a:endParaRPr lang="en-US" altLang="ja-JP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ja-JP" altLang="en-US" sz="2400"/>
              <a:t>サステナブルな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/>
              <a:t>　　まちづくりプランナー　　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27457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タイトル 1">
            <a:extLst>
              <a:ext uri="{FF2B5EF4-FFF2-40B4-BE49-F238E27FC236}">
                <a16:creationId xmlns:a16="http://schemas.microsoft.com/office/drawing/2014/main" id="{529FE70A-9D3F-1A44-BB60-68A72926F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65" y="193676"/>
            <a:ext cx="6379003" cy="345393"/>
          </a:xfrm>
        </p:spPr>
        <p:txBody>
          <a:bodyPr>
            <a:normAutofit fontScale="90000"/>
          </a:bodyPr>
          <a:lstStyle/>
          <a:p>
            <a:r>
              <a:rPr kumimoji="1" lang="ja-JP" altLang="en-US" b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空き家課題</a:t>
            </a:r>
            <a:r>
              <a:rPr kumimoji="1" lang="en-US" altLang="ja-JP" b="0" dirty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TC/</a:t>
            </a:r>
            <a:r>
              <a:rPr kumimoji="1" lang="ja-JP" altLang="en-US" b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サスプラ　仕組み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044F00A-8AF4-5742-8CD9-43633F83B9B0}"/>
              </a:ext>
            </a:extLst>
          </p:cNvPr>
          <p:cNvSpPr txBox="1"/>
          <p:nvPr/>
        </p:nvSpPr>
        <p:spPr>
          <a:xfrm>
            <a:off x="3166988" y="3014990"/>
            <a:ext cx="2635991" cy="26161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全国空き家アドバイザー協議会　支部</a:t>
            </a:r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94CB9060-71B2-5247-AC6D-770E0F43DE88}"/>
              </a:ext>
            </a:extLst>
          </p:cNvPr>
          <p:cNvSpPr/>
          <p:nvPr/>
        </p:nvSpPr>
        <p:spPr>
          <a:xfrm>
            <a:off x="152067" y="6046620"/>
            <a:ext cx="8895994" cy="4051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5124E9B-61DB-AB43-9104-EE79FFE7E847}"/>
              </a:ext>
            </a:extLst>
          </p:cNvPr>
          <p:cNvSpPr txBox="1"/>
          <p:nvPr/>
        </p:nvSpPr>
        <p:spPr>
          <a:xfrm>
            <a:off x="207272" y="6118378"/>
            <a:ext cx="441248" cy="2616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50" dirty="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DIY</a:t>
            </a:r>
            <a:endParaRPr kumimoji="1" lang="ja-JP" altLang="en-US" sz="105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C8BA5B2-ED3B-FC4B-BD86-0AD62EDE69A9}"/>
              </a:ext>
            </a:extLst>
          </p:cNvPr>
          <p:cNvSpPr txBox="1"/>
          <p:nvPr/>
        </p:nvSpPr>
        <p:spPr>
          <a:xfrm>
            <a:off x="834878" y="6118378"/>
            <a:ext cx="1057931" cy="2616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あんしん解体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BA2E03E-EF77-9247-95E7-F88A14550DBA}"/>
              </a:ext>
            </a:extLst>
          </p:cNvPr>
          <p:cNvSpPr txBox="1"/>
          <p:nvPr/>
        </p:nvSpPr>
        <p:spPr>
          <a:xfrm>
            <a:off x="3885541" y="6118378"/>
            <a:ext cx="689817" cy="2616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050" dirty="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COSOJI</a:t>
            </a:r>
            <a:endParaRPr kumimoji="1" lang="ja-JP" altLang="en-US" sz="105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5632F79-F467-E54E-96D4-3CBCFFE3895F}"/>
              </a:ext>
            </a:extLst>
          </p:cNvPr>
          <p:cNvSpPr txBox="1"/>
          <p:nvPr/>
        </p:nvSpPr>
        <p:spPr>
          <a:xfrm>
            <a:off x="6006006" y="6122225"/>
            <a:ext cx="516552" cy="25391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家史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91BC630-B687-5A4F-B7F4-5B57A06E0B38}"/>
              </a:ext>
            </a:extLst>
          </p:cNvPr>
          <p:cNvSpPr txBox="1"/>
          <p:nvPr/>
        </p:nvSpPr>
        <p:spPr>
          <a:xfrm>
            <a:off x="4761716" y="6122225"/>
            <a:ext cx="1057932" cy="25391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シルバー人材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53F97F4-4D9F-744E-A800-30230670B7A0}"/>
              </a:ext>
            </a:extLst>
          </p:cNvPr>
          <p:cNvSpPr txBox="1"/>
          <p:nvPr/>
        </p:nvSpPr>
        <p:spPr>
          <a:xfrm>
            <a:off x="6708916" y="6122225"/>
            <a:ext cx="597137" cy="25391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住教育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2821BE6-AA02-9445-898C-339775714735}"/>
              </a:ext>
            </a:extLst>
          </p:cNvPr>
          <p:cNvSpPr txBox="1"/>
          <p:nvPr/>
        </p:nvSpPr>
        <p:spPr>
          <a:xfrm>
            <a:off x="7492409" y="6122225"/>
            <a:ext cx="1458490" cy="25391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全日本不動産協会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66AC08F3-9436-8148-9A70-C2F3F17AFE22}"/>
              </a:ext>
            </a:extLst>
          </p:cNvPr>
          <p:cNvCxnSpPr>
            <a:cxnSpLocks/>
            <a:stCxn id="27" idx="0"/>
            <a:endCxn id="4" idx="2"/>
          </p:cNvCxnSpPr>
          <p:nvPr/>
        </p:nvCxnSpPr>
        <p:spPr>
          <a:xfrm flipV="1">
            <a:off x="4484984" y="3276600"/>
            <a:ext cx="0" cy="304801"/>
          </a:xfrm>
          <a:prstGeom prst="line">
            <a:avLst/>
          </a:prstGeom>
          <a:ln w="34925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5E75DE9-4D28-5741-8FAE-4A568FE1E942}"/>
              </a:ext>
            </a:extLst>
          </p:cNvPr>
          <p:cNvSpPr txBox="1"/>
          <p:nvPr/>
        </p:nvSpPr>
        <p:spPr>
          <a:xfrm>
            <a:off x="4580948" y="3322766"/>
            <a:ext cx="902811" cy="21544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会員組織を構築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0706EF5-C3DF-E846-BDDB-AB4E8E9EDCD1}"/>
              </a:ext>
            </a:extLst>
          </p:cNvPr>
          <p:cNvSpPr txBox="1"/>
          <p:nvPr/>
        </p:nvSpPr>
        <p:spPr>
          <a:xfrm>
            <a:off x="152066" y="2088260"/>
            <a:ext cx="2405830" cy="2616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1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全国古民家再生協会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1BF0AA4-F6E6-8945-97E5-529A83899324}"/>
              </a:ext>
            </a:extLst>
          </p:cNvPr>
          <p:cNvSpPr txBox="1"/>
          <p:nvPr/>
        </p:nvSpPr>
        <p:spPr>
          <a:xfrm>
            <a:off x="3166988" y="2088260"/>
            <a:ext cx="2635990" cy="2616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1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自治体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FE77322-2A4C-664C-BBAC-49596847041F}"/>
              </a:ext>
            </a:extLst>
          </p:cNvPr>
          <p:cNvSpPr txBox="1"/>
          <p:nvPr/>
        </p:nvSpPr>
        <p:spPr>
          <a:xfrm rot="5400000">
            <a:off x="2693165" y="2080566"/>
            <a:ext cx="338554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⇅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9ED5150-C625-9943-938A-AEDC1B4DEBD7}"/>
              </a:ext>
            </a:extLst>
          </p:cNvPr>
          <p:cNvSpPr txBox="1"/>
          <p:nvPr/>
        </p:nvSpPr>
        <p:spPr>
          <a:xfrm>
            <a:off x="2564924" y="2349870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連携協定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D494875-1541-ED4A-85B9-180DAA06F628}"/>
              </a:ext>
            </a:extLst>
          </p:cNvPr>
          <p:cNvSpPr txBox="1"/>
          <p:nvPr/>
        </p:nvSpPr>
        <p:spPr>
          <a:xfrm>
            <a:off x="6412071" y="2088260"/>
            <a:ext cx="2635990" cy="261610"/>
          </a:xfrm>
          <a:prstGeom prst="rect">
            <a:avLst/>
          </a:prstGeom>
          <a:noFill/>
          <a:ln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1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空き家バンク（移住中心になる）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D5A1026-F883-DF42-962E-897C77349368}"/>
              </a:ext>
            </a:extLst>
          </p:cNvPr>
          <p:cNvSpPr txBox="1"/>
          <p:nvPr/>
        </p:nvSpPr>
        <p:spPr>
          <a:xfrm>
            <a:off x="721753" y="3014990"/>
            <a:ext cx="1836143" cy="2616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kumimoji="1" lang="ja-JP" altLang="en-US" sz="10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協議会事務局（加盟企業）</a:t>
            </a:r>
            <a:endParaRPr kumimoji="1" lang="ja-JP" altLang="en-US" sz="80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DD754BDA-63BA-9340-8487-71E4942ACE63}"/>
              </a:ext>
            </a:extLst>
          </p:cNvPr>
          <p:cNvCxnSpPr>
            <a:cxnSpLocks/>
          </p:cNvCxnSpPr>
          <p:nvPr/>
        </p:nvCxnSpPr>
        <p:spPr>
          <a:xfrm>
            <a:off x="1918901" y="2388343"/>
            <a:ext cx="0" cy="626647"/>
          </a:xfrm>
          <a:prstGeom prst="line">
            <a:avLst/>
          </a:prstGeom>
          <a:ln w="3492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44FC6F96-0655-D04D-931F-7CC92A6CC91B}"/>
              </a:ext>
            </a:extLst>
          </p:cNvPr>
          <p:cNvCxnSpPr>
            <a:cxnSpLocks/>
            <a:stCxn id="22" idx="3"/>
            <a:endCxn id="4" idx="1"/>
          </p:cNvCxnSpPr>
          <p:nvPr/>
        </p:nvCxnSpPr>
        <p:spPr>
          <a:xfrm>
            <a:off x="2557896" y="3145795"/>
            <a:ext cx="609092" cy="0"/>
          </a:xfrm>
          <a:prstGeom prst="line">
            <a:avLst/>
          </a:prstGeom>
          <a:ln w="3492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37DD52F-2DA7-F04C-AABE-59197924C82D}"/>
              </a:ext>
            </a:extLst>
          </p:cNvPr>
          <p:cNvSpPr txBox="1"/>
          <p:nvPr/>
        </p:nvSpPr>
        <p:spPr>
          <a:xfrm>
            <a:off x="2635896" y="314579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運営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90BF5FE-CB9F-BA4E-9688-9AA0B0464DF0}"/>
              </a:ext>
            </a:extLst>
          </p:cNvPr>
          <p:cNvSpPr txBox="1">
            <a:spLocks/>
          </p:cNvSpPr>
          <p:nvPr/>
        </p:nvSpPr>
        <p:spPr>
          <a:xfrm>
            <a:off x="3166988" y="3843011"/>
            <a:ext cx="2635984" cy="18548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r>
              <a:rPr kumimoji="1" lang="ja-JP" altLang="en-US" sz="11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・会員（建築業）</a:t>
            </a:r>
            <a:endParaRPr kumimoji="1" lang="en-US" altLang="ja-JP" sz="11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kumimoji="1" lang="ja-JP" altLang="en-US" sz="11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・会員（解体業）</a:t>
            </a:r>
            <a:endParaRPr kumimoji="1" lang="en-US" altLang="ja-JP" sz="11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kumimoji="1" lang="ja-JP" altLang="en-US" sz="11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・会員（不動産業）</a:t>
            </a:r>
            <a:endParaRPr kumimoji="1" lang="en-US" altLang="ja-JP" sz="11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kumimoji="1" lang="ja-JP" altLang="en-US" sz="11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・会員（行政書士）</a:t>
            </a:r>
            <a:endParaRPr kumimoji="1" lang="en-US" altLang="ja-JP" sz="11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kumimoji="1" lang="ja-JP" altLang="en-US" sz="105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など・・・１０社程度を会員</a:t>
            </a:r>
            <a:endParaRPr kumimoji="1" lang="en-US" altLang="ja-JP" sz="11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FE41798-C7C4-B04E-848E-82905C8FAF9F}"/>
              </a:ext>
            </a:extLst>
          </p:cNvPr>
          <p:cNvSpPr txBox="1"/>
          <p:nvPr/>
        </p:nvSpPr>
        <p:spPr>
          <a:xfrm>
            <a:off x="3166988" y="3581401"/>
            <a:ext cx="2635991" cy="26161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支部会員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9149E94-6838-9D41-97DF-A3D23B428158}"/>
              </a:ext>
            </a:extLst>
          </p:cNvPr>
          <p:cNvSpPr txBox="1"/>
          <p:nvPr/>
        </p:nvSpPr>
        <p:spPr>
          <a:xfrm>
            <a:off x="6424881" y="3581401"/>
            <a:ext cx="2635991" cy="26161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>
                <a:solidFill>
                  <a:schemeClr val="bg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各種業務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782B74D-B6BE-4649-B1EA-A10B4CC56991}"/>
              </a:ext>
            </a:extLst>
          </p:cNvPr>
          <p:cNvSpPr txBox="1">
            <a:spLocks/>
          </p:cNvSpPr>
          <p:nvPr/>
        </p:nvSpPr>
        <p:spPr>
          <a:xfrm>
            <a:off x="6424888" y="3843011"/>
            <a:ext cx="2635984" cy="1854819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r>
              <a:rPr kumimoji="1" lang="ja-JP" altLang="en-US" sz="12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移住だけでない様々な課題解決</a:t>
            </a:r>
            <a:endParaRPr kumimoji="1" lang="en-US" altLang="ja-JP" sz="12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kumimoji="1" lang="ja-JP" altLang="en-US" sz="12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（建物の付加価値を上げていく）</a:t>
            </a:r>
            <a:endParaRPr kumimoji="1" lang="en-US" altLang="ja-JP" sz="12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endParaRPr kumimoji="1" lang="en-US" altLang="ja-JP" sz="12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kumimoji="1" lang="ja-JP" altLang="en-US" sz="12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・空き家の売買</a:t>
            </a:r>
            <a:endParaRPr kumimoji="1" lang="en-US" altLang="ja-JP" sz="12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kumimoji="1" lang="ja-JP" altLang="en-US" sz="12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・空き家（在来）のリフォーム</a:t>
            </a:r>
            <a:endParaRPr kumimoji="1" lang="en-US" altLang="ja-JP" sz="12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kumimoji="1" lang="ja-JP" altLang="en-US" sz="12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・空き家の解体</a:t>
            </a:r>
            <a:endParaRPr kumimoji="1" lang="en-US" altLang="ja-JP" sz="12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kumimoji="1" lang="ja-JP" altLang="en-US" sz="12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・相続関係</a:t>
            </a:r>
            <a:endParaRPr kumimoji="1" lang="en-US" altLang="ja-JP" sz="12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kumimoji="1" lang="ja-JP" altLang="en-US" sz="12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・田舎への移住相談</a:t>
            </a:r>
            <a:endParaRPr kumimoji="1" lang="en-US" altLang="ja-JP" sz="12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r>
              <a:rPr kumimoji="1" lang="ja-JP" altLang="en-US" sz="12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・空き家の利活用　　</a:t>
            </a:r>
            <a:r>
              <a:rPr kumimoji="1" lang="en-US" altLang="ja-JP" sz="1200" dirty="0" err="1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etc</a:t>
            </a:r>
            <a:endParaRPr kumimoji="1" lang="en-US" altLang="ja-JP" sz="12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5F871D4-4D98-9241-AA2B-54EAAAB68C13}"/>
              </a:ext>
            </a:extLst>
          </p:cNvPr>
          <p:cNvSpPr txBox="1"/>
          <p:nvPr/>
        </p:nvSpPr>
        <p:spPr>
          <a:xfrm>
            <a:off x="1279905" y="3581401"/>
            <a:ext cx="1277991" cy="2616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kumimoji="1" lang="ja-JP" altLang="en-US" sz="8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講習試験</a:t>
            </a:r>
            <a:endParaRPr kumimoji="1" lang="en-US" altLang="ja-JP" sz="8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pPr algn="ctr"/>
            <a:r>
              <a:rPr kumimoji="1" lang="ja-JP" altLang="en-US" sz="6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空き家課題</a:t>
            </a:r>
            <a:r>
              <a:rPr kumimoji="1" lang="en-US" altLang="ja-JP" sz="600" dirty="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TC/</a:t>
            </a:r>
            <a:r>
              <a:rPr kumimoji="1" lang="ja-JP" altLang="en-US" sz="6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サスプラ</a:t>
            </a:r>
          </a:p>
        </p:txBody>
      </p:sp>
      <p:cxnSp>
        <p:nvCxnSpPr>
          <p:cNvPr id="31" name="直線コネクタ 30">
            <a:extLst>
              <a:ext uri="{FF2B5EF4-FFF2-40B4-BE49-F238E27FC236}">
                <a16:creationId xmlns:a16="http://schemas.microsoft.com/office/drawing/2014/main" id="{2942CBBE-1E93-574B-BAE5-872F5C0B6718}"/>
              </a:ext>
            </a:extLst>
          </p:cNvPr>
          <p:cNvCxnSpPr>
            <a:cxnSpLocks/>
            <a:endCxn id="30" idx="0"/>
          </p:cNvCxnSpPr>
          <p:nvPr/>
        </p:nvCxnSpPr>
        <p:spPr>
          <a:xfrm>
            <a:off x="1918901" y="3289013"/>
            <a:ext cx="0" cy="292388"/>
          </a:xfrm>
          <a:prstGeom prst="line">
            <a:avLst/>
          </a:prstGeom>
          <a:ln w="3492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A34DDD28-505C-AE48-BA17-F14D82E6E50A}"/>
              </a:ext>
            </a:extLst>
          </p:cNvPr>
          <p:cNvCxnSpPr>
            <a:cxnSpLocks/>
            <a:stCxn id="30" idx="3"/>
            <a:endCxn id="27" idx="1"/>
          </p:cNvCxnSpPr>
          <p:nvPr/>
        </p:nvCxnSpPr>
        <p:spPr>
          <a:xfrm>
            <a:off x="2557896" y="3712206"/>
            <a:ext cx="609092" cy="0"/>
          </a:xfrm>
          <a:prstGeom prst="line">
            <a:avLst/>
          </a:prstGeom>
          <a:ln w="3492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C739793-CF59-EF4B-BA16-1B85279276DF}"/>
              </a:ext>
            </a:extLst>
          </p:cNvPr>
          <p:cNvSpPr txBox="1"/>
          <p:nvPr/>
        </p:nvSpPr>
        <p:spPr>
          <a:xfrm>
            <a:off x="1908991" y="3276599"/>
            <a:ext cx="569387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育成</a:t>
            </a:r>
            <a:endParaRPr kumimoji="1" lang="en-US" altLang="ja-JP" sz="8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pPr algn="ctr"/>
            <a:r>
              <a:rPr kumimoji="1" lang="ja-JP" altLang="en-US" sz="5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（基本運動）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8B6C137-9228-A94F-B3E5-7A52CF2DD60B}"/>
              </a:ext>
            </a:extLst>
          </p:cNvPr>
          <p:cNvSpPr txBox="1"/>
          <p:nvPr/>
        </p:nvSpPr>
        <p:spPr>
          <a:xfrm>
            <a:off x="2513013" y="3770787"/>
            <a:ext cx="63350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7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理念の共有</a:t>
            </a:r>
          </a:p>
        </p:txBody>
      </p: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94A3CE21-0CA7-3843-A901-F6B88F30E057}"/>
              </a:ext>
            </a:extLst>
          </p:cNvPr>
          <p:cNvCxnSpPr>
            <a:cxnSpLocks/>
          </p:cNvCxnSpPr>
          <p:nvPr/>
        </p:nvCxnSpPr>
        <p:spPr>
          <a:xfrm>
            <a:off x="564234" y="2388343"/>
            <a:ext cx="0" cy="3658277"/>
          </a:xfrm>
          <a:prstGeom prst="line">
            <a:avLst/>
          </a:prstGeom>
          <a:ln w="3492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98A59F8-43CF-0745-B2B7-1A28152BFA30}"/>
              </a:ext>
            </a:extLst>
          </p:cNvPr>
          <p:cNvSpPr txBox="1"/>
          <p:nvPr/>
        </p:nvSpPr>
        <p:spPr>
          <a:xfrm>
            <a:off x="454" y="4110616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連携協定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52BC32F-664D-3546-A9DD-EAB159DB333C}"/>
              </a:ext>
            </a:extLst>
          </p:cNvPr>
          <p:cNvSpPr txBox="1"/>
          <p:nvPr/>
        </p:nvSpPr>
        <p:spPr>
          <a:xfrm>
            <a:off x="2079167" y="6118378"/>
            <a:ext cx="1620016" cy="2616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1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古材リユース推進協会</a:t>
            </a:r>
          </a:p>
        </p:txBody>
      </p: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02C45507-F00B-3E4C-A2B3-D7B882636941}"/>
              </a:ext>
            </a:extLst>
          </p:cNvPr>
          <p:cNvCxnSpPr>
            <a:cxnSpLocks/>
          </p:cNvCxnSpPr>
          <p:nvPr/>
        </p:nvCxnSpPr>
        <p:spPr>
          <a:xfrm>
            <a:off x="5802972" y="4516421"/>
            <a:ext cx="621916" cy="0"/>
          </a:xfrm>
          <a:prstGeom prst="line">
            <a:avLst/>
          </a:prstGeom>
          <a:ln w="3492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91A3D81-6BBB-C142-923F-66077FB7A98B}"/>
              </a:ext>
            </a:extLst>
          </p:cNvPr>
          <p:cNvSpPr txBox="1"/>
          <p:nvPr/>
        </p:nvSpPr>
        <p:spPr>
          <a:xfrm>
            <a:off x="5919001" y="428603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業務</a:t>
            </a:r>
          </a:p>
        </p:txBody>
      </p:sp>
      <p:cxnSp>
        <p:nvCxnSpPr>
          <p:cNvPr id="40" name="カギ線コネクタ 39">
            <a:extLst>
              <a:ext uri="{FF2B5EF4-FFF2-40B4-BE49-F238E27FC236}">
                <a16:creationId xmlns:a16="http://schemas.microsoft.com/office/drawing/2014/main" id="{FF41C87D-E0D6-494D-9F8B-DD3FAFFFC5D9}"/>
              </a:ext>
            </a:extLst>
          </p:cNvPr>
          <p:cNvCxnSpPr>
            <a:cxnSpLocks/>
          </p:cNvCxnSpPr>
          <p:nvPr/>
        </p:nvCxnSpPr>
        <p:spPr>
          <a:xfrm rot="10800000">
            <a:off x="976402" y="3289014"/>
            <a:ext cx="2170118" cy="1176609"/>
          </a:xfrm>
          <a:prstGeom prst="bentConnector3">
            <a:avLst>
              <a:gd name="adj1" fmla="val 99159"/>
            </a:avLst>
          </a:prstGeom>
          <a:ln w="34925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30B3F59-D933-6745-A334-E8688EA166AB}"/>
              </a:ext>
            </a:extLst>
          </p:cNvPr>
          <p:cNvSpPr txBox="1"/>
          <p:nvPr/>
        </p:nvSpPr>
        <p:spPr>
          <a:xfrm>
            <a:off x="1378015" y="4242500"/>
            <a:ext cx="108234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7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各種業務依頼（紹介）</a:t>
            </a:r>
          </a:p>
        </p:txBody>
      </p:sp>
      <p:cxnSp>
        <p:nvCxnSpPr>
          <p:cNvPr id="42" name="直線コネクタ 41">
            <a:extLst>
              <a:ext uri="{FF2B5EF4-FFF2-40B4-BE49-F238E27FC236}">
                <a16:creationId xmlns:a16="http://schemas.microsoft.com/office/drawing/2014/main" id="{37087571-98CD-2147-A442-CEAE8ED9DB3D}"/>
              </a:ext>
            </a:extLst>
          </p:cNvPr>
          <p:cNvCxnSpPr>
            <a:cxnSpLocks/>
            <a:stCxn id="18" idx="2"/>
            <a:endCxn id="4" idx="0"/>
          </p:cNvCxnSpPr>
          <p:nvPr/>
        </p:nvCxnSpPr>
        <p:spPr>
          <a:xfrm>
            <a:off x="4484983" y="2349870"/>
            <a:ext cx="1" cy="665120"/>
          </a:xfrm>
          <a:prstGeom prst="line">
            <a:avLst/>
          </a:prstGeom>
          <a:ln w="3492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FCF58ED-164C-994C-A613-9018B62A41B9}"/>
              </a:ext>
            </a:extLst>
          </p:cNvPr>
          <p:cNvSpPr txBox="1"/>
          <p:nvPr/>
        </p:nvSpPr>
        <p:spPr>
          <a:xfrm>
            <a:off x="4541606" y="252403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自治体単位で協議会を設置</a:t>
            </a:r>
            <a:endParaRPr kumimoji="1" lang="en-US" altLang="ja-JP" sz="8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pPr algn="ctr"/>
            <a:r>
              <a:rPr kumimoji="1" lang="ja-JP" altLang="en-US" sz="8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空き家に関する業務を協業</a:t>
            </a:r>
          </a:p>
        </p:txBody>
      </p:sp>
      <p:cxnSp>
        <p:nvCxnSpPr>
          <p:cNvPr id="44" name="カギ線コネクタ 43">
            <a:extLst>
              <a:ext uri="{FF2B5EF4-FFF2-40B4-BE49-F238E27FC236}">
                <a16:creationId xmlns:a16="http://schemas.microsoft.com/office/drawing/2014/main" id="{6B2CE782-5093-3D43-8EF0-90138FE0B6A1}"/>
              </a:ext>
            </a:extLst>
          </p:cNvPr>
          <p:cNvCxnSpPr>
            <a:cxnSpLocks/>
            <a:stCxn id="21" idx="2"/>
            <a:endCxn id="4" idx="3"/>
          </p:cNvCxnSpPr>
          <p:nvPr/>
        </p:nvCxnSpPr>
        <p:spPr>
          <a:xfrm rot="5400000">
            <a:off x="6368561" y="1784289"/>
            <a:ext cx="795925" cy="1927087"/>
          </a:xfrm>
          <a:prstGeom prst="bentConnector2">
            <a:avLst/>
          </a:prstGeom>
          <a:ln w="34925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AAB79A2-75FA-6943-8085-28329F4C5FA3}"/>
              </a:ext>
            </a:extLst>
          </p:cNvPr>
          <p:cNvSpPr txBox="1"/>
          <p:nvPr/>
        </p:nvSpPr>
        <p:spPr>
          <a:xfrm rot="5400000">
            <a:off x="5938248" y="2080566"/>
            <a:ext cx="338554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⇅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D68B686-E72C-AA4A-870B-CE0464921C36}"/>
              </a:ext>
            </a:extLst>
          </p:cNvPr>
          <p:cNvSpPr txBox="1"/>
          <p:nvPr/>
        </p:nvSpPr>
        <p:spPr>
          <a:xfrm>
            <a:off x="5912600" y="234987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管理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F6F1405-698B-EB4C-BAFA-17F378F4FA75}"/>
              </a:ext>
            </a:extLst>
          </p:cNvPr>
          <p:cNvSpPr txBox="1"/>
          <p:nvPr/>
        </p:nvSpPr>
        <p:spPr>
          <a:xfrm>
            <a:off x="186156" y="957729"/>
            <a:ext cx="87895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1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空き家に於ける課題解決に向け全国空き家アドバイザー協議会支部が様々な情報・ノウハウ・ネットワークを活用し活動を展開していく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F9B5189-4C95-A04D-AF17-AB7CD8BBC80A}"/>
              </a:ext>
            </a:extLst>
          </p:cNvPr>
          <p:cNvSpPr txBox="1"/>
          <p:nvPr/>
        </p:nvSpPr>
        <p:spPr>
          <a:xfrm>
            <a:off x="897888" y="1321795"/>
            <a:ext cx="73661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>
                <a:solidFill>
                  <a:schemeClr val="accent6">
                    <a:lumMod val="75000"/>
                  </a:schemeClr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未来の子ども達の為に　空き家課題解決を通じ　地域を元気に</a:t>
            </a:r>
          </a:p>
        </p:txBody>
      </p: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5A43679A-4032-0A41-AB55-6777DE2D75F7}"/>
              </a:ext>
            </a:extLst>
          </p:cNvPr>
          <p:cNvCxnSpPr>
            <a:cxnSpLocks/>
          </p:cNvCxnSpPr>
          <p:nvPr/>
        </p:nvCxnSpPr>
        <p:spPr>
          <a:xfrm flipV="1">
            <a:off x="7748992" y="5697830"/>
            <a:ext cx="0" cy="348790"/>
          </a:xfrm>
          <a:prstGeom prst="line">
            <a:avLst/>
          </a:prstGeom>
          <a:ln w="53975">
            <a:solidFill>
              <a:schemeClr val="accent6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CF1BB37-8A04-8D47-A850-F846E1910D2D}"/>
              </a:ext>
            </a:extLst>
          </p:cNvPr>
          <p:cNvSpPr txBox="1"/>
          <p:nvPr/>
        </p:nvSpPr>
        <p:spPr>
          <a:xfrm>
            <a:off x="7932066" y="5773435"/>
            <a:ext cx="80022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業務サポート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A26BCA3-45FF-6F47-9F89-BCA786AAC628}"/>
              </a:ext>
            </a:extLst>
          </p:cNvPr>
          <p:cNvSpPr txBox="1"/>
          <p:nvPr/>
        </p:nvSpPr>
        <p:spPr>
          <a:xfrm>
            <a:off x="3423363" y="6509487"/>
            <a:ext cx="223651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8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全国ネットワークで対応可能なサポート体制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78BA4AD-39A6-C642-8FBC-AF9077224203}"/>
              </a:ext>
            </a:extLst>
          </p:cNvPr>
          <p:cNvSpPr txBox="1"/>
          <p:nvPr/>
        </p:nvSpPr>
        <p:spPr>
          <a:xfrm>
            <a:off x="1007960" y="2529382"/>
            <a:ext cx="9907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会　員</a:t>
            </a:r>
            <a:endParaRPr kumimoji="1" lang="en-US" altLang="ja-JP" sz="800" dirty="0">
              <a:latin typeface="Tsukushi A Round Gothic Regular" panose="02020400000000000000" pitchFamily="18" charset="-128"/>
              <a:ea typeface="Tsukushi A Round Gothic Regular" panose="02020400000000000000" pitchFamily="18" charset="-128"/>
            </a:endParaRPr>
          </a:p>
          <a:p>
            <a:pPr algn="ctr"/>
            <a:r>
              <a:rPr kumimoji="1" lang="ja-JP" altLang="en-US" sz="8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（事務局</a:t>
            </a:r>
            <a:r>
              <a:rPr kumimoji="1" lang="en-US" altLang="ja-JP" sz="800" dirty="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/</a:t>
            </a:r>
            <a:r>
              <a:rPr kumimoji="1" lang="ja-JP" altLang="en-US" sz="800">
                <a:latin typeface="Tsukushi A Round Gothic Regular" panose="02020400000000000000" pitchFamily="18" charset="-128"/>
                <a:ea typeface="Tsukushi A Round Gothic Regular" panose="02020400000000000000" pitchFamily="18" charset="-128"/>
              </a:rPr>
              <a:t>一般）</a:t>
            </a:r>
          </a:p>
        </p:txBody>
      </p:sp>
    </p:spTree>
    <p:extLst>
      <p:ext uri="{BB962C8B-B14F-4D97-AF65-F5344CB8AC3E}">
        <p14:creationId xmlns:p14="http://schemas.microsoft.com/office/powerpoint/2010/main" val="796663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テキスト&#10;&#10;自動的に生成された説明">
            <a:extLst>
              <a:ext uri="{FF2B5EF4-FFF2-40B4-BE49-F238E27FC236}">
                <a16:creationId xmlns:a16="http://schemas.microsoft.com/office/drawing/2014/main" id="{C5CE4EB1-CAA5-C23E-E8FB-46A64E9F59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640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 が含まれている画像&#10;&#10;自動的に生成された説明">
            <a:extLst>
              <a:ext uri="{FF2B5EF4-FFF2-40B4-BE49-F238E27FC236}">
                <a16:creationId xmlns:a16="http://schemas.microsoft.com/office/drawing/2014/main" id="{1DB3A44D-1819-E9B9-C025-B98834D6D3B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>
          <a:xfrm>
            <a:off x="0" y="64797"/>
            <a:ext cx="9141714" cy="6728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657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&#10;&#10;低い精度で自動的に生成された説明">
            <a:extLst>
              <a:ext uri="{FF2B5EF4-FFF2-40B4-BE49-F238E27FC236}">
                <a16:creationId xmlns:a16="http://schemas.microsoft.com/office/drawing/2014/main" id="{A0FB2480-7032-92B0-3FF5-2014BED8945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64604"/>
            <a:ext cx="9142237" cy="672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389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アプリケーション&#10;&#10;自動的に生成された説明">
            <a:extLst>
              <a:ext uri="{FF2B5EF4-FFF2-40B4-BE49-F238E27FC236}">
                <a16:creationId xmlns:a16="http://schemas.microsoft.com/office/drawing/2014/main" id="{0F357638-9F8D-8626-F3DC-9AAAC8A1594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20" y="-8657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59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48753EB-4828-C146-A699-7207A7F4815B}"/>
              </a:ext>
            </a:extLst>
          </p:cNvPr>
          <p:cNvSpPr txBox="1"/>
          <p:nvPr/>
        </p:nvSpPr>
        <p:spPr>
          <a:xfrm>
            <a:off x="1067813" y="833735"/>
            <a:ext cx="74927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この先日本はどうなるのか？</a:t>
            </a:r>
          </a:p>
        </p:txBody>
      </p:sp>
      <p:pic>
        <p:nvPicPr>
          <p:cNvPr id="6146" name="Picture 2" descr="Amazon.co.jp: 未来の年表 人口減少日本でこれから起きること (講談社現代新書) eBook : 河合雅司: 本">
            <a:extLst>
              <a:ext uri="{FF2B5EF4-FFF2-40B4-BE49-F238E27FC236}">
                <a16:creationId xmlns:a16="http://schemas.microsoft.com/office/drawing/2014/main" id="{E0840F42-E10A-CABE-60AD-7BB124E33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628" y="1934865"/>
            <a:ext cx="2502713" cy="408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B80A7D7-9A4C-F0AE-79CA-4D80CB071187}"/>
              </a:ext>
            </a:extLst>
          </p:cNvPr>
          <p:cNvSpPr txBox="1"/>
          <p:nvPr/>
        </p:nvSpPr>
        <p:spPr>
          <a:xfrm>
            <a:off x="2978013" y="1934865"/>
            <a:ext cx="6016391" cy="4175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00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２０２３年企業の人件費がピーク。経営を苦しめる</a:t>
            </a:r>
            <a:endParaRPr kumimoji="1" lang="en-US" altLang="ja-JP" sz="2000" dirty="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２０２４年３人に１人が６５歳以上の「超・高齢化社会」</a:t>
            </a:r>
            <a:endParaRPr kumimoji="1" lang="en-US" altLang="ja-JP" sz="2000" dirty="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２０２５年ついに東京都も人口減少へ</a:t>
            </a:r>
            <a:endParaRPr kumimoji="1" lang="en-US" altLang="ja-JP" sz="2000" dirty="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２０３０年百貨店も銀行も老人ホームも地方から離れる</a:t>
            </a:r>
            <a:endParaRPr kumimoji="1" lang="en-US" altLang="ja-JP" sz="2000" dirty="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>
                <a:solidFill>
                  <a:srgbClr val="FF0000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２０３３年全国の住宅の３戸に１戸が空き家になる</a:t>
            </a:r>
            <a:endParaRPr kumimoji="1" lang="en-US" altLang="ja-JP" sz="2000" dirty="0">
              <a:solidFill>
                <a:srgbClr val="FF0000"/>
              </a:solidFill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>
                <a:solidFill>
                  <a:srgbClr val="FF0000"/>
                </a:solidFill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２０４０年自治体の半数が消滅の危機</a:t>
            </a:r>
            <a:endParaRPr kumimoji="1" lang="en-US" altLang="ja-JP" sz="2000" dirty="0">
              <a:solidFill>
                <a:srgbClr val="FF0000"/>
              </a:solidFill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２０４２年高齢者人口が約４０００万人とピーク</a:t>
            </a:r>
            <a:endParaRPr kumimoji="1" lang="en-US" altLang="ja-JP" sz="2000" dirty="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２０４５年東京都民の３人に１人が高齢に</a:t>
            </a:r>
            <a:endParaRPr kumimoji="1" lang="en-US" altLang="ja-JP" sz="2000" dirty="0">
              <a:latin typeface="HGPSoeiKakugothicUB" panose="020B0900000000000000" pitchFamily="34" charset="-128"/>
              <a:ea typeface="HGPSoeiKakugothicUB" panose="020B09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２０６５年以降　外国人が無人の国土を占領する・・・</a:t>
            </a:r>
          </a:p>
        </p:txBody>
      </p:sp>
    </p:spTree>
    <p:extLst>
      <p:ext uri="{BB962C8B-B14F-4D97-AF65-F5344CB8AC3E}">
        <p14:creationId xmlns:p14="http://schemas.microsoft.com/office/powerpoint/2010/main" val="2771063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48753EB-4828-C146-A699-7207A7F4815B}"/>
              </a:ext>
            </a:extLst>
          </p:cNvPr>
          <p:cNvSpPr txBox="1"/>
          <p:nvPr/>
        </p:nvSpPr>
        <p:spPr>
          <a:xfrm>
            <a:off x="1622985" y="681335"/>
            <a:ext cx="65197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80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空き家住宅が溢れかえる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0753BF2B-B60F-6A6A-AD2D-409F633E9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10706" y="1617022"/>
            <a:ext cx="6744292" cy="482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402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D55BB03D-B019-0DE0-6982-CC9AF4FAE33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 b="-2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511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&#10;&#10;自動的に生成された説明">
            <a:extLst>
              <a:ext uri="{FF2B5EF4-FFF2-40B4-BE49-F238E27FC236}">
                <a16:creationId xmlns:a16="http://schemas.microsoft.com/office/drawing/2014/main" id="{A548C8F0-A0AC-7899-72D1-B0B603712E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>
          <a:xfrm>
            <a:off x="170141" y="754911"/>
            <a:ext cx="3812591" cy="5996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286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8BAD931-7C12-66EF-4871-7D38E3F820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350" y="342900"/>
            <a:ext cx="43053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68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Web サイト&#10;&#10;自動的に生成された説明">
            <a:extLst>
              <a:ext uri="{FF2B5EF4-FFF2-40B4-BE49-F238E27FC236}">
                <a16:creationId xmlns:a16="http://schemas.microsoft.com/office/drawing/2014/main" id="{C79CBA40-D232-40A8-FB12-D0AFA923D0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1964"/>
            <a:ext cx="9144000" cy="649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05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F2F232-6E53-FA42-88AD-33A09B57F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0">
                <a:latin typeface="HGPSoeiKakugothicUB" panose="020B0900000000000000" pitchFamily="34" charset="-128"/>
                <a:ea typeface="HGPSoeiKakugothicUB" panose="020B0900000000000000" pitchFamily="34" charset="-128"/>
              </a:rPr>
              <a:t>古材リユースを推進</a:t>
            </a:r>
          </a:p>
        </p:txBody>
      </p:sp>
      <p:pic>
        <p:nvPicPr>
          <p:cNvPr id="6" name="コンテンツ プレースホルダー 7">
            <a:extLst>
              <a:ext uri="{FF2B5EF4-FFF2-40B4-BE49-F238E27FC236}">
                <a16:creationId xmlns:a16="http://schemas.microsoft.com/office/drawing/2014/main" id="{AE23BBF6-8F82-A249-AABA-986811E69E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847" y="967752"/>
            <a:ext cx="3879390" cy="5426075"/>
          </a:xfr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70A029E-6B40-BB65-500C-F67EA93772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1" y="967752"/>
            <a:ext cx="4183826" cy="542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93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建物, 写真, 窓, 異なる が含まれている画像&#10;&#10;自動的に生成された説明">
            <a:extLst>
              <a:ext uri="{FF2B5EF4-FFF2-40B4-BE49-F238E27FC236}">
                <a16:creationId xmlns:a16="http://schemas.microsoft.com/office/drawing/2014/main" id="{2CAB8219-F15C-E29F-69AC-3DD808507F9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1964"/>
            <a:ext cx="9144000" cy="649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191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新聞の記事のスクリーンショット&#10;&#10;低い精度で自動的に生成された説明">
            <a:extLst>
              <a:ext uri="{FF2B5EF4-FFF2-40B4-BE49-F238E27FC236}">
                <a16:creationId xmlns:a16="http://schemas.microsoft.com/office/drawing/2014/main" id="{2A2000ED-C8A9-1992-75C7-AC29992D17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1964"/>
            <a:ext cx="9144000" cy="649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08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5AD24AA4-3556-CDD1-D5C3-E3DF610B2E5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1964"/>
            <a:ext cx="9144000" cy="649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982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, Word&#10;&#10;自動的に生成された説明">
            <a:extLst>
              <a:ext uri="{FF2B5EF4-FFF2-40B4-BE49-F238E27FC236}">
                <a16:creationId xmlns:a16="http://schemas.microsoft.com/office/drawing/2014/main" id="{CA45D62D-1D24-BFD8-972D-59C05A0AD1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1964"/>
            <a:ext cx="9144000" cy="649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14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アプリケーション&#10;&#10;中程度の精度で自動的に生成された説明">
            <a:extLst>
              <a:ext uri="{FF2B5EF4-FFF2-40B4-BE49-F238E27FC236}">
                <a16:creationId xmlns:a16="http://schemas.microsoft.com/office/drawing/2014/main" id="{3F85F207-9660-CBD9-7086-9974F1DBB1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1964"/>
            <a:ext cx="9144000" cy="649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23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新聞の記事のスクリーンショット&#10;&#10;中程度の精度で自動的に生成された説明">
            <a:extLst>
              <a:ext uri="{FF2B5EF4-FFF2-40B4-BE49-F238E27FC236}">
                <a16:creationId xmlns:a16="http://schemas.microsoft.com/office/drawing/2014/main" id="{6D1FAA3F-C738-5B52-5AB1-74938D3AE6B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1964"/>
            <a:ext cx="9144000" cy="649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06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88A1F350-C79A-60B1-CAFC-5650EEE3E8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1964"/>
            <a:ext cx="9144000" cy="649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00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9E883B14-2125-EDA2-A14B-2EDBF3DCDEE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1964"/>
            <a:ext cx="9144000" cy="649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53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D879CB6-2AF5-07EB-4A7B-936227D7E45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5018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テキスト, Word&#10;&#10;自動的に生成された説明">
            <a:extLst>
              <a:ext uri="{FF2B5EF4-FFF2-40B4-BE49-F238E27FC236}">
                <a16:creationId xmlns:a16="http://schemas.microsoft.com/office/drawing/2014/main" id="{9777F4E4-783E-569E-70FA-BC9977F7D5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1964"/>
            <a:ext cx="9144000" cy="649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5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グラフィカル ユーザー インターフェイス, テキスト, Word&#10;&#10;自動的に生成された説明">
            <a:extLst>
              <a:ext uri="{FF2B5EF4-FFF2-40B4-BE49-F238E27FC236}">
                <a16:creationId xmlns:a16="http://schemas.microsoft.com/office/drawing/2014/main" id="{6B9BD020-E0F7-5ADB-621D-D218B415D6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1964"/>
            <a:ext cx="9144000" cy="649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2001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5B69B98-ED1A-4E45-AD5C-7F02CC34C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739" y="1257878"/>
            <a:ext cx="8827474" cy="15900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/>
              <a:t>自治体・地域と連携し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　未来の〇〇〇の子ども達の為に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　　　　　　　　地域活性化の核となるチームへ</a:t>
            </a:r>
            <a:endParaRPr kumimoji="1" lang="en-US" altLang="ja-JP" dirty="0"/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A126D21C-904A-42BA-952F-B86E0FFEEB57}"/>
              </a:ext>
            </a:extLst>
          </p:cNvPr>
          <p:cNvSpPr txBox="1">
            <a:spLocks/>
          </p:cNvSpPr>
          <p:nvPr/>
        </p:nvSpPr>
        <p:spPr>
          <a:xfrm>
            <a:off x="158263" y="3648075"/>
            <a:ext cx="8827474" cy="10572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「全国空き家アドバイザー協議会〇〇県〇〇支部」</a:t>
            </a:r>
            <a:endParaRPr lang="en-US" altLang="ja-JP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ja-JP" altLang="en-US" dirty="0"/>
              <a:t>　　　　　　の能動的活動をよろしくお願い致します。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05979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headEnd type="none"/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437</Words>
  <Application>Microsoft Macintosh PowerPoint</Application>
  <PresentationFormat>画面に合わせる (4:3)</PresentationFormat>
  <Paragraphs>76</Paragraphs>
  <Slides>25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25</vt:i4>
      </vt:variant>
    </vt:vector>
  </HeadingPairs>
  <TitlesOfParts>
    <vt:vector size="32" baseType="lpstr">
      <vt:lpstr>HGPSoeiKakugothicUB</vt:lpstr>
      <vt:lpstr>ＭＳ ゴシック</vt:lpstr>
      <vt:lpstr>Tsukushi A Round Gothic Regular</vt:lpstr>
      <vt:lpstr>游ゴシック</vt:lpstr>
      <vt:lpstr>Arial</vt:lpstr>
      <vt:lpstr>Calibri</vt:lpstr>
      <vt:lpstr>Office テーマ</vt:lpstr>
      <vt:lpstr> 一般社団法人 全国空き家アドバイザー協議会　　　○○県○○支部  令和４年８月度例会 （過去の例会資料も参考にしてください）</vt:lpstr>
      <vt:lpstr>空き家課題TC/サスプラ　仕組み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古材リユースを推進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井上 幸一</dc:creator>
  <cp:lastModifiedBy>井上 幸一</cp:lastModifiedBy>
  <cp:revision>50</cp:revision>
  <dcterms:created xsi:type="dcterms:W3CDTF">2021-01-14T06:07:19Z</dcterms:created>
  <dcterms:modified xsi:type="dcterms:W3CDTF">2022-07-30T02:24:18Z</dcterms:modified>
</cp:coreProperties>
</file>