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53"/>
  </p:notesMasterIdLst>
  <p:sldIdLst>
    <p:sldId id="1874" r:id="rId2"/>
    <p:sldId id="3304" r:id="rId3"/>
    <p:sldId id="3302" r:id="rId4"/>
    <p:sldId id="3309" r:id="rId5"/>
    <p:sldId id="3310" r:id="rId6"/>
    <p:sldId id="3306" r:id="rId7"/>
    <p:sldId id="3301" r:id="rId8"/>
    <p:sldId id="3305" r:id="rId9"/>
    <p:sldId id="3273" r:id="rId10"/>
    <p:sldId id="3274" r:id="rId11"/>
    <p:sldId id="3308" r:id="rId12"/>
    <p:sldId id="2693" r:id="rId13"/>
    <p:sldId id="2941" r:id="rId14"/>
    <p:sldId id="3311" r:id="rId15"/>
    <p:sldId id="3313" r:id="rId16"/>
    <p:sldId id="3317" r:id="rId17"/>
    <p:sldId id="3318" r:id="rId18"/>
    <p:sldId id="257" r:id="rId19"/>
    <p:sldId id="258" r:id="rId20"/>
    <p:sldId id="259" r:id="rId21"/>
    <p:sldId id="260" r:id="rId22"/>
    <p:sldId id="261" r:id="rId23"/>
    <p:sldId id="3325" r:id="rId24"/>
    <p:sldId id="263" r:id="rId25"/>
    <p:sldId id="3326" r:id="rId26"/>
    <p:sldId id="3327" r:id="rId27"/>
    <p:sldId id="266" r:id="rId28"/>
    <p:sldId id="3328" r:id="rId29"/>
    <p:sldId id="268" r:id="rId30"/>
    <p:sldId id="269" r:id="rId31"/>
    <p:sldId id="2929" r:id="rId32"/>
    <p:sldId id="3314" r:id="rId33"/>
    <p:sldId id="3275" r:id="rId34"/>
    <p:sldId id="3297" r:id="rId35"/>
    <p:sldId id="2932" r:id="rId36"/>
    <p:sldId id="3320" r:id="rId37"/>
    <p:sldId id="3319" r:id="rId38"/>
    <p:sldId id="3278" r:id="rId39"/>
    <p:sldId id="3299" r:id="rId40"/>
    <p:sldId id="3254" r:id="rId41"/>
    <p:sldId id="3104" r:id="rId42"/>
    <p:sldId id="3108" r:id="rId43"/>
    <p:sldId id="3111" r:id="rId44"/>
    <p:sldId id="3113" r:id="rId45"/>
    <p:sldId id="2909" r:id="rId46"/>
    <p:sldId id="3339" r:id="rId47"/>
    <p:sldId id="3338" r:id="rId48"/>
    <p:sldId id="3322" r:id="rId49"/>
    <p:sldId id="3330" r:id="rId50"/>
    <p:sldId id="3324" r:id="rId51"/>
    <p:sldId id="1929" r:id="rId5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6327"/>
  </p:normalViewPr>
  <p:slideViewPr>
    <p:cSldViewPr snapToGrid="0" snapToObjects="1">
      <p:cViewPr varScale="1">
        <p:scale>
          <a:sx n="128" d="100"/>
          <a:sy n="128" d="100"/>
        </p:scale>
        <p:origin x="1704"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CF7E329-3FC8-C249-BD93-E9F8A953B0F5}" type="datetimeFigureOut">
              <a:rPr kumimoji="1" lang="ja-JP" altLang="en-US" smtClean="0"/>
              <a:t>2022/8/30</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707ABC-33BD-0046-BC91-06B6CD34C7D0}" type="slidenum">
              <a:rPr kumimoji="1" lang="ja-JP" altLang="en-US" smtClean="0"/>
              <a:t>‹#›</a:t>
            </a:fld>
            <a:endParaRPr kumimoji="1" lang="ja-JP" altLang="en-US"/>
          </a:p>
        </p:txBody>
      </p:sp>
    </p:spTree>
    <p:extLst>
      <p:ext uri="{BB962C8B-B14F-4D97-AF65-F5344CB8AC3E}">
        <p14:creationId xmlns:p14="http://schemas.microsoft.com/office/powerpoint/2010/main" val="646519391"/>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sz="1200" dirty="0"/>
              <a:t>今までは、貸す人が修繕をして家を貸し出す方法でしたが、金銭面の負担が大きいものでした。</a:t>
            </a:r>
            <a:endParaRPr lang="en-US" altLang="ja-JP" sz="1200" dirty="0"/>
          </a:p>
          <a:p>
            <a:endParaRPr lang="en-US" altLang="ja-JP" sz="1200" dirty="0"/>
          </a:p>
          <a:p>
            <a:r>
              <a:rPr lang="ja-JP" altLang="en-US" sz="1200" dirty="0"/>
              <a:t>このシステムは現状のままの家を貸し出すので家賃を安く設定できます。</a:t>
            </a:r>
            <a:endParaRPr lang="en-US" altLang="ja-JP" sz="1200" dirty="0"/>
          </a:p>
          <a:p>
            <a:r>
              <a:rPr lang="ja-JP" altLang="en-US" sz="1200" dirty="0"/>
              <a:t>近年、ホームセンターに行けば材料も工具も何でもそろいますし、若い方にはＤＩＹが流行っているんです。</a:t>
            </a:r>
            <a:endParaRPr lang="en-US" altLang="ja-JP" sz="1200" dirty="0"/>
          </a:p>
          <a:p>
            <a:r>
              <a:rPr lang="ja-JP" altLang="en-US" sz="1200" dirty="0"/>
              <a:t>借りた人が自費でＤＩＹすることで自分好みに修繕や改造ができます。</a:t>
            </a:r>
            <a:endParaRPr lang="en-US" altLang="ja-JP" sz="1200" dirty="0"/>
          </a:p>
          <a:p>
            <a:r>
              <a:rPr lang="ja-JP" altLang="en-US" sz="1200" dirty="0"/>
              <a:t>借りた家でも自分好みにすれば永く住んでもらえるわけです。</a:t>
            </a:r>
            <a:endParaRPr lang="en-US" altLang="ja-JP" sz="1200" dirty="0"/>
          </a:p>
          <a:p>
            <a:endParaRPr lang="en-US" altLang="ja-JP" sz="1200" dirty="0"/>
          </a:p>
          <a:p>
            <a:r>
              <a:rPr lang="ja-JP" altLang="en-US" sz="1200" dirty="0"/>
              <a:t>そして退去時に原状回復しなくていいので、貸した人にとっても内装や住宅設備がよくなって返ってくるのですから、次の人に貸しやすくなります。</a:t>
            </a:r>
            <a:endParaRPr lang="en-US" altLang="ja-JP" sz="1200" dirty="0"/>
          </a:p>
          <a:p>
            <a:r>
              <a:rPr lang="ja-JP" altLang="en-US" sz="1200" dirty="0"/>
              <a:t>この方法は、かり主にもかし主にも利点があり、お互いにいい方法だと思います。</a:t>
            </a:r>
          </a:p>
          <a:p>
            <a:endParaRPr kumimoji="1" lang="ja-JP" altLang="en-US" dirty="0"/>
          </a:p>
        </p:txBody>
      </p:sp>
      <p:sp>
        <p:nvSpPr>
          <p:cNvPr id="4" name="スライド番号プレースホルダー 3"/>
          <p:cNvSpPr>
            <a:spLocks noGrp="1"/>
          </p:cNvSpPr>
          <p:nvPr>
            <p:ph type="sldNum" sz="quarter" idx="5"/>
          </p:nvPr>
        </p:nvSpPr>
        <p:spPr/>
        <p:txBody>
          <a:bodyPr/>
          <a:lstStyle/>
          <a:p>
            <a:fld id="{1E01A940-7B64-41D4-A8F8-DC71CE529C60}" type="slidenum">
              <a:rPr kumimoji="1" lang="ja-JP" altLang="en-US" smtClean="0"/>
              <a:t>35</a:t>
            </a:fld>
            <a:endParaRPr kumimoji="1" lang="ja-JP" altLang="en-US"/>
          </a:p>
        </p:txBody>
      </p:sp>
    </p:spTree>
    <p:extLst>
      <p:ext uri="{BB962C8B-B14F-4D97-AF65-F5344CB8AC3E}">
        <p14:creationId xmlns:p14="http://schemas.microsoft.com/office/powerpoint/2010/main" val="29007058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1795407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0" y="30161"/>
            <a:ext cx="7886700" cy="559119"/>
          </a:xfrm>
        </p:spPr>
        <p:txBody>
          <a:bodyPr>
            <a:normAutofit/>
          </a:bodyPr>
          <a:lstStyle>
            <a:lvl1pPr>
              <a:defRPr sz="2400">
                <a:latin typeface="ＭＳ ゴシック" panose="020B0609070205080204" pitchFamily="49" charset="-128"/>
                <a:ea typeface="ＭＳ ゴシック" panose="020B0609070205080204" pitchFamily="49" charset="-128"/>
              </a:defRPr>
            </a:lvl1pPr>
          </a:lstStyle>
          <a:p>
            <a:r>
              <a:rPr lang="ja-JP" altLang="en-US" dirty="0"/>
              <a:t>マスター タイトルの書式設定</a:t>
            </a:r>
            <a:endParaRPr lang="en-US" dirty="0"/>
          </a:p>
        </p:txBody>
      </p:sp>
      <p:sp>
        <p:nvSpPr>
          <p:cNvPr id="3" name="Content Placeholder 2"/>
          <p:cNvSpPr>
            <a:spLocks noGrp="1"/>
          </p:cNvSpPr>
          <p:nvPr>
            <p:ph idx="1"/>
          </p:nvPr>
        </p:nvSpPr>
        <p:spPr>
          <a:xfrm>
            <a:off x="628650" y="791154"/>
            <a:ext cx="7886700" cy="5187026"/>
          </a:xfrm>
        </p:spPr>
        <p:txBody>
          <a:bodyPr/>
          <a:lstStyle>
            <a:lvl1pPr>
              <a:defRPr>
                <a:latin typeface="ＭＳ ゴシック" panose="020B0609070205080204" pitchFamily="49" charset="-128"/>
                <a:ea typeface="ＭＳ ゴシック" panose="020B0609070205080204" pitchFamily="49" charset="-128"/>
              </a:defRPr>
            </a:lvl1pPr>
            <a:lvl2pPr>
              <a:defRPr>
                <a:latin typeface="ＭＳ ゴシック" panose="020B0609070205080204" pitchFamily="49" charset="-128"/>
                <a:ea typeface="ＭＳ ゴシック" panose="020B0609070205080204" pitchFamily="49" charset="-128"/>
              </a:defRPr>
            </a:lvl2pPr>
            <a:lvl3pPr>
              <a:defRPr>
                <a:latin typeface="ＭＳ ゴシック" panose="020B0609070205080204" pitchFamily="49" charset="-128"/>
                <a:ea typeface="ＭＳ ゴシック" panose="020B0609070205080204" pitchFamily="49" charset="-128"/>
              </a:defRPr>
            </a:lvl3pPr>
            <a:lvl4pPr>
              <a:defRPr>
                <a:latin typeface="ＭＳ ゴシック" panose="020B0609070205080204" pitchFamily="49" charset="-128"/>
                <a:ea typeface="ＭＳ ゴシック" panose="020B0609070205080204" pitchFamily="49" charset="-128"/>
              </a:defRPr>
            </a:lvl4pPr>
            <a:lvl5pPr>
              <a:defRPr>
                <a:latin typeface="ＭＳ ゴシック" panose="020B0609070205080204" pitchFamily="49" charset="-128"/>
                <a:ea typeface="ＭＳ ゴシック" panose="020B0609070205080204" pitchFamily="49" charset="-128"/>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正方形/長方形 4">
            <a:extLst>
              <a:ext uri="{FF2B5EF4-FFF2-40B4-BE49-F238E27FC236}">
                <a16:creationId xmlns:a16="http://schemas.microsoft.com/office/drawing/2014/main" id="{D4ED4897-232E-C24A-86FB-AD60E3257419}"/>
              </a:ext>
            </a:extLst>
          </p:cNvPr>
          <p:cNvSpPr/>
          <p:nvPr userDrawn="1"/>
        </p:nvSpPr>
        <p:spPr>
          <a:xfrm>
            <a:off x="0" y="638975"/>
            <a:ext cx="9144000" cy="45719"/>
          </a:xfrm>
          <a:prstGeom prst="rect">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1114435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2022/8/30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3703783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2022/8/30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8718008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2022/8/30</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4479481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2022/8/30</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671574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2022/8/30</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36980975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2022/8/30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37509039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2022/8/30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17209538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2022/8/30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30393043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2022/8/30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4034328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681037"/>
            <a:ext cx="7886700" cy="100965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436069-AED8-6F41-96C9-27086F582EDC}" type="slidenum">
              <a:rPr kumimoji="1" lang="ja-JP" altLang="en-US" smtClean="0"/>
              <a:t>‹#›</a:t>
            </a:fld>
            <a:endParaRPr kumimoji="1" lang="ja-JP" altLang="en-US"/>
          </a:p>
        </p:txBody>
      </p:sp>
      <p:pic>
        <p:nvPicPr>
          <p:cNvPr id="7" name="図 6">
            <a:extLst>
              <a:ext uri="{FF2B5EF4-FFF2-40B4-BE49-F238E27FC236}">
                <a16:creationId xmlns:a16="http://schemas.microsoft.com/office/drawing/2014/main" id="{AF26C270-389E-1A40-A3F3-26A2B2835928}"/>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8186391" y="26211"/>
            <a:ext cx="957609" cy="571324"/>
          </a:xfrm>
          <a:prstGeom prst="rect">
            <a:avLst/>
          </a:prstGeom>
        </p:spPr>
      </p:pic>
      <p:pic>
        <p:nvPicPr>
          <p:cNvPr id="9" name="図 8" descr="図形&#10;&#10;中程度の精度で自動的に生成された説明">
            <a:extLst>
              <a:ext uri="{FF2B5EF4-FFF2-40B4-BE49-F238E27FC236}">
                <a16:creationId xmlns:a16="http://schemas.microsoft.com/office/drawing/2014/main" id="{BFE577FA-4153-BE4A-A84B-8E14EF489031}"/>
              </a:ext>
            </a:extLst>
          </p:cNvPr>
          <p:cNvPicPr>
            <a:picLocks noChangeAspect="1"/>
          </p:cNvPicPr>
          <p:nvPr userDrawn="1"/>
        </p:nvPicPr>
        <p:blipFill>
          <a:blip r:embed="rId14"/>
          <a:stretch>
            <a:fillRect/>
          </a:stretch>
        </p:blipFill>
        <p:spPr>
          <a:xfrm>
            <a:off x="17394" y="6296619"/>
            <a:ext cx="2797865" cy="531494"/>
          </a:xfrm>
          <a:prstGeom prst="rect">
            <a:avLst/>
          </a:prstGeom>
        </p:spPr>
      </p:pic>
    </p:spTree>
    <p:extLst>
      <p:ext uri="{BB962C8B-B14F-4D97-AF65-F5344CB8AC3E}">
        <p14:creationId xmlns:p14="http://schemas.microsoft.com/office/powerpoint/2010/main" val="4209982976"/>
      </p:ext>
    </p:extLst>
  </p:cSld>
  <p:clrMap bg1="lt1" tx1="dk1" bg2="lt2" tx2="dk2" accent1="accent1" accent2="accent2" accent3="accent3" accent4="accent4" accent5="accent5" accent6="accent6" hlink="hlink" folHlink="folHlink"/>
  <p:sldLayoutIdLst>
    <p:sldLayoutId id="2147483661" r:id="rId1"/>
    <p:sldLayoutId id="214748367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em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4.jpg"/><Relationship Id="rId1" Type="http://schemas.openxmlformats.org/officeDocument/2006/relationships/slideLayout" Target="../slideLayouts/slideLayout2.xml"/><Relationship Id="rId5" Type="http://schemas.openxmlformats.org/officeDocument/2006/relationships/image" Target="../media/image27.jpg"/><Relationship Id="rId4" Type="http://schemas.openxmlformats.org/officeDocument/2006/relationships/image" Target="../media/image26.jpg"/></Relationships>
</file>

<file path=ppt/slides/_rels/slide37.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8.jpg"/><Relationship Id="rId1" Type="http://schemas.openxmlformats.org/officeDocument/2006/relationships/slideLayout" Target="../slideLayouts/slideLayout2.xml"/><Relationship Id="rId5" Type="http://schemas.openxmlformats.org/officeDocument/2006/relationships/image" Target="../media/image31.jpg"/><Relationship Id="rId4" Type="http://schemas.openxmlformats.org/officeDocument/2006/relationships/image" Target="../media/image30.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11A8E9-5714-EB42-8AED-A46870A10133}"/>
              </a:ext>
            </a:extLst>
          </p:cNvPr>
          <p:cNvSpPr>
            <a:spLocks noGrp="1"/>
          </p:cNvSpPr>
          <p:nvPr>
            <p:ph type="title"/>
          </p:nvPr>
        </p:nvSpPr>
        <p:spPr>
          <a:xfrm>
            <a:off x="127000" y="3752849"/>
            <a:ext cx="4940300" cy="2452687"/>
          </a:xfrm>
        </p:spPr>
        <p:txBody>
          <a:bodyPr anchor="ctr">
            <a:normAutofit fontScale="90000"/>
          </a:bodyPr>
          <a:lstStyle/>
          <a:p>
            <a:br>
              <a:rPr kumimoji="1" lang="en-US" altLang="ja-JP" dirty="0"/>
            </a:br>
            <a:r>
              <a:rPr kumimoji="1" lang="ja-JP" altLang="en-US" dirty="0"/>
              <a:t>一般社団法人</a:t>
            </a:r>
            <a:br>
              <a:rPr kumimoji="1" lang="en-US" altLang="ja-JP" dirty="0"/>
            </a:br>
            <a:r>
              <a:rPr kumimoji="1" lang="ja-JP" altLang="en-US" dirty="0"/>
              <a:t>全国空き家アドバイザー協議会　　　○○県○○支部</a:t>
            </a:r>
            <a:br>
              <a:rPr kumimoji="1" lang="en-US" altLang="ja-JP" dirty="0"/>
            </a:br>
            <a:br>
              <a:rPr kumimoji="1" lang="en-US" altLang="ja-JP" dirty="0"/>
            </a:br>
            <a:r>
              <a:rPr kumimoji="1" lang="ja-JP" altLang="en-US" sz="4000"/>
              <a:t>令和４年９月度例会</a:t>
            </a:r>
            <a:br>
              <a:rPr kumimoji="1" lang="en-US" altLang="ja-JP" sz="4000" dirty="0"/>
            </a:br>
            <a:r>
              <a:rPr kumimoji="1" lang="ja-JP" altLang="en-US" sz="2000"/>
              <a:t>（過去の例会資料も参考</a:t>
            </a:r>
            <a:r>
              <a:rPr lang="ja-JP" altLang="en-US" sz="2000"/>
              <a:t>にしてください）</a:t>
            </a:r>
            <a:endParaRPr kumimoji="1" lang="ja-JP" altLang="en-US" sz="2000" dirty="0"/>
          </a:p>
        </p:txBody>
      </p:sp>
      <p:pic>
        <p:nvPicPr>
          <p:cNvPr id="4" name="コンテンツ プレースホルダー 8" descr="テキスト&#10;&#10;中程度の精度で自動的に生成された説明">
            <a:extLst>
              <a:ext uri="{FF2B5EF4-FFF2-40B4-BE49-F238E27FC236}">
                <a16:creationId xmlns:a16="http://schemas.microsoft.com/office/drawing/2014/main" id="{F81D9DA0-1374-A940-8F93-0A450A575377}"/>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20" y="10"/>
            <a:ext cx="9143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8" name="Content Placeholder 7">
            <a:extLst>
              <a:ext uri="{FF2B5EF4-FFF2-40B4-BE49-F238E27FC236}">
                <a16:creationId xmlns:a16="http://schemas.microsoft.com/office/drawing/2014/main" id="{F8134428-8A6F-402C-A51B-EFCA2D806BD9}"/>
              </a:ext>
            </a:extLst>
          </p:cNvPr>
          <p:cNvSpPr>
            <a:spLocks noGrp="1"/>
          </p:cNvSpPr>
          <p:nvPr>
            <p:ph idx="1"/>
          </p:nvPr>
        </p:nvSpPr>
        <p:spPr>
          <a:xfrm>
            <a:off x="4856205" y="3752849"/>
            <a:ext cx="4014741" cy="2965451"/>
          </a:xfrm>
        </p:spPr>
        <p:txBody>
          <a:bodyPr anchor="ctr">
            <a:noAutofit/>
          </a:bodyPr>
          <a:lstStyle/>
          <a:p>
            <a:pPr marL="0" indent="0">
              <a:buNone/>
            </a:pPr>
            <a:r>
              <a:rPr lang="ja-JP" altLang="en-US" sz="2400"/>
              <a:t>　　地域の価値を上げる</a:t>
            </a:r>
            <a:endParaRPr lang="en-US" altLang="ja-JP" sz="2400" dirty="0"/>
          </a:p>
          <a:p>
            <a:pPr marL="0" indent="0">
              <a:buNone/>
            </a:pPr>
            <a:endParaRPr lang="en-US" altLang="ja-JP" sz="2400" dirty="0"/>
          </a:p>
          <a:p>
            <a:pPr marL="0" indent="0">
              <a:buNone/>
            </a:pPr>
            <a:r>
              <a:rPr lang="ja-JP" altLang="en-US" sz="2400"/>
              <a:t>　　</a:t>
            </a:r>
            <a:r>
              <a:rPr lang="en-US" altLang="ja-JP" sz="2400" dirty="0"/>
              <a:t> 【</a:t>
            </a:r>
            <a:r>
              <a:rPr lang="ja-JP" altLang="en-US" sz="2400"/>
              <a:t>普請業</a:t>
            </a:r>
            <a:r>
              <a:rPr lang="en-US" altLang="ja-JP" sz="2400" dirty="0"/>
              <a:t>】</a:t>
            </a:r>
            <a:r>
              <a:rPr lang="ja-JP" altLang="en-US" sz="2400"/>
              <a:t>の意義</a:t>
            </a:r>
            <a:endParaRPr lang="en-US" sz="2400" dirty="0"/>
          </a:p>
        </p:txBody>
      </p:sp>
    </p:spTree>
    <p:extLst>
      <p:ext uri="{BB962C8B-B14F-4D97-AF65-F5344CB8AC3E}">
        <p14:creationId xmlns:p14="http://schemas.microsoft.com/office/powerpoint/2010/main" val="20274572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01466B5-8FD8-35BC-229A-488E09E8A4FA}"/>
              </a:ext>
            </a:extLst>
          </p:cNvPr>
          <p:cNvSpPr>
            <a:spLocks noGrp="1"/>
          </p:cNvSpPr>
          <p:nvPr>
            <p:ph type="title"/>
          </p:nvPr>
        </p:nvSpPr>
        <p:spPr/>
        <p:txBody>
          <a:bodyPr/>
          <a:lstStyle/>
          <a:p>
            <a:r>
              <a:rPr kumimoji="1" lang="ja-JP" altLang="en-US"/>
              <a:t>空き家法のポイント</a:t>
            </a:r>
          </a:p>
        </p:txBody>
      </p:sp>
      <p:sp>
        <p:nvSpPr>
          <p:cNvPr id="3" name="コンテンツ プレースホルダー 2">
            <a:extLst>
              <a:ext uri="{FF2B5EF4-FFF2-40B4-BE49-F238E27FC236}">
                <a16:creationId xmlns:a16="http://schemas.microsoft.com/office/drawing/2014/main" id="{AADDFEEA-D8E3-851B-753C-A04523243A0D}"/>
              </a:ext>
            </a:extLst>
          </p:cNvPr>
          <p:cNvSpPr>
            <a:spLocks noGrp="1"/>
          </p:cNvSpPr>
          <p:nvPr>
            <p:ph idx="1"/>
          </p:nvPr>
        </p:nvSpPr>
        <p:spPr>
          <a:xfrm>
            <a:off x="320634" y="791153"/>
            <a:ext cx="8823366" cy="5597771"/>
          </a:xfrm>
        </p:spPr>
        <p:txBody>
          <a:bodyPr>
            <a:normAutofit/>
          </a:bodyPr>
          <a:lstStyle/>
          <a:p>
            <a:pPr marL="0" indent="0">
              <a:buNone/>
            </a:pPr>
            <a:r>
              <a:rPr lang="ja-JP" altLang="en-US"/>
              <a:t>平成</a:t>
            </a:r>
            <a:r>
              <a:rPr lang="en-US" altLang="ja-JP" dirty="0"/>
              <a:t>26</a:t>
            </a:r>
            <a:r>
              <a:rPr lang="ja-JP" altLang="en-US"/>
              <a:t>年</a:t>
            </a:r>
            <a:r>
              <a:rPr lang="en-US" altLang="ja-JP" dirty="0"/>
              <a:t>11</a:t>
            </a:r>
            <a:r>
              <a:rPr lang="ja-JP" altLang="en-US"/>
              <a:t>月成立（平成</a:t>
            </a:r>
            <a:r>
              <a:rPr lang="en-US" altLang="ja-JP" dirty="0"/>
              <a:t>27</a:t>
            </a:r>
            <a:r>
              <a:rPr lang="ja-JP" altLang="en-US"/>
              <a:t>年</a:t>
            </a:r>
            <a:r>
              <a:rPr lang="en-US" altLang="ja-JP" dirty="0"/>
              <a:t>2</a:t>
            </a:r>
            <a:r>
              <a:rPr lang="ja-JP" altLang="en-US"/>
              <a:t>月施行）</a:t>
            </a:r>
          </a:p>
          <a:p>
            <a:pPr marL="0" indent="0">
              <a:buNone/>
            </a:pPr>
            <a:r>
              <a:rPr lang="ja-JP" altLang="en-US"/>
              <a:t>施策　１</a:t>
            </a:r>
            <a:endParaRPr lang="en-US" altLang="ja-JP" dirty="0"/>
          </a:p>
          <a:p>
            <a:pPr marL="0" indent="0">
              <a:buNone/>
            </a:pPr>
            <a:r>
              <a:rPr lang="ja-JP" altLang="en-US"/>
              <a:t>・空家等対策計画の策定</a:t>
            </a:r>
            <a:endParaRPr lang="en-US" altLang="ja-JP" dirty="0"/>
          </a:p>
          <a:p>
            <a:pPr marL="0" indent="0">
              <a:buNone/>
            </a:pPr>
            <a:r>
              <a:rPr lang="ja-JP" altLang="en-US"/>
              <a:t>・法定協議会の設置</a:t>
            </a:r>
            <a:endParaRPr lang="en-US" altLang="ja-JP" dirty="0"/>
          </a:p>
          <a:p>
            <a:pPr marL="0" indent="0">
              <a:buNone/>
            </a:pPr>
            <a:r>
              <a:rPr lang="ja-JP" altLang="en-US"/>
              <a:t>・空き家バンクの活用</a:t>
            </a:r>
            <a:endParaRPr lang="en-US" altLang="ja-JP" dirty="0"/>
          </a:p>
          <a:p>
            <a:pPr marL="0" indent="0">
              <a:buNone/>
            </a:pPr>
            <a:r>
              <a:rPr lang="ja-JP" altLang="en-US"/>
              <a:t>　　　　　　　　</a:t>
            </a:r>
            <a:r>
              <a:rPr lang="ja-JP" altLang="en-US" sz="4800" b="1">
                <a:solidFill>
                  <a:srgbClr val="FF0000"/>
                </a:solidFill>
              </a:rPr>
              <a:t>　</a:t>
            </a:r>
            <a:endParaRPr lang="en-US" altLang="ja-JP" sz="3000" b="1" dirty="0">
              <a:solidFill>
                <a:srgbClr val="FF0000"/>
              </a:solidFill>
            </a:endParaRPr>
          </a:p>
          <a:p>
            <a:pPr marL="0" indent="0">
              <a:buNone/>
            </a:pPr>
            <a:r>
              <a:rPr lang="ja-JP" altLang="en-US"/>
              <a:t>施策　２</a:t>
            </a:r>
            <a:endParaRPr lang="en-US" altLang="ja-JP" dirty="0"/>
          </a:p>
          <a:p>
            <a:pPr marL="0" indent="0">
              <a:buNone/>
            </a:pPr>
            <a:r>
              <a:rPr lang="ja-JP" altLang="en-US"/>
              <a:t>・空き家の実態調査</a:t>
            </a:r>
          </a:p>
          <a:p>
            <a:pPr marL="0" indent="0">
              <a:buNone/>
            </a:pPr>
            <a:r>
              <a:rPr lang="ja-JP" altLang="en-US"/>
              <a:t>・「特定空家」の指定</a:t>
            </a:r>
          </a:p>
          <a:p>
            <a:pPr marL="0" indent="0">
              <a:buNone/>
            </a:pPr>
            <a:r>
              <a:rPr lang="ja-JP" altLang="en-US"/>
              <a:t>・特定空家に対し行政代執行</a:t>
            </a:r>
            <a:endParaRPr kumimoji="1" lang="ja-JP" altLang="en-US"/>
          </a:p>
        </p:txBody>
      </p:sp>
    </p:spTree>
    <p:extLst>
      <p:ext uri="{BB962C8B-B14F-4D97-AF65-F5344CB8AC3E}">
        <p14:creationId xmlns:p14="http://schemas.microsoft.com/office/powerpoint/2010/main" val="2347394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01466B5-8FD8-35BC-229A-488E09E8A4FA}"/>
              </a:ext>
            </a:extLst>
          </p:cNvPr>
          <p:cNvSpPr>
            <a:spLocks noGrp="1"/>
          </p:cNvSpPr>
          <p:nvPr>
            <p:ph type="title"/>
          </p:nvPr>
        </p:nvSpPr>
        <p:spPr/>
        <p:txBody>
          <a:bodyPr/>
          <a:lstStyle/>
          <a:p>
            <a:r>
              <a:rPr kumimoji="1" lang="ja-JP" altLang="en-US"/>
              <a:t>空き家法のポイント</a:t>
            </a:r>
          </a:p>
        </p:txBody>
      </p:sp>
      <p:sp>
        <p:nvSpPr>
          <p:cNvPr id="3" name="コンテンツ プレースホルダー 2">
            <a:extLst>
              <a:ext uri="{FF2B5EF4-FFF2-40B4-BE49-F238E27FC236}">
                <a16:creationId xmlns:a16="http://schemas.microsoft.com/office/drawing/2014/main" id="{AADDFEEA-D8E3-851B-753C-A04523243A0D}"/>
              </a:ext>
            </a:extLst>
          </p:cNvPr>
          <p:cNvSpPr>
            <a:spLocks noGrp="1"/>
          </p:cNvSpPr>
          <p:nvPr>
            <p:ph idx="1"/>
          </p:nvPr>
        </p:nvSpPr>
        <p:spPr>
          <a:xfrm>
            <a:off x="320634" y="791153"/>
            <a:ext cx="8823366" cy="5597771"/>
          </a:xfrm>
        </p:spPr>
        <p:txBody>
          <a:bodyPr>
            <a:normAutofit/>
          </a:bodyPr>
          <a:lstStyle/>
          <a:p>
            <a:pPr marL="0" indent="0">
              <a:buNone/>
            </a:pPr>
            <a:r>
              <a:rPr lang="ja-JP" altLang="en-US"/>
              <a:t>平成</a:t>
            </a:r>
            <a:r>
              <a:rPr lang="en-US" altLang="ja-JP" dirty="0"/>
              <a:t>26</a:t>
            </a:r>
            <a:r>
              <a:rPr lang="ja-JP" altLang="en-US"/>
              <a:t>年</a:t>
            </a:r>
            <a:r>
              <a:rPr lang="en-US" altLang="ja-JP" dirty="0"/>
              <a:t>11</a:t>
            </a:r>
            <a:r>
              <a:rPr lang="ja-JP" altLang="en-US"/>
              <a:t>月成立（平成</a:t>
            </a:r>
            <a:r>
              <a:rPr lang="en-US" altLang="ja-JP" dirty="0"/>
              <a:t>27</a:t>
            </a:r>
            <a:r>
              <a:rPr lang="ja-JP" altLang="en-US"/>
              <a:t>年</a:t>
            </a:r>
            <a:r>
              <a:rPr lang="en-US" altLang="ja-JP" dirty="0"/>
              <a:t>2</a:t>
            </a:r>
            <a:r>
              <a:rPr lang="ja-JP" altLang="en-US"/>
              <a:t>月施行）</a:t>
            </a:r>
          </a:p>
          <a:p>
            <a:pPr marL="0" indent="0">
              <a:buNone/>
            </a:pPr>
            <a:r>
              <a:rPr lang="ja-JP" altLang="en-US"/>
              <a:t>施策　１</a:t>
            </a:r>
            <a:endParaRPr lang="en-US" altLang="ja-JP" dirty="0"/>
          </a:p>
          <a:p>
            <a:pPr marL="0" indent="0">
              <a:buNone/>
            </a:pPr>
            <a:r>
              <a:rPr lang="ja-JP" altLang="en-US"/>
              <a:t>・空家等対策計画の策定</a:t>
            </a:r>
            <a:endParaRPr lang="en-US" altLang="ja-JP" dirty="0"/>
          </a:p>
          <a:p>
            <a:pPr marL="0" indent="0">
              <a:buNone/>
            </a:pPr>
            <a:r>
              <a:rPr lang="ja-JP" altLang="en-US"/>
              <a:t>・法定協議会の設置</a:t>
            </a:r>
            <a:endParaRPr lang="en-US" altLang="ja-JP" dirty="0"/>
          </a:p>
          <a:p>
            <a:pPr marL="0" indent="0">
              <a:buNone/>
            </a:pPr>
            <a:r>
              <a:rPr lang="ja-JP" altLang="en-US"/>
              <a:t>・空き家バンクの活用</a:t>
            </a:r>
            <a:endParaRPr lang="en-US" altLang="ja-JP" dirty="0"/>
          </a:p>
          <a:p>
            <a:pPr marL="0" indent="0">
              <a:buNone/>
            </a:pPr>
            <a:r>
              <a:rPr lang="ja-JP" altLang="en-US"/>
              <a:t>　　　　　　　　</a:t>
            </a:r>
            <a:r>
              <a:rPr lang="ja-JP" altLang="en-US" sz="4800" b="1">
                <a:solidFill>
                  <a:srgbClr val="FF0000"/>
                </a:solidFill>
              </a:rPr>
              <a:t>　→　</a:t>
            </a:r>
            <a:r>
              <a:rPr lang="ja-JP" altLang="en-US" sz="3000" b="1">
                <a:solidFill>
                  <a:srgbClr val="FF0000"/>
                </a:solidFill>
              </a:rPr>
              <a:t>空き家は減らなかった</a:t>
            </a:r>
            <a:endParaRPr lang="en-US" altLang="ja-JP" sz="3000" b="1" dirty="0">
              <a:solidFill>
                <a:srgbClr val="FF0000"/>
              </a:solidFill>
            </a:endParaRPr>
          </a:p>
          <a:p>
            <a:pPr marL="0" indent="0">
              <a:buNone/>
            </a:pPr>
            <a:r>
              <a:rPr lang="ja-JP" altLang="en-US"/>
              <a:t>施策　２</a:t>
            </a:r>
            <a:endParaRPr lang="en-US" altLang="ja-JP" dirty="0"/>
          </a:p>
          <a:p>
            <a:pPr marL="0" indent="0">
              <a:buNone/>
            </a:pPr>
            <a:r>
              <a:rPr lang="ja-JP" altLang="en-US"/>
              <a:t>・空き家の実態調査</a:t>
            </a:r>
          </a:p>
          <a:p>
            <a:pPr marL="0" indent="0">
              <a:buNone/>
            </a:pPr>
            <a:r>
              <a:rPr lang="ja-JP" altLang="en-US"/>
              <a:t>・「特定空家」の指定</a:t>
            </a:r>
          </a:p>
          <a:p>
            <a:pPr marL="0" indent="0">
              <a:buNone/>
            </a:pPr>
            <a:r>
              <a:rPr lang="ja-JP" altLang="en-US"/>
              <a:t>・特定空家に対し行政代執行</a:t>
            </a:r>
            <a:endParaRPr kumimoji="1" lang="ja-JP" altLang="en-US"/>
          </a:p>
        </p:txBody>
      </p:sp>
    </p:spTree>
    <p:extLst>
      <p:ext uri="{BB962C8B-B14F-4D97-AF65-F5344CB8AC3E}">
        <p14:creationId xmlns:p14="http://schemas.microsoft.com/office/powerpoint/2010/main" val="39493223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EE92BC4-4FB1-2F03-4E21-AE307994250A}"/>
              </a:ext>
            </a:extLst>
          </p:cNvPr>
          <p:cNvSpPr>
            <a:spLocks noGrp="1"/>
          </p:cNvSpPr>
          <p:nvPr>
            <p:ph type="title"/>
          </p:nvPr>
        </p:nvSpPr>
        <p:spPr/>
        <p:txBody>
          <a:bodyPr/>
          <a:lstStyle/>
          <a:p>
            <a:r>
              <a:rPr kumimoji="1" lang="ja-JP" altLang="en-US"/>
              <a:t>その上所有者不明土地は増え続ける</a:t>
            </a:r>
          </a:p>
        </p:txBody>
      </p:sp>
      <p:pic>
        <p:nvPicPr>
          <p:cNvPr id="5" name="コンテンツ プレースホルダー 4">
            <a:extLst>
              <a:ext uri="{FF2B5EF4-FFF2-40B4-BE49-F238E27FC236}">
                <a16:creationId xmlns:a16="http://schemas.microsoft.com/office/drawing/2014/main" id="{DED080FA-C58E-DD42-40AB-8441EAB14EF8}"/>
              </a:ext>
            </a:extLst>
          </p:cNvPr>
          <p:cNvPicPr>
            <a:picLocks noGrp="1" noChangeAspect="1"/>
          </p:cNvPicPr>
          <p:nvPr>
            <p:ph idx="1"/>
          </p:nvPr>
        </p:nvPicPr>
        <p:blipFill>
          <a:blip r:embed="rId2"/>
          <a:stretch>
            <a:fillRect/>
          </a:stretch>
        </p:blipFill>
        <p:spPr>
          <a:xfrm>
            <a:off x="154379" y="795646"/>
            <a:ext cx="8704613" cy="5427023"/>
          </a:xfrm>
        </p:spPr>
      </p:pic>
    </p:spTree>
    <p:extLst>
      <p:ext uri="{BB962C8B-B14F-4D97-AF65-F5344CB8AC3E}">
        <p14:creationId xmlns:p14="http://schemas.microsoft.com/office/powerpoint/2010/main" val="24724947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F763BAF-E8E1-A83A-A427-F50CB369E275}"/>
              </a:ext>
            </a:extLst>
          </p:cNvPr>
          <p:cNvSpPr>
            <a:spLocks noGrp="1"/>
          </p:cNvSpPr>
          <p:nvPr>
            <p:ph type="title"/>
          </p:nvPr>
        </p:nvSpPr>
        <p:spPr/>
        <p:txBody>
          <a:bodyPr/>
          <a:lstStyle/>
          <a:p>
            <a:r>
              <a:rPr lang="ja-JP" altLang="en-US"/>
              <a:t>その上所有者不明土地は増え続ける（その理由）</a:t>
            </a:r>
            <a:endParaRPr kumimoji="1" lang="ja-JP" altLang="en-US"/>
          </a:p>
        </p:txBody>
      </p:sp>
      <p:pic>
        <p:nvPicPr>
          <p:cNvPr id="5" name="コンテンツ プレースホルダー 4">
            <a:extLst>
              <a:ext uri="{FF2B5EF4-FFF2-40B4-BE49-F238E27FC236}">
                <a16:creationId xmlns:a16="http://schemas.microsoft.com/office/drawing/2014/main" id="{E4304A7C-6DE1-8EDE-03D9-E8E20D6F4465}"/>
              </a:ext>
            </a:extLst>
          </p:cNvPr>
          <p:cNvPicPr>
            <a:picLocks noGrp="1" noChangeAspect="1"/>
          </p:cNvPicPr>
          <p:nvPr>
            <p:ph idx="1"/>
          </p:nvPr>
        </p:nvPicPr>
        <p:blipFill>
          <a:blip r:embed="rId2"/>
          <a:stretch>
            <a:fillRect/>
          </a:stretch>
        </p:blipFill>
        <p:spPr>
          <a:xfrm>
            <a:off x="269583" y="872906"/>
            <a:ext cx="8604833" cy="5408732"/>
          </a:xfrm>
        </p:spPr>
      </p:pic>
    </p:spTree>
    <p:extLst>
      <p:ext uri="{BB962C8B-B14F-4D97-AF65-F5344CB8AC3E}">
        <p14:creationId xmlns:p14="http://schemas.microsoft.com/office/powerpoint/2010/main" val="27919234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E75FC64-7486-62F2-EBFC-881626CE3A8C}"/>
              </a:ext>
            </a:extLst>
          </p:cNvPr>
          <p:cNvSpPr>
            <a:spLocks noGrp="1"/>
          </p:cNvSpPr>
          <p:nvPr>
            <p:ph type="title"/>
          </p:nvPr>
        </p:nvSpPr>
        <p:spPr/>
        <p:txBody>
          <a:bodyPr/>
          <a:lstStyle/>
          <a:p>
            <a:r>
              <a:rPr kumimoji="1" lang="ja-JP" altLang="en-US"/>
              <a:t>所有者不明土地</a:t>
            </a:r>
            <a:r>
              <a:rPr lang="ja-JP" altLang="en-US"/>
              <a:t>を解消するには？</a:t>
            </a:r>
            <a:endParaRPr kumimoji="1" lang="ja-JP" altLang="en-US"/>
          </a:p>
        </p:txBody>
      </p:sp>
      <p:sp>
        <p:nvSpPr>
          <p:cNvPr id="3" name="テキスト ボックス 2">
            <a:extLst>
              <a:ext uri="{FF2B5EF4-FFF2-40B4-BE49-F238E27FC236}">
                <a16:creationId xmlns:a16="http://schemas.microsoft.com/office/drawing/2014/main" id="{BE830BC1-108E-3E80-8738-2111B8FBFC25}"/>
              </a:ext>
            </a:extLst>
          </p:cNvPr>
          <p:cNvSpPr txBox="1"/>
          <p:nvPr/>
        </p:nvSpPr>
        <p:spPr>
          <a:xfrm>
            <a:off x="5153891" y="2351314"/>
            <a:ext cx="1980029" cy="523220"/>
          </a:xfrm>
          <a:prstGeom prst="rect">
            <a:avLst/>
          </a:prstGeom>
          <a:noFill/>
        </p:spPr>
        <p:txBody>
          <a:bodyPr wrap="none" rtlCol="0">
            <a:spAutoFit/>
          </a:bodyPr>
          <a:lstStyle/>
          <a:p>
            <a:r>
              <a:rPr kumimoji="1" lang="ja-JP" altLang="en-US" sz="2800"/>
              <a:t>相続する人</a:t>
            </a:r>
          </a:p>
        </p:txBody>
      </p:sp>
      <p:sp>
        <p:nvSpPr>
          <p:cNvPr id="4" name="テキスト ボックス 3">
            <a:extLst>
              <a:ext uri="{FF2B5EF4-FFF2-40B4-BE49-F238E27FC236}">
                <a16:creationId xmlns:a16="http://schemas.microsoft.com/office/drawing/2014/main" id="{7C93D50C-39F8-E29C-B10B-836475FA66FC}"/>
              </a:ext>
            </a:extLst>
          </p:cNvPr>
          <p:cNvSpPr txBox="1"/>
          <p:nvPr/>
        </p:nvSpPr>
        <p:spPr>
          <a:xfrm>
            <a:off x="5153891" y="4381995"/>
            <a:ext cx="2529444" cy="523220"/>
          </a:xfrm>
          <a:prstGeom prst="rect">
            <a:avLst/>
          </a:prstGeom>
          <a:noFill/>
        </p:spPr>
        <p:txBody>
          <a:bodyPr wrap="square" rtlCol="0">
            <a:spAutoFit/>
          </a:bodyPr>
          <a:lstStyle/>
          <a:p>
            <a:r>
              <a:rPr kumimoji="1" lang="ja-JP" altLang="en-US" sz="2800"/>
              <a:t>相続しない人</a:t>
            </a:r>
          </a:p>
        </p:txBody>
      </p:sp>
      <p:pic>
        <p:nvPicPr>
          <p:cNvPr id="1028" name="Picture 4" descr="所有者不明の土地が広がり、問題化 | NEWS WATCHER | 朝日中高生新聞 | 朝日学生新聞社 ジュニア朝日">
            <a:extLst>
              <a:ext uri="{FF2B5EF4-FFF2-40B4-BE49-F238E27FC236}">
                <a16:creationId xmlns:a16="http://schemas.microsoft.com/office/drawing/2014/main" id="{285E44EC-6D86-43B6-834D-597D5A71C516}"/>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21276" y="1151907"/>
            <a:ext cx="3304489" cy="49567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07547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8A940F7-711F-EE18-9640-FB572C3C3B38}"/>
              </a:ext>
            </a:extLst>
          </p:cNvPr>
          <p:cNvSpPr>
            <a:spLocks noGrp="1"/>
          </p:cNvSpPr>
          <p:nvPr>
            <p:ph type="title"/>
          </p:nvPr>
        </p:nvSpPr>
        <p:spPr>
          <a:xfrm>
            <a:off x="95744" y="113281"/>
            <a:ext cx="8905751" cy="559119"/>
          </a:xfrm>
        </p:spPr>
        <p:txBody>
          <a:bodyPr>
            <a:normAutofit fontScale="90000"/>
          </a:bodyPr>
          <a:lstStyle/>
          <a:p>
            <a:br>
              <a:rPr lang="en-US" altLang="ja-JP" dirty="0"/>
            </a:br>
            <a:br>
              <a:rPr lang="en-US" altLang="ja-JP" dirty="0"/>
            </a:br>
            <a:r>
              <a:rPr lang="ja-JP" altLang="en-US" sz="2700"/>
              <a:t>所有者不明土地の利用の円滑化等に関する特別措置法</a:t>
            </a:r>
            <a:r>
              <a:rPr lang="ja-JP" altLang="en-US" sz="1300"/>
              <a:t>（平成</a:t>
            </a:r>
            <a:r>
              <a:rPr lang="en-US" altLang="ja-JP" sz="1300" dirty="0"/>
              <a:t>30</a:t>
            </a:r>
            <a:r>
              <a:rPr lang="ja-JP" altLang="en-US" sz="1300"/>
              <a:t>年</a:t>
            </a:r>
            <a:r>
              <a:rPr lang="en-US" altLang="ja-JP" sz="1300" dirty="0"/>
              <a:t>5</a:t>
            </a:r>
            <a:r>
              <a:rPr lang="ja-JP" altLang="en-US" sz="1300"/>
              <a:t>月）</a:t>
            </a:r>
            <a:br>
              <a:rPr lang="ja-JP" altLang="en-US" sz="1300"/>
            </a:br>
            <a:br>
              <a:rPr lang="en-US" altLang="ja-JP" sz="3100" dirty="0"/>
            </a:br>
            <a:endParaRPr kumimoji="1" lang="ja-JP" altLang="en-US" sz="3100"/>
          </a:p>
        </p:txBody>
      </p:sp>
      <p:sp>
        <p:nvSpPr>
          <p:cNvPr id="3" name="コンテンツ プレースホルダー 2">
            <a:extLst>
              <a:ext uri="{FF2B5EF4-FFF2-40B4-BE49-F238E27FC236}">
                <a16:creationId xmlns:a16="http://schemas.microsoft.com/office/drawing/2014/main" id="{72C91800-0F1F-CFEA-E259-0C56E35852B4}"/>
              </a:ext>
            </a:extLst>
          </p:cNvPr>
          <p:cNvSpPr>
            <a:spLocks noGrp="1"/>
          </p:cNvSpPr>
          <p:nvPr>
            <p:ph idx="1"/>
          </p:nvPr>
        </p:nvSpPr>
        <p:spPr>
          <a:xfrm>
            <a:off x="95744" y="835487"/>
            <a:ext cx="8905751" cy="5187026"/>
          </a:xfrm>
        </p:spPr>
        <p:txBody>
          <a:bodyPr>
            <a:normAutofit/>
          </a:bodyPr>
          <a:lstStyle/>
          <a:p>
            <a:pPr marL="0" indent="0">
              <a:buNone/>
            </a:pPr>
            <a:r>
              <a:rPr lang="ja-JP" altLang="en-US"/>
              <a:t>所有者不明土地の発生を防ぐため</a:t>
            </a:r>
            <a:endParaRPr lang="en-US" altLang="ja-JP" dirty="0"/>
          </a:p>
          <a:p>
            <a:pPr marL="0" indent="0">
              <a:buNone/>
            </a:pPr>
            <a:r>
              <a:rPr lang="ja-JP" altLang="en-US"/>
              <a:t>不動産登記法が改正され</a:t>
            </a:r>
            <a:endParaRPr lang="en-US" altLang="ja-JP" dirty="0"/>
          </a:p>
          <a:p>
            <a:pPr marL="0" indent="0">
              <a:buNone/>
            </a:pPr>
            <a:r>
              <a:rPr lang="ja-JP" altLang="en-US"/>
              <a:t>令和</a:t>
            </a:r>
            <a:r>
              <a:rPr lang="en-US" altLang="ja-JP" dirty="0"/>
              <a:t>6</a:t>
            </a:r>
            <a:r>
              <a:rPr lang="ja-JP" altLang="en-US"/>
              <a:t>年</a:t>
            </a:r>
            <a:r>
              <a:rPr lang="en-US" altLang="ja-JP" dirty="0"/>
              <a:t>4</a:t>
            </a:r>
            <a:r>
              <a:rPr lang="ja-JP" altLang="en-US"/>
              <a:t>月から相続登記の申請が義務化されます。</a:t>
            </a:r>
            <a:endParaRPr lang="en-US" altLang="ja-JP" dirty="0"/>
          </a:p>
          <a:p>
            <a:pPr marL="0" indent="0">
              <a:buNone/>
            </a:pPr>
            <a:r>
              <a:rPr lang="ja-JP" altLang="en-US"/>
              <a:t>土地を相続したことを知った日から</a:t>
            </a:r>
            <a:r>
              <a:rPr lang="en-US" altLang="ja-JP" dirty="0"/>
              <a:t>3</a:t>
            </a:r>
            <a:r>
              <a:rPr lang="ja-JP" altLang="en-US"/>
              <a:t>年以内に</a:t>
            </a:r>
            <a:endParaRPr lang="en-US" altLang="ja-JP" dirty="0"/>
          </a:p>
          <a:p>
            <a:pPr marL="0" indent="0">
              <a:buNone/>
            </a:pPr>
            <a:r>
              <a:rPr lang="ja-JP" altLang="en-US"/>
              <a:t>相続登記の申請をしなければなりません。</a:t>
            </a:r>
            <a:endParaRPr lang="en-US" altLang="ja-JP" dirty="0"/>
          </a:p>
        </p:txBody>
      </p:sp>
    </p:spTree>
    <p:extLst>
      <p:ext uri="{BB962C8B-B14F-4D97-AF65-F5344CB8AC3E}">
        <p14:creationId xmlns:p14="http://schemas.microsoft.com/office/powerpoint/2010/main" val="28647105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18F89621-22E7-A6C2-657A-A3E6A0346ADF}"/>
              </a:ext>
            </a:extLst>
          </p:cNvPr>
          <p:cNvSpPr>
            <a:spLocks noGrp="1"/>
          </p:cNvSpPr>
          <p:nvPr>
            <p:ph idx="1"/>
          </p:nvPr>
        </p:nvSpPr>
        <p:spPr>
          <a:xfrm>
            <a:off x="112815" y="791154"/>
            <a:ext cx="8918369" cy="5716524"/>
          </a:xfrm>
        </p:spPr>
        <p:txBody>
          <a:bodyPr>
            <a:normAutofit/>
          </a:bodyPr>
          <a:lstStyle/>
          <a:p>
            <a:pPr marL="0" indent="0">
              <a:buNone/>
            </a:pPr>
            <a:r>
              <a:rPr lang="ja-JP" altLang="en-US"/>
              <a:t>併せて</a:t>
            </a:r>
            <a:endParaRPr lang="en-US" altLang="ja-JP" dirty="0"/>
          </a:p>
          <a:p>
            <a:pPr marL="0" indent="0">
              <a:buNone/>
            </a:pPr>
            <a:r>
              <a:rPr lang="ja-JP" altLang="en-US"/>
              <a:t>自分が相続人であると分かる戸籍謄本を添付して</a:t>
            </a:r>
            <a:endParaRPr lang="en-US" altLang="ja-JP" dirty="0"/>
          </a:p>
          <a:p>
            <a:pPr marL="0" indent="0">
              <a:buNone/>
            </a:pPr>
            <a:r>
              <a:rPr lang="ja-JP" altLang="en-US"/>
              <a:t>申し出るだけで、相続登記の申請義務を果たすことが</a:t>
            </a:r>
            <a:endParaRPr lang="en-US" altLang="ja-JP" dirty="0"/>
          </a:p>
          <a:p>
            <a:pPr marL="0" indent="0">
              <a:buNone/>
            </a:pPr>
            <a:r>
              <a:rPr lang="ja-JP" altLang="en-US"/>
              <a:t>できる「相続人申告登記制度」も始まります。</a:t>
            </a:r>
            <a:endParaRPr lang="en-US" altLang="ja-JP" dirty="0"/>
          </a:p>
          <a:p>
            <a:pPr marL="0" indent="0">
              <a:buNone/>
            </a:pPr>
            <a:r>
              <a:rPr lang="ja-JP" altLang="en-US"/>
              <a:t>住所等の変更登記の申請は令和</a:t>
            </a:r>
            <a:r>
              <a:rPr lang="en-US" altLang="ja-JP" dirty="0"/>
              <a:t>8</a:t>
            </a:r>
            <a:r>
              <a:rPr lang="ja-JP" altLang="en-US"/>
              <a:t>年</a:t>
            </a:r>
            <a:r>
              <a:rPr lang="en-US" altLang="ja-JP" dirty="0"/>
              <a:t>4</a:t>
            </a:r>
            <a:r>
              <a:rPr lang="ja-JP" altLang="en-US"/>
              <a:t>月までに</a:t>
            </a:r>
            <a:endParaRPr lang="en-US" altLang="ja-JP" dirty="0"/>
          </a:p>
          <a:p>
            <a:pPr marL="0" indent="0">
              <a:buNone/>
            </a:pPr>
            <a:r>
              <a:rPr lang="ja-JP" altLang="en-US"/>
              <a:t>義務化されることになりました。</a:t>
            </a:r>
            <a:endParaRPr lang="en-US" altLang="ja-JP" dirty="0"/>
          </a:p>
          <a:p>
            <a:pPr marL="0" indent="0">
              <a:buNone/>
            </a:pPr>
            <a:endParaRPr lang="en-US" altLang="ja-JP" dirty="0"/>
          </a:p>
          <a:p>
            <a:pPr marL="0" indent="0">
              <a:buNone/>
            </a:pPr>
            <a:r>
              <a:rPr lang="ja-JP" altLang="en-US"/>
              <a:t>変更から</a:t>
            </a:r>
            <a:r>
              <a:rPr lang="en-US" altLang="ja-JP" dirty="0"/>
              <a:t>2</a:t>
            </a:r>
            <a:r>
              <a:rPr lang="ja-JP" altLang="en-US"/>
              <a:t>年以内に</a:t>
            </a:r>
            <a:endParaRPr lang="en-US" altLang="ja-JP" dirty="0"/>
          </a:p>
          <a:p>
            <a:pPr marL="0" indent="0">
              <a:buNone/>
            </a:pPr>
            <a:r>
              <a:rPr lang="ja-JP" altLang="en-US"/>
              <a:t>変更登記を申請することが求められます。</a:t>
            </a:r>
            <a:endParaRPr lang="en-US" altLang="ja-JP" dirty="0"/>
          </a:p>
          <a:p>
            <a:pPr marL="0" indent="0">
              <a:buNone/>
            </a:pPr>
            <a:r>
              <a:rPr lang="ja-JP" altLang="en-US"/>
              <a:t>これまで相続登記や住所等の変更登記がされずに</a:t>
            </a:r>
            <a:endParaRPr lang="en-US" altLang="ja-JP" dirty="0"/>
          </a:p>
          <a:p>
            <a:pPr marL="0" indent="0">
              <a:buNone/>
            </a:pPr>
            <a:r>
              <a:rPr lang="ja-JP" altLang="en-US"/>
              <a:t>放置されている土地も、義務化の対象になります。</a:t>
            </a:r>
          </a:p>
          <a:p>
            <a:pPr marL="0" indent="0">
              <a:buNone/>
            </a:pPr>
            <a:endParaRPr kumimoji="1" lang="ja-JP" altLang="en-US"/>
          </a:p>
        </p:txBody>
      </p:sp>
      <p:sp>
        <p:nvSpPr>
          <p:cNvPr id="6" name="タイトル 1">
            <a:extLst>
              <a:ext uri="{FF2B5EF4-FFF2-40B4-BE49-F238E27FC236}">
                <a16:creationId xmlns:a16="http://schemas.microsoft.com/office/drawing/2014/main" id="{6BFBF3D8-7C8E-8B11-BA49-028C2192C75A}"/>
              </a:ext>
            </a:extLst>
          </p:cNvPr>
          <p:cNvSpPr>
            <a:spLocks noGrp="1"/>
          </p:cNvSpPr>
          <p:nvPr>
            <p:ph type="title"/>
          </p:nvPr>
        </p:nvSpPr>
        <p:spPr>
          <a:xfrm>
            <a:off x="95744" y="113281"/>
            <a:ext cx="8905751" cy="559119"/>
          </a:xfrm>
        </p:spPr>
        <p:txBody>
          <a:bodyPr>
            <a:normAutofit fontScale="90000"/>
          </a:bodyPr>
          <a:lstStyle/>
          <a:p>
            <a:br>
              <a:rPr lang="en-US" altLang="ja-JP" dirty="0"/>
            </a:br>
            <a:br>
              <a:rPr lang="en-US" altLang="ja-JP" dirty="0"/>
            </a:br>
            <a:r>
              <a:rPr lang="ja-JP" altLang="en-US" sz="2700"/>
              <a:t>所有者不明土地の利用の円滑化等に関する特別措置法</a:t>
            </a:r>
            <a:r>
              <a:rPr lang="ja-JP" altLang="en-US" sz="1300"/>
              <a:t>（平成</a:t>
            </a:r>
            <a:r>
              <a:rPr lang="en-US" altLang="ja-JP" sz="1300" dirty="0"/>
              <a:t>30</a:t>
            </a:r>
            <a:r>
              <a:rPr lang="ja-JP" altLang="en-US" sz="1300"/>
              <a:t>年</a:t>
            </a:r>
            <a:r>
              <a:rPr lang="en-US" altLang="ja-JP" sz="1300" dirty="0"/>
              <a:t>5</a:t>
            </a:r>
            <a:r>
              <a:rPr lang="ja-JP" altLang="en-US" sz="1300"/>
              <a:t>月）</a:t>
            </a:r>
            <a:br>
              <a:rPr lang="ja-JP" altLang="en-US" sz="1300"/>
            </a:br>
            <a:br>
              <a:rPr lang="en-US" altLang="ja-JP" sz="3100" dirty="0"/>
            </a:br>
            <a:endParaRPr kumimoji="1" lang="ja-JP" altLang="en-US" sz="3100"/>
          </a:p>
        </p:txBody>
      </p:sp>
    </p:spTree>
    <p:extLst>
      <p:ext uri="{BB962C8B-B14F-4D97-AF65-F5344CB8AC3E}">
        <p14:creationId xmlns:p14="http://schemas.microsoft.com/office/powerpoint/2010/main" val="30467268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5B737EF-935C-D142-B7F8-CFE7CDFED250}"/>
              </a:ext>
            </a:extLst>
          </p:cNvPr>
          <p:cNvSpPr>
            <a:spLocks noGrp="1"/>
          </p:cNvSpPr>
          <p:nvPr>
            <p:ph type="title"/>
          </p:nvPr>
        </p:nvSpPr>
        <p:spPr>
          <a:xfrm>
            <a:off x="95002" y="30161"/>
            <a:ext cx="7791697" cy="559119"/>
          </a:xfrm>
        </p:spPr>
        <p:txBody>
          <a:bodyPr>
            <a:normAutofit fontScale="90000"/>
          </a:bodyPr>
          <a:lstStyle/>
          <a:p>
            <a:br>
              <a:rPr lang="en-US" altLang="ja-JP" sz="2800" dirty="0"/>
            </a:br>
            <a:r>
              <a:rPr lang="ja-JP" altLang="en-US" sz="3100"/>
              <a:t>国庫帰属制度（令和</a:t>
            </a:r>
            <a:r>
              <a:rPr lang="en-US" altLang="ja-JP" sz="3100" dirty="0"/>
              <a:t>5</a:t>
            </a:r>
            <a:r>
              <a:rPr lang="ja-JP" altLang="en-US" sz="3100"/>
              <a:t>年</a:t>
            </a:r>
            <a:r>
              <a:rPr lang="en-US" altLang="ja-JP" sz="3100" dirty="0"/>
              <a:t>4</a:t>
            </a:r>
            <a:r>
              <a:rPr lang="ja-JP" altLang="en-US" sz="3100"/>
              <a:t>月</a:t>
            </a:r>
            <a:r>
              <a:rPr lang="en-US" altLang="ja-JP" sz="3100" dirty="0"/>
              <a:t>27</a:t>
            </a:r>
            <a:r>
              <a:rPr lang="ja-JP" altLang="en-US" sz="3100"/>
              <a:t>日開始）</a:t>
            </a:r>
            <a:br>
              <a:rPr lang="ja-JP" altLang="en-US" sz="3100"/>
            </a:br>
            <a:endParaRPr kumimoji="1" lang="ja-JP" altLang="en-US" sz="3100"/>
          </a:p>
        </p:txBody>
      </p:sp>
      <p:pic>
        <p:nvPicPr>
          <p:cNvPr id="5" name="コンテンツ プレースホルダー 4" descr="QR コード が含まれている画像&#10;&#10;自動的に生成された説明">
            <a:extLst>
              <a:ext uri="{FF2B5EF4-FFF2-40B4-BE49-F238E27FC236}">
                <a16:creationId xmlns:a16="http://schemas.microsoft.com/office/drawing/2014/main" id="{18DC57D6-2E9D-2F4B-BFA4-79B300042D83}"/>
              </a:ext>
            </a:extLst>
          </p:cNvPr>
          <p:cNvPicPr>
            <a:picLocks noGrp="1" noChangeAspect="1"/>
          </p:cNvPicPr>
          <p:nvPr>
            <p:ph idx="1"/>
          </p:nvPr>
        </p:nvPicPr>
        <p:blipFill>
          <a:blip r:embed="rId2" cstate="print">
            <a:extLst>
              <a:ext uri="{28A0092B-C50C-407E-A947-70E740481C1C}">
                <a14:useLocalDpi xmlns:a14="http://schemas.microsoft.com/office/drawing/2010/main"/>
              </a:ext>
            </a:extLst>
          </a:blip>
          <a:stretch>
            <a:fillRect/>
          </a:stretch>
        </p:blipFill>
        <p:spPr>
          <a:xfrm>
            <a:off x="285750" y="1681238"/>
            <a:ext cx="8561070" cy="4548112"/>
          </a:xfrm>
        </p:spPr>
      </p:pic>
      <p:sp>
        <p:nvSpPr>
          <p:cNvPr id="6" name="テキスト ボックス 5">
            <a:extLst>
              <a:ext uri="{FF2B5EF4-FFF2-40B4-BE49-F238E27FC236}">
                <a16:creationId xmlns:a16="http://schemas.microsoft.com/office/drawing/2014/main" id="{1A7ABA33-02A4-8F4A-8DDD-A0CB341F09F9}"/>
              </a:ext>
            </a:extLst>
          </p:cNvPr>
          <p:cNvSpPr txBox="1"/>
          <p:nvPr/>
        </p:nvSpPr>
        <p:spPr>
          <a:xfrm>
            <a:off x="285750" y="935204"/>
            <a:ext cx="8263890" cy="400110"/>
          </a:xfrm>
          <a:prstGeom prst="rect">
            <a:avLst/>
          </a:prstGeom>
          <a:noFill/>
        </p:spPr>
        <p:txBody>
          <a:bodyPr wrap="square" rtlCol="0">
            <a:spAutoFit/>
          </a:bodyPr>
          <a:lstStyle/>
          <a:p>
            <a:r>
              <a:rPr kumimoji="1" lang="ja-JP" altLang="en-US" sz="2000"/>
              <a:t>相続した不要な土地の所有権を国に対して返すことができる制度</a:t>
            </a:r>
          </a:p>
        </p:txBody>
      </p:sp>
    </p:spTree>
    <p:extLst>
      <p:ext uri="{BB962C8B-B14F-4D97-AF65-F5344CB8AC3E}">
        <p14:creationId xmlns:p14="http://schemas.microsoft.com/office/powerpoint/2010/main" val="22350907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DE9E128-F216-A249-BC69-7F5EDC3131E8}"/>
              </a:ext>
            </a:extLst>
          </p:cNvPr>
          <p:cNvSpPr>
            <a:spLocks noGrp="1"/>
          </p:cNvSpPr>
          <p:nvPr>
            <p:ph type="title"/>
          </p:nvPr>
        </p:nvSpPr>
        <p:spPr/>
        <p:txBody>
          <a:bodyPr>
            <a:normAutofit/>
          </a:bodyPr>
          <a:lstStyle/>
          <a:p>
            <a:r>
              <a:rPr lang="ja-JP" altLang="en-US" sz="2800"/>
              <a:t>相続土地の登記義務化（令和</a:t>
            </a:r>
            <a:r>
              <a:rPr lang="en-US" altLang="ja-JP" sz="2800" dirty="0"/>
              <a:t>6</a:t>
            </a:r>
            <a:r>
              <a:rPr lang="ja-JP" altLang="en-US" sz="2800"/>
              <a:t>年</a:t>
            </a:r>
            <a:r>
              <a:rPr lang="en-US" altLang="ja-JP" sz="2800" dirty="0"/>
              <a:t>4</a:t>
            </a:r>
            <a:r>
              <a:rPr lang="ja-JP" altLang="en-US" sz="2800"/>
              <a:t>月</a:t>
            </a:r>
            <a:r>
              <a:rPr lang="en-US" altLang="ja-JP" sz="2800" dirty="0"/>
              <a:t>1</a:t>
            </a:r>
            <a:r>
              <a:rPr lang="ja-JP" altLang="en-US" sz="2800"/>
              <a:t>日開始）</a:t>
            </a:r>
            <a:endParaRPr kumimoji="1" lang="ja-JP" altLang="en-US" sz="2800"/>
          </a:p>
        </p:txBody>
      </p:sp>
      <p:pic>
        <p:nvPicPr>
          <p:cNvPr id="5" name="コンテンツ プレースホルダー 4" descr="テキスト&#10;&#10;低い精度で自動的に生成された説明">
            <a:extLst>
              <a:ext uri="{FF2B5EF4-FFF2-40B4-BE49-F238E27FC236}">
                <a16:creationId xmlns:a16="http://schemas.microsoft.com/office/drawing/2014/main" id="{30F1FF8C-486E-CC48-9203-06DD339C15AE}"/>
              </a:ext>
            </a:extLst>
          </p:cNvPr>
          <p:cNvPicPr>
            <a:picLocks noGrp="1" noChangeAspect="1"/>
          </p:cNvPicPr>
          <p:nvPr>
            <p:ph idx="1"/>
          </p:nvPr>
        </p:nvPicPr>
        <p:blipFill>
          <a:blip r:embed="rId2"/>
          <a:stretch>
            <a:fillRect/>
          </a:stretch>
        </p:blipFill>
        <p:spPr>
          <a:xfrm>
            <a:off x="365760" y="2233924"/>
            <a:ext cx="8412480" cy="3503936"/>
          </a:xfrm>
        </p:spPr>
      </p:pic>
      <p:sp>
        <p:nvSpPr>
          <p:cNvPr id="3" name="テキスト ボックス 2">
            <a:extLst>
              <a:ext uri="{FF2B5EF4-FFF2-40B4-BE49-F238E27FC236}">
                <a16:creationId xmlns:a16="http://schemas.microsoft.com/office/drawing/2014/main" id="{52C09E63-2A65-5740-9C3F-0AAEC160F19C}"/>
              </a:ext>
            </a:extLst>
          </p:cNvPr>
          <p:cNvSpPr txBox="1"/>
          <p:nvPr/>
        </p:nvSpPr>
        <p:spPr>
          <a:xfrm>
            <a:off x="377190" y="1020402"/>
            <a:ext cx="8217314" cy="923330"/>
          </a:xfrm>
          <a:prstGeom prst="rect">
            <a:avLst/>
          </a:prstGeom>
          <a:noFill/>
        </p:spPr>
        <p:txBody>
          <a:bodyPr wrap="none" rtlCol="0">
            <a:spAutoFit/>
          </a:bodyPr>
          <a:lstStyle/>
          <a:p>
            <a:r>
              <a:rPr kumimoji="1" lang="ja-JP" altLang="en-US"/>
              <a:t>土地所有者が亡くなった際に亡くなった方の配偶者や子どもといった相続人は</a:t>
            </a:r>
          </a:p>
          <a:p>
            <a:r>
              <a:rPr kumimoji="1" lang="ja-JP" altLang="en-US"/>
              <a:t>取得を知ってから３年以内に相続登記することが必要</a:t>
            </a:r>
          </a:p>
          <a:p>
            <a:r>
              <a:rPr kumimoji="1" lang="ja-JP" altLang="en-US"/>
              <a:t>正当な理由なく怠れば１０万円以下の過料</a:t>
            </a:r>
          </a:p>
        </p:txBody>
      </p:sp>
    </p:spTree>
    <p:extLst>
      <p:ext uri="{BB962C8B-B14F-4D97-AF65-F5344CB8AC3E}">
        <p14:creationId xmlns:p14="http://schemas.microsoft.com/office/powerpoint/2010/main" val="21490063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E75FC64-7486-62F2-EBFC-881626CE3A8C}"/>
              </a:ext>
            </a:extLst>
          </p:cNvPr>
          <p:cNvSpPr>
            <a:spLocks noGrp="1"/>
          </p:cNvSpPr>
          <p:nvPr>
            <p:ph type="title"/>
          </p:nvPr>
        </p:nvSpPr>
        <p:spPr/>
        <p:txBody>
          <a:bodyPr>
            <a:normAutofit/>
          </a:bodyPr>
          <a:lstStyle/>
          <a:p>
            <a:r>
              <a:rPr lang="ja-JP" altLang="en-US"/>
              <a:t>所有者不明土地を解消するには？</a:t>
            </a:r>
            <a:r>
              <a:rPr kumimoji="1" lang="ja-JP" altLang="en-US"/>
              <a:t>（その解決方法）</a:t>
            </a:r>
          </a:p>
        </p:txBody>
      </p:sp>
      <p:pic>
        <p:nvPicPr>
          <p:cNvPr id="9" name="コンテンツ プレースホルダー 8">
            <a:extLst>
              <a:ext uri="{FF2B5EF4-FFF2-40B4-BE49-F238E27FC236}">
                <a16:creationId xmlns:a16="http://schemas.microsoft.com/office/drawing/2014/main" id="{5F170939-E347-A54C-F982-73F06B3D2417}"/>
              </a:ext>
            </a:extLst>
          </p:cNvPr>
          <p:cNvPicPr>
            <a:picLocks noGrp="1" noChangeAspect="1"/>
          </p:cNvPicPr>
          <p:nvPr>
            <p:ph idx="1"/>
          </p:nvPr>
        </p:nvPicPr>
        <p:blipFill>
          <a:blip r:embed="rId2"/>
          <a:stretch>
            <a:fillRect/>
          </a:stretch>
        </p:blipFill>
        <p:spPr>
          <a:xfrm>
            <a:off x="521277" y="1151907"/>
            <a:ext cx="3848842" cy="4779818"/>
          </a:xfrm>
        </p:spPr>
      </p:pic>
      <p:sp>
        <p:nvSpPr>
          <p:cNvPr id="3" name="テキスト ボックス 2">
            <a:extLst>
              <a:ext uri="{FF2B5EF4-FFF2-40B4-BE49-F238E27FC236}">
                <a16:creationId xmlns:a16="http://schemas.microsoft.com/office/drawing/2014/main" id="{F68F94DE-0F1D-070B-8635-C8743AF36A6B}"/>
              </a:ext>
            </a:extLst>
          </p:cNvPr>
          <p:cNvSpPr txBox="1"/>
          <p:nvPr/>
        </p:nvSpPr>
        <p:spPr>
          <a:xfrm>
            <a:off x="4061361" y="3187873"/>
            <a:ext cx="5082639" cy="707886"/>
          </a:xfrm>
          <a:prstGeom prst="rect">
            <a:avLst/>
          </a:prstGeom>
          <a:noFill/>
        </p:spPr>
        <p:txBody>
          <a:bodyPr wrap="square" rtlCol="0">
            <a:spAutoFit/>
          </a:bodyPr>
          <a:lstStyle/>
          <a:p>
            <a:r>
              <a:rPr kumimoji="1" lang="ja-JP" altLang="en-US" sz="4000" b="1">
                <a:solidFill>
                  <a:srgbClr val="FF0000"/>
                </a:solidFill>
              </a:rPr>
              <a:t>→  資産価値を上げる</a:t>
            </a:r>
          </a:p>
        </p:txBody>
      </p:sp>
    </p:spTree>
    <p:extLst>
      <p:ext uri="{BB962C8B-B14F-4D97-AF65-F5344CB8AC3E}">
        <p14:creationId xmlns:p14="http://schemas.microsoft.com/office/powerpoint/2010/main" val="41850738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32262C3-06C8-EF44-9AD3-D62382DBFB70}"/>
              </a:ext>
            </a:extLst>
          </p:cNvPr>
          <p:cNvSpPr>
            <a:spLocks noGrp="1"/>
          </p:cNvSpPr>
          <p:nvPr>
            <p:ph type="title"/>
          </p:nvPr>
        </p:nvSpPr>
        <p:spPr/>
        <p:txBody>
          <a:bodyPr>
            <a:normAutofit/>
          </a:bodyPr>
          <a:lstStyle/>
          <a:p>
            <a:r>
              <a:rPr kumimoji="1" lang="ja-JP" altLang="en-US"/>
              <a:t>日本の人口推移（厚生労働省）</a:t>
            </a:r>
          </a:p>
        </p:txBody>
      </p:sp>
      <p:pic>
        <p:nvPicPr>
          <p:cNvPr id="9" name="コンテンツ プレースホルダー 8">
            <a:extLst>
              <a:ext uri="{FF2B5EF4-FFF2-40B4-BE49-F238E27FC236}">
                <a16:creationId xmlns:a16="http://schemas.microsoft.com/office/drawing/2014/main" id="{459DD0EF-8500-D043-85BA-6E8D961A0049}"/>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321972" y="790575"/>
            <a:ext cx="8551572" cy="5893560"/>
          </a:xfrm>
        </p:spPr>
      </p:pic>
    </p:spTree>
    <p:extLst>
      <p:ext uri="{BB962C8B-B14F-4D97-AF65-F5344CB8AC3E}">
        <p14:creationId xmlns:p14="http://schemas.microsoft.com/office/powerpoint/2010/main" val="19294956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DBF163F-7E8F-2541-84EE-668D2D295290}"/>
              </a:ext>
            </a:extLst>
          </p:cNvPr>
          <p:cNvSpPr>
            <a:spLocks noGrp="1"/>
          </p:cNvSpPr>
          <p:nvPr>
            <p:ph type="title"/>
          </p:nvPr>
        </p:nvSpPr>
        <p:spPr>
          <a:xfrm>
            <a:off x="179614" y="5159829"/>
            <a:ext cx="8964386" cy="1208314"/>
          </a:xfrm>
        </p:spPr>
        <p:txBody>
          <a:bodyPr anchor="ctr">
            <a:normAutofit/>
          </a:bodyPr>
          <a:lstStyle/>
          <a:p>
            <a:pPr algn="ctr"/>
            <a:r>
              <a:rPr kumimoji="1" lang="ja-JP" altLang="en-US" dirty="0"/>
              <a:t>空き家に手を加えるコトなくそのまま流通が基本</a:t>
            </a:r>
          </a:p>
        </p:txBody>
      </p:sp>
      <p:pic>
        <p:nvPicPr>
          <p:cNvPr id="1028" name="Picture 4">
            <a:extLst>
              <a:ext uri="{FF2B5EF4-FFF2-40B4-BE49-F238E27FC236}">
                <a16:creationId xmlns:a16="http://schemas.microsoft.com/office/drawing/2014/main" id="{A4A46827-6982-415E-9B64-702890A2EB87}"/>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38912" y="1569110"/>
            <a:ext cx="8266176" cy="3719779"/>
          </a:xfrm>
          <a:prstGeom prst="rect">
            <a:avLst/>
          </a:prstGeom>
          <a:noFill/>
          <a:extLst>
            <a:ext uri="{909E8E84-426E-40DD-AFC4-6F175D3DCCD1}">
              <a14:hiddenFill xmlns:a14="http://schemas.microsoft.com/office/drawing/2010/main">
                <a:solidFill>
                  <a:srgbClr val="FFFFFF"/>
                </a:solidFill>
              </a14:hiddenFill>
            </a:ext>
          </a:extLst>
        </p:spPr>
      </p:pic>
      <p:sp>
        <p:nvSpPr>
          <p:cNvPr id="8" name="タイトル 1">
            <a:extLst>
              <a:ext uri="{FF2B5EF4-FFF2-40B4-BE49-F238E27FC236}">
                <a16:creationId xmlns:a16="http://schemas.microsoft.com/office/drawing/2014/main" id="{48B924AE-0601-4499-84D1-E464128E7C38}"/>
              </a:ext>
            </a:extLst>
          </p:cNvPr>
          <p:cNvSpPr txBox="1">
            <a:spLocks/>
          </p:cNvSpPr>
          <p:nvPr/>
        </p:nvSpPr>
        <p:spPr>
          <a:xfrm>
            <a:off x="0" y="30161"/>
            <a:ext cx="7886700" cy="55911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2400" kern="1200">
                <a:solidFill>
                  <a:schemeClr val="tx1"/>
                </a:solidFill>
                <a:latin typeface="ＭＳ ゴシック" panose="020B0609070205080204" pitchFamily="49" charset="-128"/>
                <a:ea typeface="ＭＳ ゴシック" panose="020B0609070205080204" pitchFamily="49" charset="-128"/>
                <a:cs typeface="+mj-cs"/>
              </a:defRPr>
            </a:lvl1pPr>
          </a:lstStyle>
          <a:p>
            <a:pPr fontAlgn="base"/>
            <a:r>
              <a:rPr lang="ja-JP" altLang="en-US" dirty="0"/>
              <a:t>空き家バンク制度の仕組み</a:t>
            </a:r>
          </a:p>
        </p:txBody>
      </p:sp>
    </p:spTree>
    <p:extLst>
      <p:ext uri="{BB962C8B-B14F-4D97-AF65-F5344CB8AC3E}">
        <p14:creationId xmlns:p14="http://schemas.microsoft.com/office/powerpoint/2010/main" val="19403561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コンテンツ プレースホルダー 2">
            <a:extLst>
              <a:ext uri="{FF2B5EF4-FFF2-40B4-BE49-F238E27FC236}">
                <a16:creationId xmlns:a16="http://schemas.microsoft.com/office/drawing/2014/main" id="{43501607-CA8C-41C0-3330-C6BDFDC3AEB3}"/>
              </a:ext>
            </a:extLst>
          </p:cNvPr>
          <p:cNvSpPr>
            <a:spLocks noGrp="1"/>
          </p:cNvSpPr>
          <p:nvPr>
            <p:ph idx="1"/>
          </p:nvPr>
        </p:nvSpPr>
        <p:spPr>
          <a:xfrm>
            <a:off x="391144" y="835487"/>
            <a:ext cx="7886700" cy="5187026"/>
          </a:xfrm>
        </p:spPr>
        <p:txBody>
          <a:bodyPr>
            <a:normAutofit/>
          </a:bodyPr>
          <a:lstStyle/>
          <a:p>
            <a:pPr marL="0" indent="0">
              <a:buNone/>
            </a:pPr>
            <a:r>
              <a:rPr kumimoji="1" lang="ja-JP" altLang="en-US"/>
              <a:t>大事なことは</a:t>
            </a:r>
            <a:endParaRPr kumimoji="1" lang="en-US" altLang="ja-JP" dirty="0"/>
          </a:p>
          <a:p>
            <a:pPr marL="0" indent="0">
              <a:buNone/>
            </a:pPr>
            <a:endParaRPr lang="en-US" altLang="ja-JP" dirty="0"/>
          </a:p>
          <a:p>
            <a:pPr marL="0" indent="0">
              <a:buNone/>
            </a:pPr>
            <a:r>
              <a:rPr kumimoji="1" lang="ja-JP" altLang="en-US" sz="5400">
                <a:solidFill>
                  <a:srgbClr val="FF0000"/>
                </a:solidFill>
              </a:rPr>
              <a:t>　</a:t>
            </a:r>
            <a:r>
              <a:rPr kumimoji="1" lang="ja-JP" altLang="en-US" sz="4400">
                <a:solidFill>
                  <a:srgbClr val="FF0000"/>
                </a:solidFill>
              </a:rPr>
              <a:t>価値を上げること</a:t>
            </a:r>
            <a:endParaRPr kumimoji="1" lang="en-US" altLang="ja-JP" sz="4400" dirty="0">
              <a:solidFill>
                <a:srgbClr val="FF0000"/>
              </a:solidFill>
            </a:endParaRPr>
          </a:p>
        </p:txBody>
      </p:sp>
    </p:spTree>
    <p:extLst>
      <p:ext uri="{BB962C8B-B14F-4D97-AF65-F5344CB8AC3E}">
        <p14:creationId xmlns:p14="http://schemas.microsoft.com/office/powerpoint/2010/main" val="10486083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156CB5B7-F2F4-1418-37B7-2CC4D178CF3A}"/>
              </a:ext>
            </a:extLst>
          </p:cNvPr>
          <p:cNvSpPr>
            <a:spLocks noGrp="1"/>
          </p:cNvSpPr>
          <p:nvPr>
            <p:ph idx="1"/>
          </p:nvPr>
        </p:nvSpPr>
        <p:spPr>
          <a:xfrm>
            <a:off x="391144" y="835487"/>
            <a:ext cx="7886700" cy="5187026"/>
          </a:xfrm>
        </p:spPr>
        <p:txBody>
          <a:bodyPr>
            <a:normAutofit/>
          </a:bodyPr>
          <a:lstStyle/>
          <a:p>
            <a:pPr marL="0" indent="0">
              <a:buNone/>
            </a:pPr>
            <a:r>
              <a:rPr kumimoji="1" lang="ja-JP" altLang="en-US"/>
              <a:t>大事なことは</a:t>
            </a:r>
            <a:endParaRPr kumimoji="1" lang="en-US" altLang="ja-JP" dirty="0"/>
          </a:p>
          <a:p>
            <a:pPr marL="0" indent="0">
              <a:buNone/>
            </a:pPr>
            <a:endParaRPr lang="en-US" altLang="ja-JP" dirty="0"/>
          </a:p>
          <a:p>
            <a:pPr marL="0" indent="0">
              <a:buNone/>
            </a:pPr>
            <a:r>
              <a:rPr kumimoji="1" lang="ja-JP" altLang="en-US" sz="5400">
                <a:solidFill>
                  <a:srgbClr val="FF0000"/>
                </a:solidFill>
              </a:rPr>
              <a:t>　</a:t>
            </a:r>
            <a:r>
              <a:rPr kumimoji="1" lang="ja-JP" altLang="en-US" sz="4400"/>
              <a:t>価値を上げること</a:t>
            </a:r>
            <a:endParaRPr kumimoji="1" lang="en-US" altLang="ja-JP" sz="4400" dirty="0"/>
          </a:p>
          <a:p>
            <a:pPr marL="0" indent="0">
              <a:buNone/>
            </a:pPr>
            <a:endParaRPr lang="en-US" altLang="ja-JP" sz="5400" dirty="0">
              <a:solidFill>
                <a:srgbClr val="FF0000"/>
              </a:solidFill>
            </a:endParaRPr>
          </a:p>
          <a:p>
            <a:pPr marL="0" indent="0">
              <a:buNone/>
            </a:pPr>
            <a:r>
              <a:rPr kumimoji="1" lang="ja-JP" altLang="en-US"/>
              <a:t>建物価値だけでなく</a:t>
            </a:r>
            <a:endParaRPr kumimoji="1" lang="en-US" altLang="ja-JP" dirty="0"/>
          </a:p>
          <a:p>
            <a:pPr marL="0" indent="0">
              <a:buNone/>
            </a:pPr>
            <a:endParaRPr lang="en-US" altLang="ja-JP" dirty="0">
              <a:solidFill>
                <a:srgbClr val="FF0000"/>
              </a:solidFill>
            </a:endParaRPr>
          </a:p>
          <a:p>
            <a:pPr marL="0" indent="0">
              <a:buNone/>
            </a:pPr>
            <a:r>
              <a:rPr kumimoji="1" lang="ja-JP" altLang="en-US">
                <a:solidFill>
                  <a:srgbClr val="FF0000"/>
                </a:solidFill>
              </a:rPr>
              <a:t>　　</a:t>
            </a:r>
            <a:r>
              <a:rPr kumimoji="1" lang="ja-JP" altLang="en-US" sz="4400">
                <a:solidFill>
                  <a:srgbClr val="FF0000"/>
                </a:solidFill>
              </a:rPr>
              <a:t>地域の価値を上げること</a:t>
            </a:r>
            <a:endParaRPr kumimoji="1" lang="ja-JP" altLang="en-US" sz="4400"/>
          </a:p>
        </p:txBody>
      </p:sp>
    </p:spTree>
    <p:extLst>
      <p:ext uri="{BB962C8B-B14F-4D97-AF65-F5344CB8AC3E}">
        <p14:creationId xmlns:p14="http://schemas.microsoft.com/office/powerpoint/2010/main" val="40987751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63ECDCA-42F3-587B-7E48-3883BF567648}"/>
              </a:ext>
            </a:extLst>
          </p:cNvPr>
          <p:cNvSpPr>
            <a:spLocks noGrp="1"/>
          </p:cNvSpPr>
          <p:nvPr>
            <p:ph type="title"/>
          </p:nvPr>
        </p:nvSpPr>
        <p:spPr/>
        <p:txBody>
          <a:bodyPr/>
          <a:lstStyle/>
          <a:p>
            <a:r>
              <a:rPr kumimoji="1" lang="ja-JP" altLang="en-US"/>
              <a:t>これからの日本の公共　（抜粋）</a:t>
            </a:r>
          </a:p>
        </p:txBody>
      </p:sp>
      <p:pic>
        <p:nvPicPr>
          <p:cNvPr id="5" name="コンテンツ プレースホルダー 4">
            <a:extLst>
              <a:ext uri="{FF2B5EF4-FFF2-40B4-BE49-F238E27FC236}">
                <a16:creationId xmlns:a16="http://schemas.microsoft.com/office/drawing/2014/main" id="{5DCBE697-C70B-8D7F-FAD8-B959DD5AB144}"/>
              </a:ext>
            </a:extLst>
          </p:cNvPr>
          <p:cNvPicPr>
            <a:picLocks noGrp="1" noChangeAspect="1"/>
          </p:cNvPicPr>
          <p:nvPr>
            <p:ph idx="1"/>
          </p:nvPr>
        </p:nvPicPr>
        <p:blipFill>
          <a:blip r:embed="rId2"/>
          <a:stretch>
            <a:fillRect/>
          </a:stretch>
        </p:blipFill>
        <p:spPr>
          <a:xfrm>
            <a:off x="347382" y="790574"/>
            <a:ext cx="8471154" cy="5408747"/>
          </a:xfrm>
        </p:spPr>
      </p:pic>
    </p:spTree>
    <p:extLst>
      <p:ext uri="{BB962C8B-B14F-4D97-AF65-F5344CB8AC3E}">
        <p14:creationId xmlns:p14="http://schemas.microsoft.com/office/powerpoint/2010/main" val="18588198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88CDBAA-698E-46EB-ACC3-3D9C32D5C8C9}"/>
              </a:ext>
            </a:extLst>
          </p:cNvPr>
          <p:cNvSpPr>
            <a:spLocks noGrp="1"/>
          </p:cNvSpPr>
          <p:nvPr>
            <p:ph type="ctrTitle"/>
          </p:nvPr>
        </p:nvSpPr>
        <p:spPr/>
        <p:txBody>
          <a:bodyPr>
            <a:normAutofit/>
          </a:bodyPr>
          <a:lstStyle/>
          <a:p>
            <a:r>
              <a:rPr kumimoji="1" lang="ja-JP" altLang="en-US" sz="5400"/>
              <a:t>いまなにが問題なのか</a:t>
            </a:r>
          </a:p>
        </p:txBody>
      </p:sp>
      <p:sp>
        <p:nvSpPr>
          <p:cNvPr id="3" name="字幕 2">
            <a:extLst>
              <a:ext uri="{FF2B5EF4-FFF2-40B4-BE49-F238E27FC236}">
                <a16:creationId xmlns:a16="http://schemas.microsoft.com/office/drawing/2014/main" id="{E7788D30-D95A-40B4-921F-DF7B83512CEA}"/>
              </a:ext>
            </a:extLst>
          </p:cNvPr>
          <p:cNvSpPr>
            <a:spLocks noGrp="1"/>
          </p:cNvSpPr>
          <p:nvPr>
            <p:ph type="subTitle" idx="1"/>
          </p:nvPr>
        </p:nvSpPr>
        <p:spPr/>
        <p:txBody>
          <a:bodyPr/>
          <a:lstStyle/>
          <a:p>
            <a:r>
              <a:rPr kumimoji="1" lang="ja-JP" altLang="en-US"/>
              <a:t>「公共」の現在</a:t>
            </a:r>
          </a:p>
        </p:txBody>
      </p:sp>
      <p:pic>
        <p:nvPicPr>
          <p:cNvPr id="5" name="図 4">
            <a:extLst>
              <a:ext uri="{FF2B5EF4-FFF2-40B4-BE49-F238E27FC236}">
                <a16:creationId xmlns:a16="http://schemas.microsoft.com/office/drawing/2014/main" id="{414BDFFE-4F67-6B0F-7535-D37FB11F1B3D}"/>
              </a:ext>
            </a:extLst>
          </p:cNvPr>
          <p:cNvPicPr>
            <a:picLocks noChangeAspect="1"/>
          </p:cNvPicPr>
          <p:nvPr/>
        </p:nvPicPr>
        <p:blipFill>
          <a:blip r:embed="rId2"/>
          <a:stretch>
            <a:fillRect/>
          </a:stretch>
        </p:blipFill>
        <p:spPr>
          <a:xfrm>
            <a:off x="5765800" y="5257800"/>
            <a:ext cx="2692400" cy="1231900"/>
          </a:xfrm>
          <a:prstGeom prst="rect">
            <a:avLst/>
          </a:prstGeom>
        </p:spPr>
      </p:pic>
    </p:spTree>
    <p:extLst>
      <p:ext uri="{BB962C8B-B14F-4D97-AF65-F5344CB8AC3E}">
        <p14:creationId xmlns:p14="http://schemas.microsoft.com/office/powerpoint/2010/main" val="17605163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C7FB547-C687-7916-88CF-6D0F93B8A3E0}"/>
              </a:ext>
            </a:extLst>
          </p:cNvPr>
          <p:cNvSpPr>
            <a:spLocks noGrp="1"/>
          </p:cNvSpPr>
          <p:nvPr>
            <p:ph type="title"/>
          </p:nvPr>
        </p:nvSpPr>
        <p:spPr/>
        <p:txBody>
          <a:bodyPr/>
          <a:lstStyle/>
          <a:p>
            <a:r>
              <a:rPr kumimoji="1" lang="ja-JP" altLang="en-US"/>
              <a:t>「公共」はみんなのもの</a:t>
            </a:r>
          </a:p>
        </p:txBody>
      </p:sp>
      <p:sp>
        <p:nvSpPr>
          <p:cNvPr id="3" name="コンテンツ プレースホルダー 2">
            <a:extLst>
              <a:ext uri="{FF2B5EF4-FFF2-40B4-BE49-F238E27FC236}">
                <a16:creationId xmlns:a16="http://schemas.microsoft.com/office/drawing/2014/main" id="{FD37500E-E173-1D0B-7EE7-E481224DBB62}"/>
              </a:ext>
            </a:extLst>
          </p:cNvPr>
          <p:cNvSpPr>
            <a:spLocks noGrp="1"/>
          </p:cNvSpPr>
          <p:nvPr>
            <p:ph idx="1"/>
          </p:nvPr>
        </p:nvSpPr>
        <p:spPr/>
        <p:txBody>
          <a:bodyPr>
            <a:normAutofit/>
          </a:bodyPr>
          <a:lstStyle/>
          <a:p>
            <a:pPr marL="0" indent="0">
              <a:buNone/>
            </a:pPr>
            <a:r>
              <a:rPr kumimoji="1" lang="ja-JP" altLang="en-US" sz="2000"/>
              <a:t>「公共」というと「政府」、つまりは「お上」が担うもの、と、</a:t>
            </a:r>
            <a:endParaRPr kumimoji="1" lang="en-US" altLang="ja-JP" sz="2000" dirty="0"/>
          </a:p>
          <a:p>
            <a:pPr marL="0" indent="0">
              <a:buNone/>
            </a:pPr>
            <a:r>
              <a:rPr lang="ja-JP" altLang="en-US" sz="2000"/>
              <a:t>とかく考えてしまいがちですが、社会全体が大切だと考える</a:t>
            </a:r>
            <a:endParaRPr lang="en-US" altLang="ja-JP" sz="2000" dirty="0"/>
          </a:p>
          <a:p>
            <a:pPr marL="0" indent="0">
              <a:buNone/>
            </a:pPr>
            <a:r>
              <a:rPr kumimoji="1" lang="ja-JP" altLang="en-US" sz="2000"/>
              <a:t>公共的な価値を保存し、それをサービスとして提供するのは、</a:t>
            </a:r>
            <a:endParaRPr kumimoji="1" lang="en-US" altLang="ja-JP" sz="2000" dirty="0"/>
          </a:p>
          <a:p>
            <a:pPr marL="0" indent="0">
              <a:buNone/>
            </a:pPr>
            <a:r>
              <a:rPr lang="ja-JP" altLang="en-US" sz="2000"/>
              <a:t>なにも政府だけとは限りません。</a:t>
            </a:r>
            <a:endParaRPr lang="en-US" altLang="ja-JP" sz="2000" dirty="0"/>
          </a:p>
          <a:p>
            <a:pPr marL="0" indent="0">
              <a:buNone/>
            </a:pPr>
            <a:endParaRPr kumimoji="1" lang="en-US" altLang="ja-JP" sz="2000" dirty="0"/>
          </a:p>
          <a:p>
            <a:pPr marL="0" indent="0">
              <a:buNone/>
            </a:pPr>
            <a:r>
              <a:rPr lang="ja-JP" altLang="en-US" sz="2000"/>
              <a:t>昔であれば、そうしたものは、家族や共同体のなかにおいて、</a:t>
            </a:r>
            <a:endParaRPr lang="en-US" altLang="ja-JP" sz="2000" dirty="0"/>
          </a:p>
          <a:p>
            <a:pPr marL="0" indent="0">
              <a:buNone/>
            </a:pPr>
            <a:r>
              <a:rPr kumimoji="1" lang="ja-JP" altLang="en-US" sz="2000"/>
              <a:t>さまざまな儀礼や風習のなかで継承され、保持されていました。</a:t>
            </a:r>
            <a:endParaRPr kumimoji="1" lang="en-US" altLang="ja-JP" sz="2000" dirty="0"/>
          </a:p>
          <a:p>
            <a:pPr marL="0" indent="0">
              <a:buNone/>
            </a:pPr>
            <a:r>
              <a:rPr lang="ja-JP" altLang="en-US" sz="2000"/>
              <a:t>社会やコミュニティ全体で、「公共的価値」が守られてきたのです。</a:t>
            </a:r>
            <a:endParaRPr lang="en-US" altLang="ja-JP" sz="2000" dirty="0"/>
          </a:p>
          <a:p>
            <a:pPr marL="0" indent="0">
              <a:buNone/>
            </a:pPr>
            <a:endParaRPr kumimoji="1" lang="en-US" altLang="ja-JP" sz="2000" dirty="0"/>
          </a:p>
          <a:p>
            <a:pPr marL="0" indent="0">
              <a:buNone/>
            </a:pPr>
            <a:r>
              <a:rPr lang="ja-JP" altLang="en-US" sz="2000"/>
              <a:t>ところが近代化によって、そうした血縁・地縁に基づく</a:t>
            </a:r>
            <a:endParaRPr lang="en-US" altLang="ja-JP" sz="2000" dirty="0"/>
          </a:p>
          <a:p>
            <a:pPr marL="0" indent="0">
              <a:buNone/>
            </a:pPr>
            <a:r>
              <a:rPr kumimoji="1" lang="ja-JP" altLang="en-US" sz="2000"/>
              <a:t>共同体が壊れていき、社会にとって「大切な価値」を</a:t>
            </a:r>
            <a:endParaRPr kumimoji="1" lang="en-US" altLang="ja-JP" sz="2000" dirty="0"/>
          </a:p>
          <a:p>
            <a:pPr marL="0" indent="0">
              <a:buNone/>
            </a:pPr>
            <a:r>
              <a:rPr lang="ja-JP" altLang="en-US" sz="2000"/>
              <a:t>守っていく方法も、徐々に変わっていくこととなりました。</a:t>
            </a:r>
            <a:endParaRPr kumimoji="1" lang="ja-JP" altLang="en-US" sz="2000"/>
          </a:p>
        </p:txBody>
      </p:sp>
    </p:spTree>
    <p:extLst>
      <p:ext uri="{BB962C8B-B14F-4D97-AF65-F5344CB8AC3E}">
        <p14:creationId xmlns:p14="http://schemas.microsoft.com/office/powerpoint/2010/main" val="17741891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C7FB547-C687-7916-88CF-6D0F93B8A3E0}"/>
              </a:ext>
            </a:extLst>
          </p:cNvPr>
          <p:cNvSpPr>
            <a:spLocks noGrp="1"/>
          </p:cNvSpPr>
          <p:nvPr>
            <p:ph type="title"/>
          </p:nvPr>
        </p:nvSpPr>
        <p:spPr/>
        <p:txBody>
          <a:bodyPr/>
          <a:lstStyle/>
          <a:p>
            <a:r>
              <a:rPr kumimoji="1" lang="ja-JP" altLang="en-US"/>
              <a:t>産業社会のための仕組み</a:t>
            </a:r>
          </a:p>
        </p:txBody>
      </p:sp>
      <p:sp>
        <p:nvSpPr>
          <p:cNvPr id="3" name="コンテンツ プレースホルダー 2">
            <a:extLst>
              <a:ext uri="{FF2B5EF4-FFF2-40B4-BE49-F238E27FC236}">
                <a16:creationId xmlns:a16="http://schemas.microsoft.com/office/drawing/2014/main" id="{FD37500E-E173-1D0B-7EE7-E481224DBB62}"/>
              </a:ext>
            </a:extLst>
          </p:cNvPr>
          <p:cNvSpPr>
            <a:spLocks noGrp="1"/>
          </p:cNvSpPr>
          <p:nvPr>
            <p:ph idx="1"/>
          </p:nvPr>
        </p:nvSpPr>
        <p:spPr>
          <a:xfrm>
            <a:off x="628650" y="791153"/>
            <a:ext cx="7886700" cy="5649403"/>
          </a:xfrm>
        </p:spPr>
        <p:txBody>
          <a:bodyPr>
            <a:normAutofit/>
          </a:bodyPr>
          <a:lstStyle/>
          <a:p>
            <a:pPr marL="0" indent="0">
              <a:buNone/>
            </a:pPr>
            <a:r>
              <a:rPr kumimoji="1" lang="ja-JP" altLang="en-US" sz="2000"/>
              <a:t>国民国家が生まれ、近代市民社会がかたちづくられていくなかで、</a:t>
            </a:r>
            <a:endParaRPr kumimoji="1" lang="en-US" altLang="ja-JP" sz="2000" dirty="0"/>
          </a:p>
          <a:p>
            <a:pPr marL="0" indent="0">
              <a:buNone/>
            </a:pPr>
            <a:r>
              <a:rPr lang="ja-JP" altLang="en-US" sz="2000"/>
              <a:t>社会にとっての「公共的な価値」を守る役割は、</a:t>
            </a:r>
            <a:endParaRPr lang="en-US" altLang="ja-JP" sz="2000" dirty="0"/>
          </a:p>
          <a:p>
            <a:pPr marL="0" indent="0">
              <a:buNone/>
            </a:pPr>
            <a:r>
              <a:rPr kumimoji="1" lang="ja-JP" altLang="en-US" sz="2000"/>
              <a:t>「政府」というものが担うようになっていきました。</a:t>
            </a:r>
            <a:endParaRPr lang="en-US" altLang="ja-JP" sz="2000" dirty="0"/>
          </a:p>
          <a:p>
            <a:pPr marL="0" indent="0">
              <a:buNone/>
            </a:pPr>
            <a:r>
              <a:rPr kumimoji="1" lang="ja-JP" altLang="en-US" sz="2000"/>
              <a:t>社会全体にとって大事とされるサービスや財は、</a:t>
            </a:r>
            <a:endParaRPr kumimoji="1" lang="en-US" altLang="ja-JP" sz="2000" dirty="0"/>
          </a:p>
          <a:p>
            <a:pPr marL="0" indent="0">
              <a:buNone/>
            </a:pPr>
            <a:r>
              <a:rPr lang="ja-JP" altLang="en-US" sz="2000"/>
              <a:t>政府によって設計され、管理・運営されるようになり、</a:t>
            </a:r>
            <a:endParaRPr lang="en-US" altLang="ja-JP" sz="2000" dirty="0"/>
          </a:p>
          <a:p>
            <a:pPr marL="0" indent="0">
              <a:buNone/>
            </a:pPr>
            <a:r>
              <a:rPr kumimoji="1" lang="ja-JP" altLang="en-US" sz="2000"/>
              <a:t>そうすることで、安全かつ安定的に、</a:t>
            </a:r>
            <a:endParaRPr kumimoji="1" lang="en-US" altLang="ja-JP" sz="2000" dirty="0"/>
          </a:p>
          <a:p>
            <a:pPr marL="0" indent="0">
              <a:buNone/>
            </a:pPr>
            <a:r>
              <a:rPr lang="ja-JP" altLang="en-US" sz="2000"/>
              <a:t>誰でもがそうしたサービスや財にアクセスできるようになると</a:t>
            </a:r>
            <a:endParaRPr lang="en-US" altLang="ja-JP" sz="2000" dirty="0"/>
          </a:p>
          <a:p>
            <a:pPr marL="0" indent="0">
              <a:buNone/>
            </a:pPr>
            <a:r>
              <a:rPr kumimoji="1" lang="ja-JP" altLang="en-US" sz="2000"/>
              <a:t>考えられたのです。</a:t>
            </a:r>
            <a:endParaRPr kumimoji="1" lang="en-US" altLang="ja-JP" sz="2000" dirty="0"/>
          </a:p>
          <a:p>
            <a:pPr marL="0" indent="0">
              <a:buNone/>
            </a:pPr>
            <a:r>
              <a:rPr lang="ja-JP" altLang="en-US" sz="2000"/>
              <a:t>みんなで税金を出し合い、その税金を用いて</a:t>
            </a:r>
            <a:endParaRPr lang="en-US" altLang="ja-JP" sz="2000" dirty="0"/>
          </a:p>
          <a:p>
            <a:pPr marL="0" indent="0">
              <a:buNone/>
            </a:pPr>
            <a:r>
              <a:rPr kumimoji="1" lang="ja-JP" altLang="en-US" sz="2000"/>
              <a:t>みんなが大切と考える価値を守る。</a:t>
            </a:r>
            <a:endParaRPr kumimoji="1" lang="en-US" altLang="ja-JP" sz="2000" dirty="0"/>
          </a:p>
          <a:p>
            <a:pPr marL="0" indent="0">
              <a:buNone/>
            </a:pPr>
            <a:r>
              <a:rPr lang="ja-JP" altLang="en-US" sz="2000"/>
              <a:t>その仕組みは、工業を国の経済の根幹とした産業社会の</a:t>
            </a:r>
            <a:endParaRPr lang="en-US" altLang="ja-JP" sz="2000" dirty="0"/>
          </a:p>
          <a:p>
            <a:pPr marL="0" indent="0">
              <a:buNone/>
            </a:pPr>
            <a:r>
              <a:rPr lang="ja-JP" altLang="en-US" sz="2000"/>
              <a:t>勃興とともに整備され、その社会に最適化されたものでした。</a:t>
            </a:r>
            <a:endParaRPr lang="en-US" altLang="ja-JP" sz="2000" dirty="0"/>
          </a:p>
          <a:p>
            <a:pPr marL="0" indent="0">
              <a:buNone/>
            </a:pPr>
            <a:r>
              <a:rPr kumimoji="1" lang="ja-JP" altLang="en-US" sz="2000"/>
              <a:t>２０世紀の途中まで、それは最も効率がよく、</a:t>
            </a:r>
            <a:endParaRPr kumimoji="1" lang="en-US" altLang="ja-JP" sz="2000" dirty="0"/>
          </a:p>
          <a:p>
            <a:pPr marL="0" indent="0">
              <a:buNone/>
            </a:pPr>
            <a:r>
              <a:rPr lang="ja-JP" altLang="en-US" sz="2000"/>
              <a:t>機能的と考えられる仕組みでした。</a:t>
            </a:r>
            <a:endParaRPr kumimoji="1" lang="ja-JP" altLang="en-US" sz="2000"/>
          </a:p>
        </p:txBody>
      </p:sp>
    </p:spTree>
    <p:extLst>
      <p:ext uri="{BB962C8B-B14F-4D97-AF65-F5344CB8AC3E}">
        <p14:creationId xmlns:p14="http://schemas.microsoft.com/office/powerpoint/2010/main" val="2913808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C7FB547-C687-7916-88CF-6D0F93B8A3E0}"/>
              </a:ext>
            </a:extLst>
          </p:cNvPr>
          <p:cNvSpPr>
            <a:spLocks noGrp="1"/>
          </p:cNvSpPr>
          <p:nvPr>
            <p:ph type="title"/>
          </p:nvPr>
        </p:nvSpPr>
        <p:spPr/>
        <p:txBody>
          <a:bodyPr>
            <a:normAutofit/>
          </a:bodyPr>
          <a:lstStyle/>
          <a:p>
            <a:r>
              <a:rPr lang="ja-JP" altLang="en-US"/>
              <a:t>「公共」も多様化していく</a:t>
            </a:r>
            <a:endParaRPr kumimoji="1" lang="ja-JP" altLang="en-US"/>
          </a:p>
        </p:txBody>
      </p:sp>
      <p:sp>
        <p:nvSpPr>
          <p:cNvPr id="3" name="コンテンツ プレースホルダー 2">
            <a:extLst>
              <a:ext uri="{FF2B5EF4-FFF2-40B4-BE49-F238E27FC236}">
                <a16:creationId xmlns:a16="http://schemas.microsoft.com/office/drawing/2014/main" id="{FD37500E-E173-1D0B-7EE7-E481224DBB62}"/>
              </a:ext>
            </a:extLst>
          </p:cNvPr>
          <p:cNvSpPr>
            <a:spLocks noGrp="1"/>
          </p:cNvSpPr>
          <p:nvPr>
            <p:ph idx="1"/>
          </p:nvPr>
        </p:nvSpPr>
        <p:spPr>
          <a:xfrm>
            <a:off x="628650" y="791153"/>
            <a:ext cx="8236570" cy="5649403"/>
          </a:xfrm>
        </p:spPr>
        <p:txBody>
          <a:bodyPr>
            <a:normAutofit/>
          </a:bodyPr>
          <a:lstStyle/>
          <a:p>
            <a:pPr marL="0" indent="0">
              <a:buNone/>
            </a:pPr>
            <a:r>
              <a:rPr kumimoji="1" lang="ja-JP" altLang="en-US" sz="2000"/>
              <a:t>ところが経済の主体が工業からサービス業へと移っていき、</a:t>
            </a:r>
            <a:endParaRPr kumimoji="1" lang="en-US" altLang="ja-JP" sz="2000" dirty="0"/>
          </a:p>
          <a:p>
            <a:pPr marL="0" indent="0">
              <a:buNone/>
            </a:pPr>
            <a:r>
              <a:rPr lang="ja-JP" altLang="en-US" sz="2000"/>
              <a:t>市民も豊かになるにつれて、公共をめぐる価値観も多様に</a:t>
            </a:r>
            <a:endParaRPr lang="en-US" altLang="ja-JP" sz="2000" dirty="0"/>
          </a:p>
          <a:p>
            <a:pPr marL="0" indent="0">
              <a:buNone/>
            </a:pPr>
            <a:r>
              <a:rPr lang="ja-JP" altLang="en-US" sz="2000"/>
              <a:t>なっていきました。</a:t>
            </a:r>
            <a:endParaRPr lang="en-US" altLang="ja-JP" sz="2000" dirty="0"/>
          </a:p>
          <a:p>
            <a:pPr marL="0" indent="0">
              <a:buNone/>
            </a:pPr>
            <a:r>
              <a:rPr kumimoji="1" lang="ja-JP" altLang="en-US" sz="2000"/>
              <a:t>「社会全体にとって大切な価値は何か」ということについても、</a:t>
            </a:r>
            <a:endParaRPr kumimoji="1" lang="en-US" altLang="ja-JP" sz="2000" dirty="0"/>
          </a:p>
          <a:p>
            <a:pPr marL="0" indent="0">
              <a:buNone/>
            </a:pPr>
            <a:r>
              <a:rPr lang="ja-JP" altLang="en-US" sz="2000"/>
              <a:t>その答えが次第に個別化・多様化していくこととなりました。</a:t>
            </a:r>
            <a:endParaRPr lang="en-US" altLang="ja-JP" sz="2000" dirty="0"/>
          </a:p>
          <a:p>
            <a:pPr marL="0" indent="0">
              <a:buNone/>
            </a:pPr>
            <a:endParaRPr kumimoji="1" lang="en-US" altLang="ja-JP" sz="2000" dirty="0"/>
          </a:p>
          <a:p>
            <a:pPr marL="0" indent="0">
              <a:buNone/>
            </a:pPr>
            <a:r>
              <a:rPr lang="ja-JP" altLang="en-US" sz="2000"/>
              <a:t>それにつれて行政による公共サービスも、細分化され、</a:t>
            </a:r>
            <a:endParaRPr lang="en-US" altLang="ja-JP" sz="2000" dirty="0"/>
          </a:p>
          <a:p>
            <a:pPr marL="0" indent="0">
              <a:buNone/>
            </a:pPr>
            <a:r>
              <a:rPr kumimoji="1" lang="ja-JP" altLang="en-US" sz="2000"/>
              <a:t>キメ細やかさもましてきましたが、一方で、煩雑さが飛躍的に増し、</a:t>
            </a:r>
            <a:endParaRPr kumimoji="1" lang="en-US" altLang="ja-JP" sz="2000" dirty="0"/>
          </a:p>
          <a:p>
            <a:pPr marL="0" indent="0">
              <a:buNone/>
            </a:pPr>
            <a:r>
              <a:rPr lang="ja-JP" altLang="en-US" sz="2000"/>
              <a:t>やってもやってもニーズに応えきれない、という問題も出てきました。</a:t>
            </a:r>
            <a:endParaRPr kumimoji="1" lang="ja-JP" altLang="en-US" sz="2000"/>
          </a:p>
        </p:txBody>
      </p:sp>
      <p:pic>
        <p:nvPicPr>
          <p:cNvPr id="5" name="図 4">
            <a:extLst>
              <a:ext uri="{FF2B5EF4-FFF2-40B4-BE49-F238E27FC236}">
                <a16:creationId xmlns:a16="http://schemas.microsoft.com/office/drawing/2014/main" id="{F3D133EA-01C6-7A3E-97A8-6FFEEC17FB03}"/>
              </a:ext>
            </a:extLst>
          </p:cNvPr>
          <p:cNvPicPr>
            <a:picLocks noChangeAspect="1"/>
          </p:cNvPicPr>
          <p:nvPr/>
        </p:nvPicPr>
        <p:blipFill>
          <a:blip r:embed="rId2"/>
          <a:stretch>
            <a:fillRect/>
          </a:stretch>
        </p:blipFill>
        <p:spPr>
          <a:xfrm>
            <a:off x="5725312" y="4403558"/>
            <a:ext cx="3139908" cy="2238871"/>
          </a:xfrm>
          <a:prstGeom prst="rect">
            <a:avLst/>
          </a:prstGeom>
        </p:spPr>
      </p:pic>
    </p:spTree>
    <p:extLst>
      <p:ext uri="{BB962C8B-B14F-4D97-AF65-F5344CB8AC3E}">
        <p14:creationId xmlns:p14="http://schemas.microsoft.com/office/powerpoint/2010/main" val="11652204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C7FB547-C687-7916-88CF-6D0F93B8A3E0}"/>
              </a:ext>
            </a:extLst>
          </p:cNvPr>
          <p:cNvSpPr>
            <a:spLocks noGrp="1"/>
          </p:cNvSpPr>
          <p:nvPr>
            <p:ph type="title"/>
          </p:nvPr>
        </p:nvSpPr>
        <p:spPr/>
        <p:txBody>
          <a:bodyPr>
            <a:normAutofit/>
          </a:bodyPr>
          <a:lstStyle/>
          <a:p>
            <a:r>
              <a:rPr lang="ja-JP" altLang="en-US"/>
              <a:t>これまでの行政の限界</a:t>
            </a:r>
            <a:endParaRPr kumimoji="1" lang="ja-JP" altLang="en-US"/>
          </a:p>
        </p:txBody>
      </p:sp>
      <p:sp>
        <p:nvSpPr>
          <p:cNvPr id="3" name="コンテンツ プレースホルダー 2">
            <a:extLst>
              <a:ext uri="{FF2B5EF4-FFF2-40B4-BE49-F238E27FC236}">
                <a16:creationId xmlns:a16="http://schemas.microsoft.com/office/drawing/2014/main" id="{FD37500E-E173-1D0B-7EE7-E481224DBB62}"/>
              </a:ext>
            </a:extLst>
          </p:cNvPr>
          <p:cNvSpPr>
            <a:spLocks noGrp="1"/>
          </p:cNvSpPr>
          <p:nvPr>
            <p:ph idx="1"/>
          </p:nvPr>
        </p:nvSpPr>
        <p:spPr>
          <a:xfrm>
            <a:off x="628650" y="791153"/>
            <a:ext cx="8236570" cy="5649403"/>
          </a:xfrm>
        </p:spPr>
        <p:txBody>
          <a:bodyPr>
            <a:normAutofit/>
          </a:bodyPr>
          <a:lstStyle/>
          <a:p>
            <a:pPr marL="0" indent="0">
              <a:buNone/>
            </a:pPr>
            <a:r>
              <a:rPr kumimoji="1" lang="ja-JP" altLang="en-US" sz="2000"/>
              <a:t>本来最も望ましいのは、そうした個別化・多様化したニーズを、</a:t>
            </a:r>
            <a:endParaRPr kumimoji="1" lang="en-US" altLang="ja-JP" sz="2000" dirty="0"/>
          </a:p>
          <a:p>
            <a:pPr marL="0" indent="0">
              <a:buNone/>
            </a:pPr>
            <a:r>
              <a:rPr lang="ja-JP" altLang="en-US" sz="2000"/>
              <a:t>とことんまできめ細かく対応し、解決することではあります。</a:t>
            </a:r>
            <a:endParaRPr lang="en-US" altLang="ja-JP" sz="2000" dirty="0"/>
          </a:p>
          <a:p>
            <a:pPr marL="0" indent="0">
              <a:buNone/>
            </a:pPr>
            <a:endParaRPr kumimoji="1" lang="en-US" altLang="ja-JP" sz="2000" dirty="0"/>
          </a:p>
          <a:p>
            <a:pPr marL="0" indent="0">
              <a:buNone/>
            </a:pPr>
            <a:r>
              <a:rPr lang="ja-JP" altLang="en-US" sz="2000"/>
              <a:t>けれども残念ながら、公共サービスを提供してきたこれまでの</a:t>
            </a:r>
            <a:endParaRPr lang="en-US" altLang="ja-JP" sz="2000" dirty="0"/>
          </a:p>
          <a:p>
            <a:pPr marL="0" indent="0">
              <a:buNone/>
            </a:pPr>
            <a:r>
              <a:rPr kumimoji="1" lang="ja-JP" altLang="en-US" sz="2000"/>
              <a:t>中央集権的な仕組みは、</a:t>
            </a:r>
            <a:endParaRPr kumimoji="1" lang="en-US" altLang="ja-JP" sz="2000" dirty="0"/>
          </a:p>
          <a:p>
            <a:pPr marL="0" indent="0">
              <a:buNone/>
            </a:pPr>
            <a:r>
              <a:rPr lang="ja-JP" altLang="en-US" sz="2000"/>
              <a:t>そこまでの細やかさを想定してつくられてはいないのです。</a:t>
            </a:r>
            <a:endParaRPr lang="en-US" altLang="ja-JP" sz="2000" dirty="0"/>
          </a:p>
          <a:p>
            <a:pPr marL="0" indent="0">
              <a:buNone/>
            </a:pPr>
            <a:endParaRPr kumimoji="1" lang="en-US" altLang="ja-JP" sz="2000" dirty="0"/>
          </a:p>
          <a:p>
            <a:pPr marL="0" indent="0">
              <a:buNone/>
            </a:pPr>
            <a:r>
              <a:rPr lang="ja-JP" altLang="en-US" sz="2000"/>
              <a:t>ですから</a:t>
            </a:r>
            <a:endParaRPr lang="en-US" altLang="ja-JP" sz="2000" dirty="0"/>
          </a:p>
          <a:p>
            <a:pPr marL="0" indent="0">
              <a:buNone/>
            </a:pPr>
            <a:r>
              <a:rPr lang="ja-JP" altLang="en-US" sz="2000"/>
              <a:t>それを提供しようとすれば、さまざまな無理が生じてしまいます。</a:t>
            </a:r>
            <a:endParaRPr lang="en-US" altLang="ja-JP" sz="2000" dirty="0"/>
          </a:p>
          <a:p>
            <a:pPr marL="0" indent="0">
              <a:buNone/>
            </a:pPr>
            <a:r>
              <a:rPr kumimoji="1" lang="ja-JP" altLang="en-US" sz="2000"/>
              <a:t>なによりもまず、予算がいくらあっても足りません。</a:t>
            </a:r>
          </a:p>
        </p:txBody>
      </p:sp>
    </p:spTree>
    <p:extLst>
      <p:ext uri="{BB962C8B-B14F-4D97-AF65-F5344CB8AC3E}">
        <p14:creationId xmlns:p14="http://schemas.microsoft.com/office/powerpoint/2010/main" val="11210191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C7FB547-C687-7916-88CF-6D0F93B8A3E0}"/>
              </a:ext>
            </a:extLst>
          </p:cNvPr>
          <p:cNvSpPr>
            <a:spLocks noGrp="1"/>
          </p:cNvSpPr>
          <p:nvPr>
            <p:ph type="title"/>
          </p:nvPr>
        </p:nvSpPr>
        <p:spPr/>
        <p:txBody>
          <a:bodyPr>
            <a:normAutofit/>
          </a:bodyPr>
          <a:lstStyle/>
          <a:p>
            <a:r>
              <a:rPr lang="ja-JP" altLang="en-US"/>
              <a:t>多様化のもたらす矛盾</a:t>
            </a:r>
            <a:endParaRPr kumimoji="1" lang="ja-JP" altLang="en-US"/>
          </a:p>
        </p:txBody>
      </p:sp>
      <p:sp>
        <p:nvSpPr>
          <p:cNvPr id="3" name="コンテンツ プレースホルダー 2">
            <a:extLst>
              <a:ext uri="{FF2B5EF4-FFF2-40B4-BE49-F238E27FC236}">
                <a16:creationId xmlns:a16="http://schemas.microsoft.com/office/drawing/2014/main" id="{FD37500E-E173-1D0B-7EE7-E481224DBB62}"/>
              </a:ext>
            </a:extLst>
          </p:cNvPr>
          <p:cNvSpPr>
            <a:spLocks noGrp="1"/>
          </p:cNvSpPr>
          <p:nvPr>
            <p:ph idx="1"/>
          </p:nvPr>
        </p:nvSpPr>
        <p:spPr>
          <a:xfrm>
            <a:off x="628650" y="791153"/>
            <a:ext cx="8236570" cy="5649403"/>
          </a:xfrm>
        </p:spPr>
        <p:txBody>
          <a:bodyPr>
            <a:normAutofit/>
          </a:bodyPr>
          <a:lstStyle/>
          <a:p>
            <a:pPr marL="0" indent="0">
              <a:buNone/>
            </a:pPr>
            <a:r>
              <a:rPr kumimoji="1" lang="ja-JP" altLang="en-US" sz="2000"/>
              <a:t>「限られた予算のなかでどうにかする」ということになれば、</a:t>
            </a:r>
            <a:endParaRPr kumimoji="1" lang="en-US" altLang="ja-JP" sz="2000" dirty="0"/>
          </a:p>
          <a:p>
            <a:pPr marL="0" indent="0">
              <a:buNone/>
            </a:pPr>
            <a:r>
              <a:rPr lang="ja-JP" altLang="en-US" sz="2000"/>
              <a:t>どこに予算を割き・どこは諦める、</a:t>
            </a:r>
            <a:endParaRPr lang="en-US" altLang="ja-JP" sz="2000" dirty="0"/>
          </a:p>
          <a:p>
            <a:pPr marL="0" indent="0">
              <a:buNone/>
            </a:pPr>
            <a:r>
              <a:rPr lang="ja-JP" altLang="en-US" sz="2000"/>
              <a:t>といった選別が必要になってきます。</a:t>
            </a:r>
            <a:endParaRPr lang="en-US" altLang="ja-JP" sz="2000" dirty="0"/>
          </a:p>
          <a:p>
            <a:pPr marL="0" indent="0">
              <a:buNone/>
            </a:pPr>
            <a:r>
              <a:rPr kumimoji="1" lang="ja-JP" altLang="en-US" sz="2000"/>
              <a:t>その選別が厳密になっていけばいくほど、</a:t>
            </a:r>
            <a:endParaRPr kumimoji="1" lang="en-US" altLang="ja-JP" sz="2000" dirty="0"/>
          </a:p>
          <a:p>
            <a:pPr marL="0" indent="0">
              <a:buNone/>
            </a:pPr>
            <a:r>
              <a:rPr lang="ja-JP" altLang="en-US" sz="2000"/>
              <a:t>公共サービスは「ある特定のだれか」のためのものになって</a:t>
            </a:r>
            <a:endParaRPr lang="en-US" altLang="ja-JP" sz="2000" dirty="0"/>
          </a:p>
          <a:p>
            <a:pPr marL="0" indent="0">
              <a:buNone/>
            </a:pPr>
            <a:r>
              <a:rPr kumimoji="1" lang="ja-JP" altLang="en-US" sz="2000"/>
              <a:t>いってしまいます。</a:t>
            </a:r>
            <a:endParaRPr kumimoji="1" lang="en-US" altLang="ja-JP" sz="2000" dirty="0"/>
          </a:p>
          <a:p>
            <a:pPr marL="0" indent="0">
              <a:buNone/>
            </a:pPr>
            <a:endParaRPr lang="en-US" altLang="ja-JP" sz="2000" dirty="0"/>
          </a:p>
          <a:p>
            <a:pPr marL="0" indent="0">
              <a:buNone/>
            </a:pPr>
            <a:r>
              <a:rPr kumimoji="1" lang="ja-JP" altLang="en-US" sz="2000"/>
              <a:t>ニーズは多様化しているのに、</a:t>
            </a:r>
            <a:endParaRPr kumimoji="1" lang="en-US" altLang="ja-JP" sz="2000" dirty="0"/>
          </a:p>
          <a:p>
            <a:pPr marL="0" indent="0">
              <a:buNone/>
            </a:pPr>
            <a:r>
              <a:rPr kumimoji="1" lang="ja-JP" altLang="en-US" sz="2000"/>
              <a:t>サービスはどんどん限定的になっていく、</a:t>
            </a:r>
            <a:endParaRPr kumimoji="1" lang="en-US" altLang="ja-JP" sz="2000" dirty="0"/>
          </a:p>
          <a:p>
            <a:pPr marL="0" indent="0">
              <a:buNone/>
            </a:pPr>
            <a:r>
              <a:rPr lang="ja-JP" altLang="en-US" sz="2000"/>
              <a:t>という矛盾が起きてしまうのです。</a:t>
            </a:r>
            <a:endParaRPr kumimoji="1" lang="ja-JP" altLang="en-US" sz="2000"/>
          </a:p>
        </p:txBody>
      </p:sp>
      <p:pic>
        <p:nvPicPr>
          <p:cNvPr id="5" name="図 4">
            <a:extLst>
              <a:ext uri="{FF2B5EF4-FFF2-40B4-BE49-F238E27FC236}">
                <a16:creationId xmlns:a16="http://schemas.microsoft.com/office/drawing/2014/main" id="{EE724507-B14E-8400-00E3-CC825D135B9D}"/>
              </a:ext>
            </a:extLst>
          </p:cNvPr>
          <p:cNvPicPr>
            <a:picLocks noChangeAspect="1"/>
          </p:cNvPicPr>
          <p:nvPr/>
        </p:nvPicPr>
        <p:blipFill>
          <a:blip r:embed="rId2"/>
          <a:stretch>
            <a:fillRect/>
          </a:stretch>
        </p:blipFill>
        <p:spPr>
          <a:xfrm>
            <a:off x="5495424" y="4487779"/>
            <a:ext cx="3019926" cy="2154650"/>
          </a:xfrm>
          <a:prstGeom prst="rect">
            <a:avLst/>
          </a:prstGeom>
        </p:spPr>
      </p:pic>
    </p:spTree>
    <p:extLst>
      <p:ext uri="{BB962C8B-B14F-4D97-AF65-F5344CB8AC3E}">
        <p14:creationId xmlns:p14="http://schemas.microsoft.com/office/powerpoint/2010/main" val="4567961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C7FB547-C687-7916-88CF-6D0F93B8A3E0}"/>
              </a:ext>
            </a:extLst>
          </p:cNvPr>
          <p:cNvSpPr>
            <a:spLocks noGrp="1"/>
          </p:cNvSpPr>
          <p:nvPr>
            <p:ph type="title"/>
          </p:nvPr>
        </p:nvSpPr>
        <p:spPr/>
        <p:txBody>
          <a:bodyPr>
            <a:normAutofit/>
          </a:bodyPr>
          <a:lstStyle/>
          <a:p>
            <a:r>
              <a:rPr lang="ja-JP" altLang="en-US"/>
              <a:t>公共も「市場」にまかせる</a:t>
            </a:r>
            <a:endParaRPr kumimoji="1" lang="ja-JP" altLang="en-US"/>
          </a:p>
        </p:txBody>
      </p:sp>
      <p:sp>
        <p:nvSpPr>
          <p:cNvPr id="3" name="コンテンツ プレースホルダー 2">
            <a:extLst>
              <a:ext uri="{FF2B5EF4-FFF2-40B4-BE49-F238E27FC236}">
                <a16:creationId xmlns:a16="http://schemas.microsoft.com/office/drawing/2014/main" id="{FD37500E-E173-1D0B-7EE7-E481224DBB62}"/>
              </a:ext>
            </a:extLst>
          </p:cNvPr>
          <p:cNvSpPr>
            <a:spLocks noGrp="1"/>
          </p:cNvSpPr>
          <p:nvPr>
            <p:ph idx="1"/>
          </p:nvPr>
        </p:nvSpPr>
        <p:spPr>
          <a:xfrm>
            <a:off x="628650" y="791153"/>
            <a:ext cx="8236570" cy="5649403"/>
          </a:xfrm>
        </p:spPr>
        <p:txBody>
          <a:bodyPr>
            <a:normAutofit/>
          </a:bodyPr>
          <a:lstStyle/>
          <a:p>
            <a:pPr marL="0" indent="0">
              <a:buNone/>
            </a:pPr>
            <a:r>
              <a:rPr kumimoji="1" lang="ja-JP" altLang="en-US" sz="2000"/>
              <a:t>こうした矛盾を受けて、公共サービスもできるだけ民営化することで、</a:t>
            </a:r>
            <a:endParaRPr kumimoji="1" lang="en-US" altLang="ja-JP" sz="2000" dirty="0"/>
          </a:p>
          <a:p>
            <a:pPr marL="0" indent="0">
              <a:buNone/>
            </a:pPr>
            <a:r>
              <a:rPr lang="ja-JP" altLang="en-US" sz="2000"/>
              <a:t>政府が提供するものより、</a:t>
            </a:r>
            <a:endParaRPr lang="en-US" altLang="ja-JP" sz="2000" dirty="0"/>
          </a:p>
          <a:p>
            <a:pPr marL="0" indent="0">
              <a:buNone/>
            </a:pPr>
            <a:r>
              <a:rPr kumimoji="1" lang="ja-JP" altLang="en-US" sz="2000"/>
              <a:t>優れたサービスが提供できるようになるのではないか</a:t>
            </a:r>
            <a:endParaRPr kumimoji="1" lang="en-US" altLang="ja-JP" sz="2000" dirty="0"/>
          </a:p>
          <a:p>
            <a:pPr marL="0" indent="0">
              <a:buNone/>
            </a:pPr>
            <a:r>
              <a:rPr lang="ja-JP" altLang="en-US" sz="2000"/>
              <a:t>という考えが支持されるようになりました。</a:t>
            </a:r>
            <a:endParaRPr lang="en-US" altLang="ja-JP" sz="2000" dirty="0"/>
          </a:p>
          <a:p>
            <a:pPr marL="0" indent="0">
              <a:buNone/>
            </a:pPr>
            <a:endParaRPr kumimoji="1" lang="en-US" altLang="ja-JP" sz="2000" dirty="0"/>
          </a:p>
          <a:p>
            <a:pPr marL="0" indent="0">
              <a:buNone/>
            </a:pPr>
            <a:r>
              <a:rPr lang="ja-JP" altLang="en-US" sz="2000"/>
              <a:t>ビジネスの世界の競争原理のなかで切磋琢磨が行われることで、</a:t>
            </a:r>
            <a:endParaRPr lang="en-US" altLang="ja-JP" sz="2000" dirty="0"/>
          </a:p>
          <a:p>
            <a:pPr marL="0" indent="0">
              <a:buNone/>
            </a:pPr>
            <a:r>
              <a:rPr kumimoji="1" lang="ja-JP" altLang="en-US" sz="2000"/>
              <a:t>よりよいサービスが、</a:t>
            </a:r>
            <a:endParaRPr kumimoji="1" lang="en-US" altLang="ja-JP" sz="2000" dirty="0"/>
          </a:p>
          <a:p>
            <a:pPr marL="0" indent="0">
              <a:buNone/>
            </a:pPr>
            <a:r>
              <a:rPr kumimoji="1" lang="ja-JP" altLang="en-US" sz="2000"/>
              <a:t>よりリーズナブルな価格で提供されるようになる、</a:t>
            </a:r>
            <a:endParaRPr kumimoji="1" lang="en-US" altLang="ja-JP" sz="2000" dirty="0"/>
          </a:p>
          <a:p>
            <a:pPr marL="0" indent="0">
              <a:buNone/>
            </a:pPr>
            <a:r>
              <a:rPr kumimoji="1" lang="ja-JP" altLang="en-US" sz="2000"/>
              <a:t>と考えられたのです。</a:t>
            </a:r>
          </a:p>
        </p:txBody>
      </p:sp>
    </p:spTree>
    <p:extLst>
      <p:ext uri="{BB962C8B-B14F-4D97-AF65-F5344CB8AC3E}">
        <p14:creationId xmlns:p14="http://schemas.microsoft.com/office/powerpoint/2010/main" val="17679356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C7FB547-C687-7916-88CF-6D0F93B8A3E0}"/>
              </a:ext>
            </a:extLst>
          </p:cNvPr>
          <p:cNvSpPr>
            <a:spLocks noGrp="1"/>
          </p:cNvSpPr>
          <p:nvPr>
            <p:ph type="title"/>
          </p:nvPr>
        </p:nvSpPr>
        <p:spPr/>
        <p:txBody>
          <a:bodyPr>
            <a:normAutofit/>
          </a:bodyPr>
          <a:lstStyle/>
          <a:p>
            <a:r>
              <a:rPr lang="ja-JP" altLang="en-US"/>
              <a:t>不公平が広がってしまう</a:t>
            </a:r>
            <a:endParaRPr kumimoji="1" lang="ja-JP" altLang="en-US"/>
          </a:p>
        </p:txBody>
      </p:sp>
      <p:sp>
        <p:nvSpPr>
          <p:cNvPr id="3" name="コンテンツ プレースホルダー 2">
            <a:extLst>
              <a:ext uri="{FF2B5EF4-FFF2-40B4-BE49-F238E27FC236}">
                <a16:creationId xmlns:a16="http://schemas.microsoft.com/office/drawing/2014/main" id="{FD37500E-E173-1D0B-7EE7-E481224DBB62}"/>
              </a:ext>
            </a:extLst>
          </p:cNvPr>
          <p:cNvSpPr>
            <a:spLocks noGrp="1"/>
          </p:cNvSpPr>
          <p:nvPr>
            <p:ph idx="1"/>
          </p:nvPr>
        </p:nvSpPr>
        <p:spPr>
          <a:xfrm>
            <a:off x="628650" y="791153"/>
            <a:ext cx="8236570" cy="5649403"/>
          </a:xfrm>
        </p:spPr>
        <p:txBody>
          <a:bodyPr>
            <a:normAutofit/>
          </a:bodyPr>
          <a:lstStyle/>
          <a:p>
            <a:pPr marL="0" indent="0">
              <a:buNone/>
            </a:pPr>
            <a:r>
              <a:rPr kumimoji="1" lang="ja-JP" altLang="en-US" sz="2000"/>
              <a:t>ところが、資本主義経済における市場原理にまかせてしまうと、</a:t>
            </a:r>
            <a:endParaRPr kumimoji="1" lang="en-US" altLang="ja-JP" sz="2000" dirty="0"/>
          </a:p>
          <a:p>
            <a:pPr marL="0" indent="0">
              <a:buNone/>
            </a:pPr>
            <a:r>
              <a:rPr lang="ja-JP" altLang="en-US" sz="2000"/>
              <a:t>やはりどうしたって「お金が儲かる」サービスだけが</a:t>
            </a:r>
            <a:endParaRPr lang="en-US" altLang="ja-JP" sz="2000" dirty="0"/>
          </a:p>
          <a:p>
            <a:pPr marL="0" indent="0">
              <a:buNone/>
            </a:pPr>
            <a:r>
              <a:rPr kumimoji="1" lang="ja-JP" altLang="en-US" sz="2000"/>
              <a:t>生き残っていくことになってしまいます。</a:t>
            </a:r>
            <a:endParaRPr kumimoji="1" lang="en-US" altLang="ja-JP" sz="2000" dirty="0"/>
          </a:p>
          <a:p>
            <a:pPr marL="0" indent="0">
              <a:buNone/>
            </a:pPr>
            <a:endParaRPr lang="en-US" altLang="ja-JP" sz="2000" dirty="0"/>
          </a:p>
          <a:p>
            <a:pPr marL="0" indent="0">
              <a:buNone/>
            </a:pPr>
            <a:r>
              <a:rPr kumimoji="1" lang="ja-JP" altLang="en-US" sz="2000"/>
              <a:t>また、稀少なサービスであればあるほど高額になってしまうことから、</a:t>
            </a:r>
            <a:endParaRPr kumimoji="1" lang="en-US" altLang="ja-JP" sz="2000" dirty="0"/>
          </a:p>
          <a:p>
            <a:pPr marL="0" indent="0">
              <a:buNone/>
            </a:pPr>
            <a:r>
              <a:rPr lang="ja-JP" altLang="en-US" sz="2000"/>
              <a:t>お金持ちだけがサービスを利用できる、</a:t>
            </a:r>
            <a:endParaRPr lang="en-US" altLang="ja-JP" sz="2000" dirty="0"/>
          </a:p>
          <a:p>
            <a:pPr marL="0" indent="0">
              <a:buNone/>
            </a:pPr>
            <a:r>
              <a:rPr lang="ja-JP" altLang="en-US" sz="2000"/>
              <a:t>という不公平も生まれてしまいます。</a:t>
            </a:r>
            <a:endParaRPr kumimoji="1" lang="ja-JP" altLang="en-US" sz="2000"/>
          </a:p>
        </p:txBody>
      </p:sp>
      <p:pic>
        <p:nvPicPr>
          <p:cNvPr id="5" name="図 4">
            <a:extLst>
              <a:ext uri="{FF2B5EF4-FFF2-40B4-BE49-F238E27FC236}">
                <a16:creationId xmlns:a16="http://schemas.microsoft.com/office/drawing/2014/main" id="{A5CA03BD-4C8F-8C7B-7D41-70350D9D3AC1}"/>
              </a:ext>
            </a:extLst>
          </p:cNvPr>
          <p:cNvPicPr>
            <a:picLocks noChangeAspect="1"/>
          </p:cNvPicPr>
          <p:nvPr/>
        </p:nvPicPr>
        <p:blipFill>
          <a:blip r:embed="rId2"/>
          <a:stretch>
            <a:fillRect/>
          </a:stretch>
        </p:blipFill>
        <p:spPr>
          <a:xfrm>
            <a:off x="5329989" y="4054643"/>
            <a:ext cx="3185361" cy="2264868"/>
          </a:xfrm>
          <a:prstGeom prst="rect">
            <a:avLst/>
          </a:prstGeom>
        </p:spPr>
      </p:pic>
    </p:spTree>
    <p:extLst>
      <p:ext uri="{BB962C8B-B14F-4D97-AF65-F5344CB8AC3E}">
        <p14:creationId xmlns:p14="http://schemas.microsoft.com/office/powerpoint/2010/main" val="34947299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C7FB547-C687-7916-88CF-6D0F93B8A3E0}"/>
              </a:ext>
            </a:extLst>
          </p:cNvPr>
          <p:cNvSpPr>
            <a:spLocks noGrp="1"/>
          </p:cNvSpPr>
          <p:nvPr>
            <p:ph type="title"/>
          </p:nvPr>
        </p:nvSpPr>
        <p:spPr/>
        <p:txBody>
          <a:bodyPr>
            <a:normAutofit/>
          </a:bodyPr>
          <a:lstStyle/>
          <a:p>
            <a:r>
              <a:rPr lang="ja-JP" altLang="en-US"/>
              <a:t>一長一短</a:t>
            </a:r>
            <a:endParaRPr kumimoji="1" lang="ja-JP" altLang="en-US"/>
          </a:p>
        </p:txBody>
      </p:sp>
      <p:sp>
        <p:nvSpPr>
          <p:cNvPr id="3" name="コンテンツ プレースホルダー 2">
            <a:extLst>
              <a:ext uri="{FF2B5EF4-FFF2-40B4-BE49-F238E27FC236}">
                <a16:creationId xmlns:a16="http://schemas.microsoft.com/office/drawing/2014/main" id="{FD37500E-E173-1D0B-7EE7-E481224DBB62}"/>
              </a:ext>
            </a:extLst>
          </p:cNvPr>
          <p:cNvSpPr>
            <a:spLocks noGrp="1"/>
          </p:cNvSpPr>
          <p:nvPr>
            <p:ph idx="1"/>
          </p:nvPr>
        </p:nvSpPr>
        <p:spPr>
          <a:xfrm>
            <a:off x="628650" y="791153"/>
            <a:ext cx="8236570" cy="5649403"/>
          </a:xfrm>
        </p:spPr>
        <p:txBody>
          <a:bodyPr>
            <a:normAutofit/>
          </a:bodyPr>
          <a:lstStyle/>
          <a:p>
            <a:pPr marL="0" indent="0">
              <a:buNone/>
            </a:pPr>
            <a:r>
              <a:rPr kumimoji="1" lang="ja-JP" altLang="en-US" sz="2000"/>
              <a:t>政府が「公共」の一切を管理し運営する</a:t>
            </a:r>
            <a:endParaRPr kumimoji="1" lang="en-US" altLang="ja-JP" sz="2000" dirty="0"/>
          </a:p>
          <a:p>
            <a:pPr marL="0" indent="0">
              <a:buNone/>
            </a:pPr>
            <a:r>
              <a:rPr kumimoji="1" lang="ja-JP" altLang="en-US" sz="2000"/>
              <a:t>「大きな政府」をもつ社会では、</a:t>
            </a:r>
            <a:endParaRPr kumimoji="1" lang="en-US" altLang="ja-JP" sz="2000" dirty="0"/>
          </a:p>
          <a:p>
            <a:pPr marL="0" indent="0">
              <a:buNone/>
            </a:pPr>
            <a:r>
              <a:rPr lang="ja-JP" altLang="en-US" sz="2000"/>
              <a:t>ニーズに応えるうちに政府がどんどん大きくなってしまい、</a:t>
            </a:r>
            <a:endParaRPr lang="en-US" altLang="ja-JP" sz="2000" dirty="0"/>
          </a:p>
          <a:p>
            <a:pPr marL="0" indent="0">
              <a:buNone/>
            </a:pPr>
            <a:r>
              <a:rPr kumimoji="1" lang="ja-JP" altLang="en-US" sz="2000"/>
              <a:t>それにつれて、むしろサービスの質が低下してしまう</a:t>
            </a:r>
            <a:endParaRPr kumimoji="1" lang="en-US" altLang="ja-JP" sz="2000" dirty="0"/>
          </a:p>
          <a:p>
            <a:pPr marL="0" indent="0">
              <a:buNone/>
            </a:pPr>
            <a:r>
              <a:rPr kumimoji="1" lang="ja-JP" altLang="en-US" sz="2000"/>
              <a:t>という矛盾がおきます。</a:t>
            </a:r>
            <a:endParaRPr kumimoji="1" lang="en-US" altLang="ja-JP" sz="2000" dirty="0"/>
          </a:p>
          <a:p>
            <a:pPr marL="0" indent="0">
              <a:buNone/>
            </a:pPr>
            <a:endParaRPr lang="en-US" altLang="ja-JP" sz="2000" dirty="0"/>
          </a:p>
          <a:p>
            <a:pPr marL="0" indent="0">
              <a:buNone/>
            </a:pPr>
            <a:r>
              <a:rPr kumimoji="1" lang="ja-JP" altLang="en-US" sz="2000"/>
              <a:t>政府が最低限の「公共」しか管轄しない</a:t>
            </a:r>
            <a:endParaRPr kumimoji="1" lang="en-US" altLang="ja-JP" sz="2000" dirty="0"/>
          </a:p>
          <a:p>
            <a:pPr marL="0" indent="0">
              <a:buNone/>
            </a:pPr>
            <a:r>
              <a:rPr kumimoji="1" lang="ja-JP" altLang="en-US" sz="2000"/>
              <a:t>「小さな政府」をもつ社会では、</a:t>
            </a:r>
            <a:endParaRPr kumimoji="1" lang="en-US" altLang="ja-JP" sz="2000" dirty="0"/>
          </a:p>
          <a:p>
            <a:pPr marL="0" indent="0">
              <a:buNone/>
            </a:pPr>
            <a:r>
              <a:rPr lang="ja-JP" altLang="en-US" sz="2000"/>
              <a:t>サービスが民間の運営にまかされてしまうことで、</a:t>
            </a:r>
            <a:endParaRPr lang="en-US" altLang="ja-JP" sz="2000" dirty="0"/>
          </a:p>
          <a:p>
            <a:pPr marL="0" indent="0">
              <a:buNone/>
            </a:pPr>
            <a:r>
              <a:rPr kumimoji="1" lang="ja-JP" altLang="en-US" sz="2000"/>
              <a:t>「社会にとって重要な価値をもつもの」よりも、</a:t>
            </a:r>
            <a:endParaRPr kumimoji="1" lang="en-US" altLang="ja-JP" sz="2000" dirty="0"/>
          </a:p>
          <a:p>
            <a:pPr marL="0" indent="0">
              <a:buNone/>
            </a:pPr>
            <a:r>
              <a:rPr lang="ja-JP" altLang="en-US" sz="2000"/>
              <a:t>「お金が儲かるもの」が、より重視されてしまいます。</a:t>
            </a:r>
            <a:endParaRPr lang="en-US" altLang="ja-JP" sz="2000" dirty="0"/>
          </a:p>
          <a:p>
            <a:pPr marL="0" indent="0">
              <a:buNone/>
            </a:pPr>
            <a:endParaRPr kumimoji="1" lang="en-US" altLang="ja-JP" sz="2000" dirty="0"/>
          </a:p>
          <a:p>
            <a:pPr marL="0" indent="0">
              <a:buNone/>
            </a:pPr>
            <a:r>
              <a:rPr kumimoji="1" lang="ja-JP" altLang="en-US" sz="2000"/>
              <a:t>どちらも、一長一短なのです。</a:t>
            </a:r>
          </a:p>
        </p:txBody>
      </p:sp>
    </p:spTree>
    <p:extLst>
      <p:ext uri="{BB962C8B-B14F-4D97-AF65-F5344CB8AC3E}">
        <p14:creationId xmlns:p14="http://schemas.microsoft.com/office/powerpoint/2010/main" val="27462468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C7FB547-C687-7916-88CF-6D0F93B8A3E0}"/>
              </a:ext>
            </a:extLst>
          </p:cNvPr>
          <p:cNvSpPr>
            <a:spLocks noGrp="1"/>
          </p:cNvSpPr>
          <p:nvPr>
            <p:ph type="title"/>
          </p:nvPr>
        </p:nvSpPr>
        <p:spPr/>
        <p:txBody>
          <a:bodyPr>
            <a:normAutofit/>
          </a:bodyPr>
          <a:lstStyle/>
          <a:p>
            <a:r>
              <a:rPr kumimoji="1" lang="ja-JP" altLang="en-US"/>
              <a:t>小さくて大きい</a:t>
            </a:r>
          </a:p>
        </p:txBody>
      </p:sp>
      <p:sp>
        <p:nvSpPr>
          <p:cNvPr id="3" name="コンテンツ プレースホルダー 2">
            <a:extLst>
              <a:ext uri="{FF2B5EF4-FFF2-40B4-BE49-F238E27FC236}">
                <a16:creationId xmlns:a16="http://schemas.microsoft.com/office/drawing/2014/main" id="{FD37500E-E173-1D0B-7EE7-E481224DBB62}"/>
              </a:ext>
            </a:extLst>
          </p:cNvPr>
          <p:cNvSpPr>
            <a:spLocks noGrp="1"/>
          </p:cNvSpPr>
          <p:nvPr>
            <p:ph idx="1"/>
          </p:nvPr>
        </p:nvSpPr>
        <p:spPr>
          <a:xfrm>
            <a:off x="628650" y="791153"/>
            <a:ext cx="8236570" cy="5649403"/>
          </a:xfrm>
        </p:spPr>
        <p:txBody>
          <a:bodyPr>
            <a:normAutofit/>
          </a:bodyPr>
          <a:lstStyle/>
          <a:p>
            <a:pPr marL="0" indent="0">
              <a:buNone/>
            </a:pPr>
            <a:r>
              <a:rPr kumimoji="1" lang="ja-JP" altLang="en-US" sz="2000"/>
              <a:t>一番望ましいのは、</a:t>
            </a:r>
            <a:endParaRPr kumimoji="1" lang="en-US" altLang="ja-JP" sz="2000" dirty="0"/>
          </a:p>
          <a:p>
            <a:pPr marL="0" indent="0">
              <a:buNone/>
            </a:pPr>
            <a:r>
              <a:rPr lang="ja-JP" altLang="en-US" sz="2000"/>
              <a:t>最低限のコストで、最大限のニーズに応えることのできる</a:t>
            </a:r>
            <a:endParaRPr lang="en-US" altLang="ja-JP" sz="2000" dirty="0"/>
          </a:p>
          <a:p>
            <a:pPr marL="0" indent="0">
              <a:buNone/>
            </a:pPr>
            <a:r>
              <a:rPr kumimoji="1" lang="ja-JP" altLang="en-US" sz="2000"/>
              <a:t>「小さくて大きい政府」ということになりそうです。</a:t>
            </a:r>
            <a:endParaRPr kumimoji="1" lang="en-US" altLang="ja-JP" sz="2000" dirty="0"/>
          </a:p>
          <a:p>
            <a:pPr marL="0" indent="0">
              <a:buNone/>
            </a:pPr>
            <a:endParaRPr lang="en-US" altLang="ja-JP" sz="2000" dirty="0"/>
          </a:p>
          <a:p>
            <a:pPr marL="0" indent="0">
              <a:buNone/>
            </a:pPr>
            <a:r>
              <a:rPr kumimoji="1" lang="ja-JP" altLang="en-US" sz="2000"/>
              <a:t>でも、どうやったら、そんなものがつくれるのでしょう？</a:t>
            </a:r>
          </a:p>
        </p:txBody>
      </p:sp>
      <p:pic>
        <p:nvPicPr>
          <p:cNvPr id="5" name="図 4">
            <a:extLst>
              <a:ext uri="{FF2B5EF4-FFF2-40B4-BE49-F238E27FC236}">
                <a16:creationId xmlns:a16="http://schemas.microsoft.com/office/drawing/2014/main" id="{06C869BB-ACC0-F1D2-F61A-EB1BC32D89A7}"/>
              </a:ext>
            </a:extLst>
          </p:cNvPr>
          <p:cNvPicPr>
            <a:picLocks noChangeAspect="1"/>
          </p:cNvPicPr>
          <p:nvPr/>
        </p:nvPicPr>
        <p:blipFill>
          <a:blip r:embed="rId2"/>
          <a:stretch>
            <a:fillRect/>
          </a:stretch>
        </p:blipFill>
        <p:spPr>
          <a:xfrm>
            <a:off x="1034717" y="3429000"/>
            <a:ext cx="6725651" cy="2663324"/>
          </a:xfrm>
          <a:prstGeom prst="rect">
            <a:avLst/>
          </a:prstGeom>
        </p:spPr>
      </p:pic>
    </p:spTree>
    <p:extLst>
      <p:ext uri="{BB962C8B-B14F-4D97-AF65-F5344CB8AC3E}">
        <p14:creationId xmlns:p14="http://schemas.microsoft.com/office/powerpoint/2010/main" val="31386163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C7FB547-C687-7916-88CF-6D0F93B8A3E0}"/>
              </a:ext>
            </a:extLst>
          </p:cNvPr>
          <p:cNvSpPr>
            <a:spLocks noGrp="1"/>
          </p:cNvSpPr>
          <p:nvPr>
            <p:ph type="title"/>
          </p:nvPr>
        </p:nvSpPr>
        <p:spPr/>
        <p:txBody>
          <a:bodyPr>
            <a:normAutofit/>
          </a:bodyPr>
          <a:lstStyle/>
          <a:p>
            <a:r>
              <a:rPr kumimoji="1" lang="ja-JP" altLang="en-US"/>
              <a:t>新しいチャレンジ</a:t>
            </a:r>
          </a:p>
        </p:txBody>
      </p:sp>
      <p:sp>
        <p:nvSpPr>
          <p:cNvPr id="3" name="コンテンツ プレースホルダー 2">
            <a:extLst>
              <a:ext uri="{FF2B5EF4-FFF2-40B4-BE49-F238E27FC236}">
                <a16:creationId xmlns:a16="http://schemas.microsoft.com/office/drawing/2014/main" id="{FD37500E-E173-1D0B-7EE7-E481224DBB62}"/>
              </a:ext>
            </a:extLst>
          </p:cNvPr>
          <p:cNvSpPr>
            <a:spLocks noGrp="1"/>
          </p:cNvSpPr>
          <p:nvPr>
            <p:ph idx="1"/>
          </p:nvPr>
        </p:nvSpPr>
        <p:spPr>
          <a:xfrm>
            <a:off x="628650" y="791153"/>
            <a:ext cx="8236570" cy="5649403"/>
          </a:xfrm>
        </p:spPr>
        <p:txBody>
          <a:bodyPr>
            <a:normAutofit/>
          </a:bodyPr>
          <a:lstStyle/>
          <a:p>
            <a:pPr marL="0" indent="0">
              <a:buNone/>
            </a:pPr>
            <a:r>
              <a:rPr kumimoji="1" lang="ja-JP" altLang="en-US" sz="2000"/>
              <a:t>「公共」を、誰がどう担い、</a:t>
            </a:r>
            <a:endParaRPr kumimoji="1" lang="en-US" altLang="ja-JP" sz="2000" dirty="0"/>
          </a:p>
          <a:p>
            <a:pPr marL="0" indent="0">
              <a:buNone/>
            </a:pPr>
            <a:r>
              <a:rPr kumimoji="1" lang="ja-JP" altLang="en-US" sz="2000"/>
              <a:t>どのようにすればサスティナブルなかたちで</a:t>
            </a:r>
            <a:endParaRPr kumimoji="1" lang="en-US" altLang="ja-JP" sz="2000" dirty="0"/>
          </a:p>
          <a:p>
            <a:pPr marL="0" indent="0">
              <a:buNone/>
            </a:pPr>
            <a:r>
              <a:rPr lang="ja-JP" altLang="en-US" sz="2000"/>
              <a:t>「みんなが大切に思っている価値」を守り、</a:t>
            </a:r>
            <a:endParaRPr lang="en-US" altLang="ja-JP" sz="2000" dirty="0"/>
          </a:p>
          <a:p>
            <a:pPr marL="0" indent="0">
              <a:buNone/>
            </a:pPr>
            <a:r>
              <a:rPr lang="ja-JP" altLang="en-US" sz="2000"/>
              <a:t>育てていくことができるのかが、</a:t>
            </a:r>
            <a:endParaRPr lang="en-US" altLang="ja-JP" sz="2000" dirty="0"/>
          </a:p>
          <a:p>
            <a:pPr marL="0" indent="0">
              <a:buNone/>
            </a:pPr>
            <a:r>
              <a:rPr kumimoji="1" lang="ja-JP" altLang="en-US" sz="2000"/>
              <a:t>いま新たに世界中で大きな議論の的となっています。</a:t>
            </a:r>
          </a:p>
        </p:txBody>
      </p:sp>
      <p:pic>
        <p:nvPicPr>
          <p:cNvPr id="2050" name="Picture 2" descr="SDGsってなんだろう？ | SDGsクラブ | 日本ユニセフ協会（ユニセフ日本委員会）">
            <a:extLst>
              <a:ext uri="{FF2B5EF4-FFF2-40B4-BE49-F238E27FC236}">
                <a16:creationId xmlns:a16="http://schemas.microsoft.com/office/drawing/2014/main" id="{9F138C4A-635E-DAE1-2F45-56B21C4A2265}"/>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749972" y="3018848"/>
            <a:ext cx="5644055" cy="34217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2904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C7FB547-C687-7916-88CF-6D0F93B8A3E0}"/>
              </a:ext>
            </a:extLst>
          </p:cNvPr>
          <p:cNvSpPr>
            <a:spLocks noGrp="1"/>
          </p:cNvSpPr>
          <p:nvPr>
            <p:ph type="title"/>
          </p:nvPr>
        </p:nvSpPr>
        <p:spPr/>
        <p:txBody>
          <a:bodyPr>
            <a:normAutofit/>
          </a:bodyPr>
          <a:lstStyle/>
          <a:p>
            <a:r>
              <a:rPr kumimoji="1" lang="ja-JP" altLang="en-US"/>
              <a:t>新しい期待</a:t>
            </a:r>
          </a:p>
        </p:txBody>
      </p:sp>
      <p:sp>
        <p:nvSpPr>
          <p:cNvPr id="3" name="コンテンツ プレースホルダー 2">
            <a:extLst>
              <a:ext uri="{FF2B5EF4-FFF2-40B4-BE49-F238E27FC236}">
                <a16:creationId xmlns:a16="http://schemas.microsoft.com/office/drawing/2014/main" id="{FD37500E-E173-1D0B-7EE7-E481224DBB62}"/>
              </a:ext>
            </a:extLst>
          </p:cNvPr>
          <p:cNvSpPr>
            <a:spLocks noGrp="1"/>
          </p:cNvSpPr>
          <p:nvPr>
            <p:ph idx="1"/>
          </p:nvPr>
        </p:nvSpPr>
        <p:spPr>
          <a:xfrm>
            <a:off x="628650" y="791153"/>
            <a:ext cx="8236570" cy="5649403"/>
          </a:xfrm>
        </p:spPr>
        <p:txBody>
          <a:bodyPr>
            <a:normAutofit/>
          </a:bodyPr>
          <a:lstStyle/>
          <a:p>
            <a:pPr marL="0" indent="0">
              <a:buNone/>
            </a:pPr>
            <a:r>
              <a:rPr kumimoji="1" lang="ja-JP" altLang="en-US" sz="2000"/>
              <a:t>ただし今回の議論は、これまでの議論とは一点大きく違っています。</a:t>
            </a:r>
            <a:endParaRPr kumimoji="1" lang="en-US" altLang="ja-JP" sz="2000" dirty="0"/>
          </a:p>
          <a:p>
            <a:pPr marL="0" indent="0">
              <a:buNone/>
            </a:pPr>
            <a:endParaRPr lang="en-US" altLang="ja-JP" sz="2000" dirty="0"/>
          </a:p>
          <a:p>
            <a:pPr marL="0" indent="0">
              <a:buNone/>
            </a:pPr>
            <a:r>
              <a:rPr kumimoji="1" lang="ja-JP" altLang="en-US" sz="2000"/>
              <a:t>今回の議論のなかには「デジタルテクノロジー」という</a:t>
            </a:r>
            <a:endParaRPr kumimoji="1" lang="en-US" altLang="ja-JP" sz="2000" dirty="0"/>
          </a:p>
          <a:p>
            <a:pPr marL="0" indent="0">
              <a:buNone/>
            </a:pPr>
            <a:r>
              <a:rPr lang="ja-JP" altLang="en-US" sz="2000"/>
              <a:t>新しい可能性が含まれていることです。</a:t>
            </a:r>
            <a:endParaRPr lang="en-US" altLang="ja-JP" sz="2000" dirty="0"/>
          </a:p>
          <a:p>
            <a:pPr marL="0" indent="0">
              <a:buNone/>
            </a:pPr>
            <a:endParaRPr kumimoji="1" lang="en-US" altLang="ja-JP" sz="2000" dirty="0"/>
          </a:p>
          <a:p>
            <a:pPr marL="0" indent="0">
              <a:buNone/>
            </a:pPr>
            <a:r>
              <a:rPr lang="ja-JP" altLang="en-US" sz="2000"/>
              <a:t>「大きな政府」がやろうとしてできなかったこと、</a:t>
            </a:r>
            <a:endParaRPr lang="en-US" altLang="ja-JP" sz="2000" dirty="0"/>
          </a:p>
          <a:p>
            <a:pPr marL="0" indent="0">
              <a:buNone/>
            </a:pPr>
            <a:r>
              <a:rPr kumimoji="1" lang="ja-JP" altLang="en-US" sz="2000"/>
              <a:t>あるいは「小さな政府」がよろうとしてできなかったことを、</a:t>
            </a:r>
            <a:endParaRPr kumimoji="1" lang="en-US" altLang="ja-JP" sz="2000" dirty="0"/>
          </a:p>
          <a:p>
            <a:pPr marL="0" indent="0">
              <a:buNone/>
            </a:pPr>
            <a:r>
              <a:rPr lang="ja-JP" altLang="en-US" sz="2000"/>
              <a:t>デジタルテクノロジーを使って、うまくつなぎ合わせることで、</a:t>
            </a:r>
            <a:endParaRPr lang="en-US" altLang="ja-JP" sz="2000" dirty="0"/>
          </a:p>
          <a:p>
            <a:pPr marL="0" indent="0">
              <a:buNone/>
            </a:pPr>
            <a:r>
              <a:rPr kumimoji="1" lang="ja-JP" altLang="en-US" sz="2000"/>
              <a:t>新しい公共の仕組みを作り出すことが可能になるのかもしれません。</a:t>
            </a:r>
          </a:p>
        </p:txBody>
      </p:sp>
    </p:spTree>
    <p:extLst>
      <p:ext uri="{BB962C8B-B14F-4D97-AF65-F5344CB8AC3E}">
        <p14:creationId xmlns:p14="http://schemas.microsoft.com/office/powerpoint/2010/main" val="274357786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C7FB547-C687-7916-88CF-6D0F93B8A3E0}"/>
              </a:ext>
            </a:extLst>
          </p:cNvPr>
          <p:cNvSpPr>
            <a:spLocks noGrp="1"/>
          </p:cNvSpPr>
          <p:nvPr>
            <p:ph type="title"/>
          </p:nvPr>
        </p:nvSpPr>
        <p:spPr/>
        <p:txBody>
          <a:bodyPr>
            <a:normAutofit/>
          </a:bodyPr>
          <a:lstStyle/>
          <a:p>
            <a:r>
              <a:rPr lang="ja-JP" altLang="en-US"/>
              <a:t>デジタルが可能にすること</a:t>
            </a:r>
            <a:endParaRPr kumimoji="1" lang="ja-JP" altLang="en-US"/>
          </a:p>
        </p:txBody>
      </p:sp>
      <p:sp>
        <p:nvSpPr>
          <p:cNvPr id="3" name="コンテンツ プレースホルダー 2">
            <a:extLst>
              <a:ext uri="{FF2B5EF4-FFF2-40B4-BE49-F238E27FC236}">
                <a16:creationId xmlns:a16="http://schemas.microsoft.com/office/drawing/2014/main" id="{FD37500E-E173-1D0B-7EE7-E481224DBB62}"/>
              </a:ext>
            </a:extLst>
          </p:cNvPr>
          <p:cNvSpPr>
            <a:spLocks noGrp="1"/>
          </p:cNvSpPr>
          <p:nvPr>
            <p:ph idx="1"/>
          </p:nvPr>
        </p:nvSpPr>
        <p:spPr>
          <a:xfrm>
            <a:off x="628650" y="791153"/>
            <a:ext cx="8236570" cy="5649403"/>
          </a:xfrm>
        </p:spPr>
        <p:txBody>
          <a:bodyPr>
            <a:normAutofit/>
          </a:bodyPr>
          <a:lstStyle/>
          <a:p>
            <a:pPr marL="0" indent="0">
              <a:buNone/>
            </a:pPr>
            <a:r>
              <a:rPr kumimoji="1" lang="ja-JP" altLang="en-US" sz="2000"/>
              <a:t>「最小限のコストで、最大限にニーズに応える」</a:t>
            </a:r>
            <a:endParaRPr kumimoji="1" lang="en-US" altLang="ja-JP" sz="2000" dirty="0"/>
          </a:p>
          <a:p>
            <a:pPr marL="0" indent="0">
              <a:buNone/>
            </a:pPr>
            <a:r>
              <a:rPr lang="ja-JP" altLang="en-US" sz="2000"/>
              <a:t>「個別化したニーズに、個別的にぜんぶ応える」</a:t>
            </a:r>
            <a:endParaRPr lang="en-US" altLang="ja-JP" sz="2000" dirty="0"/>
          </a:p>
          <a:p>
            <a:pPr marL="0" indent="0">
              <a:buNone/>
            </a:pPr>
            <a:endParaRPr kumimoji="1" lang="en-US" altLang="ja-JP" sz="2000" dirty="0"/>
          </a:p>
          <a:p>
            <a:pPr marL="0" indent="0">
              <a:buNone/>
            </a:pPr>
            <a:r>
              <a:rPr lang="ja-JP" altLang="en-US" sz="2000"/>
              <a:t>これまでの仕組みではやりたくても</a:t>
            </a:r>
            <a:endParaRPr lang="en-US" altLang="ja-JP" sz="2000" dirty="0"/>
          </a:p>
          <a:p>
            <a:pPr marL="0" indent="0">
              <a:buNone/>
            </a:pPr>
            <a:r>
              <a:rPr kumimoji="1" lang="ja-JP" altLang="en-US" sz="2000"/>
              <a:t>やれなかったことが、可能になるかもしれない。</a:t>
            </a:r>
            <a:endParaRPr kumimoji="1" lang="en-US" altLang="ja-JP" sz="2000" dirty="0"/>
          </a:p>
          <a:p>
            <a:pPr marL="0" indent="0">
              <a:buNone/>
            </a:pPr>
            <a:endParaRPr lang="en-US" altLang="ja-JP" sz="2000" dirty="0"/>
          </a:p>
          <a:p>
            <a:pPr marL="0" indent="0">
              <a:buNone/>
            </a:pPr>
            <a:r>
              <a:rPr kumimoji="1" lang="ja-JP" altLang="en-US" sz="2000"/>
              <a:t>そんな期待が、デジタルテクノロジーに寄せられています。</a:t>
            </a:r>
            <a:endParaRPr kumimoji="1" lang="en-US" altLang="ja-JP" sz="2000" dirty="0"/>
          </a:p>
          <a:p>
            <a:pPr marL="0" indent="0">
              <a:buNone/>
            </a:pPr>
            <a:endParaRPr lang="en-US" altLang="ja-JP" sz="2000" dirty="0"/>
          </a:p>
          <a:p>
            <a:pPr marL="0" indent="0">
              <a:buNone/>
            </a:pPr>
            <a:r>
              <a:rPr kumimoji="1" lang="ja-JP" altLang="en-US" sz="2000"/>
              <a:t>なぜならデジタルテクノロジーは、</a:t>
            </a:r>
            <a:endParaRPr kumimoji="1" lang="en-US" altLang="ja-JP" sz="2000" dirty="0"/>
          </a:p>
          <a:p>
            <a:pPr marL="0" indent="0">
              <a:buNone/>
            </a:pPr>
            <a:r>
              <a:rPr lang="ja-JP" altLang="en-US" sz="2000"/>
              <a:t>「最小コストで最大化する」とか「個別のニーズに個別に応える」</a:t>
            </a:r>
            <a:endParaRPr lang="en-US" altLang="ja-JP" sz="2000" dirty="0"/>
          </a:p>
          <a:p>
            <a:pPr marL="0" indent="0">
              <a:buNone/>
            </a:pPr>
            <a:r>
              <a:rPr kumimoji="1" lang="ja-JP" altLang="en-US" sz="2000"/>
              <a:t>といったことがめっぽう得意だからです。</a:t>
            </a:r>
          </a:p>
        </p:txBody>
      </p:sp>
    </p:spTree>
    <p:extLst>
      <p:ext uri="{BB962C8B-B14F-4D97-AF65-F5344CB8AC3E}">
        <p14:creationId xmlns:p14="http://schemas.microsoft.com/office/powerpoint/2010/main" val="32409340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C7FB547-C687-7916-88CF-6D0F93B8A3E0}"/>
              </a:ext>
            </a:extLst>
          </p:cNvPr>
          <p:cNvSpPr>
            <a:spLocks noGrp="1"/>
          </p:cNvSpPr>
          <p:nvPr>
            <p:ph type="title"/>
          </p:nvPr>
        </p:nvSpPr>
        <p:spPr/>
        <p:txBody>
          <a:bodyPr>
            <a:normAutofit/>
          </a:bodyPr>
          <a:lstStyle/>
          <a:p>
            <a:r>
              <a:rPr lang="ja-JP" altLang="en-US"/>
              <a:t>２１世紀の公共サービスのつくり方</a:t>
            </a:r>
            <a:endParaRPr kumimoji="1" lang="ja-JP" altLang="en-US"/>
          </a:p>
        </p:txBody>
      </p:sp>
      <p:sp>
        <p:nvSpPr>
          <p:cNvPr id="3" name="コンテンツ プレースホルダー 2">
            <a:extLst>
              <a:ext uri="{FF2B5EF4-FFF2-40B4-BE49-F238E27FC236}">
                <a16:creationId xmlns:a16="http://schemas.microsoft.com/office/drawing/2014/main" id="{FD37500E-E173-1D0B-7EE7-E481224DBB62}"/>
              </a:ext>
            </a:extLst>
          </p:cNvPr>
          <p:cNvSpPr>
            <a:spLocks noGrp="1"/>
          </p:cNvSpPr>
          <p:nvPr>
            <p:ph idx="1"/>
          </p:nvPr>
        </p:nvSpPr>
        <p:spPr>
          <a:xfrm>
            <a:off x="628650" y="791153"/>
            <a:ext cx="8236570" cy="5649403"/>
          </a:xfrm>
        </p:spPr>
        <p:txBody>
          <a:bodyPr>
            <a:normAutofit/>
          </a:bodyPr>
          <a:lstStyle/>
          <a:p>
            <a:pPr marL="0" indent="0">
              <a:buNone/>
            </a:pPr>
            <a:r>
              <a:rPr kumimoji="1" lang="ja-JP" altLang="en-US" sz="2000"/>
              <a:t>テクノロジーをうまく使いこなした社会において、</a:t>
            </a:r>
            <a:endParaRPr kumimoji="1" lang="en-US" altLang="ja-JP" sz="2000" dirty="0"/>
          </a:p>
          <a:p>
            <a:pPr marL="0" indent="0">
              <a:buNone/>
            </a:pPr>
            <a:r>
              <a:rPr lang="ja-JP" altLang="en-US" sz="2000"/>
              <a:t>「公共」がいったいどのように守られ、</a:t>
            </a:r>
            <a:endParaRPr lang="en-US" altLang="ja-JP" sz="2000" dirty="0"/>
          </a:p>
          <a:p>
            <a:pPr marL="0" indent="0">
              <a:buNone/>
            </a:pPr>
            <a:r>
              <a:rPr kumimoji="1" lang="ja-JP" altLang="en-US" sz="2000"/>
              <a:t>どのように管理・運営されていくことになるのか。</a:t>
            </a:r>
            <a:endParaRPr kumimoji="1" lang="en-US" altLang="ja-JP" sz="2000" dirty="0"/>
          </a:p>
          <a:p>
            <a:pPr marL="0" indent="0">
              <a:buNone/>
            </a:pPr>
            <a:endParaRPr lang="en-US" altLang="ja-JP" sz="2000" dirty="0"/>
          </a:p>
          <a:p>
            <a:pPr marL="0" indent="0">
              <a:buNone/>
            </a:pPr>
            <a:r>
              <a:rPr kumimoji="1" lang="ja-JP" altLang="en-US" sz="2000"/>
              <a:t>そのとき、政府は、どのような機能をになうことになるのか。</a:t>
            </a:r>
            <a:endParaRPr kumimoji="1" lang="en-US" altLang="ja-JP" sz="2000" dirty="0"/>
          </a:p>
          <a:p>
            <a:pPr marL="0" indent="0">
              <a:buNone/>
            </a:pPr>
            <a:r>
              <a:rPr lang="ja-JP" altLang="en-US" sz="2000"/>
              <a:t>それと同時に、民間企業や市民の「公共」への関わり方が</a:t>
            </a:r>
            <a:endParaRPr lang="en-US" altLang="ja-JP" sz="2000" dirty="0"/>
          </a:p>
          <a:p>
            <a:pPr marL="0" indent="0">
              <a:buNone/>
            </a:pPr>
            <a:r>
              <a:rPr kumimoji="1" lang="ja-JP" altLang="en-US" sz="2000"/>
              <a:t>どのように変わっていくのか。</a:t>
            </a:r>
            <a:endParaRPr kumimoji="1" lang="en-US" altLang="ja-JP" sz="2000" dirty="0"/>
          </a:p>
          <a:p>
            <a:pPr marL="0" indent="0">
              <a:buNone/>
            </a:pPr>
            <a:endParaRPr lang="en-US" altLang="ja-JP" sz="2000" dirty="0"/>
          </a:p>
          <a:p>
            <a:pPr marL="0" indent="0">
              <a:buNone/>
            </a:pPr>
            <a:r>
              <a:rPr kumimoji="1" lang="ja-JP" altLang="en-US" sz="2000"/>
              <a:t>２１世紀の「公共サービス」のつくり方の見取り図が、</a:t>
            </a:r>
            <a:endParaRPr kumimoji="1" lang="en-US" altLang="ja-JP" sz="2000" dirty="0"/>
          </a:p>
          <a:p>
            <a:pPr marL="0" indent="0">
              <a:buNone/>
            </a:pPr>
            <a:r>
              <a:rPr lang="ja-JP" altLang="en-US" sz="2000"/>
              <a:t>いま新たに描きなおされなくてはならないのです。</a:t>
            </a:r>
            <a:endParaRPr kumimoji="1" lang="ja-JP" altLang="en-US" sz="2000"/>
          </a:p>
        </p:txBody>
      </p:sp>
      <p:pic>
        <p:nvPicPr>
          <p:cNvPr id="5" name="図 4">
            <a:extLst>
              <a:ext uri="{FF2B5EF4-FFF2-40B4-BE49-F238E27FC236}">
                <a16:creationId xmlns:a16="http://schemas.microsoft.com/office/drawing/2014/main" id="{D7DBA8BD-BE3A-B59C-A20C-49EB51A54C45}"/>
              </a:ext>
            </a:extLst>
          </p:cNvPr>
          <p:cNvPicPr>
            <a:picLocks noChangeAspect="1"/>
          </p:cNvPicPr>
          <p:nvPr/>
        </p:nvPicPr>
        <p:blipFill>
          <a:blip r:embed="rId2"/>
          <a:stretch>
            <a:fillRect/>
          </a:stretch>
        </p:blipFill>
        <p:spPr>
          <a:xfrm>
            <a:off x="5822950" y="5208656"/>
            <a:ext cx="2692400" cy="1231900"/>
          </a:xfrm>
          <a:prstGeom prst="rect">
            <a:avLst/>
          </a:prstGeom>
        </p:spPr>
      </p:pic>
    </p:spTree>
    <p:extLst>
      <p:ext uri="{BB962C8B-B14F-4D97-AF65-F5344CB8AC3E}">
        <p14:creationId xmlns:p14="http://schemas.microsoft.com/office/powerpoint/2010/main" val="18134716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63D6E21-C154-4942-BF6E-CF404890EF2C}"/>
              </a:ext>
            </a:extLst>
          </p:cNvPr>
          <p:cNvSpPr>
            <a:spLocks noGrp="1"/>
          </p:cNvSpPr>
          <p:nvPr>
            <p:ph type="title"/>
          </p:nvPr>
        </p:nvSpPr>
        <p:spPr>
          <a:xfrm>
            <a:off x="0" y="30161"/>
            <a:ext cx="7299702" cy="559119"/>
          </a:xfrm>
        </p:spPr>
        <p:txBody>
          <a:bodyPr>
            <a:normAutofit fontScale="90000"/>
          </a:bodyPr>
          <a:lstStyle/>
          <a:p>
            <a:br>
              <a:rPr kumimoji="1" lang="en-US" altLang="ja-JP" dirty="0"/>
            </a:br>
            <a:endParaRPr kumimoji="1" lang="ja-JP" altLang="en-US"/>
          </a:p>
        </p:txBody>
      </p:sp>
      <p:sp>
        <p:nvSpPr>
          <p:cNvPr id="3" name="コンテンツ プレースホルダー 2">
            <a:extLst>
              <a:ext uri="{FF2B5EF4-FFF2-40B4-BE49-F238E27FC236}">
                <a16:creationId xmlns:a16="http://schemas.microsoft.com/office/drawing/2014/main" id="{80DD61A0-6594-C647-8C2D-7062D36EED23}"/>
              </a:ext>
            </a:extLst>
          </p:cNvPr>
          <p:cNvSpPr>
            <a:spLocks noGrp="1"/>
          </p:cNvSpPr>
          <p:nvPr>
            <p:ph idx="1"/>
          </p:nvPr>
        </p:nvSpPr>
        <p:spPr>
          <a:xfrm>
            <a:off x="312392" y="996952"/>
            <a:ext cx="8519216" cy="5713342"/>
          </a:xfrm>
        </p:spPr>
        <p:txBody>
          <a:bodyPr>
            <a:noAutofit/>
          </a:bodyPr>
          <a:lstStyle/>
          <a:p>
            <a:pPr marL="0" indent="0">
              <a:buNone/>
            </a:pPr>
            <a:r>
              <a:rPr kumimoji="1" lang="en-US" altLang="ja-JP" sz="2400" dirty="0"/>
              <a:t>        </a:t>
            </a:r>
            <a:r>
              <a:rPr kumimoji="1" lang="ja-JP" altLang="en-US" sz="2400"/>
              <a:t>　　自治体</a:t>
            </a:r>
            <a:r>
              <a:rPr kumimoji="1" lang="ja-JP" altLang="en-US" sz="2400" dirty="0"/>
              <a:t>の</a:t>
            </a:r>
            <a:r>
              <a:rPr kumimoji="1" lang="ja-JP" altLang="en-US" sz="2400"/>
              <a:t>出来ないことを行う</a:t>
            </a:r>
            <a:endParaRPr kumimoji="1" lang="en-US" altLang="ja-JP" sz="2400" dirty="0"/>
          </a:p>
          <a:p>
            <a:pPr marL="0" indent="0">
              <a:buNone/>
            </a:pPr>
            <a:br>
              <a:rPr lang="en-US" altLang="ja-JP" sz="2400" dirty="0"/>
            </a:br>
            <a:r>
              <a:rPr lang="en-US" altLang="ja-JP" sz="2400" dirty="0"/>
              <a:t>                   </a:t>
            </a:r>
            <a:r>
              <a:rPr lang="ja-JP" altLang="en-US" sz="2400"/>
              <a:t>　</a:t>
            </a:r>
            <a:r>
              <a:rPr lang="en-US" altLang="ja-JP" sz="2400" dirty="0"/>
              <a:t>    </a:t>
            </a:r>
            <a:r>
              <a:rPr kumimoji="1" lang="ja-JP" altLang="en-US" sz="2400"/>
              <a:t>⬇️</a:t>
            </a:r>
            <a:endParaRPr kumimoji="1" lang="en-US" altLang="ja-JP" sz="2400" dirty="0"/>
          </a:p>
          <a:p>
            <a:pPr marL="0" indent="0" algn="ctr">
              <a:buNone/>
            </a:pPr>
            <a:r>
              <a:rPr kumimoji="1" lang="en-US" altLang="ja-JP" sz="2400" dirty="0"/>
              <a:t> </a:t>
            </a:r>
            <a:r>
              <a:rPr kumimoji="1" lang="ja-JP" altLang="en-US" sz="2400" dirty="0"/>
              <a:t>自治体と情報共有し自治体と共に「空き家課題</a:t>
            </a:r>
            <a:r>
              <a:rPr kumimoji="1" lang="ja-JP" altLang="en-US" sz="2400"/>
              <a:t>解決」</a:t>
            </a:r>
            <a:endParaRPr kumimoji="1" lang="en-US" altLang="ja-JP" sz="2400" dirty="0"/>
          </a:p>
          <a:p>
            <a:pPr marL="0" indent="0" algn="ctr">
              <a:buNone/>
            </a:pPr>
            <a:endParaRPr kumimoji="1" lang="en-US" altLang="ja-JP" sz="2400" dirty="0"/>
          </a:p>
          <a:p>
            <a:pPr marL="0" indent="0">
              <a:buNone/>
            </a:pPr>
            <a:r>
              <a:rPr kumimoji="1" lang="en-US" altLang="ja-JP" sz="2400" dirty="0"/>
              <a:t>      </a:t>
            </a:r>
            <a:r>
              <a:rPr kumimoji="1" lang="ja-JP" altLang="en-US" sz="2400" dirty="0"/>
              <a:t>（空き家バンク）　</a:t>
            </a:r>
            <a:r>
              <a:rPr kumimoji="1" lang="en-US" altLang="ja-JP" sz="2400" dirty="0"/>
              <a:t> </a:t>
            </a:r>
            <a:r>
              <a:rPr kumimoji="1" lang="ja-JP" altLang="en-US" sz="2400"/>
              <a:t>⬇️ 　　　　　　　　　　　　</a:t>
            </a:r>
            <a:endParaRPr kumimoji="1" lang="en-US" altLang="ja-JP" sz="2400" dirty="0"/>
          </a:p>
          <a:p>
            <a:pPr marL="0" indent="0">
              <a:buNone/>
            </a:pPr>
            <a:r>
              <a:rPr kumimoji="1" lang="en-US" altLang="ja-JP" sz="2400" dirty="0"/>
              <a:t>  </a:t>
            </a:r>
            <a:r>
              <a:rPr kumimoji="1" lang="ja-JP" altLang="en-US" sz="2400"/>
              <a:t>　自治体</a:t>
            </a:r>
            <a:r>
              <a:rPr kumimoji="1" lang="ja-JP" altLang="en-US" sz="2400" dirty="0"/>
              <a:t>情報管理発信</a:t>
            </a:r>
            <a:r>
              <a:rPr kumimoji="1" lang="en-US" altLang="ja-JP" sz="2400" dirty="0"/>
              <a:t> </a:t>
            </a:r>
            <a:r>
              <a:rPr kumimoji="1" lang="ja-JP" altLang="en-US" sz="2400" dirty="0"/>
              <a:t>⇦</a:t>
            </a:r>
            <a:r>
              <a:rPr kumimoji="1" lang="ja-JP" altLang="en-US" sz="2400" dirty="0">
                <a:solidFill>
                  <a:srgbClr val="FF0000"/>
                </a:solidFill>
              </a:rPr>
              <a:t>連携</a:t>
            </a:r>
            <a:r>
              <a:rPr kumimoji="1" lang="ja-JP" altLang="en-US" sz="2400"/>
              <a:t>⇨</a:t>
            </a:r>
            <a:r>
              <a:rPr kumimoji="1" lang="en-US" altLang="ja-JP" sz="2400" dirty="0"/>
              <a:t> </a:t>
            </a:r>
            <a:r>
              <a:rPr kumimoji="1" lang="ja-JP" altLang="en-US" sz="2400"/>
              <a:t>民間で</a:t>
            </a:r>
            <a:r>
              <a:rPr lang="ja-JP" altLang="en-US" sz="2400"/>
              <a:t>地域の価値を上げる</a:t>
            </a:r>
            <a:endParaRPr kumimoji="1" lang="en-US" altLang="ja-JP" sz="2400" dirty="0"/>
          </a:p>
          <a:p>
            <a:pPr marL="0" indent="0">
              <a:buNone/>
            </a:pPr>
            <a:endParaRPr kumimoji="1" lang="en-US" altLang="ja-JP" sz="2400" dirty="0"/>
          </a:p>
          <a:p>
            <a:pPr marL="0" indent="0">
              <a:buNone/>
            </a:pPr>
            <a:r>
              <a:rPr kumimoji="1" lang="ja-JP" altLang="en-US" sz="2400" dirty="0"/>
              <a:t>　　　　　　　　</a:t>
            </a:r>
            <a:r>
              <a:rPr kumimoji="1" lang="en-US" altLang="ja-JP" sz="2400" dirty="0"/>
              <a:t>      </a:t>
            </a:r>
            <a:r>
              <a:rPr kumimoji="1" lang="ja-JP" altLang="en-US" sz="2400" dirty="0"/>
              <a:t>　</a:t>
            </a:r>
            <a:r>
              <a:rPr kumimoji="1" lang="en-US" altLang="ja-JP" sz="2400" dirty="0"/>
              <a:t> </a:t>
            </a:r>
            <a:r>
              <a:rPr kumimoji="1" lang="ja-JP" altLang="en-US" sz="2400" dirty="0"/>
              <a:t>⬇️</a:t>
            </a:r>
            <a:endParaRPr kumimoji="1" lang="en-US" altLang="ja-JP" sz="2400" dirty="0"/>
          </a:p>
          <a:p>
            <a:pPr marL="0" indent="0">
              <a:buNone/>
            </a:pPr>
            <a:r>
              <a:rPr kumimoji="1" lang="ja-JP" altLang="en-US" sz="2400"/>
              <a:t>　　　　　　　　　　　　　　　</a:t>
            </a:r>
            <a:r>
              <a:rPr kumimoji="1" lang="en-US" altLang="ja-JP" sz="2400" dirty="0"/>
              <a:t> </a:t>
            </a:r>
            <a:r>
              <a:rPr kumimoji="1" lang="ja-JP" altLang="en-US" sz="2400"/>
              <a:t>・</a:t>
            </a:r>
            <a:r>
              <a:rPr kumimoji="1" lang="ja-JP" altLang="en-US" sz="2400" dirty="0"/>
              <a:t>発生抑制</a:t>
            </a:r>
            <a:endParaRPr kumimoji="1" lang="en-US" altLang="ja-JP" sz="2400" dirty="0"/>
          </a:p>
          <a:p>
            <a:pPr marL="0" indent="0">
              <a:buNone/>
            </a:pPr>
            <a:r>
              <a:rPr kumimoji="1" lang="ja-JP" altLang="en-US" sz="2400"/>
              <a:t>　　　　　　　　　　　　　　　</a:t>
            </a:r>
            <a:r>
              <a:rPr kumimoji="1" lang="en-US" altLang="ja-JP" sz="2400" dirty="0"/>
              <a:t> </a:t>
            </a:r>
            <a:r>
              <a:rPr kumimoji="1" lang="ja-JP" altLang="en-US" sz="2400" dirty="0"/>
              <a:t>・解体促進</a:t>
            </a:r>
            <a:endParaRPr kumimoji="1" lang="en-US" altLang="ja-JP" sz="2400" dirty="0"/>
          </a:p>
          <a:p>
            <a:pPr marL="0" indent="0">
              <a:buNone/>
            </a:pPr>
            <a:r>
              <a:rPr kumimoji="1" lang="ja-JP" altLang="en-US" sz="2400"/>
              <a:t>　　　　　　　　　　　　　　　</a:t>
            </a:r>
            <a:r>
              <a:rPr kumimoji="1" lang="en-US" altLang="ja-JP" sz="2400" dirty="0"/>
              <a:t> </a:t>
            </a:r>
            <a:r>
              <a:rPr kumimoji="1" lang="ja-JP" altLang="en-US" sz="2400" dirty="0"/>
              <a:t>・</a:t>
            </a:r>
            <a:r>
              <a:rPr lang="ja-JP" altLang="en-US" sz="2400" dirty="0"/>
              <a:t>利活用</a:t>
            </a:r>
            <a:endParaRPr kumimoji="1" lang="en-US" altLang="ja-JP" sz="2400" dirty="0"/>
          </a:p>
          <a:p>
            <a:pPr marL="0" indent="0">
              <a:buNone/>
            </a:pPr>
            <a:r>
              <a:rPr kumimoji="1" lang="ja-JP" altLang="en-US" sz="2400" dirty="0"/>
              <a:t>　　　　　　　　　　　　</a:t>
            </a:r>
            <a:endParaRPr kumimoji="1" lang="en-US" altLang="ja-JP" sz="2400" dirty="0"/>
          </a:p>
          <a:p>
            <a:pPr marL="0" indent="0">
              <a:buNone/>
            </a:pPr>
            <a:r>
              <a:rPr kumimoji="1" lang="ja-JP" altLang="en-US" sz="2400" dirty="0"/>
              <a:t>　　　　　　　　　　</a:t>
            </a:r>
            <a:endParaRPr kumimoji="1" lang="en-US" altLang="ja-JP" sz="2400" dirty="0"/>
          </a:p>
          <a:p>
            <a:pPr marL="0" indent="0">
              <a:buNone/>
            </a:pPr>
            <a:r>
              <a:rPr kumimoji="1" lang="ja-JP" altLang="en-US" sz="2400" dirty="0"/>
              <a:t>　　　　　　　　</a:t>
            </a:r>
            <a:endParaRPr kumimoji="1" lang="en-US" altLang="ja-JP" sz="2400" dirty="0"/>
          </a:p>
        </p:txBody>
      </p:sp>
      <p:sp>
        <p:nvSpPr>
          <p:cNvPr id="5" name="テキスト ボックス 4">
            <a:extLst>
              <a:ext uri="{FF2B5EF4-FFF2-40B4-BE49-F238E27FC236}">
                <a16:creationId xmlns:a16="http://schemas.microsoft.com/office/drawing/2014/main" id="{8F977180-C111-2348-8625-7E9849DFB3AF}"/>
              </a:ext>
            </a:extLst>
          </p:cNvPr>
          <p:cNvSpPr txBox="1"/>
          <p:nvPr/>
        </p:nvSpPr>
        <p:spPr>
          <a:xfrm>
            <a:off x="-1" y="147706"/>
            <a:ext cx="7299701" cy="461665"/>
          </a:xfrm>
          <a:prstGeom prst="rect">
            <a:avLst/>
          </a:prstGeom>
          <a:noFill/>
        </p:spPr>
        <p:txBody>
          <a:bodyPr wrap="square" rtlCol="0">
            <a:spAutoFit/>
          </a:bodyPr>
          <a:lstStyle/>
          <a:p>
            <a:r>
              <a:rPr kumimoji="1" lang="ja-JP" altLang="en-US" sz="2400" b="1">
                <a:latin typeface="+mn-ea"/>
              </a:rPr>
              <a:t>　</a:t>
            </a:r>
            <a:r>
              <a:rPr kumimoji="1" lang="ja-JP" altLang="en-US" sz="2400" b="1">
                <a:latin typeface="MS Gothic" panose="020B0609070205080204" pitchFamily="49" charset="-128"/>
                <a:ea typeface="MS Gothic" panose="020B0609070205080204" pitchFamily="49" charset="-128"/>
              </a:rPr>
              <a:t>空き家の情報は自治体に集まる</a:t>
            </a:r>
          </a:p>
        </p:txBody>
      </p:sp>
      <p:pic>
        <p:nvPicPr>
          <p:cNvPr id="7" name="図 6" descr="キッチンで作業をしている人たち&#10;&#10;低い精度で自動的に生成された説明">
            <a:extLst>
              <a:ext uri="{FF2B5EF4-FFF2-40B4-BE49-F238E27FC236}">
                <a16:creationId xmlns:a16="http://schemas.microsoft.com/office/drawing/2014/main" id="{E5652BB6-D181-4365-6039-3806E3824A4B}"/>
              </a:ext>
            </a:extLst>
          </p:cNvPr>
          <p:cNvPicPr>
            <a:picLocks noChangeAspect="1"/>
          </p:cNvPicPr>
          <p:nvPr/>
        </p:nvPicPr>
        <p:blipFill>
          <a:blip r:embed="rId2"/>
          <a:stretch>
            <a:fillRect/>
          </a:stretch>
        </p:blipFill>
        <p:spPr>
          <a:xfrm>
            <a:off x="694481" y="4085863"/>
            <a:ext cx="3078866" cy="2070904"/>
          </a:xfrm>
          <a:prstGeom prst="rect">
            <a:avLst/>
          </a:prstGeom>
        </p:spPr>
      </p:pic>
    </p:spTree>
    <p:extLst>
      <p:ext uri="{BB962C8B-B14F-4D97-AF65-F5344CB8AC3E}">
        <p14:creationId xmlns:p14="http://schemas.microsoft.com/office/powerpoint/2010/main" val="36080267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4B49BF2-2CDE-5C4B-DA3D-E4EFF81D7E7A}"/>
              </a:ext>
            </a:extLst>
          </p:cNvPr>
          <p:cNvSpPr>
            <a:spLocks noGrp="1"/>
          </p:cNvSpPr>
          <p:nvPr>
            <p:ph type="title"/>
          </p:nvPr>
        </p:nvSpPr>
        <p:spPr/>
        <p:txBody>
          <a:bodyPr/>
          <a:lstStyle/>
          <a:p>
            <a:r>
              <a:rPr kumimoji="1" lang="ja-JP" altLang="en-US"/>
              <a:t>全国各地で自治体と連携し空き家課題解決</a:t>
            </a:r>
          </a:p>
        </p:txBody>
      </p:sp>
      <p:pic>
        <p:nvPicPr>
          <p:cNvPr id="5" name="コンテンツ プレースホルダー 4">
            <a:extLst>
              <a:ext uri="{FF2B5EF4-FFF2-40B4-BE49-F238E27FC236}">
                <a16:creationId xmlns:a16="http://schemas.microsoft.com/office/drawing/2014/main" id="{D0E0B8CE-38A6-5F2F-F904-33EE2F385127}"/>
              </a:ext>
            </a:extLst>
          </p:cNvPr>
          <p:cNvPicPr>
            <a:picLocks noGrp="1" noChangeAspect="1"/>
          </p:cNvPicPr>
          <p:nvPr>
            <p:ph idx="1"/>
          </p:nvPr>
        </p:nvPicPr>
        <p:blipFill>
          <a:blip r:embed="rId2"/>
          <a:stretch>
            <a:fillRect/>
          </a:stretch>
        </p:blipFill>
        <p:spPr>
          <a:xfrm>
            <a:off x="0" y="724394"/>
            <a:ext cx="4488873" cy="5771409"/>
          </a:xfrm>
        </p:spPr>
      </p:pic>
      <p:pic>
        <p:nvPicPr>
          <p:cNvPr id="7" name="図 6">
            <a:extLst>
              <a:ext uri="{FF2B5EF4-FFF2-40B4-BE49-F238E27FC236}">
                <a16:creationId xmlns:a16="http://schemas.microsoft.com/office/drawing/2014/main" id="{06BE6601-C96F-C0C9-CB70-244164B1A54E}"/>
              </a:ext>
            </a:extLst>
          </p:cNvPr>
          <p:cNvPicPr>
            <a:picLocks noChangeAspect="1"/>
          </p:cNvPicPr>
          <p:nvPr/>
        </p:nvPicPr>
        <p:blipFill>
          <a:blip r:embed="rId3"/>
          <a:stretch>
            <a:fillRect/>
          </a:stretch>
        </p:blipFill>
        <p:spPr>
          <a:xfrm>
            <a:off x="4572000" y="724394"/>
            <a:ext cx="4572000" cy="6133606"/>
          </a:xfrm>
          <a:prstGeom prst="rect">
            <a:avLst/>
          </a:prstGeom>
        </p:spPr>
      </p:pic>
    </p:spTree>
    <p:extLst>
      <p:ext uri="{BB962C8B-B14F-4D97-AF65-F5344CB8AC3E}">
        <p14:creationId xmlns:p14="http://schemas.microsoft.com/office/powerpoint/2010/main" val="313973289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B4CB4EE-7455-AD40-9A0E-D3B1F291639E}"/>
              </a:ext>
            </a:extLst>
          </p:cNvPr>
          <p:cNvSpPr>
            <a:spLocks noGrp="1"/>
          </p:cNvSpPr>
          <p:nvPr>
            <p:ph type="title"/>
          </p:nvPr>
        </p:nvSpPr>
        <p:spPr>
          <a:xfrm>
            <a:off x="118752" y="30161"/>
            <a:ext cx="7767947" cy="559119"/>
          </a:xfrm>
        </p:spPr>
        <p:txBody>
          <a:bodyPr>
            <a:normAutofit/>
          </a:bodyPr>
          <a:lstStyle/>
          <a:p>
            <a:r>
              <a:rPr kumimoji="1" lang="ja-JP" altLang="en-US"/>
              <a:t>古民家再生協会は連携協定に</a:t>
            </a:r>
            <a:r>
              <a:rPr lang="ja-JP" altLang="en-US"/>
              <a:t>より</a:t>
            </a:r>
            <a:endParaRPr kumimoji="1" lang="ja-JP" altLang="en-US"/>
          </a:p>
        </p:txBody>
      </p:sp>
      <p:sp>
        <p:nvSpPr>
          <p:cNvPr id="3" name="コンテンツ プレースホルダー 2">
            <a:extLst>
              <a:ext uri="{FF2B5EF4-FFF2-40B4-BE49-F238E27FC236}">
                <a16:creationId xmlns:a16="http://schemas.microsoft.com/office/drawing/2014/main" id="{4E8FF63A-DEC5-D948-9B63-EB34C1D12767}"/>
              </a:ext>
            </a:extLst>
          </p:cNvPr>
          <p:cNvSpPr>
            <a:spLocks noGrp="1"/>
          </p:cNvSpPr>
          <p:nvPr>
            <p:ph idx="1"/>
          </p:nvPr>
        </p:nvSpPr>
        <p:spPr>
          <a:xfrm>
            <a:off x="331470" y="791154"/>
            <a:ext cx="8183880" cy="5187026"/>
          </a:xfrm>
        </p:spPr>
        <p:txBody>
          <a:bodyPr/>
          <a:lstStyle/>
          <a:p>
            <a:pPr marL="0" indent="0">
              <a:buNone/>
            </a:pPr>
            <a:endParaRPr lang="en-US" altLang="ja-JP" dirty="0"/>
          </a:p>
          <a:p>
            <a:pPr marL="0" indent="0">
              <a:buNone/>
            </a:pPr>
            <a:r>
              <a:rPr kumimoji="1" lang="ja-JP" altLang="en-US"/>
              <a:t>地域の人々と共に</a:t>
            </a:r>
            <a:endParaRPr kumimoji="1" lang="en-US" altLang="ja-JP" dirty="0"/>
          </a:p>
          <a:p>
            <a:pPr marL="0" indent="0">
              <a:buNone/>
            </a:pPr>
            <a:r>
              <a:rPr kumimoji="1" lang="ja-JP" altLang="en-US">
                <a:solidFill>
                  <a:srgbClr val="FF0000"/>
                </a:solidFill>
              </a:rPr>
              <a:t>「空き家アドバイザー協議会」を設立</a:t>
            </a:r>
            <a:endParaRPr kumimoji="1" lang="en-US" altLang="ja-JP" dirty="0">
              <a:solidFill>
                <a:srgbClr val="FF0000"/>
              </a:solidFill>
            </a:endParaRPr>
          </a:p>
          <a:p>
            <a:pPr marL="0" indent="0">
              <a:buNone/>
            </a:pPr>
            <a:endParaRPr lang="en-US" altLang="ja-JP" dirty="0"/>
          </a:p>
          <a:p>
            <a:pPr marL="0" indent="0">
              <a:buNone/>
            </a:pPr>
            <a:r>
              <a:rPr lang="ja-JP" altLang="en-US"/>
              <a:t>不動産業界だけでは難しい</a:t>
            </a:r>
            <a:endParaRPr lang="en-US" altLang="ja-JP" dirty="0"/>
          </a:p>
          <a:p>
            <a:pPr marL="0" indent="0">
              <a:buNone/>
            </a:pPr>
            <a:r>
              <a:rPr kumimoji="1" lang="ja-JP" altLang="en-US"/>
              <a:t>空き家の「利活用」「発生抑制」を行います。</a:t>
            </a:r>
            <a:endParaRPr kumimoji="1" lang="en-US" altLang="ja-JP" dirty="0"/>
          </a:p>
          <a:p>
            <a:pPr marL="0" indent="0">
              <a:buNone/>
            </a:pPr>
            <a:r>
              <a:rPr lang="ja-JP" altLang="en-US"/>
              <a:t>古民家再生協会会員が事務局として</a:t>
            </a:r>
            <a:endParaRPr lang="en-US" altLang="ja-JP" dirty="0"/>
          </a:p>
          <a:p>
            <a:pPr marL="0" indent="0">
              <a:buNone/>
            </a:pPr>
            <a:r>
              <a:rPr lang="ja-JP" altLang="en-US"/>
              <a:t>ノウハウ提供・サポートを行います。</a:t>
            </a:r>
            <a:endParaRPr kumimoji="1" lang="en-US" altLang="ja-JP" dirty="0"/>
          </a:p>
          <a:p>
            <a:pPr marL="0" indent="0">
              <a:buNone/>
            </a:pPr>
            <a:endParaRPr kumimoji="1" lang="ja-JP" altLang="en-US"/>
          </a:p>
        </p:txBody>
      </p:sp>
    </p:spTree>
    <p:extLst>
      <p:ext uri="{BB962C8B-B14F-4D97-AF65-F5344CB8AC3E}">
        <p14:creationId xmlns:p14="http://schemas.microsoft.com/office/powerpoint/2010/main" val="133749195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2D76AA7-C3E6-1CAD-66D4-83118DA27A53}"/>
              </a:ext>
            </a:extLst>
          </p:cNvPr>
          <p:cNvSpPr>
            <a:spLocks noGrp="1"/>
          </p:cNvSpPr>
          <p:nvPr>
            <p:ph type="title"/>
          </p:nvPr>
        </p:nvSpPr>
        <p:spPr>
          <a:xfrm>
            <a:off x="418455" y="0"/>
            <a:ext cx="7886700" cy="559119"/>
          </a:xfrm>
        </p:spPr>
        <p:txBody>
          <a:bodyPr>
            <a:normAutofit/>
          </a:bodyPr>
          <a:lstStyle/>
          <a:p>
            <a:r>
              <a:rPr lang="ja-JP" altLang="en-US"/>
              <a:t>厚生労働省と空き家課題解決へ高齢者活躍へ</a:t>
            </a:r>
            <a:endParaRPr kumimoji="1" lang="ja-JP" altLang="en-US"/>
          </a:p>
        </p:txBody>
      </p:sp>
      <p:pic>
        <p:nvPicPr>
          <p:cNvPr id="5" name="コンテンツ プレースホルダー 4" descr="新聞の記事&#10;&#10;自動的に生成された説明">
            <a:extLst>
              <a:ext uri="{FF2B5EF4-FFF2-40B4-BE49-F238E27FC236}">
                <a16:creationId xmlns:a16="http://schemas.microsoft.com/office/drawing/2014/main" id="{055D45BE-115F-9A7D-19E2-7EE331741794}"/>
              </a:ext>
            </a:extLst>
          </p:cNvPr>
          <p:cNvPicPr>
            <a:picLocks noGrp="1" noChangeAspect="1"/>
          </p:cNvPicPr>
          <p:nvPr>
            <p:ph idx="1"/>
          </p:nvPr>
        </p:nvPicPr>
        <p:blipFill>
          <a:blip r:embed="rId2"/>
          <a:stretch>
            <a:fillRect/>
          </a:stretch>
        </p:blipFill>
        <p:spPr>
          <a:xfrm>
            <a:off x="203201" y="886840"/>
            <a:ext cx="8774994" cy="5423649"/>
          </a:xfrm>
        </p:spPr>
      </p:pic>
    </p:spTree>
    <p:extLst>
      <p:ext uri="{BB962C8B-B14F-4D97-AF65-F5344CB8AC3E}">
        <p14:creationId xmlns:p14="http://schemas.microsoft.com/office/powerpoint/2010/main" val="46710601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613BFE1C-261C-4710-BB5D-EB8ABB65CFB6}"/>
              </a:ext>
            </a:extLst>
          </p:cNvPr>
          <p:cNvPicPr>
            <a:picLocks noChangeAspect="1"/>
          </p:cNvPicPr>
          <p:nvPr/>
        </p:nvPicPr>
        <p:blipFill>
          <a:blip r:embed="rId3"/>
          <a:stretch>
            <a:fillRect/>
          </a:stretch>
        </p:blipFill>
        <p:spPr>
          <a:xfrm>
            <a:off x="699407" y="775778"/>
            <a:ext cx="7745185" cy="5618329"/>
          </a:xfrm>
          <a:prstGeom prst="rect">
            <a:avLst/>
          </a:prstGeom>
        </p:spPr>
      </p:pic>
      <p:sp>
        <p:nvSpPr>
          <p:cNvPr id="3" name="四角形: 角を丸くする 2">
            <a:extLst>
              <a:ext uri="{FF2B5EF4-FFF2-40B4-BE49-F238E27FC236}">
                <a16:creationId xmlns:a16="http://schemas.microsoft.com/office/drawing/2014/main" id="{DD5F6BDC-AA8E-4CF6-AEA3-B0343E1D0BC0}"/>
              </a:ext>
            </a:extLst>
          </p:cNvPr>
          <p:cNvSpPr/>
          <p:nvPr/>
        </p:nvSpPr>
        <p:spPr>
          <a:xfrm>
            <a:off x="6940555" y="6530009"/>
            <a:ext cx="2203445" cy="259229"/>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ja-JP" altLang="en-US" sz="1620" dirty="0">
                <a:latin typeface="ＭＳ ゴシック" panose="020B0609070205080204" pitchFamily="49" charset="-128"/>
                <a:ea typeface="ＭＳ ゴシック" panose="020B0609070205080204" pitchFamily="49" charset="-128"/>
              </a:rPr>
              <a:t>国土交通省ＨＰより</a:t>
            </a:r>
          </a:p>
        </p:txBody>
      </p:sp>
      <p:sp>
        <p:nvSpPr>
          <p:cNvPr id="4" name="テキスト ボックス 3">
            <a:extLst>
              <a:ext uri="{FF2B5EF4-FFF2-40B4-BE49-F238E27FC236}">
                <a16:creationId xmlns:a16="http://schemas.microsoft.com/office/drawing/2014/main" id="{68C9115A-E112-E15E-BFDE-E43FD2098F46}"/>
              </a:ext>
            </a:extLst>
          </p:cNvPr>
          <p:cNvSpPr txBox="1"/>
          <p:nvPr/>
        </p:nvSpPr>
        <p:spPr>
          <a:xfrm>
            <a:off x="249956" y="85878"/>
            <a:ext cx="6690599" cy="738664"/>
          </a:xfrm>
          <a:prstGeom prst="rect">
            <a:avLst/>
          </a:prstGeom>
          <a:noFill/>
        </p:spPr>
        <p:txBody>
          <a:bodyPr wrap="square" rtlCol="0">
            <a:spAutoFit/>
          </a:bodyPr>
          <a:lstStyle/>
          <a:p>
            <a:r>
              <a:rPr kumimoji="1" lang="ja-JP" altLang="en-US" sz="2400" b="1"/>
              <a:t>国土交通省が空き家課題解決として推進</a:t>
            </a:r>
          </a:p>
          <a:p>
            <a:endParaRPr kumimoji="1" lang="ja-JP" altLang="en-US"/>
          </a:p>
        </p:txBody>
      </p:sp>
    </p:spTree>
    <p:extLst>
      <p:ext uri="{BB962C8B-B14F-4D97-AF65-F5344CB8AC3E}">
        <p14:creationId xmlns:p14="http://schemas.microsoft.com/office/powerpoint/2010/main" val="101128593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030AD62-7AD1-7A03-FDC4-4A177FC9C458}"/>
              </a:ext>
            </a:extLst>
          </p:cNvPr>
          <p:cNvSpPr>
            <a:spLocks noGrp="1"/>
          </p:cNvSpPr>
          <p:nvPr>
            <p:ph type="title"/>
          </p:nvPr>
        </p:nvSpPr>
        <p:spPr>
          <a:xfrm>
            <a:off x="154982" y="30161"/>
            <a:ext cx="7731717" cy="605270"/>
          </a:xfrm>
        </p:spPr>
        <p:txBody>
          <a:bodyPr/>
          <a:lstStyle/>
          <a:p>
            <a:r>
              <a:rPr kumimoji="1" lang="ja-JP" altLang="en-US"/>
              <a:t>国土交通省と住教育の推進</a:t>
            </a:r>
          </a:p>
        </p:txBody>
      </p:sp>
      <p:pic>
        <p:nvPicPr>
          <p:cNvPr id="7" name="図 6">
            <a:extLst>
              <a:ext uri="{FF2B5EF4-FFF2-40B4-BE49-F238E27FC236}">
                <a16:creationId xmlns:a16="http://schemas.microsoft.com/office/drawing/2014/main" id="{3E044196-054D-0DAF-A997-A34F22E51C1F}"/>
              </a:ext>
            </a:extLst>
          </p:cNvPr>
          <p:cNvPicPr>
            <a:picLocks noChangeAspect="1"/>
          </p:cNvPicPr>
          <p:nvPr/>
        </p:nvPicPr>
        <p:blipFill>
          <a:blip r:embed="rId2"/>
          <a:stretch>
            <a:fillRect/>
          </a:stretch>
        </p:blipFill>
        <p:spPr>
          <a:xfrm>
            <a:off x="230938" y="4225782"/>
            <a:ext cx="2801019" cy="2110725"/>
          </a:xfrm>
          <a:prstGeom prst="rect">
            <a:avLst/>
          </a:prstGeom>
        </p:spPr>
      </p:pic>
      <p:pic>
        <p:nvPicPr>
          <p:cNvPr id="9" name="図 8">
            <a:extLst>
              <a:ext uri="{FF2B5EF4-FFF2-40B4-BE49-F238E27FC236}">
                <a16:creationId xmlns:a16="http://schemas.microsoft.com/office/drawing/2014/main" id="{09022186-25D8-5E96-11F6-D4D9E29E66BD}"/>
              </a:ext>
            </a:extLst>
          </p:cNvPr>
          <p:cNvPicPr>
            <a:picLocks noChangeAspect="1"/>
          </p:cNvPicPr>
          <p:nvPr/>
        </p:nvPicPr>
        <p:blipFill>
          <a:blip r:embed="rId3"/>
          <a:stretch>
            <a:fillRect/>
          </a:stretch>
        </p:blipFill>
        <p:spPr>
          <a:xfrm>
            <a:off x="3319712" y="3780612"/>
            <a:ext cx="5546223" cy="3001063"/>
          </a:xfrm>
          <a:prstGeom prst="rect">
            <a:avLst/>
          </a:prstGeom>
        </p:spPr>
      </p:pic>
      <p:pic>
        <p:nvPicPr>
          <p:cNvPr id="11" name="図 10">
            <a:extLst>
              <a:ext uri="{FF2B5EF4-FFF2-40B4-BE49-F238E27FC236}">
                <a16:creationId xmlns:a16="http://schemas.microsoft.com/office/drawing/2014/main" id="{2BD2256D-92F7-DD77-1688-6CBD5B127297}"/>
              </a:ext>
            </a:extLst>
          </p:cNvPr>
          <p:cNvPicPr>
            <a:picLocks noChangeAspect="1"/>
          </p:cNvPicPr>
          <p:nvPr/>
        </p:nvPicPr>
        <p:blipFill>
          <a:blip r:embed="rId4"/>
          <a:stretch>
            <a:fillRect/>
          </a:stretch>
        </p:blipFill>
        <p:spPr>
          <a:xfrm>
            <a:off x="230939" y="801460"/>
            <a:ext cx="2801018" cy="3258292"/>
          </a:xfrm>
          <a:prstGeom prst="rect">
            <a:avLst/>
          </a:prstGeom>
        </p:spPr>
      </p:pic>
      <p:pic>
        <p:nvPicPr>
          <p:cNvPr id="15" name="コンテンツ プレースホルダー 14">
            <a:extLst>
              <a:ext uri="{FF2B5EF4-FFF2-40B4-BE49-F238E27FC236}">
                <a16:creationId xmlns:a16="http://schemas.microsoft.com/office/drawing/2014/main" id="{D25ADF71-821B-32A2-59EB-89CF79A151F3}"/>
              </a:ext>
            </a:extLst>
          </p:cNvPr>
          <p:cNvPicPr>
            <a:picLocks noGrp="1" noChangeAspect="1"/>
          </p:cNvPicPr>
          <p:nvPr>
            <p:ph idx="1"/>
          </p:nvPr>
        </p:nvPicPr>
        <p:blipFill>
          <a:blip r:embed="rId5"/>
          <a:stretch>
            <a:fillRect/>
          </a:stretch>
        </p:blipFill>
        <p:spPr>
          <a:xfrm>
            <a:off x="3319712" y="801460"/>
            <a:ext cx="5546223" cy="2943057"/>
          </a:xfrm>
        </p:spPr>
      </p:pic>
    </p:spTree>
    <p:extLst>
      <p:ext uri="{BB962C8B-B14F-4D97-AF65-F5344CB8AC3E}">
        <p14:creationId xmlns:p14="http://schemas.microsoft.com/office/powerpoint/2010/main" val="330744484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C293281-AC43-3139-7436-84B38A988375}"/>
              </a:ext>
            </a:extLst>
          </p:cNvPr>
          <p:cNvSpPr>
            <a:spLocks noGrp="1"/>
          </p:cNvSpPr>
          <p:nvPr>
            <p:ph type="title"/>
          </p:nvPr>
        </p:nvSpPr>
        <p:spPr>
          <a:xfrm>
            <a:off x="232474" y="30161"/>
            <a:ext cx="7654225" cy="559119"/>
          </a:xfrm>
        </p:spPr>
        <p:txBody>
          <a:bodyPr/>
          <a:lstStyle/>
          <a:p>
            <a:r>
              <a:rPr kumimoji="1" lang="ja-JP" altLang="en-US"/>
              <a:t>環境省と脱・炭素</a:t>
            </a:r>
            <a:r>
              <a:rPr lang="ja-JP" altLang="en-US"/>
              <a:t>、</a:t>
            </a:r>
            <a:r>
              <a:rPr kumimoji="1" lang="ja-JP" altLang="en-US"/>
              <a:t>移築と古材活用</a:t>
            </a:r>
          </a:p>
        </p:txBody>
      </p:sp>
      <p:pic>
        <p:nvPicPr>
          <p:cNvPr id="5" name="コンテンツ プレースホルダー 4">
            <a:extLst>
              <a:ext uri="{FF2B5EF4-FFF2-40B4-BE49-F238E27FC236}">
                <a16:creationId xmlns:a16="http://schemas.microsoft.com/office/drawing/2014/main" id="{654E9B96-1BBC-489D-CEA6-C3D890C14D48}"/>
              </a:ext>
            </a:extLst>
          </p:cNvPr>
          <p:cNvPicPr>
            <a:picLocks noGrp="1" noChangeAspect="1"/>
          </p:cNvPicPr>
          <p:nvPr>
            <p:ph idx="1"/>
          </p:nvPr>
        </p:nvPicPr>
        <p:blipFill>
          <a:blip r:embed="rId2"/>
          <a:stretch>
            <a:fillRect/>
          </a:stretch>
        </p:blipFill>
        <p:spPr>
          <a:xfrm>
            <a:off x="232474" y="816142"/>
            <a:ext cx="4379493" cy="2901616"/>
          </a:xfrm>
        </p:spPr>
      </p:pic>
      <p:pic>
        <p:nvPicPr>
          <p:cNvPr id="7" name="図 6">
            <a:extLst>
              <a:ext uri="{FF2B5EF4-FFF2-40B4-BE49-F238E27FC236}">
                <a16:creationId xmlns:a16="http://schemas.microsoft.com/office/drawing/2014/main" id="{6C193EAB-ECEA-8734-14E6-45BF53211A58}"/>
              </a:ext>
            </a:extLst>
          </p:cNvPr>
          <p:cNvPicPr>
            <a:picLocks noChangeAspect="1"/>
          </p:cNvPicPr>
          <p:nvPr/>
        </p:nvPicPr>
        <p:blipFill>
          <a:blip r:embed="rId3"/>
          <a:stretch>
            <a:fillRect/>
          </a:stretch>
        </p:blipFill>
        <p:spPr>
          <a:xfrm>
            <a:off x="4829342" y="825366"/>
            <a:ext cx="4082184" cy="2206592"/>
          </a:xfrm>
          <a:prstGeom prst="rect">
            <a:avLst/>
          </a:prstGeom>
        </p:spPr>
      </p:pic>
      <p:pic>
        <p:nvPicPr>
          <p:cNvPr id="9" name="図 8">
            <a:extLst>
              <a:ext uri="{FF2B5EF4-FFF2-40B4-BE49-F238E27FC236}">
                <a16:creationId xmlns:a16="http://schemas.microsoft.com/office/drawing/2014/main" id="{8A7ADCB7-B5CC-0AB8-BCE5-10E0A06A5FCE}"/>
              </a:ext>
            </a:extLst>
          </p:cNvPr>
          <p:cNvPicPr>
            <a:picLocks noChangeAspect="1"/>
          </p:cNvPicPr>
          <p:nvPr/>
        </p:nvPicPr>
        <p:blipFill>
          <a:blip r:embed="rId4"/>
          <a:stretch>
            <a:fillRect/>
          </a:stretch>
        </p:blipFill>
        <p:spPr>
          <a:xfrm>
            <a:off x="232475" y="3944620"/>
            <a:ext cx="4379492" cy="2381785"/>
          </a:xfrm>
          <a:prstGeom prst="rect">
            <a:avLst/>
          </a:prstGeom>
        </p:spPr>
      </p:pic>
      <p:pic>
        <p:nvPicPr>
          <p:cNvPr id="11" name="図 10">
            <a:extLst>
              <a:ext uri="{FF2B5EF4-FFF2-40B4-BE49-F238E27FC236}">
                <a16:creationId xmlns:a16="http://schemas.microsoft.com/office/drawing/2014/main" id="{7594F8FE-A5E2-1993-EAA1-E19AB73ABBAD}"/>
              </a:ext>
            </a:extLst>
          </p:cNvPr>
          <p:cNvPicPr>
            <a:picLocks noChangeAspect="1"/>
          </p:cNvPicPr>
          <p:nvPr/>
        </p:nvPicPr>
        <p:blipFill>
          <a:blip r:embed="rId5"/>
          <a:stretch>
            <a:fillRect/>
          </a:stretch>
        </p:blipFill>
        <p:spPr>
          <a:xfrm>
            <a:off x="4829342" y="3268044"/>
            <a:ext cx="4082183" cy="3058361"/>
          </a:xfrm>
          <a:prstGeom prst="rect">
            <a:avLst/>
          </a:prstGeom>
        </p:spPr>
      </p:pic>
    </p:spTree>
    <p:extLst>
      <p:ext uri="{BB962C8B-B14F-4D97-AF65-F5344CB8AC3E}">
        <p14:creationId xmlns:p14="http://schemas.microsoft.com/office/powerpoint/2010/main" val="117186565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B4CB4EE-7455-AD40-9A0E-D3B1F291639E}"/>
              </a:ext>
            </a:extLst>
          </p:cNvPr>
          <p:cNvSpPr>
            <a:spLocks noGrp="1"/>
          </p:cNvSpPr>
          <p:nvPr>
            <p:ph type="title"/>
          </p:nvPr>
        </p:nvSpPr>
        <p:spPr/>
        <p:txBody>
          <a:bodyPr>
            <a:normAutofit/>
          </a:bodyPr>
          <a:lstStyle/>
          <a:p>
            <a:r>
              <a:rPr kumimoji="1" lang="ja-JP" altLang="en-US" sz="2000"/>
              <a:t>古民家再生協会は連携協定に</a:t>
            </a:r>
            <a:r>
              <a:rPr lang="ja-JP" altLang="en-US" sz="2000"/>
              <a:t>より</a:t>
            </a:r>
            <a:endParaRPr kumimoji="1" lang="ja-JP" altLang="en-US" sz="2000"/>
          </a:p>
        </p:txBody>
      </p:sp>
      <p:sp>
        <p:nvSpPr>
          <p:cNvPr id="3" name="コンテンツ プレースホルダー 2">
            <a:extLst>
              <a:ext uri="{FF2B5EF4-FFF2-40B4-BE49-F238E27FC236}">
                <a16:creationId xmlns:a16="http://schemas.microsoft.com/office/drawing/2014/main" id="{4E8FF63A-DEC5-D948-9B63-EB34C1D12767}"/>
              </a:ext>
            </a:extLst>
          </p:cNvPr>
          <p:cNvSpPr>
            <a:spLocks noGrp="1"/>
          </p:cNvSpPr>
          <p:nvPr>
            <p:ph idx="1"/>
          </p:nvPr>
        </p:nvSpPr>
        <p:spPr>
          <a:xfrm>
            <a:off x="331470" y="791154"/>
            <a:ext cx="8183880" cy="5187026"/>
          </a:xfrm>
        </p:spPr>
        <p:txBody>
          <a:bodyPr/>
          <a:lstStyle/>
          <a:p>
            <a:pPr marL="0" indent="0">
              <a:buNone/>
            </a:pPr>
            <a:endParaRPr kumimoji="1" lang="en-US" altLang="ja-JP" dirty="0"/>
          </a:p>
          <a:p>
            <a:pPr marL="0" indent="0">
              <a:buNone/>
            </a:pPr>
            <a:r>
              <a:rPr kumimoji="1" lang="ja-JP" altLang="en-US"/>
              <a:t>地域の人々と共に</a:t>
            </a:r>
            <a:endParaRPr kumimoji="1" lang="en-US" altLang="ja-JP" dirty="0"/>
          </a:p>
          <a:p>
            <a:pPr marL="0" indent="0">
              <a:buNone/>
            </a:pPr>
            <a:r>
              <a:rPr kumimoji="1" lang="ja-JP" altLang="en-US"/>
              <a:t>「空き家アドバイザー協議会」を設立</a:t>
            </a:r>
            <a:endParaRPr kumimoji="1" lang="en-US" altLang="ja-JP" dirty="0"/>
          </a:p>
          <a:p>
            <a:pPr marL="0" indent="0">
              <a:buNone/>
            </a:pPr>
            <a:r>
              <a:rPr lang="ja-JP" altLang="en-US"/>
              <a:t>不動産業界だけでは難しい</a:t>
            </a:r>
            <a:endParaRPr lang="en-US" altLang="ja-JP" dirty="0"/>
          </a:p>
          <a:p>
            <a:pPr marL="0" indent="0">
              <a:buNone/>
            </a:pPr>
            <a:r>
              <a:rPr kumimoji="1" lang="ja-JP" altLang="en-US"/>
              <a:t>空き家の「利活用」「発生抑制」を行います。</a:t>
            </a:r>
            <a:endParaRPr kumimoji="1" lang="en-US" altLang="ja-JP" dirty="0"/>
          </a:p>
          <a:p>
            <a:pPr marL="0" indent="0">
              <a:buNone/>
            </a:pPr>
            <a:r>
              <a:rPr lang="ja-JP" altLang="en-US"/>
              <a:t>古民家再生協会会員が事務局として</a:t>
            </a:r>
            <a:endParaRPr lang="en-US" altLang="ja-JP" dirty="0"/>
          </a:p>
          <a:p>
            <a:pPr marL="0" indent="0">
              <a:buNone/>
            </a:pPr>
            <a:r>
              <a:rPr lang="ja-JP" altLang="en-US"/>
              <a:t>ノウハウ提供・サポートを行います。</a:t>
            </a:r>
            <a:endParaRPr kumimoji="1" lang="en-US" altLang="ja-JP" dirty="0"/>
          </a:p>
          <a:p>
            <a:pPr marL="0" indent="0">
              <a:buNone/>
            </a:pPr>
            <a:r>
              <a:rPr kumimoji="1" lang="ja-JP" altLang="en-US"/>
              <a:t>　</a:t>
            </a:r>
            <a:endParaRPr kumimoji="1" lang="en-US" altLang="ja-JP" dirty="0"/>
          </a:p>
          <a:p>
            <a:pPr marL="0" indent="0">
              <a:buNone/>
            </a:pPr>
            <a:r>
              <a:rPr kumimoji="1" lang="ja-JP" altLang="en-US"/>
              <a:t>それに　</a:t>
            </a:r>
            <a:endParaRPr kumimoji="1" lang="en-US" altLang="ja-JP" dirty="0"/>
          </a:p>
          <a:p>
            <a:pPr marL="0" indent="0">
              <a:buNone/>
            </a:pPr>
            <a:r>
              <a:rPr kumimoji="1" lang="ja-JP" altLang="en-US">
                <a:solidFill>
                  <a:srgbClr val="FF0000"/>
                </a:solidFill>
              </a:rPr>
              <a:t>「地域再生計画」を通しての核</a:t>
            </a:r>
            <a:r>
              <a:rPr kumimoji="1" lang="ja-JP" altLang="en-US"/>
              <a:t>を創り上げます</a:t>
            </a:r>
          </a:p>
        </p:txBody>
      </p:sp>
    </p:spTree>
    <p:extLst>
      <p:ext uri="{BB962C8B-B14F-4D97-AF65-F5344CB8AC3E}">
        <p14:creationId xmlns:p14="http://schemas.microsoft.com/office/powerpoint/2010/main" val="239388899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060DBC2-84F0-B5E2-0EA9-17983CD7AD95}"/>
              </a:ext>
            </a:extLst>
          </p:cNvPr>
          <p:cNvSpPr>
            <a:spLocks noGrp="1"/>
          </p:cNvSpPr>
          <p:nvPr>
            <p:ph type="title"/>
          </p:nvPr>
        </p:nvSpPr>
        <p:spPr/>
        <p:txBody>
          <a:bodyPr>
            <a:normAutofit/>
          </a:bodyPr>
          <a:lstStyle/>
          <a:p>
            <a:r>
              <a:rPr kumimoji="1" lang="ja-JP" altLang="en-US" sz="2000"/>
              <a:t>地域再生推進法人認定</a:t>
            </a:r>
          </a:p>
        </p:txBody>
      </p:sp>
      <p:pic>
        <p:nvPicPr>
          <p:cNvPr id="5" name="コンテンツ プレースホルダー 4" descr="テキスト&#10;&#10;自動的に生成された説明">
            <a:extLst>
              <a:ext uri="{FF2B5EF4-FFF2-40B4-BE49-F238E27FC236}">
                <a16:creationId xmlns:a16="http://schemas.microsoft.com/office/drawing/2014/main" id="{96447ABA-DC37-D4A8-81DA-54D2A6B43AAD}"/>
              </a:ext>
            </a:extLst>
          </p:cNvPr>
          <p:cNvPicPr>
            <a:picLocks noGrp="1" noChangeAspect="1"/>
          </p:cNvPicPr>
          <p:nvPr>
            <p:ph idx="1"/>
          </p:nvPr>
        </p:nvPicPr>
        <p:blipFill>
          <a:blip r:embed="rId2"/>
          <a:stretch>
            <a:fillRect/>
          </a:stretch>
        </p:blipFill>
        <p:spPr>
          <a:xfrm>
            <a:off x="0" y="691975"/>
            <a:ext cx="4334934" cy="6135864"/>
          </a:xfrm>
        </p:spPr>
      </p:pic>
      <p:pic>
        <p:nvPicPr>
          <p:cNvPr id="7" name="図 6" descr="テキスト, 手紙&#10;&#10;自動的に生成された説明">
            <a:extLst>
              <a:ext uri="{FF2B5EF4-FFF2-40B4-BE49-F238E27FC236}">
                <a16:creationId xmlns:a16="http://schemas.microsoft.com/office/drawing/2014/main" id="{40653648-8927-350E-B398-BD465A3BA3BE}"/>
              </a:ext>
            </a:extLst>
          </p:cNvPr>
          <p:cNvPicPr>
            <a:picLocks noChangeAspect="1"/>
          </p:cNvPicPr>
          <p:nvPr/>
        </p:nvPicPr>
        <p:blipFill>
          <a:blip r:embed="rId3"/>
          <a:stretch>
            <a:fillRect/>
          </a:stretch>
        </p:blipFill>
        <p:spPr>
          <a:xfrm>
            <a:off x="4572000" y="691975"/>
            <a:ext cx="4242079" cy="6135864"/>
          </a:xfrm>
          <a:prstGeom prst="rect">
            <a:avLst/>
          </a:prstGeom>
        </p:spPr>
      </p:pic>
    </p:spTree>
    <p:extLst>
      <p:ext uri="{BB962C8B-B14F-4D97-AF65-F5344CB8AC3E}">
        <p14:creationId xmlns:p14="http://schemas.microsoft.com/office/powerpoint/2010/main" val="330473412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E5C27462-9C76-2F0A-4C4F-A13F7A0D331E}"/>
              </a:ext>
            </a:extLst>
          </p:cNvPr>
          <p:cNvPicPr>
            <a:picLocks noChangeAspect="1"/>
          </p:cNvPicPr>
          <p:nvPr/>
        </p:nvPicPr>
        <p:blipFill>
          <a:blip r:embed="rId2">
            <a:alphaModFix amt="35000"/>
          </a:blip>
          <a:stretch>
            <a:fillRect/>
          </a:stretch>
        </p:blipFill>
        <p:spPr>
          <a:xfrm>
            <a:off x="0" y="697230"/>
            <a:ext cx="9144000" cy="6160770"/>
          </a:xfrm>
          <a:prstGeom prst="rect">
            <a:avLst/>
          </a:prstGeom>
        </p:spPr>
      </p:pic>
      <p:sp>
        <p:nvSpPr>
          <p:cNvPr id="2" name="タイトル 1">
            <a:extLst>
              <a:ext uri="{FF2B5EF4-FFF2-40B4-BE49-F238E27FC236}">
                <a16:creationId xmlns:a16="http://schemas.microsoft.com/office/drawing/2014/main" id="{0E5CD619-72E9-4A41-8685-F5D78E29723A}"/>
              </a:ext>
            </a:extLst>
          </p:cNvPr>
          <p:cNvSpPr>
            <a:spLocks noGrp="1"/>
          </p:cNvSpPr>
          <p:nvPr>
            <p:ph type="title"/>
          </p:nvPr>
        </p:nvSpPr>
        <p:spPr/>
        <p:txBody>
          <a:bodyPr>
            <a:normAutofit/>
          </a:bodyPr>
          <a:lstStyle/>
          <a:p>
            <a:r>
              <a:rPr kumimoji="1" lang="ja-JP" altLang="en-US" sz="2000"/>
              <a:t>まちの活気に必要なことは</a:t>
            </a:r>
          </a:p>
        </p:txBody>
      </p:sp>
      <p:sp>
        <p:nvSpPr>
          <p:cNvPr id="3" name="コンテンツ プレースホルダー 2">
            <a:extLst>
              <a:ext uri="{FF2B5EF4-FFF2-40B4-BE49-F238E27FC236}">
                <a16:creationId xmlns:a16="http://schemas.microsoft.com/office/drawing/2014/main" id="{16781E55-6F73-D946-843A-B94F93B3A8C3}"/>
              </a:ext>
            </a:extLst>
          </p:cNvPr>
          <p:cNvSpPr>
            <a:spLocks noGrp="1"/>
          </p:cNvSpPr>
          <p:nvPr>
            <p:ph idx="1"/>
          </p:nvPr>
        </p:nvSpPr>
        <p:spPr>
          <a:xfrm>
            <a:off x="205740" y="1223010"/>
            <a:ext cx="8309610" cy="4755170"/>
          </a:xfrm>
        </p:spPr>
        <p:txBody>
          <a:bodyPr>
            <a:normAutofit fontScale="92500" lnSpcReduction="10000"/>
          </a:bodyPr>
          <a:lstStyle/>
          <a:p>
            <a:pPr marL="0" indent="0">
              <a:buNone/>
            </a:pPr>
            <a:r>
              <a:rPr kumimoji="1" lang="ja-JP" altLang="en-US"/>
              <a:t>・若者が出ていくことなく</a:t>
            </a:r>
            <a:endParaRPr kumimoji="1" lang="en-US" altLang="ja-JP" dirty="0"/>
          </a:p>
          <a:p>
            <a:pPr marL="0" indent="0">
              <a:buNone/>
            </a:pPr>
            <a:r>
              <a:rPr lang="ja-JP" altLang="en-US"/>
              <a:t>　　　　　　</a:t>
            </a:r>
            <a:r>
              <a:rPr kumimoji="1" lang="ja-JP" altLang="en-US"/>
              <a:t>生産人口年齢の方が減らないまち</a:t>
            </a:r>
            <a:endParaRPr kumimoji="1" lang="en-US" altLang="ja-JP" dirty="0"/>
          </a:p>
          <a:p>
            <a:pPr marL="0" indent="0">
              <a:buNone/>
            </a:pPr>
            <a:endParaRPr lang="en-US" altLang="ja-JP" dirty="0"/>
          </a:p>
          <a:p>
            <a:pPr marL="0" indent="0">
              <a:buNone/>
            </a:pPr>
            <a:r>
              <a:rPr kumimoji="1" lang="ja-JP" altLang="en-US"/>
              <a:t>・高齢者・女性が活躍できるまち</a:t>
            </a:r>
            <a:endParaRPr kumimoji="1" lang="en-US" altLang="ja-JP" dirty="0"/>
          </a:p>
          <a:p>
            <a:pPr marL="0" indent="0">
              <a:buNone/>
            </a:pPr>
            <a:endParaRPr lang="en-US" altLang="ja-JP" dirty="0"/>
          </a:p>
          <a:p>
            <a:pPr marL="0" indent="0">
              <a:buNone/>
            </a:pPr>
            <a:r>
              <a:rPr kumimoji="1" lang="ja-JP" altLang="en-US"/>
              <a:t>・二地域居住による環境が整備されているまち</a:t>
            </a:r>
            <a:endParaRPr kumimoji="1" lang="en-US" altLang="ja-JP" dirty="0"/>
          </a:p>
          <a:p>
            <a:pPr marL="0" indent="0">
              <a:buNone/>
            </a:pPr>
            <a:endParaRPr lang="en-US" altLang="ja-JP" dirty="0"/>
          </a:p>
          <a:p>
            <a:pPr marL="0" indent="0">
              <a:buNone/>
            </a:pPr>
            <a:r>
              <a:rPr kumimoji="1" lang="ja-JP" altLang="en-US"/>
              <a:t>・デジタル実装が進んでいるまち</a:t>
            </a:r>
            <a:endParaRPr kumimoji="1" lang="en-US" altLang="ja-JP" dirty="0"/>
          </a:p>
          <a:p>
            <a:pPr marL="0" indent="0">
              <a:buNone/>
            </a:pPr>
            <a:r>
              <a:rPr lang="ja-JP" altLang="en-US" sz="1500"/>
              <a:t>　　　デジタル活用により生産効率の飛躍的な向上や品質向上･安定化などの効果獲得を</a:t>
            </a:r>
            <a:endParaRPr lang="en-US" altLang="ja-JP" sz="1500" dirty="0"/>
          </a:p>
          <a:p>
            <a:pPr marL="0" indent="0">
              <a:buNone/>
            </a:pPr>
            <a:r>
              <a:rPr lang="ja-JP" altLang="en-US" sz="1500"/>
              <a:t>　　　期待できるほか、人員をより付加価値の高い業務に配置することができるなど</a:t>
            </a:r>
          </a:p>
          <a:p>
            <a:pPr marL="0" indent="0">
              <a:buNone/>
            </a:pPr>
            <a:r>
              <a:rPr lang="ja-JP" altLang="en-US" sz="1500"/>
              <a:t>　　　ロボット導入支援、デジタル実装企業競争力の強化につながります。</a:t>
            </a:r>
            <a:endParaRPr lang="en-US" altLang="ja-JP" sz="1500" dirty="0"/>
          </a:p>
          <a:p>
            <a:pPr marL="0" indent="0">
              <a:buNone/>
            </a:pPr>
            <a:endParaRPr kumimoji="1" lang="ja-JP" altLang="en-US"/>
          </a:p>
        </p:txBody>
      </p:sp>
    </p:spTree>
    <p:extLst>
      <p:ext uri="{BB962C8B-B14F-4D97-AF65-F5344CB8AC3E}">
        <p14:creationId xmlns:p14="http://schemas.microsoft.com/office/powerpoint/2010/main" val="124026110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89E1C00-E5BA-AB42-8534-F247CE1A36BF}"/>
              </a:ext>
            </a:extLst>
          </p:cNvPr>
          <p:cNvSpPr>
            <a:spLocks noGrp="1"/>
          </p:cNvSpPr>
          <p:nvPr>
            <p:ph type="title"/>
          </p:nvPr>
        </p:nvSpPr>
        <p:spPr/>
        <p:txBody>
          <a:bodyPr>
            <a:normAutofit/>
          </a:bodyPr>
          <a:lstStyle/>
          <a:p>
            <a:r>
              <a:rPr lang="ja-JP" altLang="en-US" sz="2000"/>
              <a:t>地域の課題</a:t>
            </a:r>
            <a:endParaRPr kumimoji="1" lang="ja-JP" altLang="en-US" sz="2000"/>
          </a:p>
        </p:txBody>
      </p:sp>
      <p:sp>
        <p:nvSpPr>
          <p:cNvPr id="3" name="コンテンツ プレースホルダー 2">
            <a:extLst>
              <a:ext uri="{FF2B5EF4-FFF2-40B4-BE49-F238E27FC236}">
                <a16:creationId xmlns:a16="http://schemas.microsoft.com/office/drawing/2014/main" id="{84382841-7482-6A45-9E54-3CC69A89585B}"/>
              </a:ext>
            </a:extLst>
          </p:cNvPr>
          <p:cNvSpPr>
            <a:spLocks noGrp="1"/>
          </p:cNvSpPr>
          <p:nvPr>
            <p:ph idx="1"/>
          </p:nvPr>
        </p:nvSpPr>
        <p:spPr/>
        <p:txBody>
          <a:bodyPr/>
          <a:lstStyle/>
          <a:p>
            <a:pPr marL="0" indent="0">
              <a:buNone/>
            </a:pPr>
            <a:r>
              <a:rPr lang="ja-JP" altLang="en-US"/>
              <a:t>地域の真の活性化には関係人口増加へ</a:t>
            </a:r>
            <a:endParaRPr lang="en-US" altLang="ja-JP" dirty="0"/>
          </a:p>
          <a:p>
            <a:pPr marL="0" indent="0">
              <a:buNone/>
            </a:pPr>
            <a:r>
              <a:rPr kumimoji="1" lang="en-US" altLang="ja-JP" dirty="0">
                <a:solidFill>
                  <a:schemeClr val="accent1"/>
                </a:solidFill>
              </a:rPr>
              <a:t>【</a:t>
            </a:r>
            <a:r>
              <a:rPr kumimoji="1" lang="ja-JP" altLang="en-US">
                <a:solidFill>
                  <a:schemeClr val="accent1"/>
                </a:solidFill>
              </a:rPr>
              <a:t>ひと・モノ・お金</a:t>
            </a:r>
            <a:r>
              <a:rPr kumimoji="1" lang="en-US" altLang="ja-JP" dirty="0">
                <a:solidFill>
                  <a:schemeClr val="accent1"/>
                </a:solidFill>
              </a:rPr>
              <a:t>】</a:t>
            </a:r>
            <a:r>
              <a:rPr kumimoji="1" lang="ja-JP" altLang="en-US"/>
              <a:t>を揃える必要性がある</a:t>
            </a:r>
            <a:endParaRPr kumimoji="1" lang="en-US" altLang="ja-JP" dirty="0"/>
          </a:p>
          <a:p>
            <a:pPr marL="0" indent="0">
              <a:buNone/>
            </a:pPr>
            <a:endParaRPr lang="en-US" altLang="ja-JP" dirty="0"/>
          </a:p>
          <a:p>
            <a:pPr marL="0" indent="0">
              <a:buNone/>
            </a:pPr>
            <a:endParaRPr kumimoji="1" lang="ja-JP" altLang="en-US"/>
          </a:p>
        </p:txBody>
      </p:sp>
    </p:spTree>
    <p:extLst>
      <p:ext uri="{BB962C8B-B14F-4D97-AF65-F5344CB8AC3E}">
        <p14:creationId xmlns:p14="http://schemas.microsoft.com/office/powerpoint/2010/main" val="404247064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89E1C00-E5BA-AB42-8534-F247CE1A36BF}"/>
              </a:ext>
            </a:extLst>
          </p:cNvPr>
          <p:cNvSpPr>
            <a:spLocks noGrp="1"/>
          </p:cNvSpPr>
          <p:nvPr>
            <p:ph type="title"/>
          </p:nvPr>
        </p:nvSpPr>
        <p:spPr/>
        <p:txBody>
          <a:bodyPr>
            <a:normAutofit/>
          </a:bodyPr>
          <a:lstStyle/>
          <a:p>
            <a:r>
              <a:rPr lang="ja-JP" altLang="en-US" sz="2000"/>
              <a:t>地域の課題</a:t>
            </a:r>
            <a:endParaRPr kumimoji="1" lang="ja-JP" altLang="en-US" sz="2000"/>
          </a:p>
        </p:txBody>
      </p:sp>
      <p:sp>
        <p:nvSpPr>
          <p:cNvPr id="3" name="コンテンツ プレースホルダー 2">
            <a:extLst>
              <a:ext uri="{FF2B5EF4-FFF2-40B4-BE49-F238E27FC236}">
                <a16:creationId xmlns:a16="http://schemas.microsoft.com/office/drawing/2014/main" id="{84382841-7482-6A45-9E54-3CC69A89585B}"/>
              </a:ext>
            </a:extLst>
          </p:cNvPr>
          <p:cNvSpPr>
            <a:spLocks noGrp="1"/>
          </p:cNvSpPr>
          <p:nvPr>
            <p:ph idx="1"/>
          </p:nvPr>
        </p:nvSpPr>
        <p:spPr>
          <a:xfrm>
            <a:off x="628650" y="791154"/>
            <a:ext cx="8023860" cy="5187026"/>
          </a:xfrm>
        </p:spPr>
        <p:txBody>
          <a:bodyPr/>
          <a:lstStyle/>
          <a:p>
            <a:pPr marL="0" indent="0">
              <a:buNone/>
            </a:pPr>
            <a:r>
              <a:rPr lang="ja-JP" altLang="en-US"/>
              <a:t>地域の真の活性化には関係人口増加へ</a:t>
            </a:r>
            <a:endParaRPr lang="en-US" altLang="ja-JP" dirty="0"/>
          </a:p>
          <a:p>
            <a:pPr marL="0" indent="0">
              <a:buNone/>
            </a:pPr>
            <a:r>
              <a:rPr kumimoji="1" lang="en-US" altLang="ja-JP" dirty="0"/>
              <a:t>【</a:t>
            </a:r>
            <a:r>
              <a:rPr kumimoji="1" lang="ja-JP" altLang="en-US"/>
              <a:t>ひと・モノ・お金</a:t>
            </a:r>
            <a:r>
              <a:rPr kumimoji="1" lang="en-US" altLang="ja-JP" dirty="0"/>
              <a:t>】</a:t>
            </a:r>
            <a:r>
              <a:rPr kumimoji="1" lang="ja-JP" altLang="en-US"/>
              <a:t>を揃える必要性がある</a:t>
            </a:r>
            <a:endParaRPr kumimoji="1" lang="en-US" altLang="ja-JP" dirty="0"/>
          </a:p>
          <a:p>
            <a:pPr marL="0" indent="0">
              <a:buNone/>
            </a:pPr>
            <a:endParaRPr lang="en-US" altLang="ja-JP" dirty="0"/>
          </a:p>
          <a:p>
            <a:pPr marL="0" indent="0">
              <a:buNone/>
            </a:pPr>
            <a:r>
              <a:rPr lang="ja-JP" altLang="en-US"/>
              <a:t>・多くの</a:t>
            </a:r>
            <a:r>
              <a:rPr lang="ja-JP" altLang="en-US">
                <a:solidFill>
                  <a:srgbClr val="FF0000"/>
                </a:solidFill>
              </a:rPr>
              <a:t>外部民間企業</a:t>
            </a:r>
            <a:r>
              <a:rPr lang="ja-JP" altLang="en-US"/>
              <a:t>を誘致する</a:t>
            </a:r>
            <a:endParaRPr lang="en-US" altLang="ja-JP" dirty="0"/>
          </a:p>
          <a:p>
            <a:pPr marL="0" indent="0">
              <a:buNone/>
            </a:pPr>
            <a:r>
              <a:rPr lang="ja-JP" altLang="en-US"/>
              <a:t>・</a:t>
            </a:r>
            <a:r>
              <a:rPr lang="ja-JP" altLang="en-US">
                <a:solidFill>
                  <a:srgbClr val="FF0000"/>
                </a:solidFill>
              </a:rPr>
              <a:t>活用しきれていない資源</a:t>
            </a:r>
            <a:r>
              <a:rPr lang="ja-JP" altLang="en-US"/>
              <a:t>を活かす</a:t>
            </a:r>
            <a:endParaRPr lang="en-US" altLang="ja-JP" dirty="0"/>
          </a:p>
          <a:p>
            <a:pPr marL="0" indent="0">
              <a:buNone/>
            </a:pPr>
            <a:r>
              <a:rPr lang="ja-JP" altLang="en-US"/>
              <a:t>・</a:t>
            </a:r>
            <a:r>
              <a:rPr lang="ja-JP" altLang="en-US">
                <a:solidFill>
                  <a:srgbClr val="FF0000"/>
                </a:solidFill>
              </a:rPr>
              <a:t>国の</a:t>
            </a:r>
            <a:r>
              <a:rPr lang="ja-JP" altLang="en-US"/>
              <a:t>交付金裏予算、例えば</a:t>
            </a:r>
            <a:endParaRPr lang="en-US" altLang="ja-JP" dirty="0"/>
          </a:p>
          <a:p>
            <a:pPr marL="0" indent="0">
              <a:buNone/>
            </a:pPr>
            <a:r>
              <a:rPr lang="ja-JP" altLang="en-US">
                <a:solidFill>
                  <a:srgbClr val="FF0000"/>
                </a:solidFill>
              </a:rPr>
              <a:t>　個人・民間企業</a:t>
            </a:r>
            <a:r>
              <a:rPr lang="ja-JP" altLang="en-US"/>
              <a:t>のふるさと納税を獲得する</a:t>
            </a:r>
            <a:endParaRPr lang="en-US" altLang="ja-JP" dirty="0"/>
          </a:p>
          <a:p>
            <a:pPr marL="0" indent="0">
              <a:buNone/>
            </a:pPr>
            <a:endParaRPr lang="en-US" altLang="ja-JP" dirty="0"/>
          </a:p>
          <a:p>
            <a:pPr marL="0" indent="0">
              <a:buNone/>
            </a:pPr>
            <a:endParaRPr kumimoji="1" lang="ja-JP" altLang="en-US"/>
          </a:p>
        </p:txBody>
      </p:sp>
    </p:spTree>
    <p:extLst>
      <p:ext uri="{BB962C8B-B14F-4D97-AF65-F5344CB8AC3E}">
        <p14:creationId xmlns:p14="http://schemas.microsoft.com/office/powerpoint/2010/main" val="167085244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89E1C00-E5BA-AB42-8534-F247CE1A36BF}"/>
              </a:ext>
            </a:extLst>
          </p:cNvPr>
          <p:cNvSpPr>
            <a:spLocks noGrp="1"/>
          </p:cNvSpPr>
          <p:nvPr>
            <p:ph type="title"/>
          </p:nvPr>
        </p:nvSpPr>
        <p:spPr/>
        <p:txBody>
          <a:bodyPr>
            <a:normAutofit/>
          </a:bodyPr>
          <a:lstStyle/>
          <a:p>
            <a:r>
              <a:rPr lang="ja-JP" altLang="en-US" sz="2000"/>
              <a:t>地域の課題</a:t>
            </a:r>
            <a:endParaRPr kumimoji="1" lang="ja-JP" altLang="en-US" sz="2000"/>
          </a:p>
        </p:txBody>
      </p:sp>
      <p:sp>
        <p:nvSpPr>
          <p:cNvPr id="3" name="コンテンツ プレースホルダー 2">
            <a:extLst>
              <a:ext uri="{FF2B5EF4-FFF2-40B4-BE49-F238E27FC236}">
                <a16:creationId xmlns:a16="http://schemas.microsoft.com/office/drawing/2014/main" id="{84382841-7482-6A45-9E54-3CC69A89585B}"/>
              </a:ext>
            </a:extLst>
          </p:cNvPr>
          <p:cNvSpPr>
            <a:spLocks noGrp="1"/>
          </p:cNvSpPr>
          <p:nvPr>
            <p:ph idx="1"/>
          </p:nvPr>
        </p:nvSpPr>
        <p:spPr/>
        <p:txBody>
          <a:bodyPr>
            <a:normAutofit/>
          </a:bodyPr>
          <a:lstStyle/>
          <a:p>
            <a:pPr marL="0" indent="0">
              <a:buNone/>
            </a:pPr>
            <a:r>
              <a:rPr lang="ja-JP" altLang="en-US"/>
              <a:t>地域の真の活性化には</a:t>
            </a:r>
            <a:endParaRPr lang="en-US" altLang="ja-JP" dirty="0"/>
          </a:p>
          <a:p>
            <a:pPr marL="0" indent="0">
              <a:buNone/>
            </a:pPr>
            <a:r>
              <a:rPr kumimoji="1" lang="en-US" altLang="ja-JP" dirty="0"/>
              <a:t>【</a:t>
            </a:r>
            <a:r>
              <a:rPr kumimoji="1" lang="ja-JP" altLang="en-US"/>
              <a:t>ひと・モノ・お金</a:t>
            </a:r>
            <a:r>
              <a:rPr kumimoji="1" lang="en-US" altLang="ja-JP" dirty="0"/>
              <a:t>】</a:t>
            </a:r>
            <a:r>
              <a:rPr kumimoji="1" lang="ja-JP" altLang="en-US"/>
              <a:t>を揃える必要性がある</a:t>
            </a:r>
            <a:endParaRPr kumimoji="1" lang="en-US" altLang="ja-JP" dirty="0"/>
          </a:p>
          <a:p>
            <a:pPr marL="0" indent="0">
              <a:buNone/>
            </a:pPr>
            <a:endParaRPr lang="en-US" altLang="ja-JP" dirty="0"/>
          </a:p>
          <a:p>
            <a:pPr marL="0" indent="0">
              <a:buNone/>
            </a:pPr>
            <a:r>
              <a:rPr lang="ja-JP" altLang="en-US"/>
              <a:t>・多くの外部民間企業を誘致する</a:t>
            </a:r>
            <a:endParaRPr lang="en-US" altLang="ja-JP" dirty="0"/>
          </a:p>
          <a:p>
            <a:pPr marL="0" indent="0">
              <a:buNone/>
            </a:pPr>
            <a:r>
              <a:rPr lang="ja-JP" altLang="en-US"/>
              <a:t>・活用しきれていない資源を活かす</a:t>
            </a:r>
            <a:endParaRPr lang="en-US" altLang="ja-JP" dirty="0"/>
          </a:p>
          <a:p>
            <a:pPr marL="0" indent="0">
              <a:buNone/>
            </a:pPr>
            <a:r>
              <a:rPr lang="ja-JP" altLang="en-US"/>
              <a:t>・国の交付金裏予算で　例えば</a:t>
            </a:r>
            <a:endParaRPr lang="en-US" altLang="ja-JP" dirty="0"/>
          </a:p>
          <a:p>
            <a:pPr marL="0" indent="0">
              <a:buNone/>
            </a:pPr>
            <a:r>
              <a:rPr lang="ja-JP" altLang="en-US"/>
              <a:t>　個人・民間企業のふるさと納税を獲得する</a:t>
            </a:r>
            <a:endParaRPr lang="en-US" altLang="ja-JP" dirty="0"/>
          </a:p>
          <a:p>
            <a:pPr marL="0" indent="0">
              <a:buNone/>
            </a:pPr>
            <a:endParaRPr lang="en-US" altLang="ja-JP" dirty="0"/>
          </a:p>
          <a:p>
            <a:pPr marL="0" indent="0">
              <a:buNone/>
            </a:pPr>
            <a:r>
              <a:rPr lang="ja-JP" altLang="en-US">
                <a:solidFill>
                  <a:srgbClr val="FF0000"/>
                </a:solidFill>
              </a:rPr>
              <a:t>官民連携</a:t>
            </a:r>
            <a:r>
              <a:rPr lang="ja-JP" altLang="en-US"/>
              <a:t>で</a:t>
            </a:r>
            <a:endParaRPr lang="en-US" altLang="ja-JP" dirty="0"/>
          </a:p>
          <a:p>
            <a:pPr marL="0" indent="0">
              <a:buNone/>
            </a:pPr>
            <a:r>
              <a:rPr lang="ja-JP" altLang="en-US"/>
              <a:t>　　　　一丸となって取り組む体制を構築する</a:t>
            </a:r>
            <a:endParaRPr lang="en-US" altLang="ja-JP" dirty="0"/>
          </a:p>
          <a:p>
            <a:pPr marL="0" indent="0">
              <a:buNone/>
            </a:pPr>
            <a:endParaRPr kumimoji="1" lang="ja-JP" altLang="en-US"/>
          </a:p>
        </p:txBody>
      </p:sp>
    </p:spTree>
    <p:extLst>
      <p:ext uri="{BB962C8B-B14F-4D97-AF65-F5344CB8AC3E}">
        <p14:creationId xmlns:p14="http://schemas.microsoft.com/office/powerpoint/2010/main" val="31743944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AC520E8-626B-D14F-AD9F-E40AE7FD444E}"/>
              </a:ext>
            </a:extLst>
          </p:cNvPr>
          <p:cNvSpPr>
            <a:spLocks noGrp="1"/>
          </p:cNvSpPr>
          <p:nvPr>
            <p:ph type="title"/>
          </p:nvPr>
        </p:nvSpPr>
        <p:spPr/>
        <p:txBody>
          <a:bodyPr>
            <a:normAutofit/>
          </a:bodyPr>
          <a:lstStyle/>
          <a:p>
            <a:r>
              <a:rPr kumimoji="1" lang="ja-JP" altLang="en-US" sz="2000"/>
              <a:t>国の地域再生制度</a:t>
            </a:r>
          </a:p>
        </p:txBody>
      </p:sp>
      <p:sp>
        <p:nvSpPr>
          <p:cNvPr id="3" name="コンテンツ プレースホルダー 2">
            <a:extLst>
              <a:ext uri="{FF2B5EF4-FFF2-40B4-BE49-F238E27FC236}">
                <a16:creationId xmlns:a16="http://schemas.microsoft.com/office/drawing/2014/main" id="{FB837B0B-3A52-3645-A8D7-22C247ECC42E}"/>
              </a:ext>
            </a:extLst>
          </p:cNvPr>
          <p:cNvSpPr>
            <a:spLocks noGrp="1"/>
          </p:cNvSpPr>
          <p:nvPr>
            <p:ph idx="1"/>
          </p:nvPr>
        </p:nvSpPr>
        <p:spPr>
          <a:xfrm>
            <a:off x="209550" y="835486"/>
            <a:ext cx="8845550" cy="5793913"/>
          </a:xfrm>
        </p:spPr>
        <p:txBody>
          <a:bodyPr>
            <a:normAutofit fontScale="70000" lnSpcReduction="20000"/>
          </a:bodyPr>
          <a:lstStyle/>
          <a:p>
            <a:pPr marL="0" indent="0">
              <a:buNone/>
            </a:pPr>
            <a:endParaRPr lang="en-US" altLang="ja-JP" dirty="0"/>
          </a:p>
          <a:p>
            <a:pPr marL="0" indent="0">
              <a:buNone/>
            </a:pPr>
            <a:r>
              <a:rPr lang="ja-JP" altLang="en-US" sz="4000"/>
              <a:t>地域再生制度とは、</a:t>
            </a:r>
            <a:endParaRPr lang="en-US" altLang="ja-JP" sz="4000" dirty="0"/>
          </a:p>
          <a:p>
            <a:pPr marL="0" indent="0">
              <a:buNone/>
            </a:pPr>
            <a:r>
              <a:rPr lang="ja-JP" altLang="en-US" sz="4000"/>
              <a:t>地域経済の活性化、地域における雇用機会の創出</a:t>
            </a:r>
            <a:endParaRPr lang="en-US" altLang="ja-JP" sz="4000" dirty="0"/>
          </a:p>
          <a:p>
            <a:pPr marL="0" indent="0">
              <a:buNone/>
            </a:pPr>
            <a:r>
              <a:rPr lang="ja-JP" altLang="en-US" sz="4000"/>
              <a:t>その他の地域の活力の再生を総合的かつ</a:t>
            </a:r>
            <a:endParaRPr lang="en-US" altLang="ja-JP" sz="4000" dirty="0"/>
          </a:p>
          <a:p>
            <a:pPr marL="0" indent="0">
              <a:buNone/>
            </a:pPr>
            <a:r>
              <a:rPr lang="ja-JP" altLang="en-US" sz="4000"/>
              <a:t>効果的に推進するため</a:t>
            </a:r>
            <a:endParaRPr lang="en-US" altLang="ja-JP" sz="4000" dirty="0"/>
          </a:p>
          <a:p>
            <a:pPr marL="0" indent="0">
              <a:buNone/>
            </a:pPr>
            <a:r>
              <a:rPr lang="ja-JP" altLang="en-US" sz="4000">
                <a:solidFill>
                  <a:srgbClr val="FF0000"/>
                </a:solidFill>
              </a:rPr>
              <a:t>地域が行う自主的かつ自立的な取組</a:t>
            </a:r>
            <a:r>
              <a:rPr lang="ja-JP" altLang="en-US" sz="4000"/>
              <a:t>を</a:t>
            </a:r>
            <a:endParaRPr lang="en-US" altLang="ja-JP" sz="4000" dirty="0"/>
          </a:p>
          <a:p>
            <a:pPr marL="0" indent="0">
              <a:buNone/>
            </a:pPr>
            <a:r>
              <a:rPr lang="ja-JP" altLang="en-US" sz="4000"/>
              <a:t>国が支援するものです。</a:t>
            </a:r>
            <a:endParaRPr lang="en-US" altLang="ja-JP" sz="4000" dirty="0"/>
          </a:p>
          <a:p>
            <a:pPr marL="0" indent="0">
              <a:buNone/>
            </a:pPr>
            <a:br>
              <a:rPr lang="ja-JP" altLang="en-US" sz="4000"/>
            </a:br>
            <a:r>
              <a:rPr lang="ja-JP" altLang="en-US" sz="4000"/>
              <a:t>地方公共団体は、</a:t>
            </a:r>
            <a:r>
              <a:rPr lang="ja-JP" altLang="en-US" sz="4000">
                <a:solidFill>
                  <a:srgbClr val="FF0000"/>
                </a:solidFill>
              </a:rPr>
              <a:t>地域再生計画</a:t>
            </a:r>
            <a:r>
              <a:rPr lang="ja-JP" altLang="en-US" sz="4000"/>
              <a:t>を作成し、</a:t>
            </a:r>
            <a:endParaRPr lang="en-US" altLang="ja-JP" sz="4000" dirty="0"/>
          </a:p>
          <a:p>
            <a:pPr marL="0" indent="0">
              <a:buNone/>
            </a:pPr>
            <a:r>
              <a:rPr lang="ja-JP" altLang="en-US" sz="4000"/>
              <a:t>内閣総理大臣の認定を受けることで、</a:t>
            </a:r>
            <a:endParaRPr lang="en-US" altLang="ja-JP" sz="4000" dirty="0"/>
          </a:p>
          <a:p>
            <a:pPr marL="0" indent="0">
              <a:buNone/>
            </a:pPr>
            <a:r>
              <a:rPr lang="ja-JP" altLang="en-US" sz="4000"/>
              <a:t>当該地域再生計画に記載した事業の実施に当た</a:t>
            </a:r>
            <a:endParaRPr lang="en-US" altLang="ja-JP" sz="4000" dirty="0"/>
          </a:p>
          <a:p>
            <a:pPr marL="0" indent="0">
              <a:buNone/>
            </a:pPr>
            <a:r>
              <a:rPr lang="ja-JP" altLang="en-US" sz="4000">
                <a:solidFill>
                  <a:srgbClr val="FF0000"/>
                </a:solidFill>
              </a:rPr>
              <a:t>財政、金融等の支援措置を活用</a:t>
            </a:r>
            <a:r>
              <a:rPr lang="ja-JP" altLang="en-US" sz="4000"/>
              <a:t>することができます。</a:t>
            </a:r>
          </a:p>
          <a:p>
            <a:pPr marL="0" indent="0">
              <a:buNone/>
            </a:pPr>
            <a:br>
              <a:rPr lang="ja-JP" altLang="en-US"/>
            </a:br>
            <a:endParaRPr kumimoji="1" lang="ja-JP" altLang="en-US"/>
          </a:p>
        </p:txBody>
      </p:sp>
    </p:spTree>
    <p:extLst>
      <p:ext uri="{BB962C8B-B14F-4D97-AF65-F5344CB8AC3E}">
        <p14:creationId xmlns:p14="http://schemas.microsoft.com/office/powerpoint/2010/main" val="379243869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4AA9623-4C51-8A46-99F8-FDCDB5900E38}"/>
              </a:ext>
            </a:extLst>
          </p:cNvPr>
          <p:cNvSpPr>
            <a:spLocks noGrp="1"/>
          </p:cNvSpPr>
          <p:nvPr>
            <p:ph type="title"/>
          </p:nvPr>
        </p:nvSpPr>
        <p:spPr/>
        <p:txBody>
          <a:bodyPr>
            <a:normAutofit/>
          </a:bodyPr>
          <a:lstStyle/>
          <a:p>
            <a:r>
              <a:rPr lang="ja-JP" altLang="en-US" sz="2000"/>
              <a:t>　</a:t>
            </a:r>
            <a:r>
              <a:rPr lang="ja-JP" altLang="en-US"/>
              <a:t>自治体と（</a:t>
            </a:r>
            <a:r>
              <a:rPr kumimoji="1" lang="ja-JP" altLang="en-US"/>
              <a:t>お手伝いできること）</a:t>
            </a:r>
          </a:p>
        </p:txBody>
      </p:sp>
      <p:sp>
        <p:nvSpPr>
          <p:cNvPr id="3" name="コンテンツ プレースホルダー 2">
            <a:extLst>
              <a:ext uri="{FF2B5EF4-FFF2-40B4-BE49-F238E27FC236}">
                <a16:creationId xmlns:a16="http://schemas.microsoft.com/office/drawing/2014/main" id="{536318D7-4776-F94A-9A66-7F765E7923F2}"/>
              </a:ext>
            </a:extLst>
          </p:cNvPr>
          <p:cNvSpPr>
            <a:spLocks noGrp="1"/>
          </p:cNvSpPr>
          <p:nvPr>
            <p:ph idx="1"/>
          </p:nvPr>
        </p:nvSpPr>
        <p:spPr>
          <a:xfrm>
            <a:off x="282222" y="790222"/>
            <a:ext cx="8703734" cy="5517588"/>
          </a:xfrm>
        </p:spPr>
        <p:txBody>
          <a:bodyPr>
            <a:normAutofit fontScale="92500" lnSpcReduction="20000"/>
          </a:bodyPr>
          <a:lstStyle/>
          <a:p>
            <a:pPr marL="0" indent="0">
              <a:buNone/>
            </a:pPr>
            <a:r>
              <a:rPr lang="ja-JP" altLang="en-US" sz="2600"/>
              <a:t>自治体はコロナ禍で行うサービズがより細かくなり</a:t>
            </a:r>
            <a:endParaRPr lang="en-US" altLang="ja-JP" sz="2600" dirty="0"/>
          </a:p>
          <a:p>
            <a:pPr marL="0" indent="0">
              <a:buNone/>
            </a:pPr>
            <a:r>
              <a:rPr lang="ja-JP" altLang="en-US" sz="2600"/>
              <a:t>また、自治体には少子高齢化・デジタル化・脱炭素など</a:t>
            </a:r>
            <a:endParaRPr lang="en-US" altLang="ja-JP" sz="2600" dirty="0"/>
          </a:p>
          <a:p>
            <a:pPr marL="0" indent="0">
              <a:buNone/>
            </a:pPr>
            <a:r>
              <a:rPr lang="ja-JP" altLang="en-US" sz="2600"/>
              <a:t>取り組むべき課題が山積している。</a:t>
            </a:r>
            <a:endParaRPr lang="en-US" altLang="ja-JP" sz="2600" dirty="0"/>
          </a:p>
          <a:p>
            <a:pPr marL="0" indent="0">
              <a:buNone/>
            </a:pPr>
            <a:r>
              <a:rPr lang="ja-JP" altLang="en-US" sz="2600"/>
              <a:t>多くの自治体との連携事例のある</a:t>
            </a:r>
            <a:endParaRPr lang="en-US" altLang="ja-JP" sz="2600" dirty="0"/>
          </a:p>
          <a:p>
            <a:pPr marL="0" indent="0">
              <a:buNone/>
            </a:pPr>
            <a:r>
              <a:rPr lang="ja-JP" altLang="en-US" sz="2600"/>
              <a:t>社会公共性高い民間団体との連携は</a:t>
            </a:r>
            <a:endParaRPr lang="en-US" altLang="ja-JP" sz="2600" dirty="0"/>
          </a:p>
          <a:p>
            <a:pPr marL="0" indent="0">
              <a:buNone/>
            </a:pPr>
            <a:r>
              <a:rPr lang="ja-JP" altLang="en-US" sz="2600"/>
              <a:t>地域活性化への近道であり有効な手段と考えられる</a:t>
            </a:r>
            <a:endParaRPr lang="en-US" altLang="ja-JP" sz="2600" dirty="0"/>
          </a:p>
          <a:p>
            <a:pPr marL="0" indent="0">
              <a:buNone/>
            </a:pPr>
            <a:endParaRPr lang="en-US" altLang="ja-JP" sz="2600" dirty="0"/>
          </a:p>
          <a:p>
            <a:pPr marL="0" indent="0">
              <a:buNone/>
            </a:pPr>
            <a:r>
              <a:rPr lang="ja-JP" altLang="en-US" sz="2600"/>
              <a:t>・地域活性化へ</a:t>
            </a:r>
            <a:r>
              <a:rPr kumimoji="1" lang="ja-JP" altLang="en-US" sz="2600"/>
              <a:t>広域プロジェクトの提案</a:t>
            </a:r>
            <a:endParaRPr kumimoji="1" lang="en-US" altLang="ja-JP" sz="2600" dirty="0"/>
          </a:p>
          <a:p>
            <a:pPr marL="0" indent="0">
              <a:buNone/>
            </a:pPr>
            <a:r>
              <a:rPr lang="ja-JP" altLang="en-US" sz="2600"/>
              <a:t>・地域（計画作成）協議会の運営</a:t>
            </a:r>
            <a:endParaRPr lang="en-US" altLang="ja-JP" sz="2600" dirty="0"/>
          </a:p>
          <a:p>
            <a:pPr marL="0" indent="0">
              <a:buNone/>
            </a:pPr>
            <a:r>
              <a:rPr kumimoji="1" lang="ja-JP" altLang="en-US" sz="2600"/>
              <a:t>・地域再生計画の作成</a:t>
            </a:r>
            <a:endParaRPr kumimoji="1" lang="en-US" altLang="ja-JP" sz="2600" dirty="0"/>
          </a:p>
          <a:p>
            <a:pPr marL="0" indent="0">
              <a:buNone/>
            </a:pPr>
            <a:r>
              <a:rPr lang="ja-JP" altLang="en-US" sz="2600"/>
              <a:t>・交付金申請サポート</a:t>
            </a:r>
            <a:endParaRPr kumimoji="1" lang="en-US" altLang="ja-JP" sz="2600" dirty="0"/>
          </a:p>
          <a:p>
            <a:pPr marL="0" indent="0">
              <a:buNone/>
            </a:pPr>
            <a:r>
              <a:rPr lang="ja-JP" altLang="en-US" sz="2600"/>
              <a:t>・企業版ふるさと納税の営業</a:t>
            </a:r>
            <a:endParaRPr lang="en-US" altLang="ja-JP" sz="2600" dirty="0"/>
          </a:p>
          <a:p>
            <a:pPr marL="0" indent="0">
              <a:buNone/>
            </a:pPr>
            <a:r>
              <a:rPr kumimoji="1" lang="ja-JP" altLang="en-US" sz="2600"/>
              <a:t>・遊休施設改修へプロ</a:t>
            </a:r>
            <a:r>
              <a:rPr lang="ja-JP" altLang="en-US" sz="2600"/>
              <a:t>ポーザル・コンソーシアムサポート</a:t>
            </a:r>
            <a:endParaRPr lang="en-US" altLang="ja-JP" sz="2600" dirty="0"/>
          </a:p>
          <a:p>
            <a:pPr marL="0" indent="0">
              <a:buNone/>
            </a:pPr>
            <a:r>
              <a:rPr lang="ja-JP" altLang="en-US" sz="2600"/>
              <a:t>・改修施設の</a:t>
            </a:r>
            <a:r>
              <a:rPr kumimoji="1" lang="ja-JP" altLang="en-US" sz="2600"/>
              <a:t>運営サポート</a:t>
            </a:r>
            <a:endParaRPr kumimoji="1" lang="en-US" altLang="ja-JP" sz="2600" dirty="0"/>
          </a:p>
          <a:p>
            <a:endParaRPr kumimoji="1" lang="ja-JP" altLang="en-US"/>
          </a:p>
        </p:txBody>
      </p:sp>
    </p:spTree>
    <p:extLst>
      <p:ext uri="{BB962C8B-B14F-4D97-AF65-F5344CB8AC3E}">
        <p14:creationId xmlns:p14="http://schemas.microsoft.com/office/powerpoint/2010/main" val="289768853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8B83189-81B5-6B63-E88C-D80C2949080B}"/>
              </a:ext>
            </a:extLst>
          </p:cNvPr>
          <p:cNvSpPr>
            <a:spLocks noGrp="1"/>
          </p:cNvSpPr>
          <p:nvPr>
            <p:ph type="title"/>
          </p:nvPr>
        </p:nvSpPr>
        <p:spPr/>
        <p:txBody>
          <a:bodyPr/>
          <a:lstStyle/>
          <a:p>
            <a:r>
              <a:rPr kumimoji="1" lang="ja-JP" altLang="en-US"/>
              <a:t>地域再生計画で地域活性化（石川町事例）</a:t>
            </a:r>
          </a:p>
        </p:txBody>
      </p:sp>
      <p:pic>
        <p:nvPicPr>
          <p:cNvPr id="5" name="コンテンツ プレースホルダー 4">
            <a:extLst>
              <a:ext uri="{FF2B5EF4-FFF2-40B4-BE49-F238E27FC236}">
                <a16:creationId xmlns:a16="http://schemas.microsoft.com/office/drawing/2014/main" id="{57FDB00E-3C36-CF4E-487B-AFBB50A2C5A2}"/>
              </a:ext>
            </a:extLst>
          </p:cNvPr>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321276" y="827903"/>
            <a:ext cx="8600302" cy="5424616"/>
          </a:xfrm>
        </p:spPr>
      </p:pic>
    </p:spTree>
    <p:extLst>
      <p:ext uri="{BB962C8B-B14F-4D97-AF65-F5344CB8AC3E}">
        <p14:creationId xmlns:p14="http://schemas.microsoft.com/office/powerpoint/2010/main" val="351669356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8B83189-81B5-6B63-E88C-D80C2949080B}"/>
              </a:ext>
            </a:extLst>
          </p:cNvPr>
          <p:cNvSpPr>
            <a:spLocks noGrp="1"/>
          </p:cNvSpPr>
          <p:nvPr>
            <p:ph type="title"/>
          </p:nvPr>
        </p:nvSpPr>
        <p:spPr/>
        <p:txBody>
          <a:bodyPr/>
          <a:lstStyle/>
          <a:p>
            <a:r>
              <a:rPr kumimoji="1" lang="ja-JP" altLang="en-US"/>
              <a:t>地域再生計画で地域活性化（石川町事例）</a:t>
            </a:r>
          </a:p>
        </p:txBody>
      </p:sp>
      <p:pic>
        <p:nvPicPr>
          <p:cNvPr id="5" name="コンテンツ プレースホルダー 4">
            <a:extLst>
              <a:ext uri="{FF2B5EF4-FFF2-40B4-BE49-F238E27FC236}">
                <a16:creationId xmlns:a16="http://schemas.microsoft.com/office/drawing/2014/main" id="{6A2809D6-C5C1-9D3A-80FC-032E6B39332C}"/>
              </a:ext>
            </a:extLst>
          </p:cNvPr>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86497" y="852615"/>
            <a:ext cx="8760941" cy="5461687"/>
          </a:xfrm>
        </p:spPr>
      </p:pic>
    </p:spTree>
    <p:extLst>
      <p:ext uri="{BB962C8B-B14F-4D97-AF65-F5344CB8AC3E}">
        <p14:creationId xmlns:p14="http://schemas.microsoft.com/office/powerpoint/2010/main" val="52702606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3D01CA6-AFC3-858E-2F12-89BD0BAA2CE5}"/>
              </a:ext>
            </a:extLst>
          </p:cNvPr>
          <p:cNvSpPr>
            <a:spLocks noGrp="1"/>
          </p:cNvSpPr>
          <p:nvPr>
            <p:ph type="title"/>
          </p:nvPr>
        </p:nvSpPr>
        <p:spPr/>
        <p:txBody>
          <a:bodyPr/>
          <a:lstStyle/>
          <a:p>
            <a:r>
              <a:rPr kumimoji="1" lang="ja-JP" altLang="en-US"/>
              <a:t>　廃校活用での地域活性化（長野原町事例）</a:t>
            </a:r>
          </a:p>
        </p:txBody>
      </p:sp>
      <p:pic>
        <p:nvPicPr>
          <p:cNvPr id="9" name="コンテンツ プレースホルダー 8">
            <a:extLst>
              <a:ext uri="{FF2B5EF4-FFF2-40B4-BE49-F238E27FC236}">
                <a16:creationId xmlns:a16="http://schemas.microsoft.com/office/drawing/2014/main" id="{B05B8A94-8253-EF1E-1D0D-FE7C4C150B3B}"/>
              </a:ext>
            </a:extLst>
          </p:cNvPr>
          <p:cNvPicPr>
            <a:picLocks noGrp="1" noChangeAspect="1"/>
          </p:cNvPicPr>
          <p:nvPr>
            <p:ph idx="1"/>
          </p:nvPr>
        </p:nvPicPr>
        <p:blipFill>
          <a:blip r:embed="rId2"/>
          <a:stretch>
            <a:fillRect/>
          </a:stretch>
        </p:blipFill>
        <p:spPr>
          <a:xfrm>
            <a:off x="336883" y="794762"/>
            <a:ext cx="8614611" cy="5497754"/>
          </a:xfrm>
        </p:spPr>
      </p:pic>
    </p:spTree>
    <p:extLst>
      <p:ext uri="{BB962C8B-B14F-4D97-AF65-F5344CB8AC3E}">
        <p14:creationId xmlns:p14="http://schemas.microsoft.com/office/powerpoint/2010/main" val="406429780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3D01CA6-AFC3-858E-2F12-89BD0BAA2CE5}"/>
              </a:ext>
            </a:extLst>
          </p:cNvPr>
          <p:cNvSpPr>
            <a:spLocks noGrp="1"/>
          </p:cNvSpPr>
          <p:nvPr>
            <p:ph type="title"/>
          </p:nvPr>
        </p:nvSpPr>
        <p:spPr/>
        <p:txBody>
          <a:bodyPr/>
          <a:lstStyle/>
          <a:p>
            <a:r>
              <a:rPr kumimoji="1" lang="ja-JP" altLang="en-US"/>
              <a:t>　廃校活用での地域活性化（長野原町事例）</a:t>
            </a:r>
          </a:p>
        </p:txBody>
      </p:sp>
      <p:pic>
        <p:nvPicPr>
          <p:cNvPr id="11" name="コンテンツ プレースホルダー 10">
            <a:extLst>
              <a:ext uri="{FF2B5EF4-FFF2-40B4-BE49-F238E27FC236}">
                <a16:creationId xmlns:a16="http://schemas.microsoft.com/office/drawing/2014/main" id="{74B384C7-1B7C-57D1-2D67-83F67F04A539}"/>
              </a:ext>
            </a:extLst>
          </p:cNvPr>
          <p:cNvPicPr>
            <a:picLocks noGrp="1" noChangeAspect="1"/>
          </p:cNvPicPr>
          <p:nvPr>
            <p:ph idx="1"/>
          </p:nvPr>
        </p:nvPicPr>
        <p:blipFill>
          <a:blip r:embed="rId2"/>
          <a:stretch>
            <a:fillRect/>
          </a:stretch>
        </p:blipFill>
        <p:spPr>
          <a:xfrm>
            <a:off x="385011" y="796594"/>
            <a:ext cx="8349915" cy="5568111"/>
          </a:xfrm>
        </p:spPr>
      </p:pic>
    </p:spTree>
    <p:extLst>
      <p:ext uri="{BB962C8B-B14F-4D97-AF65-F5344CB8AC3E}">
        <p14:creationId xmlns:p14="http://schemas.microsoft.com/office/powerpoint/2010/main" val="31123840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E75FC64-7486-62F2-EBFC-881626CE3A8C}"/>
              </a:ext>
            </a:extLst>
          </p:cNvPr>
          <p:cNvSpPr>
            <a:spLocks noGrp="1"/>
          </p:cNvSpPr>
          <p:nvPr>
            <p:ph type="title"/>
          </p:nvPr>
        </p:nvSpPr>
        <p:spPr/>
        <p:txBody>
          <a:bodyPr>
            <a:normAutofit/>
          </a:bodyPr>
          <a:lstStyle/>
          <a:p>
            <a:r>
              <a:rPr lang="ja-JP" altLang="en-US"/>
              <a:t>所有者不明土地を解消するには？</a:t>
            </a:r>
            <a:r>
              <a:rPr kumimoji="1" lang="ja-JP" altLang="en-US"/>
              <a:t>（その解決方法）</a:t>
            </a:r>
          </a:p>
        </p:txBody>
      </p:sp>
      <p:pic>
        <p:nvPicPr>
          <p:cNvPr id="9" name="コンテンツ プレースホルダー 8">
            <a:extLst>
              <a:ext uri="{FF2B5EF4-FFF2-40B4-BE49-F238E27FC236}">
                <a16:creationId xmlns:a16="http://schemas.microsoft.com/office/drawing/2014/main" id="{5F170939-E347-A54C-F982-73F06B3D2417}"/>
              </a:ext>
            </a:extLst>
          </p:cNvPr>
          <p:cNvPicPr>
            <a:picLocks noGrp="1" noChangeAspect="1"/>
          </p:cNvPicPr>
          <p:nvPr>
            <p:ph idx="1"/>
          </p:nvPr>
        </p:nvPicPr>
        <p:blipFill>
          <a:blip r:embed="rId2"/>
          <a:stretch>
            <a:fillRect/>
          </a:stretch>
        </p:blipFill>
        <p:spPr>
          <a:xfrm>
            <a:off x="521277" y="1151907"/>
            <a:ext cx="3848842" cy="4779818"/>
          </a:xfrm>
        </p:spPr>
      </p:pic>
      <p:sp>
        <p:nvSpPr>
          <p:cNvPr id="3" name="テキスト ボックス 2">
            <a:extLst>
              <a:ext uri="{FF2B5EF4-FFF2-40B4-BE49-F238E27FC236}">
                <a16:creationId xmlns:a16="http://schemas.microsoft.com/office/drawing/2014/main" id="{F68F94DE-0F1D-070B-8635-C8743AF36A6B}"/>
              </a:ext>
            </a:extLst>
          </p:cNvPr>
          <p:cNvSpPr txBox="1"/>
          <p:nvPr/>
        </p:nvSpPr>
        <p:spPr>
          <a:xfrm>
            <a:off x="4061361" y="3187873"/>
            <a:ext cx="5082639" cy="1323439"/>
          </a:xfrm>
          <a:prstGeom prst="rect">
            <a:avLst/>
          </a:prstGeom>
          <a:noFill/>
        </p:spPr>
        <p:txBody>
          <a:bodyPr wrap="square" rtlCol="0">
            <a:spAutoFit/>
          </a:bodyPr>
          <a:lstStyle/>
          <a:p>
            <a:r>
              <a:rPr kumimoji="1" lang="ja-JP" altLang="en-US" sz="4000" b="1">
                <a:solidFill>
                  <a:srgbClr val="FF0000"/>
                </a:solidFill>
              </a:rPr>
              <a:t>→  資産価値を</a:t>
            </a:r>
            <a:endParaRPr kumimoji="1" lang="en-US" altLang="ja-JP" sz="4000" b="1" dirty="0">
              <a:solidFill>
                <a:srgbClr val="FF0000"/>
              </a:solidFill>
            </a:endParaRPr>
          </a:p>
          <a:p>
            <a:r>
              <a:rPr kumimoji="1" lang="ja-JP" altLang="en-US" sz="4000" b="1">
                <a:solidFill>
                  <a:srgbClr val="FF0000"/>
                </a:solidFill>
              </a:rPr>
              <a:t>　　　　上げるコト</a:t>
            </a:r>
          </a:p>
        </p:txBody>
      </p:sp>
      <p:sp>
        <p:nvSpPr>
          <p:cNvPr id="4" name="テキスト ボックス 3">
            <a:extLst>
              <a:ext uri="{FF2B5EF4-FFF2-40B4-BE49-F238E27FC236}">
                <a16:creationId xmlns:a16="http://schemas.microsoft.com/office/drawing/2014/main" id="{B5395595-E13B-C042-B0D6-94C0E983411E}"/>
              </a:ext>
            </a:extLst>
          </p:cNvPr>
          <p:cNvSpPr txBox="1"/>
          <p:nvPr/>
        </p:nvSpPr>
        <p:spPr>
          <a:xfrm>
            <a:off x="5125352" y="2165684"/>
            <a:ext cx="2954655" cy="646331"/>
          </a:xfrm>
          <a:prstGeom prst="rect">
            <a:avLst/>
          </a:prstGeom>
          <a:noFill/>
        </p:spPr>
        <p:txBody>
          <a:bodyPr wrap="none" rtlCol="0">
            <a:spAutoFit/>
          </a:bodyPr>
          <a:lstStyle/>
          <a:p>
            <a:r>
              <a:rPr kumimoji="1" lang="ja-JP" altLang="en-US" sz="3600" b="1"/>
              <a:t>大事なことは</a:t>
            </a:r>
          </a:p>
        </p:txBody>
      </p:sp>
    </p:spTree>
    <p:extLst>
      <p:ext uri="{BB962C8B-B14F-4D97-AF65-F5344CB8AC3E}">
        <p14:creationId xmlns:p14="http://schemas.microsoft.com/office/powerpoint/2010/main" val="337271120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B5B69B98-ED1A-4E45-AD5C-7F02CC34C176}"/>
              </a:ext>
            </a:extLst>
          </p:cNvPr>
          <p:cNvSpPr>
            <a:spLocks noGrp="1"/>
          </p:cNvSpPr>
          <p:nvPr>
            <p:ph idx="1"/>
          </p:nvPr>
        </p:nvSpPr>
        <p:spPr>
          <a:xfrm>
            <a:off x="222739" y="1257878"/>
            <a:ext cx="8827474" cy="1590097"/>
          </a:xfrm>
        </p:spPr>
        <p:txBody>
          <a:bodyPr>
            <a:normAutofit/>
          </a:bodyPr>
          <a:lstStyle/>
          <a:p>
            <a:pPr marL="0" indent="0">
              <a:buNone/>
            </a:pPr>
            <a:r>
              <a:rPr kumimoji="1" lang="ja-JP" altLang="en-US" dirty="0"/>
              <a:t>自治体・地域と連携し</a:t>
            </a:r>
            <a:endParaRPr lang="en-US" altLang="ja-JP" dirty="0"/>
          </a:p>
          <a:p>
            <a:pPr marL="0" indent="0">
              <a:buNone/>
            </a:pPr>
            <a:r>
              <a:rPr kumimoji="1" lang="ja-JP" altLang="en-US" dirty="0"/>
              <a:t>　　　未来の〇〇〇の子ども達の為に</a:t>
            </a:r>
            <a:endParaRPr lang="en-US" altLang="ja-JP" dirty="0"/>
          </a:p>
          <a:p>
            <a:pPr marL="0" indent="0">
              <a:buNone/>
            </a:pPr>
            <a:r>
              <a:rPr kumimoji="1" lang="ja-JP" altLang="en-US" dirty="0"/>
              <a:t>　　　　　　　　　　地域活性化の核となるチームへ</a:t>
            </a:r>
            <a:endParaRPr kumimoji="1" lang="en-US" altLang="ja-JP" dirty="0"/>
          </a:p>
        </p:txBody>
      </p:sp>
      <p:sp>
        <p:nvSpPr>
          <p:cNvPr id="4" name="コンテンツ プレースホルダー 2">
            <a:extLst>
              <a:ext uri="{FF2B5EF4-FFF2-40B4-BE49-F238E27FC236}">
                <a16:creationId xmlns:a16="http://schemas.microsoft.com/office/drawing/2014/main" id="{A126D21C-904A-42BA-952F-B86E0FFEEB57}"/>
              </a:ext>
            </a:extLst>
          </p:cNvPr>
          <p:cNvSpPr txBox="1">
            <a:spLocks/>
          </p:cNvSpPr>
          <p:nvPr/>
        </p:nvSpPr>
        <p:spPr>
          <a:xfrm>
            <a:off x="158263" y="3648075"/>
            <a:ext cx="8827474" cy="1057275"/>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ＭＳ ゴシック" panose="020B0609070205080204" pitchFamily="49" charset="-128"/>
                <a:ea typeface="ＭＳ ゴシック" panose="020B0609070205080204" pitchFamily="49"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ＭＳ ゴシック" panose="020B0609070205080204" pitchFamily="49" charset="-128"/>
                <a:ea typeface="ＭＳ ゴシック" panose="020B0609070205080204" pitchFamily="49"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ＭＳ ゴシック" panose="020B0609070205080204" pitchFamily="49" charset="-128"/>
                <a:ea typeface="ＭＳ ゴシック" panose="020B0609070205080204" pitchFamily="49"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ＭＳ ゴシック" panose="020B0609070205080204" pitchFamily="49" charset="-128"/>
                <a:ea typeface="ＭＳ ゴシック" panose="020B0609070205080204" pitchFamily="49"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ＭＳ ゴシック" panose="020B0609070205080204" pitchFamily="49" charset="-128"/>
                <a:ea typeface="ＭＳ ゴシック" panose="020B0609070205080204" pitchFamily="49"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Font typeface="Arial" panose="020B0604020202020204" pitchFamily="34" charset="0"/>
              <a:buNone/>
            </a:pPr>
            <a:r>
              <a:rPr lang="ja-JP" altLang="en-US" dirty="0"/>
              <a:t>「全国空き家アドバイザー協議会〇〇県〇〇支部」</a:t>
            </a:r>
            <a:endParaRPr lang="en-US" altLang="ja-JP" dirty="0"/>
          </a:p>
          <a:p>
            <a:pPr marL="0" indent="0">
              <a:buFont typeface="Arial" panose="020B0604020202020204" pitchFamily="34" charset="0"/>
              <a:buNone/>
            </a:pPr>
            <a:r>
              <a:rPr lang="ja-JP" altLang="en-US" dirty="0"/>
              <a:t>　　　　　　の能動的活動をよろしくお願い致します。</a:t>
            </a:r>
            <a:endParaRPr lang="en-US" altLang="ja-JP" dirty="0"/>
          </a:p>
        </p:txBody>
      </p:sp>
    </p:spTree>
    <p:extLst>
      <p:ext uri="{BB962C8B-B14F-4D97-AF65-F5344CB8AC3E}">
        <p14:creationId xmlns:p14="http://schemas.microsoft.com/office/powerpoint/2010/main" val="2705979024"/>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TotalTime>
  <Words>2844</Words>
  <Application>Microsoft Macintosh PowerPoint</Application>
  <PresentationFormat>画面に合わせる (4:3)</PresentationFormat>
  <Paragraphs>338</Paragraphs>
  <Slides>51</Slides>
  <Notes>1</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51</vt:i4>
      </vt:variant>
    </vt:vector>
  </HeadingPairs>
  <TitlesOfParts>
    <vt:vector size="58" baseType="lpstr">
      <vt:lpstr>ＭＳ ゴシック</vt:lpstr>
      <vt:lpstr>ＭＳ ゴシック</vt:lpstr>
      <vt:lpstr>游ゴシック</vt:lpstr>
      <vt:lpstr>Arial</vt:lpstr>
      <vt:lpstr>Calibri</vt:lpstr>
      <vt:lpstr>Calibri Light</vt:lpstr>
      <vt:lpstr>Office テーマ</vt:lpstr>
      <vt:lpstr> 一般社団法人 全国空き家アドバイザー協議会　　　○○県○○支部  令和４年９月度例会 （過去の例会資料も参考にしてください）</vt:lpstr>
      <vt:lpstr>空き家法のポイント</vt:lpstr>
      <vt:lpstr>空き家法のポイント</vt:lpstr>
      <vt:lpstr>その上所有者不明土地は増え続ける</vt:lpstr>
      <vt:lpstr>その上所有者不明土地は増え続ける（その理由）</vt:lpstr>
      <vt:lpstr>所有者不明土地を解消するには？</vt:lpstr>
      <vt:lpstr>  所有者不明土地の利用の円滑化等に関する特別措置法（平成30年5月）  </vt:lpstr>
      <vt:lpstr>  所有者不明土地の利用の円滑化等に関する特別措置法（平成30年5月）  </vt:lpstr>
      <vt:lpstr> 国庫帰属制度（令和5年4月27日開始） </vt:lpstr>
      <vt:lpstr>相続土地の登記義務化（令和6年4月1日開始）</vt:lpstr>
      <vt:lpstr>所有者不明土地を解消するには？（その解決方法）</vt:lpstr>
      <vt:lpstr>日本の人口推移（厚生労働省）</vt:lpstr>
      <vt:lpstr>空き家に手を加えるコトなくそのまま流通が基本</vt:lpstr>
      <vt:lpstr>PowerPoint プレゼンテーション</vt:lpstr>
      <vt:lpstr>PowerPoint プレゼンテーション</vt:lpstr>
      <vt:lpstr>これからの日本の公共　（抜粋）</vt:lpstr>
      <vt:lpstr>いまなにが問題なのか</vt:lpstr>
      <vt:lpstr>「公共」はみんなのもの</vt:lpstr>
      <vt:lpstr>産業社会のための仕組み</vt:lpstr>
      <vt:lpstr>「公共」も多様化していく</vt:lpstr>
      <vt:lpstr>これまでの行政の限界</vt:lpstr>
      <vt:lpstr>多様化のもたらす矛盾</vt:lpstr>
      <vt:lpstr>公共も「市場」にまかせる</vt:lpstr>
      <vt:lpstr>不公平が広がってしまう</vt:lpstr>
      <vt:lpstr>一長一短</vt:lpstr>
      <vt:lpstr>小さくて大きい</vt:lpstr>
      <vt:lpstr>新しいチャレンジ</vt:lpstr>
      <vt:lpstr>新しい期待</vt:lpstr>
      <vt:lpstr>デジタルが可能にすること</vt:lpstr>
      <vt:lpstr>２１世紀の公共サービスのつくり方</vt:lpstr>
      <vt:lpstr> </vt:lpstr>
      <vt:lpstr>全国各地で自治体と連携し空き家課題解決</vt:lpstr>
      <vt:lpstr>古民家再生協会は連携協定により</vt:lpstr>
      <vt:lpstr>厚生労働省と空き家課題解決へ高齢者活躍へ</vt:lpstr>
      <vt:lpstr>PowerPoint プレゼンテーション</vt:lpstr>
      <vt:lpstr>国土交通省と住教育の推進</vt:lpstr>
      <vt:lpstr>環境省と脱・炭素、移築と古材活用</vt:lpstr>
      <vt:lpstr>古民家再生協会は連携協定により</vt:lpstr>
      <vt:lpstr>地域再生推進法人認定</vt:lpstr>
      <vt:lpstr>まちの活気に必要なことは</vt:lpstr>
      <vt:lpstr>地域の課題</vt:lpstr>
      <vt:lpstr>地域の課題</vt:lpstr>
      <vt:lpstr>地域の課題</vt:lpstr>
      <vt:lpstr>国の地域再生制度</vt:lpstr>
      <vt:lpstr>　自治体と（お手伝いできること）</vt:lpstr>
      <vt:lpstr>地域再生計画で地域活性化（石川町事例）</vt:lpstr>
      <vt:lpstr>地域再生計画で地域活性化（石川町事例）</vt:lpstr>
      <vt:lpstr>　廃校活用での地域活性化（長野原町事例）</vt:lpstr>
      <vt:lpstr>　廃校活用での地域活性化（長野原町事例）</vt:lpstr>
      <vt:lpstr>所有者不明土地を解消するには？（その解決方法）</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2435</dc:creator>
  <cp:lastModifiedBy>2435</cp:lastModifiedBy>
  <cp:revision>3</cp:revision>
  <dcterms:created xsi:type="dcterms:W3CDTF">2021-02-04T05:15:42Z</dcterms:created>
  <dcterms:modified xsi:type="dcterms:W3CDTF">2022-08-30T00:48:14Z</dcterms:modified>
</cp:coreProperties>
</file>