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7"/>
  </p:notesMasterIdLst>
  <p:sldIdLst>
    <p:sldId id="1874" r:id="rId2"/>
    <p:sldId id="380" r:id="rId3"/>
    <p:sldId id="421" r:id="rId4"/>
    <p:sldId id="1929" r:id="rId5"/>
    <p:sldId id="3390" r:id="rId6"/>
    <p:sldId id="3391" r:id="rId7"/>
    <p:sldId id="3418" r:id="rId8"/>
    <p:sldId id="3419" r:id="rId9"/>
    <p:sldId id="3420" r:id="rId10"/>
    <p:sldId id="742" r:id="rId11"/>
    <p:sldId id="3397" r:id="rId12"/>
    <p:sldId id="3402" r:id="rId13"/>
    <p:sldId id="3406" r:id="rId14"/>
    <p:sldId id="3405" r:id="rId15"/>
    <p:sldId id="3404" r:id="rId16"/>
    <p:sldId id="3408" r:id="rId17"/>
    <p:sldId id="3407" r:id="rId18"/>
    <p:sldId id="3400" r:id="rId19"/>
    <p:sldId id="2929" r:id="rId20"/>
    <p:sldId id="3297" r:id="rId21"/>
    <p:sldId id="2931" r:id="rId22"/>
    <p:sldId id="2932" r:id="rId23"/>
    <p:sldId id="3374" r:id="rId24"/>
    <p:sldId id="3320" r:id="rId25"/>
    <p:sldId id="3412" r:id="rId26"/>
    <p:sldId id="1496" r:id="rId27"/>
    <p:sldId id="3414" r:id="rId28"/>
    <p:sldId id="3415" r:id="rId29"/>
    <p:sldId id="3416" r:id="rId30"/>
    <p:sldId id="262" r:id="rId31"/>
    <p:sldId id="3417" r:id="rId32"/>
    <p:sldId id="3388" r:id="rId33"/>
    <p:sldId id="3423" r:id="rId34"/>
    <p:sldId id="3422" r:id="rId35"/>
    <p:sldId id="3424"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09"/>
    <p:restoredTop sz="96327"/>
  </p:normalViewPr>
  <p:slideViewPr>
    <p:cSldViewPr snapToGrid="0" snapToObjects="1">
      <p:cViewPr varScale="1">
        <p:scale>
          <a:sx n="148" d="100"/>
          <a:sy n="148" d="100"/>
        </p:scale>
        <p:origin x="200"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2022/10/3</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19100" y="744538"/>
            <a:ext cx="5956300" cy="372427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E01A940-7B64-41D4-A8F8-DC71CE529C60}" type="slidenum">
              <a:rPr kumimoji="1" lang="ja-JP" altLang="en-US" smtClean="0"/>
              <a:t>2</a:t>
            </a:fld>
            <a:endParaRPr kumimoji="1" lang="ja-JP" altLang="en-US"/>
          </a:p>
        </p:txBody>
      </p:sp>
    </p:spTree>
    <p:extLst>
      <p:ext uri="{BB962C8B-B14F-4D97-AF65-F5344CB8AC3E}">
        <p14:creationId xmlns:p14="http://schemas.microsoft.com/office/powerpoint/2010/main" val="4015539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14400" y="744538"/>
            <a:ext cx="4965700" cy="3724275"/>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1E01A940-7B64-41D4-A8F8-DC71CE529C60}" type="slidenum">
              <a:rPr kumimoji="1" lang="ja-JP" altLang="en-US" smtClean="0"/>
              <a:t>3</a:t>
            </a:fld>
            <a:endParaRPr kumimoji="1" lang="ja-JP" altLang="en-US"/>
          </a:p>
        </p:txBody>
      </p:sp>
    </p:spTree>
    <p:extLst>
      <p:ext uri="{BB962C8B-B14F-4D97-AF65-F5344CB8AC3E}">
        <p14:creationId xmlns:p14="http://schemas.microsoft.com/office/powerpoint/2010/main" val="1324748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600" dirty="0"/>
              <a:t>家を普通に貸すのもいいですが、新たな賃貸システムをご紹介しましょう。</a:t>
            </a:r>
            <a:endParaRPr lang="en-US" altLang="ja-JP" sz="1600" dirty="0"/>
          </a:p>
          <a:p>
            <a:endParaRPr lang="en-US" altLang="ja-JP" sz="1600" dirty="0"/>
          </a:p>
          <a:p>
            <a:r>
              <a:rPr lang="ja-JP" altLang="en-US" sz="1600" dirty="0"/>
              <a:t>国土交通省では、空き家の解消を目指して、中古住宅の流通や賃貸を勧めています。</a:t>
            </a:r>
            <a:endParaRPr lang="en-US" altLang="ja-JP" sz="1600" dirty="0"/>
          </a:p>
          <a:p>
            <a:r>
              <a:rPr lang="ja-JP" altLang="en-US" sz="1600" dirty="0"/>
              <a:t>中古住宅を流通させる一環として、</a:t>
            </a:r>
            <a:r>
              <a:rPr lang="en-US" altLang="ja-JP" sz="1600" dirty="0"/>
              <a:t>DIY</a:t>
            </a:r>
            <a:r>
              <a:rPr lang="ja-JP" altLang="en-US" sz="1600" dirty="0"/>
              <a:t>型賃貸借の普及に取り組んでいます。</a:t>
            </a:r>
            <a:br>
              <a:rPr lang="ja-JP" altLang="en-US" sz="1600" dirty="0"/>
            </a:br>
            <a:endParaRPr lang="en-US" altLang="ja-JP" sz="1600" dirty="0"/>
          </a:p>
          <a:p>
            <a:endParaRPr lang="en-US" altLang="ja-JP" sz="1600" dirty="0"/>
          </a:p>
          <a:p>
            <a:endParaRPr lang="en-US" altLang="ja-JP" sz="1600" dirty="0"/>
          </a:p>
        </p:txBody>
      </p:sp>
      <p:sp>
        <p:nvSpPr>
          <p:cNvPr id="4" name="スライド番号プレースホルダー 3"/>
          <p:cNvSpPr>
            <a:spLocks noGrp="1"/>
          </p:cNvSpPr>
          <p:nvPr>
            <p:ph type="sldNum" sz="quarter" idx="10"/>
          </p:nvPr>
        </p:nvSpPr>
        <p:spPr/>
        <p:txBody>
          <a:bodyPr/>
          <a:lstStyle/>
          <a:p>
            <a:fld id="{1E01A940-7B64-41D4-A8F8-DC71CE529C60}" type="slidenum">
              <a:rPr kumimoji="1" lang="ja-JP" altLang="en-US" smtClean="0"/>
              <a:t>21</a:t>
            </a:fld>
            <a:endParaRPr kumimoji="1" lang="ja-JP" altLang="en-US"/>
          </a:p>
        </p:txBody>
      </p:sp>
    </p:spTree>
    <p:extLst>
      <p:ext uri="{BB962C8B-B14F-4D97-AF65-F5344CB8AC3E}">
        <p14:creationId xmlns:p14="http://schemas.microsoft.com/office/powerpoint/2010/main" val="999868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dirty="0"/>
              <a:t>今までは、貸す人が修繕をして家を貸し出す方法でしたが、金銭面の負担が大きいものでした。</a:t>
            </a:r>
            <a:endParaRPr lang="en-US" altLang="ja-JP" sz="1200" dirty="0"/>
          </a:p>
          <a:p>
            <a:endParaRPr lang="en-US" altLang="ja-JP" sz="1200" dirty="0"/>
          </a:p>
          <a:p>
            <a:r>
              <a:rPr lang="ja-JP" altLang="en-US" sz="1200" dirty="0"/>
              <a:t>このシステムは現状のままの家を貸し出すので家賃を安く設定できます。</a:t>
            </a:r>
            <a:endParaRPr lang="en-US" altLang="ja-JP" sz="1200" dirty="0"/>
          </a:p>
          <a:p>
            <a:r>
              <a:rPr lang="ja-JP" altLang="en-US" sz="1200" dirty="0"/>
              <a:t>近年、ホームセンターに行けば材料も工具も何でもそろいますし、若い方にはＤＩＹが流行っているんです。</a:t>
            </a:r>
            <a:endParaRPr lang="en-US" altLang="ja-JP" sz="1200" dirty="0"/>
          </a:p>
          <a:p>
            <a:r>
              <a:rPr lang="ja-JP" altLang="en-US" sz="1200" dirty="0"/>
              <a:t>借りた人が自費でＤＩＹすることで自分好みに修繕や改造ができます。</a:t>
            </a:r>
            <a:endParaRPr lang="en-US" altLang="ja-JP" sz="1200" dirty="0"/>
          </a:p>
          <a:p>
            <a:r>
              <a:rPr lang="ja-JP" altLang="en-US" sz="1200" dirty="0"/>
              <a:t>借りた家でも自分好みにすれば永く住んでもらえるわけです。</a:t>
            </a:r>
            <a:endParaRPr lang="en-US" altLang="ja-JP" sz="1200" dirty="0"/>
          </a:p>
          <a:p>
            <a:endParaRPr lang="en-US" altLang="ja-JP" sz="1200" dirty="0"/>
          </a:p>
          <a:p>
            <a:r>
              <a:rPr lang="ja-JP" altLang="en-US" sz="1200" dirty="0"/>
              <a:t>そして退去時に原状回復しなくていいので、貸した人にとっても内装や住宅設備がよくなって返ってくるのですから、次の人に貸しやすくなります。</a:t>
            </a:r>
            <a:endParaRPr lang="en-US" altLang="ja-JP" sz="1200" dirty="0"/>
          </a:p>
          <a:p>
            <a:r>
              <a:rPr lang="ja-JP" altLang="en-US" sz="1200" dirty="0"/>
              <a:t>この方法は、かり主にもかし主にも利点があり、お互いにいい方法だと思います。</a:t>
            </a:r>
          </a:p>
          <a:p>
            <a:endParaRPr kumimoji="1" lang="ja-JP" altLang="en-US" dirty="0"/>
          </a:p>
        </p:txBody>
      </p:sp>
      <p:sp>
        <p:nvSpPr>
          <p:cNvPr id="4" name="スライド番号プレースホルダー 3"/>
          <p:cNvSpPr>
            <a:spLocks noGrp="1"/>
          </p:cNvSpPr>
          <p:nvPr>
            <p:ph type="sldNum" sz="quarter" idx="5"/>
          </p:nvPr>
        </p:nvSpPr>
        <p:spPr/>
        <p:txBody>
          <a:bodyPr/>
          <a:lstStyle/>
          <a:p>
            <a:fld id="{1E01A940-7B64-41D4-A8F8-DC71CE529C60}" type="slidenum">
              <a:rPr kumimoji="1" lang="ja-JP" altLang="en-US" smtClean="0"/>
              <a:t>22</a:t>
            </a:fld>
            <a:endParaRPr kumimoji="1" lang="ja-JP" altLang="en-US"/>
          </a:p>
        </p:txBody>
      </p:sp>
    </p:spTree>
    <p:extLst>
      <p:ext uri="{BB962C8B-B14F-4D97-AF65-F5344CB8AC3E}">
        <p14:creationId xmlns:p14="http://schemas.microsoft.com/office/powerpoint/2010/main" val="29007058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2022/10/3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2022/10/3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2022/10/3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2022/10/3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2022/10/3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2022/10/3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2022/10/3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2022/10/3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2022/10/3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jpg"/></Relationships>
</file>

<file path=ppt/slides/_rels/slide2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 Id="rId5" Type="http://schemas.openxmlformats.org/officeDocument/2006/relationships/image" Target="../media/image28.jpg"/><Relationship Id="rId4" Type="http://schemas.openxmlformats.org/officeDocument/2006/relationships/image" Target="../media/image27.jpg"/></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rmAutofit fontScale="90000"/>
          </a:bodyPr>
          <a:lstStyle/>
          <a:p>
            <a:br>
              <a:rPr kumimoji="1" lang="en-US" altLang="ja-JP" dirty="0"/>
            </a:br>
            <a:r>
              <a:rPr kumimoji="1" lang="ja-JP" altLang="en-US" dirty="0"/>
              <a:t>一般社団法人</a:t>
            </a:r>
            <a:br>
              <a:rPr kumimoji="1" lang="en-US" altLang="ja-JP" dirty="0"/>
            </a:br>
            <a:r>
              <a:rPr kumimoji="1" lang="ja-JP" altLang="en-US" dirty="0"/>
              <a:t>全国空き家アドバイザー協議会　　　○○県○○支部</a:t>
            </a:r>
            <a:br>
              <a:rPr kumimoji="1" lang="en-US" altLang="ja-JP" dirty="0"/>
            </a:br>
            <a:br>
              <a:rPr kumimoji="1" lang="en-US" altLang="ja-JP" dirty="0"/>
            </a:br>
            <a:r>
              <a:rPr kumimoji="1" lang="ja-JP" altLang="en-US" sz="4000"/>
              <a:t>令和４年</a:t>
            </a:r>
            <a:r>
              <a:rPr lang="ja-JP" altLang="en-US" sz="4000"/>
              <a:t>１０</a:t>
            </a:r>
            <a:r>
              <a:rPr kumimoji="1" lang="ja-JP" altLang="en-US" sz="4000"/>
              <a:t>月度例会</a:t>
            </a:r>
            <a:br>
              <a:rPr kumimoji="1" lang="en-US" altLang="ja-JP" sz="4000" dirty="0"/>
            </a:br>
            <a:r>
              <a:rPr kumimoji="1" lang="ja-JP" altLang="en-US" sz="2000"/>
              <a:t>（過去の例会資料も参考</a:t>
            </a:r>
            <a:r>
              <a:rPr lang="ja-JP" altLang="en-US" sz="2000"/>
              <a:t>にしてください）</a:t>
            </a:r>
            <a:endParaRPr kumimoji="1" lang="ja-JP" altLang="en-US" sz="20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ja-JP" altLang="en-US" sz="2400"/>
              <a:t>空き家にしないために</a:t>
            </a:r>
            <a:endParaRPr lang="en-US" altLang="ja-JP" sz="2400" dirty="0"/>
          </a:p>
          <a:p>
            <a:pPr marL="0" indent="0" algn="ctr">
              <a:lnSpc>
                <a:spcPct val="200000"/>
              </a:lnSpc>
              <a:buNone/>
            </a:pPr>
            <a:r>
              <a:rPr lang="ja-JP" altLang="en-US" sz="2400"/>
              <a:t>住教育の重要性</a:t>
            </a:r>
            <a:endParaRPr lang="en-US" sz="2400"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457200" y="800366"/>
            <a:ext cx="8229600" cy="828434"/>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ja-JP" altLang="en-US" sz="4000" dirty="0"/>
              <a:t>空き家の定義</a:t>
            </a:r>
          </a:p>
        </p:txBody>
      </p:sp>
      <p:sp>
        <p:nvSpPr>
          <p:cNvPr id="8" name="コンテンツ プレースホルダー 7"/>
          <p:cNvSpPr>
            <a:spLocks noGrp="1"/>
          </p:cNvSpPr>
          <p:nvPr>
            <p:ph idx="1"/>
          </p:nvPr>
        </p:nvSpPr>
        <p:spPr>
          <a:xfrm>
            <a:off x="457200" y="2348882"/>
            <a:ext cx="8229600" cy="3327757"/>
          </a:xfrm>
        </p:spPr>
        <p:txBody>
          <a:bodyPr>
            <a:normAutofit/>
          </a:bodyPr>
          <a:lstStyle/>
          <a:p>
            <a:pPr marL="0" indent="0">
              <a:buNone/>
            </a:pPr>
            <a:r>
              <a:rPr lang="en-US" altLang="ja-JP" sz="6000" dirty="0">
                <a:solidFill>
                  <a:srgbClr val="FF0000"/>
                </a:solidFill>
              </a:rPr>
              <a:t>1</a:t>
            </a:r>
            <a:r>
              <a:rPr lang="ja-JP" altLang="en-US" sz="4200" dirty="0">
                <a:solidFill>
                  <a:srgbClr val="FF0000"/>
                </a:solidFill>
              </a:rPr>
              <a:t>年以上住んでいない家</a:t>
            </a:r>
            <a:endParaRPr lang="en-US" altLang="ja-JP" sz="4200" dirty="0">
              <a:solidFill>
                <a:srgbClr val="FF0000"/>
              </a:solidFill>
            </a:endParaRPr>
          </a:p>
          <a:p>
            <a:pPr marL="0" indent="0">
              <a:buNone/>
            </a:pPr>
            <a:r>
              <a:rPr lang="ja-JP" altLang="en-US" sz="4200" dirty="0"/>
              <a:t>または</a:t>
            </a:r>
            <a:endParaRPr lang="en-US" altLang="ja-JP" sz="4200" dirty="0">
              <a:solidFill>
                <a:srgbClr val="FF0000"/>
              </a:solidFill>
            </a:endParaRPr>
          </a:p>
          <a:p>
            <a:pPr marL="0" indent="0">
              <a:buNone/>
            </a:pPr>
            <a:r>
              <a:rPr lang="ja-JP" altLang="en-US" sz="4200" dirty="0">
                <a:solidFill>
                  <a:srgbClr val="FF0000"/>
                </a:solidFill>
              </a:rPr>
              <a:t>使われていない家</a:t>
            </a:r>
            <a:endParaRPr lang="en-US" altLang="ja-JP" sz="4200" dirty="0">
              <a:solidFill>
                <a:srgbClr val="FF0000"/>
              </a:solidFill>
            </a:endParaRPr>
          </a:p>
          <a:p>
            <a:pPr marL="0" indent="0">
              <a:buNone/>
            </a:pPr>
            <a:r>
              <a:rPr lang="ja-JP" altLang="en-US" sz="4200" dirty="0"/>
              <a:t>を「空き家」と定義しています。</a:t>
            </a:r>
            <a:endParaRPr lang="en-US" altLang="ja-JP" sz="4200" dirty="0"/>
          </a:p>
          <a:p>
            <a:pPr marL="0" indent="0">
              <a:buNone/>
            </a:pPr>
            <a:endParaRPr lang="en-US" altLang="ja-JP" dirty="0"/>
          </a:p>
          <a:p>
            <a:pPr marL="0" indent="0">
              <a:buNone/>
            </a:pPr>
            <a:endParaRPr lang="en-US" altLang="ja-JP" dirty="0"/>
          </a:p>
          <a:p>
            <a:pPr marL="0" indent="0">
              <a:buNone/>
            </a:pPr>
            <a:endParaRPr kumimoji="1" lang="en-US" altLang="ja-JP" dirty="0"/>
          </a:p>
          <a:p>
            <a:endParaRPr kumimoji="1" lang="ja-JP" altLang="en-US" dirty="0"/>
          </a:p>
        </p:txBody>
      </p:sp>
      <p:sp>
        <p:nvSpPr>
          <p:cNvPr id="2" name="正方形/長方形 1"/>
          <p:cNvSpPr/>
          <p:nvPr/>
        </p:nvSpPr>
        <p:spPr>
          <a:xfrm>
            <a:off x="5724128" y="1844824"/>
            <a:ext cx="3024336" cy="36004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dirty="0"/>
              <a:t>空き家特別措置法より引用</a:t>
            </a:r>
          </a:p>
        </p:txBody>
      </p:sp>
    </p:spTree>
    <p:extLst>
      <p:ext uri="{BB962C8B-B14F-4D97-AF65-F5344CB8AC3E}">
        <p14:creationId xmlns:p14="http://schemas.microsoft.com/office/powerpoint/2010/main" val="610889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0" dur="500"/>
                                        <p:tgtEl>
                                          <p:spTgt spid="8">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randombar(horizontal)">
                                      <p:cBhvr>
                                        <p:cTn id="13" dur="500"/>
                                        <p:tgtEl>
                                          <p:spTgt spid="8">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animEffect transition="in" filter="randombar(horizontal)">
                                      <p:cBhvr>
                                        <p:cTn id="16"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800366"/>
            <a:ext cx="8229600" cy="756426"/>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ja-JP" altLang="en-US" sz="4000" dirty="0"/>
              <a:t>空き家の判断基準として</a:t>
            </a:r>
            <a:endParaRPr lang="en-US" altLang="ja-JP" sz="4000" dirty="0"/>
          </a:p>
        </p:txBody>
      </p:sp>
      <p:sp>
        <p:nvSpPr>
          <p:cNvPr id="3" name="コンテンツ プレースホルダー 2"/>
          <p:cNvSpPr>
            <a:spLocks noGrp="1"/>
          </p:cNvSpPr>
          <p:nvPr>
            <p:ph idx="1"/>
          </p:nvPr>
        </p:nvSpPr>
        <p:spPr>
          <a:xfrm>
            <a:off x="467544" y="2492896"/>
            <a:ext cx="8229600" cy="3636404"/>
          </a:xfrm>
        </p:spPr>
        <p:txBody>
          <a:bodyPr>
            <a:normAutofit/>
          </a:bodyPr>
          <a:lstStyle/>
          <a:p>
            <a:pPr marL="534871" indent="-534871">
              <a:buFont typeface="+mj-lt"/>
              <a:buAutoNum type="arabicPeriod"/>
            </a:pPr>
            <a:r>
              <a:rPr lang="ja-JP" altLang="en-US" sz="3700" dirty="0"/>
              <a:t>人の出入りの有無</a:t>
            </a:r>
            <a:endParaRPr lang="en-US" altLang="ja-JP" sz="3700" dirty="0"/>
          </a:p>
          <a:p>
            <a:pPr marL="534871" indent="-534871">
              <a:buFont typeface="+mj-lt"/>
              <a:buAutoNum type="arabicPeriod"/>
            </a:pPr>
            <a:endParaRPr lang="en-US" altLang="ja-JP" sz="1100" dirty="0"/>
          </a:p>
          <a:p>
            <a:pPr marL="534871" indent="-534871">
              <a:buFont typeface="+mj-lt"/>
              <a:buAutoNum type="arabicPeriod"/>
            </a:pPr>
            <a:r>
              <a:rPr lang="ja-JP" altLang="en-US" sz="3700" dirty="0"/>
              <a:t>電気、ガス、水道の使用状況</a:t>
            </a:r>
            <a:endParaRPr lang="en-US" altLang="ja-JP" sz="3700" dirty="0"/>
          </a:p>
          <a:p>
            <a:pPr marL="534871" indent="-534871">
              <a:buFont typeface="+mj-lt"/>
              <a:buAutoNum type="arabicPeriod"/>
            </a:pPr>
            <a:endParaRPr lang="en-US" altLang="ja-JP" sz="1100" dirty="0"/>
          </a:p>
          <a:p>
            <a:pPr marL="534871" indent="-534871">
              <a:buFont typeface="+mj-lt"/>
              <a:buAutoNum type="arabicPeriod"/>
            </a:pPr>
            <a:r>
              <a:rPr lang="ja-JP" altLang="en-US" sz="3700" dirty="0"/>
              <a:t>物件が適切に管理されているか</a:t>
            </a:r>
            <a:endParaRPr lang="en-US" altLang="ja-JP" sz="3700" dirty="0"/>
          </a:p>
          <a:p>
            <a:pPr marL="534871" indent="-534871">
              <a:buFont typeface="+mj-lt"/>
              <a:buAutoNum type="arabicPeriod"/>
            </a:pPr>
            <a:endParaRPr lang="en-US" altLang="ja-JP" sz="1100" dirty="0"/>
          </a:p>
          <a:p>
            <a:pPr marL="534871" indent="-534871">
              <a:buFont typeface="+mj-lt"/>
              <a:buAutoNum type="arabicPeriod"/>
            </a:pPr>
            <a:r>
              <a:rPr lang="ja-JP" altLang="en-US" sz="3700" dirty="0"/>
              <a:t>所有者の利用実績</a:t>
            </a:r>
            <a:endParaRPr lang="en-US" altLang="ja-JP" sz="3700" dirty="0"/>
          </a:p>
          <a:p>
            <a:pPr marL="534871" indent="-534871">
              <a:buFont typeface="+mj-lt"/>
              <a:buAutoNum type="arabicPeriod"/>
            </a:pPr>
            <a:endParaRPr lang="en-US" altLang="ja-JP" sz="1100" dirty="0"/>
          </a:p>
          <a:p>
            <a:pPr marL="0" indent="0">
              <a:buNone/>
            </a:pPr>
            <a:endParaRPr lang="en-US" altLang="ja-JP" sz="3500" dirty="0"/>
          </a:p>
          <a:p>
            <a:pPr marL="0" indent="0">
              <a:buNone/>
            </a:pPr>
            <a:endParaRPr lang="en-US" altLang="ja-JP" dirty="0"/>
          </a:p>
          <a:p>
            <a:endParaRPr kumimoji="1" lang="ja-JP" altLang="en-US" dirty="0"/>
          </a:p>
        </p:txBody>
      </p:sp>
      <p:sp>
        <p:nvSpPr>
          <p:cNvPr id="4" name="正方形/長方形 3"/>
          <p:cNvSpPr/>
          <p:nvPr/>
        </p:nvSpPr>
        <p:spPr>
          <a:xfrm>
            <a:off x="5724128" y="1844824"/>
            <a:ext cx="3024336" cy="36004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dirty="0"/>
              <a:t>空き家特別措置法より引用</a:t>
            </a:r>
          </a:p>
        </p:txBody>
      </p:sp>
    </p:spTree>
    <p:extLst>
      <p:ext uri="{BB962C8B-B14F-4D97-AF65-F5344CB8AC3E}">
        <p14:creationId xmlns:p14="http://schemas.microsoft.com/office/powerpoint/2010/main" val="17774656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B5B69B98-ED1A-4E45-AD5C-7F02CC34C176}"/>
              </a:ext>
            </a:extLst>
          </p:cNvPr>
          <p:cNvSpPr>
            <a:spLocks noGrp="1"/>
          </p:cNvSpPr>
          <p:nvPr>
            <p:ph idx="1"/>
          </p:nvPr>
        </p:nvSpPr>
        <p:spPr>
          <a:xfrm>
            <a:off x="222739" y="1257878"/>
            <a:ext cx="8827474" cy="1590097"/>
          </a:xfrm>
        </p:spPr>
        <p:txBody>
          <a:bodyPr>
            <a:normAutofit/>
          </a:bodyPr>
          <a:lstStyle/>
          <a:p>
            <a:pPr marL="0" indent="0">
              <a:buNone/>
            </a:pPr>
            <a:r>
              <a:rPr kumimoji="1" lang="ja-JP" altLang="en-US" dirty="0"/>
              <a:t>自治体・地域と連携し</a:t>
            </a:r>
            <a:endParaRPr lang="en-US" altLang="ja-JP" dirty="0"/>
          </a:p>
          <a:p>
            <a:pPr marL="0" indent="0">
              <a:buNone/>
            </a:pPr>
            <a:r>
              <a:rPr kumimoji="1" lang="ja-JP" altLang="en-US" dirty="0"/>
              <a:t>　　　未来の〇〇〇の子ども達の為に</a:t>
            </a:r>
            <a:endParaRPr lang="en-US" altLang="ja-JP" dirty="0"/>
          </a:p>
          <a:p>
            <a:pPr marL="0" indent="0">
              <a:buNone/>
            </a:pPr>
            <a:r>
              <a:rPr kumimoji="1" lang="ja-JP" altLang="en-US" dirty="0"/>
              <a:t>　　　　　　　　　　地域活性化の核となるチームへ</a:t>
            </a:r>
            <a:endParaRPr kumimoji="1" lang="en-US" altLang="ja-JP" dirty="0"/>
          </a:p>
        </p:txBody>
      </p:sp>
      <p:sp>
        <p:nvSpPr>
          <p:cNvPr id="4" name="コンテンツ プレースホルダー 2">
            <a:extLst>
              <a:ext uri="{FF2B5EF4-FFF2-40B4-BE49-F238E27FC236}">
                <a16:creationId xmlns:a16="http://schemas.microsoft.com/office/drawing/2014/main" id="{A126D21C-904A-42BA-952F-B86E0FFEEB57}"/>
              </a:ext>
            </a:extLst>
          </p:cNvPr>
          <p:cNvSpPr txBox="1">
            <a:spLocks/>
          </p:cNvSpPr>
          <p:nvPr/>
        </p:nvSpPr>
        <p:spPr>
          <a:xfrm>
            <a:off x="158263" y="3648075"/>
            <a:ext cx="8827474" cy="10572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ＭＳ ゴシック" panose="020B0609070205080204" pitchFamily="49" charset="-128"/>
                <a:ea typeface="ＭＳ ゴシック" panose="020B0609070205080204"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ＭＳ ゴシック" panose="020B0609070205080204" pitchFamily="49" charset="-128"/>
                <a:ea typeface="ＭＳ ゴシック" panose="020B0609070205080204"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dirty="0"/>
              <a:t>「全国空き家アドバイザー協議会〇〇県〇〇支部」</a:t>
            </a:r>
            <a:endParaRPr lang="en-US" altLang="ja-JP" dirty="0"/>
          </a:p>
          <a:p>
            <a:pPr marL="0" indent="0">
              <a:buFont typeface="Arial" panose="020B0604020202020204" pitchFamily="34" charset="0"/>
              <a:buNone/>
            </a:pPr>
            <a:r>
              <a:rPr lang="ja-JP" altLang="en-US" dirty="0"/>
              <a:t>　　　　　　の能動的活動をよろしくお願い致します。</a:t>
            </a:r>
            <a:endParaRPr lang="en-US" altLang="ja-JP" dirty="0"/>
          </a:p>
        </p:txBody>
      </p:sp>
    </p:spTree>
    <p:extLst>
      <p:ext uri="{BB962C8B-B14F-4D97-AF65-F5344CB8AC3E}">
        <p14:creationId xmlns:p14="http://schemas.microsoft.com/office/powerpoint/2010/main" val="2705979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469100-9E22-7C95-78F0-3D34BD77A153}"/>
              </a:ext>
            </a:extLst>
          </p:cNvPr>
          <p:cNvSpPr>
            <a:spLocks noGrp="1"/>
          </p:cNvSpPr>
          <p:nvPr>
            <p:ph type="title"/>
          </p:nvPr>
        </p:nvSpPr>
        <p:spPr/>
        <p:txBody>
          <a:bodyPr/>
          <a:lstStyle/>
          <a:p>
            <a:r>
              <a:rPr kumimoji="1" lang="ja-JP" altLang="en-US"/>
              <a:t>空き家の原因の半数以上は相続</a:t>
            </a:r>
          </a:p>
        </p:txBody>
      </p:sp>
      <p:pic>
        <p:nvPicPr>
          <p:cNvPr id="9" name="コンテンツ プレースホルダー 8">
            <a:extLst>
              <a:ext uri="{FF2B5EF4-FFF2-40B4-BE49-F238E27FC236}">
                <a16:creationId xmlns:a16="http://schemas.microsoft.com/office/drawing/2014/main" id="{1F7557BB-6EE5-DD97-7C7F-50F6648ED5C4}"/>
              </a:ext>
            </a:extLst>
          </p:cNvPr>
          <p:cNvPicPr>
            <a:picLocks noGrp="1" noChangeAspect="1"/>
          </p:cNvPicPr>
          <p:nvPr>
            <p:ph idx="1"/>
          </p:nvPr>
        </p:nvPicPr>
        <p:blipFill>
          <a:blip r:embed="rId2"/>
          <a:stretch>
            <a:fillRect/>
          </a:stretch>
        </p:blipFill>
        <p:spPr>
          <a:xfrm>
            <a:off x="457200" y="961676"/>
            <a:ext cx="8366760" cy="5180043"/>
          </a:xfrm>
        </p:spPr>
      </p:pic>
    </p:spTree>
    <p:extLst>
      <p:ext uri="{BB962C8B-B14F-4D97-AF65-F5344CB8AC3E}">
        <p14:creationId xmlns:p14="http://schemas.microsoft.com/office/powerpoint/2010/main" val="1151023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9900135-2461-61C8-BB06-32A7D22AF5BE}"/>
              </a:ext>
            </a:extLst>
          </p:cNvPr>
          <p:cNvSpPr>
            <a:spLocks noGrp="1"/>
          </p:cNvSpPr>
          <p:nvPr>
            <p:ph type="title"/>
          </p:nvPr>
        </p:nvSpPr>
        <p:spPr/>
        <p:txBody>
          <a:bodyPr/>
          <a:lstStyle/>
          <a:p>
            <a:r>
              <a:rPr kumimoji="1" lang="ja-JP" altLang="en-US"/>
              <a:t>解決したいけど解決できない現状</a:t>
            </a:r>
          </a:p>
        </p:txBody>
      </p:sp>
      <p:pic>
        <p:nvPicPr>
          <p:cNvPr id="5" name="コンテンツ プレースホルダー 4">
            <a:extLst>
              <a:ext uri="{FF2B5EF4-FFF2-40B4-BE49-F238E27FC236}">
                <a16:creationId xmlns:a16="http://schemas.microsoft.com/office/drawing/2014/main" id="{2434BFBA-E05D-929B-49CB-EA39ED1F74D7}"/>
              </a:ext>
            </a:extLst>
          </p:cNvPr>
          <p:cNvPicPr>
            <a:picLocks noGrp="1" noChangeAspect="1"/>
          </p:cNvPicPr>
          <p:nvPr>
            <p:ph idx="1"/>
          </p:nvPr>
        </p:nvPicPr>
        <p:blipFill>
          <a:blip r:embed="rId2"/>
          <a:stretch>
            <a:fillRect/>
          </a:stretch>
        </p:blipFill>
        <p:spPr>
          <a:xfrm>
            <a:off x="365760" y="1234441"/>
            <a:ext cx="8397240" cy="4785360"/>
          </a:xfrm>
        </p:spPr>
      </p:pic>
    </p:spTree>
    <p:extLst>
      <p:ext uri="{BB962C8B-B14F-4D97-AF65-F5344CB8AC3E}">
        <p14:creationId xmlns:p14="http://schemas.microsoft.com/office/powerpoint/2010/main" val="1913561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12B6BC-9A93-5D27-EC5A-1FD984AE5E80}"/>
              </a:ext>
            </a:extLst>
          </p:cNvPr>
          <p:cNvSpPr>
            <a:spLocks noGrp="1"/>
          </p:cNvSpPr>
          <p:nvPr>
            <p:ph type="title"/>
          </p:nvPr>
        </p:nvSpPr>
        <p:spPr/>
        <p:txBody>
          <a:bodyPr/>
          <a:lstStyle/>
          <a:p>
            <a:endParaRPr kumimoji="1" lang="ja-JP" altLang="en-US"/>
          </a:p>
        </p:txBody>
      </p:sp>
      <p:pic>
        <p:nvPicPr>
          <p:cNvPr id="5" name="コンテンツ プレースホルダー 4" descr="テキスト&#10;&#10;自動的に生成された説明">
            <a:extLst>
              <a:ext uri="{FF2B5EF4-FFF2-40B4-BE49-F238E27FC236}">
                <a16:creationId xmlns:a16="http://schemas.microsoft.com/office/drawing/2014/main" id="{529DDA14-F1F0-EC25-2721-D6EFF46151C0}"/>
              </a:ext>
            </a:extLst>
          </p:cNvPr>
          <p:cNvPicPr>
            <a:picLocks noGrp="1" noChangeAspect="1"/>
          </p:cNvPicPr>
          <p:nvPr>
            <p:ph idx="1"/>
          </p:nvPr>
        </p:nvPicPr>
        <p:blipFill>
          <a:blip r:embed="rId2"/>
          <a:stretch>
            <a:fillRect/>
          </a:stretch>
        </p:blipFill>
        <p:spPr>
          <a:xfrm>
            <a:off x="0" y="0"/>
            <a:ext cx="9144000" cy="6858000"/>
          </a:xfrm>
        </p:spPr>
      </p:pic>
    </p:spTree>
    <p:extLst>
      <p:ext uri="{BB962C8B-B14F-4D97-AF65-F5344CB8AC3E}">
        <p14:creationId xmlns:p14="http://schemas.microsoft.com/office/powerpoint/2010/main" val="2745596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154723-3C35-C8ED-DA87-163884EA30CE}"/>
              </a:ext>
            </a:extLst>
          </p:cNvPr>
          <p:cNvSpPr>
            <a:spLocks noGrp="1"/>
          </p:cNvSpPr>
          <p:nvPr>
            <p:ph type="title"/>
          </p:nvPr>
        </p:nvSpPr>
        <p:spPr/>
        <p:txBody>
          <a:bodyPr/>
          <a:lstStyle/>
          <a:p>
            <a:endParaRPr kumimoji="1" lang="ja-JP" altLang="en-US"/>
          </a:p>
        </p:txBody>
      </p:sp>
      <p:pic>
        <p:nvPicPr>
          <p:cNvPr id="5" name="コンテンツ プレースホルダー 4" descr="テキスト&#10;&#10;自動的に生成された説明">
            <a:extLst>
              <a:ext uri="{FF2B5EF4-FFF2-40B4-BE49-F238E27FC236}">
                <a16:creationId xmlns:a16="http://schemas.microsoft.com/office/drawing/2014/main" id="{C60D2A46-275F-D9A3-0708-D5BE38113BF4}"/>
              </a:ext>
            </a:extLst>
          </p:cNvPr>
          <p:cNvPicPr>
            <a:picLocks noGrp="1" noChangeAspect="1"/>
          </p:cNvPicPr>
          <p:nvPr>
            <p:ph idx="1"/>
          </p:nvPr>
        </p:nvPicPr>
        <p:blipFill>
          <a:blip r:embed="rId2"/>
          <a:stretch>
            <a:fillRect/>
          </a:stretch>
        </p:blipFill>
        <p:spPr>
          <a:xfrm>
            <a:off x="0" y="30161"/>
            <a:ext cx="9144000" cy="6827839"/>
          </a:xfrm>
        </p:spPr>
      </p:pic>
    </p:spTree>
    <p:extLst>
      <p:ext uri="{BB962C8B-B14F-4D97-AF65-F5344CB8AC3E}">
        <p14:creationId xmlns:p14="http://schemas.microsoft.com/office/powerpoint/2010/main" val="2450157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3356F31-5C5F-7A59-4A65-B0D7A530F1BF}"/>
              </a:ext>
            </a:extLst>
          </p:cNvPr>
          <p:cNvSpPr>
            <a:spLocks noGrp="1"/>
          </p:cNvSpPr>
          <p:nvPr>
            <p:ph type="title"/>
          </p:nvPr>
        </p:nvSpPr>
        <p:spPr/>
        <p:txBody>
          <a:bodyPr/>
          <a:lstStyle/>
          <a:p>
            <a:endParaRPr kumimoji="1" lang="ja-JP" altLang="en-US"/>
          </a:p>
        </p:txBody>
      </p:sp>
      <p:pic>
        <p:nvPicPr>
          <p:cNvPr id="5" name="コンテンツ プレースホルダー 4" descr="図形 が含まれている画像&#10;&#10;自動的に生成された説明">
            <a:extLst>
              <a:ext uri="{FF2B5EF4-FFF2-40B4-BE49-F238E27FC236}">
                <a16:creationId xmlns:a16="http://schemas.microsoft.com/office/drawing/2014/main" id="{2E60B7F9-788D-00FA-F2EE-D2D5B1C678BF}"/>
              </a:ext>
            </a:extLst>
          </p:cNvPr>
          <p:cNvPicPr>
            <a:picLocks noGrp="1" noChangeAspect="1"/>
          </p:cNvPicPr>
          <p:nvPr>
            <p:ph idx="1"/>
          </p:nvPr>
        </p:nvPicPr>
        <p:blipFill>
          <a:blip r:embed="rId2"/>
          <a:stretch>
            <a:fillRect/>
          </a:stretch>
        </p:blipFill>
        <p:spPr>
          <a:xfrm>
            <a:off x="0" y="-2"/>
            <a:ext cx="9145481" cy="6858001"/>
          </a:xfrm>
        </p:spPr>
      </p:pic>
    </p:spTree>
    <p:extLst>
      <p:ext uri="{BB962C8B-B14F-4D97-AF65-F5344CB8AC3E}">
        <p14:creationId xmlns:p14="http://schemas.microsoft.com/office/powerpoint/2010/main" val="1235383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3">
            <a:extLst>
              <a:ext uri="{FF2B5EF4-FFF2-40B4-BE49-F238E27FC236}">
                <a16:creationId xmlns:a16="http://schemas.microsoft.com/office/drawing/2014/main" id="{D4E79BD5-9725-48F7-96B5-41B1DFC7D327}"/>
              </a:ext>
            </a:extLst>
          </p:cNvPr>
          <p:cNvSpPr>
            <a:spLocks noGrp="1"/>
          </p:cNvSpPr>
          <p:nvPr>
            <p:ph type="body" idx="1"/>
          </p:nvPr>
        </p:nvSpPr>
        <p:spPr>
          <a:xfrm>
            <a:off x="179512" y="2204865"/>
            <a:ext cx="8784976" cy="2903149"/>
          </a:xfrm>
          <a:prstGeom prst="round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noAutofit/>
          </a:bodyPr>
          <a:lstStyle/>
          <a:p>
            <a:pPr algn="ctr"/>
            <a:r>
              <a:rPr lang="ja-JP" altLang="en-US" sz="4000" dirty="0">
                <a:solidFill>
                  <a:schemeClr val="bg1"/>
                </a:solidFill>
              </a:rPr>
              <a:t>早いか遅いかだけで</a:t>
            </a:r>
            <a:endParaRPr lang="en-US" altLang="ja-JP" sz="4000" dirty="0">
              <a:solidFill>
                <a:schemeClr val="bg1"/>
              </a:solidFill>
            </a:endParaRPr>
          </a:p>
          <a:p>
            <a:pPr algn="ctr"/>
            <a:r>
              <a:rPr lang="ja-JP" altLang="en-US" sz="4000" u="sng" dirty="0">
                <a:solidFill>
                  <a:srgbClr val="FF0000"/>
                </a:solidFill>
              </a:rPr>
              <a:t>誰もが「わが家を空き家にする」</a:t>
            </a:r>
            <a:endParaRPr lang="en-US" altLang="ja-JP" sz="4000" u="sng" dirty="0">
              <a:solidFill>
                <a:srgbClr val="FF0000"/>
              </a:solidFill>
            </a:endParaRPr>
          </a:p>
          <a:p>
            <a:pPr algn="ctr"/>
            <a:r>
              <a:rPr lang="ja-JP" altLang="en-US" sz="4000" dirty="0">
                <a:solidFill>
                  <a:schemeClr val="bg1"/>
                </a:solidFill>
              </a:rPr>
              <a:t>可能性があります！</a:t>
            </a:r>
          </a:p>
        </p:txBody>
      </p:sp>
    </p:spTree>
    <p:extLst>
      <p:ext uri="{BB962C8B-B14F-4D97-AF65-F5344CB8AC3E}">
        <p14:creationId xmlns:p14="http://schemas.microsoft.com/office/powerpoint/2010/main" val="2310489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24A891-84BC-E01E-8605-3DC4B1CF7FCA}"/>
              </a:ext>
            </a:extLst>
          </p:cNvPr>
          <p:cNvSpPr>
            <a:spLocks noGrp="1"/>
          </p:cNvSpPr>
          <p:nvPr>
            <p:ph type="title"/>
          </p:nvPr>
        </p:nvSpPr>
        <p:spPr/>
        <p:txBody>
          <a:bodyPr/>
          <a:lstStyle/>
          <a:p>
            <a:r>
              <a:rPr kumimoji="1" lang="ja-JP" altLang="en-US"/>
              <a:t>空き家を資産に変えていく</a:t>
            </a:r>
          </a:p>
        </p:txBody>
      </p:sp>
      <p:sp>
        <p:nvSpPr>
          <p:cNvPr id="3" name="コンテンツ プレースホルダー 2">
            <a:extLst>
              <a:ext uri="{FF2B5EF4-FFF2-40B4-BE49-F238E27FC236}">
                <a16:creationId xmlns:a16="http://schemas.microsoft.com/office/drawing/2014/main" id="{33CC7D0C-86F3-3292-1E20-7F8709746127}"/>
              </a:ext>
            </a:extLst>
          </p:cNvPr>
          <p:cNvSpPr>
            <a:spLocks noGrp="1"/>
          </p:cNvSpPr>
          <p:nvPr>
            <p:ph idx="1"/>
          </p:nvPr>
        </p:nvSpPr>
        <p:spPr/>
        <p:txBody>
          <a:bodyPr/>
          <a:lstStyle/>
          <a:p>
            <a:pPr marL="0" indent="0">
              <a:buNone/>
            </a:pPr>
            <a:r>
              <a:rPr kumimoji="1" lang="ja-JP" altLang="en-US"/>
              <a:t>空き家のままではいけない</a:t>
            </a:r>
            <a:endParaRPr kumimoji="1" lang="en-US" altLang="ja-JP" dirty="0"/>
          </a:p>
          <a:p>
            <a:pPr marL="0" indent="0">
              <a:buNone/>
            </a:pPr>
            <a:r>
              <a:rPr lang="ja-JP" altLang="en-US"/>
              <a:t>　　</a:t>
            </a:r>
            <a:endParaRPr lang="en-US" altLang="ja-JP" dirty="0"/>
          </a:p>
          <a:p>
            <a:pPr marL="0" indent="0">
              <a:buNone/>
            </a:pPr>
            <a:r>
              <a:rPr lang="ja-JP" altLang="en-US"/>
              <a:t>　　</a:t>
            </a:r>
            <a:endParaRPr kumimoji="1" lang="ja-JP" altLang="en-US"/>
          </a:p>
        </p:txBody>
      </p:sp>
    </p:spTree>
    <p:extLst>
      <p:ext uri="{BB962C8B-B14F-4D97-AF65-F5344CB8AC3E}">
        <p14:creationId xmlns:p14="http://schemas.microsoft.com/office/powerpoint/2010/main" val="3148464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24A891-84BC-E01E-8605-3DC4B1CF7FCA}"/>
              </a:ext>
            </a:extLst>
          </p:cNvPr>
          <p:cNvSpPr>
            <a:spLocks noGrp="1"/>
          </p:cNvSpPr>
          <p:nvPr>
            <p:ph type="title"/>
          </p:nvPr>
        </p:nvSpPr>
        <p:spPr/>
        <p:txBody>
          <a:bodyPr/>
          <a:lstStyle/>
          <a:p>
            <a:r>
              <a:rPr kumimoji="1" lang="ja-JP" altLang="en-US"/>
              <a:t>空き家を資産に変えていく</a:t>
            </a:r>
          </a:p>
        </p:txBody>
      </p:sp>
      <p:sp>
        <p:nvSpPr>
          <p:cNvPr id="3" name="コンテンツ プレースホルダー 2">
            <a:extLst>
              <a:ext uri="{FF2B5EF4-FFF2-40B4-BE49-F238E27FC236}">
                <a16:creationId xmlns:a16="http://schemas.microsoft.com/office/drawing/2014/main" id="{33CC7D0C-86F3-3292-1E20-7F8709746127}"/>
              </a:ext>
            </a:extLst>
          </p:cNvPr>
          <p:cNvSpPr>
            <a:spLocks noGrp="1"/>
          </p:cNvSpPr>
          <p:nvPr>
            <p:ph idx="1"/>
          </p:nvPr>
        </p:nvSpPr>
        <p:spPr/>
        <p:txBody>
          <a:bodyPr/>
          <a:lstStyle/>
          <a:p>
            <a:pPr marL="0" indent="0">
              <a:buNone/>
            </a:pPr>
            <a:r>
              <a:rPr kumimoji="1" lang="ja-JP" altLang="en-US"/>
              <a:t>空き家のままではいけない</a:t>
            </a:r>
            <a:endParaRPr kumimoji="1" lang="en-US" altLang="ja-JP" dirty="0"/>
          </a:p>
          <a:p>
            <a:pPr marL="0" indent="0">
              <a:buNone/>
            </a:pPr>
            <a:r>
              <a:rPr lang="ja-JP" altLang="en-US"/>
              <a:t>　　</a:t>
            </a:r>
            <a:endParaRPr lang="en-US" altLang="ja-JP" dirty="0"/>
          </a:p>
          <a:p>
            <a:pPr marL="0" indent="0">
              <a:buNone/>
            </a:pPr>
            <a:r>
              <a:rPr lang="ja-JP" altLang="en-US"/>
              <a:t>　　１、売る　</a:t>
            </a:r>
            <a:endParaRPr kumimoji="1" lang="ja-JP" altLang="en-US"/>
          </a:p>
        </p:txBody>
      </p:sp>
    </p:spTree>
    <p:extLst>
      <p:ext uri="{BB962C8B-B14F-4D97-AF65-F5344CB8AC3E}">
        <p14:creationId xmlns:p14="http://schemas.microsoft.com/office/powerpoint/2010/main" val="888593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24A891-84BC-E01E-8605-3DC4B1CF7FCA}"/>
              </a:ext>
            </a:extLst>
          </p:cNvPr>
          <p:cNvSpPr>
            <a:spLocks noGrp="1"/>
          </p:cNvSpPr>
          <p:nvPr>
            <p:ph type="title"/>
          </p:nvPr>
        </p:nvSpPr>
        <p:spPr/>
        <p:txBody>
          <a:bodyPr/>
          <a:lstStyle/>
          <a:p>
            <a:r>
              <a:rPr kumimoji="1" lang="ja-JP" altLang="en-US"/>
              <a:t>空き家を資産に変えていく</a:t>
            </a:r>
          </a:p>
        </p:txBody>
      </p:sp>
      <p:sp>
        <p:nvSpPr>
          <p:cNvPr id="3" name="コンテンツ プレースホルダー 2">
            <a:extLst>
              <a:ext uri="{FF2B5EF4-FFF2-40B4-BE49-F238E27FC236}">
                <a16:creationId xmlns:a16="http://schemas.microsoft.com/office/drawing/2014/main" id="{33CC7D0C-86F3-3292-1E20-7F8709746127}"/>
              </a:ext>
            </a:extLst>
          </p:cNvPr>
          <p:cNvSpPr>
            <a:spLocks noGrp="1"/>
          </p:cNvSpPr>
          <p:nvPr>
            <p:ph idx="1"/>
          </p:nvPr>
        </p:nvSpPr>
        <p:spPr/>
        <p:txBody>
          <a:bodyPr/>
          <a:lstStyle/>
          <a:p>
            <a:pPr marL="0" indent="0">
              <a:buNone/>
            </a:pPr>
            <a:r>
              <a:rPr kumimoji="1" lang="ja-JP" altLang="en-US"/>
              <a:t>空き家のままではいけない</a:t>
            </a:r>
            <a:endParaRPr kumimoji="1" lang="en-US" altLang="ja-JP" dirty="0"/>
          </a:p>
          <a:p>
            <a:pPr marL="0" indent="0">
              <a:buNone/>
            </a:pPr>
            <a:r>
              <a:rPr lang="ja-JP" altLang="en-US"/>
              <a:t>　　</a:t>
            </a:r>
            <a:endParaRPr lang="en-US" altLang="ja-JP" dirty="0"/>
          </a:p>
          <a:p>
            <a:pPr marL="0" indent="0">
              <a:buNone/>
            </a:pPr>
            <a:r>
              <a:rPr lang="ja-JP" altLang="en-US"/>
              <a:t>　　１、売る　</a:t>
            </a:r>
            <a:r>
              <a:rPr lang="ja-JP" altLang="en-US">
                <a:solidFill>
                  <a:srgbClr val="FF0000"/>
                </a:solidFill>
              </a:rPr>
              <a:t>→  価値がないと売れない</a:t>
            </a:r>
            <a:endParaRPr lang="en-US" altLang="ja-JP" dirty="0">
              <a:solidFill>
                <a:srgbClr val="FF0000"/>
              </a:solidFill>
            </a:endParaRPr>
          </a:p>
          <a:p>
            <a:pPr marL="0" indent="0">
              <a:buNone/>
            </a:pPr>
            <a:endParaRPr kumimoji="1" lang="en-US" altLang="ja-JP" dirty="0"/>
          </a:p>
          <a:p>
            <a:pPr marL="0" indent="0">
              <a:buNone/>
            </a:pPr>
            <a:r>
              <a:rPr lang="ja-JP" altLang="en-US"/>
              <a:t>　　</a:t>
            </a:r>
            <a:endParaRPr kumimoji="1" lang="ja-JP" altLang="en-US"/>
          </a:p>
        </p:txBody>
      </p:sp>
    </p:spTree>
    <p:extLst>
      <p:ext uri="{BB962C8B-B14F-4D97-AF65-F5344CB8AC3E}">
        <p14:creationId xmlns:p14="http://schemas.microsoft.com/office/powerpoint/2010/main" val="3431884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24A891-84BC-E01E-8605-3DC4B1CF7FCA}"/>
              </a:ext>
            </a:extLst>
          </p:cNvPr>
          <p:cNvSpPr>
            <a:spLocks noGrp="1"/>
          </p:cNvSpPr>
          <p:nvPr>
            <p:ph type="title"/>
          </p:nvPr>
        </p:nvSpPr>
        <p:spPr/>
        <p:txBody>
          <a:bodyPr/>
          <a:lstStyle/>
          <a:p>
            <a:r>
              <a:rPr kumimoji="1" lang="ja-JP" altLang="en-US"/>
              <a:t>空き家を資産に変えていく</a:t>
            </a:r>
          </a:p>
        </p:txBody>
      </p:sp>
      <p:sp>
        <p:nvSpPr>
          <p:cNvPr id="3" name="コンテンツ プレースホルダー 2">
            <a:extLst>
              <a:ext uri="{FF2B5EF4-FFF2-40B4-BE49-F238E27FC236}">
                <a16:creationId xmlns:a16="http://schemas.microsoft.com/office/drawing/2014/main" id="{33CC7D0C-86F3-3292-1E20-7F8709746127}"/>
              </a:ext>
            </a:extLst>
          </p:cNvPr>
          <p:cNvSpPr>
            <a:spLocks noGrp="1"/>
          </p:cNvSpPr>
          <p:nvPr>
            <p:ph idx="1"/>
          </p:nvPr>
        </p:nvSpPr>
        <p:spPr/>
        <p:txBody>
          <a:bodyPr/>
          <a:lstStyle/>
          <a:p>
            <a:pPr marL="0" indent="0">
              <a:buNone/>
            </a:pPr>
            <a:r>
              <a:rPr kumimoji="1" lang="ja-JP" altLang="en-US"/>
              <a:t>空き家のままではいけない</a:t>
            </a:r>
            <a:endParaRPr kumimoji="1" lang="en-US" altLang="ja-JP" dirty="0"/>
          </a:p>
          <a:p>
            <a:pPr marL="0" indent="0">
              <a:buNone/>
            </a:pPr>
            <a:r>
              <a:rPr lang="ja-JP" altLang="en-US"/>
              <a:t>　　</a:t>
            </a:r>
            <a:endParaRPr lang="en-US" altLang="ja-JP" dirty="0"/>
          </a:p>
          <a:p>
            <a:pPr marL="0" indent="0">
              <a:buNone/>
            </a:pPr>
            <a:r>
              <a:rPr lang="ja-JP" altLang="en-US"/>
              <a:t>　　１、売る　→  価値がないと売れない</a:t>
            </a:r>
            <a:endParaRPr lang="en-US" altLang="ja-JP" dirty="0"/>
          </a:p>
          <a:p>
            <a:pPr marL="0" indent="0">
              <a:buNone/>
            </a:pPr>
            <a:endParaRPr kumimoji="1" lang="en-US" altLang="ja-JP" dirty="0"/>
          </a:p>
          <a:p>
            <a:pPr marL="0" indent="0">
              <a:buNone/>
            </a:pPr>
            <a:r>
              <a:rPr lang="ja-JP" altLang="en-US"/>
              <a:t>　　２、貸す　</a:t>
            </a:r>
            <a:endParaRPr kumimoji="1" lang="ja-JP" altLang="en-US"/>
          </a:p>
        </p:txBody>
      </p:sp>
    </p:spTree>
    <p:extLst>
      <p:ext uri="{BB962C8B-B14F-4D97-AF65-F5344CB8AC3E}">
        <p14:creationId xmlns:p14="http://schemas.microsoft.com/office/powerpoint/2010/main" val="952468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24A891-84BC-E01E-8605-3DC4B1CF7FCA}"/>
              </a:ext>
            </a:extLst>
          </p:cNvPr>
          <p:cNvSpPr>
            <a:spLocks noGrp="1"/>
          </p:cNvSpPr>
          <p:nvPr>
            <p:ph type="title"/>
          </p:nvPr>
        </p:nvSpPr>
        <p:spPr/>
        <p:txBody>
          <a:bodyPr/>
          <a:lstStyle/>
          <a:p>
            <a:r>
              <a:rPr kumimoji="1" lang="ja-JP" altLang="en-US"/>
              <a:t>空き家を資産に変えていく</a:t>
            </a:r>
          </a:p>
        </p:txBody>
      </p:sp>
      <p:sp>
        <p:nvSpPr>
          <p:cNvPr id="3" name="コンテンツ プレースホルダー 2">
            <a:extLst>
              <a:ext uri="{FF2B5EF4-FFF2-40B4-BE49-F238E27FC236}">
                <a16:creationId xmlns:a16="http://schemas.microsoft.com/office/drawing/2014/main" id="{33CC7D0C-86F3-3292-1E20-7F8709746127}"/>
              </a:ext>
            </a:extLst>
          </p:cNvPr>
          <p:cNvSpPr>
            <a:spLocks noGrp="1"/>
          </p:cNvSpPr>
          <p:nvPr>
            <p:ph idx="1"/>
          </p:nvPr>
        </p:nvSpPr>
        <p:spPr/>
        <p:txBody>
          <a:bodyPr/>
          <a:lstStyle/>
          <a:p>
            <a:pPr marL="0" indent="0">
              <a:buNone/>
            </a:pPr>
            <a:r>
              <a:rPr kumimoji="1" lang="ja-JP" altLang="en-US"/>
              <a:t>空き家のままではいけない</a:t>
            </a:r>
            <a:endParaRPr kumimoji="1" lang="en-US" altLang="ja-JP" dirty="0"/>
          </a:p>
          <a:p>
            <a:pPr marL="0" indent="0">
              <a:buNone/>
            </a:pPr>
            <a:r>
              <a:rPr lang="ja-JP" altLang="en-US"/>
              <a:t>　　</a:t>
            </a:r>
            <a:endParaRPr lang="en-US" altLang="ja-JP" dirty="0"/>
          </a:p>
          <a:p>
            <a:pPr marL="0" indent="0">
              <a:buNone/>
            </a:pPr>
            <a:r>
              <a:rPr lang="ja-JP" altLang="en-US"/>
              <a:t>　　１、売る　→  価値がないと売れない</a:t>
            </a:r>
            <a:endParaRPr lang="en-US" altLang="ja-JP" dirty="0"/>
          </a:p>
          <a:p>
            <a:pPr marL="0" indent="0">
              <a:buNone/>
            </a:pPr>
            <a:endParaRPr kumimoji="1" lang="en-US" altLang="ja-JP" dirty="0"/>
          </a:p>
          <a:p>
            <a:pPr marL="0" indent="0">
              <a:buNone/>
            </a:pPr>
            <a:r>
              <a:rPr lang="ja-JP" altLang="en-US"/>
              <a:t>　　２、貸す　</a:t>
            </a:r>
            <a:r>
              <a:rPr lang="ja-JP" altLang="en-US">
                <a:solidFill>
                  <a:srgbClr val="FF0000"/>
                </a:solidFill>
              </a:rPr>
              <a:t>→  価値がないと借り手がない</a:t>
            </a:r>
            <a:endParaRPr lang="en-US" altLang="ja-JP" dirty="0">
              <a:solidFill>
                <a:srgbClr val="FF0000"/>
              </a:solidFill>
            </a:endParaRPr>
          </a:p>
          <a:p>
            <a:pPr marL="0" indent="0">
              <a:buNone/>
            </a:pPr>
            <a:endParaRPr kumimoji="1" lang="en-US" altLang="ja-JP" dirty="0"/>
          </a:p>
          <a:p>
            <a:pPr marL="0" indent="0">
              <a:buNone/>
            </a:pPr>
            <a:r>
              <a:rPr lang="ja-JP" altLang="en-US"/>
              <a:t>　　</a:t>
            </a:r>
            <a:endParaRPr kumimoji="1" lang="ja-JP" altLang="en-US"/>
          </a:p>
        </p:txBody>
      </p:sp>
    </p:spTree>
    <p:extLst>
      <p:ext uri="{BB962C8B-B14F-4D97-AF65-F5344CB8AC3E}">
        <p14:creationId xmlns:p14="http://schemas.microsoft.com/office/powerpoint/2010/main" val="1398423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24A891-84BC-E01E-8605-3DC4B1CF7FCA}"/>
              </a:ext>
            </a:extLst>
          </p:cNvPr>
          <p:cNvSpPr>
            <a:spLocks noGrp="1"/>
          </p:cNvSpPr>
          <p:nvPr>
            <p:ph type="title"/>
          </p:nvPr>
        </p:nvSpPr>
        <p:spPr/>
        <p:txBody>
          <a:bodyPr/>
          <a:lstStyle/>
          <a:p>
            <a:r>
              <a:rPr kumimoji="1" lang="ja-JP" altLang="en-US"/>
              <a:t>空き家を資産に変えていく</a:t>
            </a:r>
          </a:p>
        </p:txBody>
      </p:sp>
      <p:sp>
        <p:nvSpPr>
          <p:cNvPr id="3" name="コンテンツ プレースホルダー 2">
            <a:extLst>
              <a:ext uri="{FF2B5EF4-FFF2-40B4-BE49-F238E27FC236}">
                <a16:creationId xmlns:a16="http://schemas.microsoft.com/office/drawing/2014/main" id="{33CC7D0C-86F3-3292-1E20-7F8709746127}"/>
              </a:ext>
            </a:extLst>
          </p:cNvPr>
          <p:cNvSpPr>
            <a:spLocks noGrp="1"/>
          </p:cNvSpPr>
          <p:nvPr>
            <p:ph idx="1"/>
          </p:nvPr>
        </p:nvSpPr>
        <p:spPr/>
        <p:txBody>
          <a:bodyPr/>
          <a:lstStyle/>
          <a:p>
            <a:pPr marL="0" indent="0">
              <a:buNone/>
            </a:pPr>
            <a:r>
              <a:rPr kumimoji="1" lang="ja-JP" altLang="en-US"/>
              <a:t>空き家のままではいけない</a:t>
            </a:r>
            <a:endParaRPr kumimoji="1" lang="en-US" altLang="ja-JP" dirty="0"/>
          </a:p>
          <a:p>
            <a:pPr marL="0" indent="0">
              <a:buNone/>
            </a:pPr>
            <a:r>
              <a:rPr lang="ja-JP" altLang="en-US"/>
              <a:t>　　</a:t>
            </a:r>
            <a:endParaRPr lang="en-US" altLang="ja-JP" dirty="0"/>
          </a:p>
          <a:p>
            <a:pPr marL="0" indent="0">
              <a:buNone/>
            </a:pPr>
            <a:r>
              <a:rPr lang="ja-JP" altLang="en-US"/>
              <a:t>　　１、売る　→  価値がないと売れない</a:t>
            </a:r>
            <a:endParaRPr lang="en-US" altLang="ja-JP" dirty="0"/>
          </a:p>
          <a:p>
            <a:pPr marL="0" indent="0">
              <a:buNone/>
            </a:pPr>
            <a:endParaRPr kumimoji="1" lang="en-US" altLang="ja-JP" dirty="0"/>
          </a:p>
          <a:p>
            <a:pPr marL="0" indent="0">
              <a:buNone/>
            </a:pPr>
            <a:r>
              <a:rPr lang="ja-JP" altLang="en-US"/>
              <a:t>　　２、貸す　→  価値がないと借り手がない</a:t>
            </a:r>
            <a:endParaRPr lang="en-US" altLang="ja-JP" dirty="0"/>
          </a:p>
          <a:p>
            <a:pPr marL="0" indent="0">
              <a:buNone/>
            </a:pPr>
            <a:endParaRPr kumimoji="1" lang="en-US" altLang="ja-JP" dirty="0"/>
          </a:p>
          <a:p>
            <a:pPr marL="0" indent="0">
              <a:buNone/>
            </a:pPr>
            <a:r>
              <a:rPr lang="ja-JP" altLang="en-US"/>
              <a:t>　　３、引き継ぐ</a:t>
            </a:r>
            <a:endParaRPr lang="en-US" altLang="ja-JP" dirty="0"/>
          </a:p>
          <a:p>
            <a:pPr marL="0" indent="0">
              <a:buNone/>
            </a:pPr>
            <a:r>
              <a:rPr kumimoji="1" lang="ja-JP" altLang="en-US"/>
              <a:t>　　　　　　　</a:t>
            </a:r>
          </a:p>
        </p:txBody>
      </p:sp>
    </p:spTree>
    <p:extLst>
      <p:ext uri="{BB962C8B-B14F-4D97-AF65-F5344CB8AC3E}">
        <p14:creationId xmlns:p14="http://schemas.microsoft.com/office/powerpoint/2010/main" val="4184193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24A891-84BC-E01E-8605-3DC4B1CF7FCA}"/>
              </a:ext>
            </a:extLst>
          </p:cNvPr>
          <p:cNvSpPr>
            <a:spLocks noGrp="1"/>
          </p:cNvSpPr>
          <p:nvPr>
            <p:ph type="title"/>
          </p:nvPr>
        </p:nvSpPr>
        <p:spPr/>
        <p:txBody>
          <a:bodyPr/>
          <a:lstStyle/>
          <a:p>
            <a:r>
              <a:rPr kumimoji="1" lang="ja-JP" altLang="en-US"/>
              <a:t>空き家を資産に変えていく</a:t>
            </a:r>
          </a:p>
        </p:txBody>
      </p:sp>
      <p:sp>
        <p:nvSpPr>
          <p:cNvPr id="3" name="コンテンツ プレースホルダー 2">
            <a:extLst>
              <a:ext uri="{FF2B5EF4-FFF2-40B4-BE49-F238E27FC236}">
                <a16:creationId xmlns:a16="http://schemas.microsoft.com/office/drawing/2014/main" id="{33CC7D0C-86F3-3292-1E20-7F8709746127}"/>
              </a:ext>
            </a:extLst>
          </p:cNvPr>
          <p:cNvSpPr>
            <a:spLocks noGrp="1"/>
          </p:cNvSpPr>
          <p:nvPr>
            <p:ph idx="1"/>
          </p:nvPr>
        </p:nvSpPr>
        <p:spPr/>
        <p:txBody>
          <a:bodyPr/>
          <a:lstStyle/>
          <a:p>
            <a:pPr marL="0" indent="0">
              <a:buNone/>
            </a:pPr>
            <a:r>
              <a:rPr kumimoji="1" lang="ja-JP" altLang="en-US"/>
              <a:t>空き家のままではいけない</a:t>
            </a:r>
            <a:endParaRPr kumimoji="1" lang="en-US" altLang="ja-JP" dirty="0"/>
          </a:p>
          <a:p>
            <a:pPr marL="0" indent="0">
              <a:buNone/>
            </a:pPr>
            <a:r>
              <a:rPr lang="ja-JP" altLang="en-US"/>
              <a:t>　　</a:t>
            </a:r>
            <a:endParaRPr lang="en-US" altLang="ja-JP" dirty="0"/>
          </a:p>
          <a:p>
            <a:pPr marL="0" indent="0">
              <a:buNone/>
            </a:pPr>
            <a:r>
              <a:rPr lang="ja-JP" altLang="en-US"/>
              <a:t>　　１、売る　→  価値がないと売れない</a:t>
            </a:r>
            <a:endParaRPr lang="en-US" altLang="ja-JP" dirty="0"/>
          </a:p>
          <a:p>
            <a:pPr marL="0" indent="0">
              <a:buNone/>
            </a:pPr>
            <a:endParaRPr kumimoji="1" lang="en-US" altLang="ja-JP" dirty="0"/>
          </a:p>
          <a:p>
            <a:pPr marL="0" indent="0">
              <a:buNone/>
            </a:pPr>
            <a:r>
              <a:rPr lang="ja-JP" altLang="en-US"/>
              <a:t>　　２、貸す　→  価値がないと借り手がない</a:t>
            </a:r>
            <a:endParaRPr lang="en-US" altLang="ja-JP" dirty="0"/>
          </a:p>
          <a:p>
            <a:pPr marL="0" indent="0">
              <a:buNone/>
            </a:pPr>
            <a:endParaRPr kumimoji="1" lang="en-US" altLang="ja-JP" dirty="0"/>
          </a:p>
          <a:p>
            <a:pPr marL="0" indent="0">
              <a:buNone/>
            </a:pPr>
            <a:r>
              <a:rPr lang="ja-JP" altLang="en-US"/>
              <a:t>　　３、引き継ぐ</a:t>
            </a:r>
            <a:endParaRPr lang="en-US" altLang="ja-JP" dirty="0"/>
          </a:p>
          <a:p>
            <a:pPr marL="0" indent="0">
              <a:buNone/>
            </a:pPr>
            <a:r>
              <a:rPr kumimoji="1" lang="ja-JP" altLang="en-US"/>
              <a:t>　　　　　　　</a:t>
            </a:r>
            <a:r>
              <a:rPr kumimoji="1" lang="ja-JP" altLang="en-US">
                <a:solidFill>
                  <a:srgbClr val="FF0000"/>
                </a:solidFill>
              </a:rPr>
              <a:t>→  価値がないと相続しない</a:t>
            </a:r>
            <a:endParaRPr kumimoji="1" lang="en-US" altLang="ja-JP" dirty="0">
              <a:solidFill>
                <a:srgbClr val="FF0000"/>
              </a:solidFill>
            </a:endParaRPr>
          </a:p>
          <a:p>
            <a:pPr marL="0" indent="0">
              <a:buNone/>
            </a:pPr>
            <a:endParaRPr lang="en-US" altLang="ja-JP" dirty="0">
              <a:solidFill>
                <a:srgbClr val="FF0000"/>
              </a:solidFill>
            </a:endParaRPr>
          </a:p>
          <a:p>
            <a:pPr marL="0" indent="0">
              <a:buNone/>
            </a:pPr>
            <a:r>
              <a:rPr kumimoji="1" lang="ja-JP" altLang="en-US"/>
              <a:t>　　　</a:t>
            </a:r>
          </a:p>
        </p:txBody>
      </p:sp>
    </p:spTree>
    <p:extLst>
      <p:ext uri="{BB962C8B-B14F-4D97-AF65-F5344CB8AC3E}">
        <p14:creationId xmlns:p14="http://schemas.microsoft.com/office/powerpoint/2010/main" val="829894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24A891-84BC-E01E-8605-3DC4B1CF7FCA}"/>
              </a:ext>
            </a:extLst>
          </p:cNvPr>
          <p:cNvSpPr>
            <a:spLocks noGrp="1"/>
          </p:cNvSpPr>
          <p:nvPr>
            <p:ph type="title"/>
          </p:nvPr>
        </p:nvSpPr>
        <p:spPr/>
        <p:txBody>
          <a:bodyPr/>
          <a:lstStyle/>
          <a:p>
            <a:r>
              <a:rPr kumimoji="1" lang="ja-JP" altLang="en-US"/>
              <a:t>空き家を資産に変えていく</a:t>
            </a:r>
          </a:p>
        </p:txBody>
      </p:sp>
      <p:sp>
        <p:nvSpPr>
          <p:cNvPr id="3" name="コンテンツ プレースホルダー 2">
            <a:extLst>
              <a:ext uri="{FF2B5EF4-FFF2-40B4-BE49-F238E27FC236}">
                <a16:creationId xmlns:a16="http://schemas.microsoft.com/office/drawing/2014/main" id="{33CC7D0C-86F3-3292-1E20-7F8709746127}"/>
              </a:ext>
            </a:extLst>
          </p:cNvPr>
          <p:cNvSpPr>
            <a:spLocks noGrp="1"/>
          </p:cNvSpPr>
          <p:nvPr>
            <p:ph idx="1"/>
          </p:nvPr>
        </p:nvSpPr>
        <p:spPr/>
        <p:txBody>
          <a:bodyPr/>
          <a:lstStyle/>
          <a:p>
            <a:pPr marL="0" indent="0">
              <a:buNone/>
            </a:pPr>
            <a:r>
              <a:rPr kumimoji="1" lang="ja-JP" altLang="en-US"/>
              <a:t>空き家のままではいけない</a:t>
            </a:r>
            <a:endParaRPr kumimoji="1" lang="en-US" altLang="ja-JP" dirty="0"/>
          </a:p>
          <a:p>
            <a:pPr marL="0" indent="0">
              <a:buNone/>
            </a:pPr>
            <a:r>
              <a:rPr lang="ja-JP" altLang="en-US"/>
              <a:t>　　</a:t>
            </a:r>
            <a:endParaRPr lang="en-US" altLang="ja-JP" dirty="0"/>
          </a:p>
          <a:p>
            <a:pPr marL="0" indent="0">
              <a:buNone/>
            </a:pPr>
            <a:r>
              <a:rPr lang="ja-JP" altLang="en-US"/>
              <a:t>　　１、売る　→  価値がないと売れない</a:t>
            </a:r>
            <a:endParaRPr lang="en-US" altLang="ja-JP" dirty="0"/>
          </a:p>
          <a:p>
            <a:pPr marL="0" indent="0">
              <a:buNone/>
            </a:pPr>
            <a:endParaRPr kumimoji="1" lang="en-US" altLang="ja-JP" dirty="0"/>
          </a:p>
          <a:p>
            <a:pPr marL="0" indent="0">
              <a:buNone/>
            </a:pPr>
            <a:r>
              <a:rPr lang="ja-JP" altLang="en-US"/>
              <a:t>　　２、貸す　→  価値がないと借り手がない</a:t>
            </a:r>
            <a:endParaRPr lang="en-US" altLang="ja-JP" dirty="0"/>
          </a:p>
          <a:p>
            <a:pPr marL="0" indent="0">
              <a:buNone/>
            </a:pPr>
            <a:endParaRPr kumimoji="1" lang="en-US" altLang="ja-JP" dirty="0"/>
          </a:p>
          <a:p>
            <a:pPr marL="0" indent="0">
              <a:buNone/>
            </a:pPr>
            <a:r>
              <a:rPr lang="ja-JP" altLang="en-US"/>
              <a:t>　　３、引き継ぐ</a:t>
            </a:r>
            <a:endParaRPr lang="en-US" altLang="ja-JP" dirty="0"/>
          </a:p>
          <a:p>
            <a:pPr marL="0" indent="0">
              <a:buNone/>
            </a:pPr>
            <a:r>
              <a:rPr kumimoji="1" lang="ja-JP" altLang="en-US"/>
              <a:t>　　　　　　　→  価値がないと相続しない</a:t>
            </a:r>
            <a:endParaRPr kumimoji="1" lang="en-US" altLang="ja-JP" dirty="0"/>
          </a:p>
          <a:p>
            <a:pPr marL="0" indent="0">
              <a:buNone/>
            </a:pPr>
            <a:endParaRPr lang="en-US" altLang="ja-JP" dirty="0"/>
          </a:p>
          <a:p>
            <a:pPr marL="0" indent="0">
              <a:buNone/>
            </a:pPr>
            <a:r>
              <a:rPr kumimoji="1" lang="ja-JP" altLang="en-US"/>
              <a:t>　　　</a:t>
            </a:r>
            <a:r>
              <a:rPr kumimoji="1" lang="ja-JP" altLang="en-US">
                <a:solidFill>
                  <a:srgbClr val="FF0000"/>
                </a:solidFill>
              </a:rPr>
              <a:t>経済的な価値を上げることが大事</a:t>
            </a:r>
          </a:p>
        </p:txBody>
      </p:sp>
    </p:spTree>
    <p:extLst>
      <p:ext uri="{BB962C8B-B14F-4D97-AF65-F5344CB8AC3E}">
        <p14:creationId xmlns:p14="http://schemas.microsoft.com/office/powerpoint/2010/main" val="3258030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3D6E21-C154-4942-BF6E-CF404890EF2C}"/>
              </a:ext>
            </a:extLst>
          </p:cNvPr>
          <p:cNvSpPr>
            <a:spLocks noGrp="1"/>
          </p:cNvSpPr>
          <p:nvPr>
            <p:ph type="title"/>
          </p:nvPr>
        </p:nvSpPr>
        <p:spPr>
          <a:xfrm>
            <a:off x="0" y="30161"/>
            <a:ext cx="7299702" cy="559119"/>
          </a:xfrm>
        </p:spPr>
        <p:txBody>
          <a:bodyPr>
            <a:normAutofit fontScale="90000"/>
          </a:bodyPr>
          <a:lstStyle/>
          <a:p>
            <a:br>
              <a:rPr kumimoji="1" lang="en-US" altLang="ja-JP" dirty="0"/>
            </a:br>
            <a:endParaRPr kumimoji="1" lang="ja-JP" altLang="en-US"/>
          </a:p>
        </p:txBody>
      </p:sp>
      <p:sp>
        <p:nvSpPr>
          <p:cNvPr id="3" name="コンテンツ プレースホルダー 2">
            <a:extLst>
              <a:ext uri="{FF2B5EF4-FFF2-40B4-BE49-F238E27FC236}">
                <a16:creationId xmlns:a16="http://schemas.microsoft.com/office/drawing/2014/main" id="{80DD61A0-6594-C647-8C2D-7062D36EED23}"/>
              </a:ext>
            </a:extLst>
          </p:cNvPr>
          <p:cNvSpPr>
            <a:spLocks noGrp="1"/>
          </p:cNvSpPr>
          <p:nvPr>
            <p:ph idx="1"/>
          </p:nvPr>
        </p:nvSpPr>
        <p:spPr>
          <a:xfrm>
            <a:off x="312392" y="996952"/>
            <a:ext cx="8519216" cy="5713342"/>
          </a:xfrm>
        </p:spPr>
        <p:txBody>
          <a:bodyPr>
            <a:noAutofit/>
          </a:bodyPr>
          <a:lstStyle/>
          <a:p>
            <a:pPr marL="0" indent="0">
              <a:buNone/>
            </a:pPr>
            <a:r>
              <a:rPr kumimoji="1" lang="en-US" altLang="ja-JP" sz="2400" dirty="0"/>
              <a:t>        </a:t>
            </a:r>
            <a:r>
              <a:rPr kumimoji="1" lang="ja-JP" altLang="en-US" sz="2400"/>
              <a:t>　　自治体</a:t>
            </a:r>
            <a:r>
              <a:rPr kumimoji="1" lang="ja-JP" altLang="en-US" sz="2400" dirty="0"/>
              <a:t>の</a:t>
            </a:r>
            <a:r>
              <a:rPr kumimoji="1" lang="ja-JP" altLang="en-US" sz="2400"/>
              <a:t>出来ないことを行う</a:t>
            </a:r>
            <a:endParaRPr kumimoji="1" lang="en-US" altLang="ja-JP" sz="2400" dirty="0"/>
          </a:p>
          <a:p>
            <a:pPr marL="0" indent="0">
              <a:buNone/>
            </a:pPr>
            <a:br>
              <a:rPr lang="en-US" altLang="ja-JP" sz="2400" dirty="0"/>
            </a:br>
            <a:r>
              <a:rPr lang="en-US" altLang="ja-JP" sz="2400" dirty="0"/>
              <a:t>                   </a:t>
            </a:r>
            <a:r>
              <a:rPr lang="ja-JP" altLang="en-US" sz="2400"/>
              <a:t>　</a:t>
            </a:r>
            <a:r>
              <a:rPr lang="en-US" altLang="ja-JP" sz="2400" dirty="0"/>
              <a:t>    </a:t>
            </a:r>
            <a:r>
              <a:rPr kumimoji="1" lang="ja-JP" altLang="en-US" sz="2400"/>
              <a:t>⬇️</a:t>
            </a:r>
            <a:endParaRPr kumimoji="1" lang="en-US" altLang="ja-JP" sz="2400" dirty="0"/>
          </a:p>
          <a:p>
            <a:pPr marL="0" indent="0" algn="ctr">
              <a:buNone/>
            </a:pPr>
            <a:r>
              <a:rPr kumimoji="1" lang="en-US" altLang="ja-JP" sz="2400" dirty="0"/>
              <a:t> </a:t>
            </a:r>
            <a:r>
              <a:rPr kumimoji="1" lang="ja-JP" altLang="en-US" sz="2400" dirty="0"/>
              <a:t>自治体と情報共有し自治体と共に「空き家課題</a:t>
            </a:r>
            <a:r>
              <a:rPr kumimoji="1" lang="ja-JP" altLang="en-US" sz="2400"/>
              <a:t>解決」</a:t>
            </a:r>
            <a:endParaRPr kumimoji="1" lang="en-US" altLang="ja-JP" sz="2400" dirty="0"/>
          </a:p>
          <a:p>
            <a:pPr marL="0" indent="0" algn="ctr">
              <a:buNone/>
            </a:pPr>
            <a:endParaRPr kumimoji="1" lang="en-US" altLang="ja-JP" sz="2400" dirty="0"/>
          </a:p>
          <a:p>
            <a:pPr marL="0" indent="0">
              <a:buNone/>
            </a:pPr>
            <a:r>
              <a:rPr kumimoji="1" lang="en-US" altLang="ja-JP" sz="2400" dirty="0"/>
              <a:t>      </a:t>
            </a:r>
            <a:r>
              <a:rPr kumimoji="1" lang="ja-JP" altLang="en-US" sz="2400" dirty="0"/>
              <a:t>（空き家バンク）　</a:t>
            </a:r>
            <a:r>
              <a:rPr kumimoji="1" lang="en-US" altLang="ja-JP" sz="2400" dirty="0"/>
              <a:t> </a:t>
            </a:r>
            <a:r>
              <a:rPr kumimoji="1" lang="ja-JP" altLang="en-US" sz="2400"/>
              <a:t>⬇️ 　　　　　　　　　　　　</a:t>
            </a:r>
            <a:endParaRPr kumimoji="1" lang="en-US" altLang="ja-JP" sz="2400" dirty="0"/>
          </a:p>
          <a:p>
            <a:pPr marL="0" indent="0">
              <a:buNone/>
            </a:pPr>
            <a:r>
              <a:rPr kumimoji="1" lang="en-US" altLang="ja-JP" sz="2400" dirty="0"/>
              <a:t>  </a:t>
            </a:r>
            <a:r>
              <a:rPr kumimoji="1" lang="ja-JP" altLang="en-US" sz="2400"/>
              <a:t>　自治体</a:t>
            </a:r>
            <a:r>
              <a:rPr kumimoji="1" lang="ja-JP" altLang="en-US" sz="2400" dirty="0"/>
              <a:t>情報管理発信</a:t>
            </a:r>
            <a:r>
              <a:rPr kumimoji="1" lang="en-US" altLang="ja-JP" sz="2400" dirty="0"/>
              <a:t> </a:t>
            </a:r>
            <a:r>
              <a:rPr kumimoji="1" lang="ja-JP" altLang="en-US" sz="2400" dirty="0"/>
              <a:t>⇦</a:t>
            </a:r>
            <a:r>
              <a:rPr kumimoji="1" lang="ja-JP" altLang="en-US" sz="2400" dirty="0">
                <a:solidFill>
                  <a:srgbClr val="FF0000"/>
                </a:solidFill>
              </a:rPr>
              <a:t>連携</a:t>
            </a:r>
            <a:r>
              <a:rPr kumimoji="1" lang="ja-JP" altLang="en-US" sz="2400"/>
              <a:t>⇨</a:t>
            </a:r>
            <a:r>
              <a:rPr kumimoji="1" lang="en-US" altLang="ja-JP" sz="2400" dirty="0"/>
              <a:t> </a:t>
            </a:r>
            <a:r>
              <a:rPr kumimoji="1" lang="ja-JP" altLang="en-US" sz="2400"/>
              <a:t>民間で</a:t>
            </a:r>
            <a:r>
              <a:rPr lang="ja-JP" altLang="en-US" sz="2400"/>
              <a:t>地域の価値を上げる</a:t>
            </a:r>
            <a:endParaRPr kumimoji="1" lang="en-US" altLang="ja-JP" sz="2400" dirty="0"/>
          </a:p>
          <a:p>
            <a:pPr marL="0" indent="0">
              <a:buNone/>
            </a:pPr>
            <a:endParaRPr kumimoji="1" lang="en-US" altLang="ja-JP" sz="2400" dirty="0"/>
          </a:p>
          <a:p>
            <a:pPr marL="0" indent="0">
              <a:buNone/>
            </a:pPr>
            <a:r>
              <a:rPr kumimoji="1" lang="ja-JP" altLang="en-US" sz="2400" dirty="0"/>
              <a:t>　　　　　　　　</a:t>
            </a:r>
            <a:r>
              <a:rPr kumimoji="1" lang="en-US" altLang="ja-JP" sz="2400" dirty="0"/>
              <a:t>      </a:t>
            </a:r>
            <a:r>
              <a:rPr kumimoji="1" lang="ja-JP" altLang="en-US" sz="2400" dirty="0"/>
              <a:t>　</a:t>
            </a:r>
            <a:r>
              <a:rPr kumimoji="1" lang="en-US" altLang="ja-JP" sz="2400" dirty="0"/>
              <a:t> </a:t>
            </a:r>
            <a:r>
              <a:rPr kumimoji="1" lang="ja-JP" altLang="en-US" sz="2400" dirty="0"/>
              <a:t>⬇️</a:t>
            </a:r>
            <a:endParaRPr kumimoji="1" lang="en-US" altLang="ja-JP" sz="2400" dirty="0"/>
          </a:p>
          <a:p>
            <a:pPr marL="0" indent="0">
              <a:buNone/>
            </a:pPr>
            <a:r>
              <a:rPr kumimoji="1" lang="ja-JP" altLang="en-US" sz="2400"/>
              <a:t>　　　　　　　　　　　　　　　</a:t>
            </a:r>
            <a:r>
              <a:rPr kumimoji="1" lang="en-US" altLang="ja-JP" sz="2400" dirty="0"/>
              <a:t> </a:t>
            </a:r>
            <a:r>
              <a:rPr kumimoji="1" lang="ja-JP" altLang="en-US" sz="2400"/>
              <a:t>・</a:t>
            </a:r>
            <a:r>
              <a:rPr kumimoji="1" lang="ja-JP" altLang="en-US" sz="2400" dirty="0"/>
              <a:t>発生抑制</a:t>
            </a:r>
            <a:endParaRPr kumimoji="1" lang="en-US" altLang="ja-JP" sz="2400" dirty="0"/>
          </a:p>
          <a:p>
            <a:pPr marL="0" indent="0">
              <a:buNone/>
            </a:pPr>
            <a:r>
              <a:rPr kumimoji="1" lang="ja-JP" altLang="en-US" sz="2400"/>
              <a:t>　　　　　　　　　　　　　　　</a:t>
            </a:r>
            <a:r>
              <a:rPr kumimoji="1" lang="en-US" altLang="ja-JP" sz="2400" dirty="0"/>
              <a:t> </a:t>
            </a:r>
            <a:r>
              <a:rPr kumimoji="1" lang="ja-JP" altLang="en-US" sz="2400" dirty="0"/>
              <a:t>・解体促進</a:t>
            </a:r>
            <a:endParaRPr kumimoji="1" lang="en-US" altLang="ja-JP" sz="2400" dirty="0"/>
          </a:p>
          <a:p>
            <a:pPr marL="0" indent="0">
              <a:buNone/>
            </a:pPr>
            <a:r>
              <a:rPr kumimoji="1" lang="ja-JP" altLang="en-US" sz="2400"/>
              <a:t>　　　　　　　　　　　　　　　</a:t>
            </a:r>
            <a:r>
              <a:rPr kumimoji="1" lang="en-US" altLang="ja-JP" sz="2400" dirty="0"/>
              <a:t> </a:t>
            </a:r>
            <a:r>
              <a:rPr kumimoji="1" lang="ja-JP" altLang="en-US" sz="2400" dirty="0"/>
              <a:t>・</a:t>
            </a:r>
            <a:r>
              <a:rPr lang="ja-JP" altLang="en-US" sz="2400" dirty="0"/>
              <a:t>利活用</a:t>
            </a:r>
            <a:endParaRPr kumimoji="1" lang="en-US" altLang="ja-JP" sz="2400" dirty="0"/>
          </a:p>
          <a:p>
            <a:pPr marL="0" indent="0">
              <a:buNone/>
            </a:pPr>
            <a:r>
              <a:rPr kumimoji="1" lang="ja-JP" altLang="en-US" sz="2400" dirty="0"/>
              <a:t>　　　　　　　　　　　　</a:t>
            </a:r>
            <a:endParaRPr kumimoji="1" lang="en-US" altLang="ja-JP" sz="2400" dirty="0"/>
          </a:p>
          <a:p>
            <a:pPr marL="0" indent="0">
              <a:buNone/>
            </a:pPr>
            <a:r>
              <a:rPr kumimoji="1" lang="ja-JP" altLang="en-US" sz="2400" dirty="0"/>
              <a:t>　　　　　　　　　　</a:t>
            </a:r>
            <a:endParaRPr kumimoji="1" lang="en-US" altLang="ja-JP" sz="2400" dirty="0"/>
          </a:p>
          <a:p>
            <a:pPr marL="0" indent="0">
              <a:buNone/>
            </a:pPr>
            <a:r>
              <a:rPr kumimoji="1" lang="ja-JP" altLang="en-US" sz="2400" dirty="0"/>
              <a:t>　　　　　　　　</a:t>
            </a:r>
            <a:endParaRPr kumimoji="1" lang="en-US" altLang="ja-JP" sz="2400" dirty="0"/>
          </a:p>
        </p:txBody>
      </p:sp>
      <p:sp>
        <p:nvSpPr>
          <p:cNvPr id="5" name="テキスト ボックス 4">
            <a:extLst>
              <a:ext uri="{FF2B5EF4-FFF2-40B4-BE49-F238E27FC236}">
                <a16:creationId xmlns:a16="http://schemas.microsoft.com/office/drawing/2014/main" id="{8F977180-C111-2348-8625-7E9849DFB3AF}"/>
              </a:ext>
            </a:extLst>
          </p:cNvPr>
          <p:cNvSpPr txBox="1"/>
          <p:nvPr/>
        </p:nvSpPr>
        <p:spPr>
          <a:xfrm>
            <a:off x="-1" y="147706"/>
            <a:ext cx="7299701" cy="461665"/>
          </a:xfrm>
          <a:prstGeom prst="rect">
            <a:avLst/>
          </a:prstGeom>
          <a:noFill/>
        </p:spPr>
        <p:txBody>
          <a:bodyPr wrap="square" rtlCol="0">
            <a:spAutoFit/>
          </a:bodyPr>
          <a:lstStyle/>
          <a:p>
            <a:r>
              <a:rPr kumimoji="1" lang="ja-JP" altLang="en-US" sz="2400" b="1">
                <a:latin typeface="+mn-ea"/>
              </a:rPr>
              <a:t>　</a:t>
            </a:r>
            <a:r>
              <a:rPr kumimoji="1" lang="ja-JP" altLang="en-US" sz="2400" b="1">
                <a:latin typeface="MS Gothic" panose="020B0609070205080204" pitchFamily="49" charset="-128"/>
                <a:ea typeface="MS Gothic" panose="020B0609070205080204" pitchFamily="49" charset="-128"/>
              </a:rPr>
              <a:t>空き家の情報は自治体に集まる</a:t>
            </a:r>
          </a:p>
        </p:txBody>
      </p:sp>
      <p:pic>
        <p:nvPicPr>
          <p:cNvPr id="7" name="図 6" descr="キッチンで作業をしている人たち&#10;&#10;低い精度で自動的に生成された説明">
            <a:extLst>
              <a:ext uri="{FF2B5EF4-FFF2-40B4-BE49-F238E27FC236}">
                <a16:creationId xmlns:a16="http://schemas.microsoft.com/office/drawing/2014/main" id="{E5652BB6-D181-4365-6039-3806E3824A4B}"/>
              </a:ext>
            </a:extLst>
          </p:cNvPr>
          <p:cNvPicPr>
            <a:picLocks noChangeAspect="1"/>
          </p:cNvPicPr>
          <p:nvPr/>
        </p:nvPicPr>
        <p:blipFill>
          <a:blip r:embed="rId2"/>
          <a:stretch>
            <a:fillRect/>
          </a:stretch>
        </p:blipFill>
        <p:spPr>
          <a:xfrm>
            <a:off x="694481" y="4085863"/>
            <a:ext cx="3078866" cy="2070904"/>
          </a:xfrm>
          <a:prstGeom prst="rect">
            <a:avLst/>
          </a:prstGeom>
        </p:spPr>
      </p:pic>
    </p:spTree>
    <p:extLst>
      <p:ext uri="{BB962C8B-B14F-4D97-AF65-F5344CB8AC3E}">
        <p14:creationId xmlns:p14="http://schemas.microsoft.com/office/powerpoint/2010/main" val="3608026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D76AA7-C3E6-1CAD-66D4-83118DA27A53}"/>
              </a:ext>
            </a:extLst>
          </p:cNvPr>
          <p:cNvSpPr>
            <a:spLocks noGrp="1"/>
          </p:cNvSpPr>
          <p:nvPr>
            <p:ph type="title"/>
          </p:nvPr>
        </p:nvSpPr>
        <p:spPr>
          <a:xfrm>
            <a:off x="418455" y="0"/>
            <a:ext cx="7886700" cy="559119"/>
          </a:xfrm>
        </p:spPr>
        <p:txBody>
          <a:bodyPr>
            <a:normAutofit/>
          </a:bodyPr>
          <a:lstStyle/>
          <a:p>
            <a:r>
              <a:rPr lang="ja-JP" altLang="en-US"/>
              <a:t>厚生労働省と空き家課題解決へ高齢者活躍へ</a:t>
            </a:r>
            <a:endParaRPr kumimoji="1" lang="ja-JP" altLang="en-US"/>
          </a:p>
        </p:txBody>
      </p:sp>
      <p:pic>
        <p:nvPicPr>
          <p:cNvPr id="5" name="コンテンツ プレースホルダー 4" descr="新聞の記事&#10;&#10;自動的に生成された説明">
            <a:extLst>
              <a:ext uri="{FF2B5EF4-FFF2-40B4-BE49-F238E27FC236}">
                <a16:creationId xmlns:a16="http://schemas.microsoft.com/office/drawing/2014/main" id="{055D45BE-115F-9A7D-19E2-7EE331741794}"/>
              </a:ext>
            </a:extLst>
          </p:cNvPr>
          <p:cNvPicPr>
            <a:picLocks noGrp="1" noChangeAspect="1"/>
          </p:cNvPicPr>
          <p:nvPr>
            <p:ph idx="1"/>
          </p:nvPr>
        </p:nvPicPr>
        <p:blipFill>
          <a:blip r:embed="rId2"/>
          <a:stretch>
            <a:fillRect/>
          </a:stretch>
        </p:blipFill>
        <p:spPr>
          <a:xfrm>
            <a:off x="203201" y="886840"/>
            <a:ext cx="8774994" cy="5423649"/>
          </a:xfrm>
        </p:spPr>
      </p:pic>
    </p:spTree>
    <p:extLst>
      <p:ext uri="{BB962C8B-B14F-4D97-AF65-F5344CB8AC3E}">
        <p14:creationId xmlns:p14="http://schemas.microsoft.com/office/powerpoint/2010/main" val="467106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A88467C0-D4D6-4591-9D32-C59DD93F53CD}"/>
              </a:ext>
            </a:extLst>
          </p:cNvPr>
          <p:cNvSpPr>
            <a:spLocks noGrp="1"/>
          </p:cNvSpPr>
          <p:nvPr>
            <p:ph type="title"/>
          </p:nvPr>
        </p:nvSpPr>
        <p:spPr>
          <a:xfrm>
            <a:off x="4924800" y="1603623"/>
            <a:ext cx="3821596" cy="571325"/>
          </a:xfrm>
        </p:spPr>
        <p:style>
          <a:lnRef idx="1">
            <a:schemeClr val="accent1"/>
          </a:lnRef>
          <a:fillRef idx="2">
            <a:schemeClr val="accent1"/>
          </a:fillRef>
          <a:effectRef idx="1">
            <a:schemeClr val="accent1"/>
          </a:effectRef>
          <a:fontRef idx="minor">
            <a:schemeClr val="dk1"/>
          </a:fontRef>
        </p:style>
        <p:txBody>
          <a:bodyPr>
            <a:noAutofit/>
          </a:bodyPr>
          <a:lstStyle/>
          <a:p>
            <a:pPr algn="ctr"/>
            <a:r>
              <a:rPr kumimoji="1" lang="ja-JP" altLang="en-US" sz="3200" b="1" dirty="0">
                <a:solidFill>
                  <a:schemeClr val="bg1"/>
                </a:solidFill>
              </a:rPr>
              <a:t>ＤＩＹ型賃貸借</a:t>
            </a:r>
          </a:p>
        </p:txBody>
      </p:sp>
      <p:pic>
        <p:nvPicPr>
          <p:cNvPr id="17" name="図 16">
            <a:extLst>
              <a:ext uri="{FF2B5EF4-FFF2-40B4-BE49-F238E27FC236}">
                <a16:creationId xmlns:a16="http://schemas.microsoft.com/office/drawing/2014/main" id="{6218BB9E-1C45-4259-817C-C2D72D2D7D32}"/>
              </a:ext>
            </a:extLst>
          </p:cNvPr>
          <p:cNvPicPr>
            <a:picLocks noChangeAspect="1"/>
          </p:cNvPicPr>
          <p:nvPr/>
        </p:nvPicPr>
        <p:blipFill>
          <a:blip r:embed="rId3"/>
          <a:stretch>
            <a:fillRect/>
          </a:stretch>
        </p:blipFill>
        <p:spPr>
          <a:xfrm>
            <a:off x="197971" y="775855"/>
            <a:ext cx="4567993" cy="6082145"/>
          </a:xfrm>
          <a:prstGeom prst="rect">
            <a:avLst/>
          </a:prstGeom>
          <a:ln w="9525">
            <a:solidFill>
              <a:schemeClr val="tx1"/>
            </a:solidFill>
          </a:ln>
        </p:spPr>
        <p:style>
          <a:lnRef idx="2">
            <a:schemeClr val="dk1"/>
          </a:lnRef>
          <a:fillRef idx="1">
            <a:schemeClr val="lt1"/>
          </a:fillRef>
          <a:effectRef idx="0">
            <a:schemeClr val="dk1"/>
          </a:effectRef>
          <a:fontRef idx="minor">
            <a:schemeClr val="dk1"/>
          </a:fontRef>
        </p:style>
      </p:pic>
      <p:sp>
        <p:nvSpPr>
          <p:cNvPr id="20" name="四角形: 角を丸くする 19">
            <a:extLst>
              <a:ext uri="{FF2B5EF4-FFF2-40B4-BE49-F238E27FC236}">
                <a16:creationId xmlns:a16="http://schemas.microsoft.com/office/drawing/2014/main" id="{82216706-04A8-4623-98FB-BB078B137924}"/>
              </a:ext>
            </a:extLst>
          </p:cNvPr>
          <p:cNvSpPr/>
          <p:nvPr/>
        </p:nvSpPr>
        <p:spPr>
          <a:xfrm>
            <a:off x="5145956" y="2651314"/>
            <a:ext cx="3379284" cy="17954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500" dirty="0">
                <a:latin typeface="ＭＳ ゴシック" panose="020B0609070205080204" pitchFamily="49" charset="-128"/>
                <a:ea typeface="ＭＳ ゴシック" panose="020B0609070205080204" pitchFamily="49" charset="-128"/>
              </a:rPr>
              <a:t>ＤＩＹとは</a:t>
            </a:r>
            <a:r>
              <a:rPr lang="en-US" altLang="ja-JP" sz="1500" dirty="0">
                <a:latin typeface="ＭＳ ゴシック" panose="020B0609070205080204" pitchFamily="49" charset="-128"/>
                <a:ea typeface="ＭＳ ゴシック" panose="020B0609070205080204" pitchFamily="49" charset="-128"/>
              </a:rPr>
              <a:t>Do</a:t>
            </a:r>
            <a:r>
              <a:rPr lang="ja-JP" altLang="en-US" sz="1500" dirty="0">
                <a:latin typeface="ＭＳ ゴシック" panose="020B0609070205080204" pitchFamily="49" charset="-128"/>
                <a:ea typeface="ＭＳ ゴシック" panose="020B0609070205080204" pitchFamily="49" charset="-128"/>
              </a:rPr>
              <a:t>　</a:t>
            </a:r>
            <a:r>
              <a:rPr lang="en-US" altLang="ja-JP" sz="1500" dirty="0" err="1">
                <a:latin typeface="ＭＳ ゴシック" panose="020B0609070205080204" pitchFamily="49" charset="-128"/>
                <a:ea typeface="ＭＳ ゴシック" panose="020B0609070205080204" pitchFamily="49" charset="-128"/>
              </a:rPr>
              <a:t>i</a:t>
            </a:r>
            <a:r>
              <a:rPr lang="ja-JP" altLang="en-US" sz="1500" dirty="0">
                <a:latin typeface="ＭＳ ゴシック" panose="020B0609070205080204" pitchFamily="49" charset="-128"/>
                <a:ea typeface="ＭＳ ゴシック" panose="020B0609070205080204" pitchFamily="49" charset="-128"/>
              </a:rPr>
              <a:t>ｔ　</a:t>
            </a:r>
            <a:r>
              <a:rPr lang="en-US" altLang="ja-JP" sz="1500" dirty="0">
                <a:latin typeface="ＭＳ ゴシック" panose="020B0609070205080204" pitchFamily="49" charset="-128"/>
                <a:ea typeface="ＭＳ ゴシック" panose="020B0609070205080204" pitchFamily="49" charset="-128"/>
              </a:rPr>
              <a:t>yourself</a:t>
            </a:r>
          </a:p>
          <a:p>
            <a:pPr algn="ctr"/>
            <a:r>
              <a:rPr lang="ja-JP" altLang="en-US" sz="1500" dirty="0">
                <a:latin typeface="ＭＳ ゴシック" panose="020B0609070205080204" pitchFamily="49" charset="-128"/>
                <a:ea typeface="ＭＳ ゴシック" panose="020B0609070205080204" pitchFamily="49" charset="-128"/>
              </a:rPr>
              <a:t>の略語で自らの手で</a:t>
            </a:r>
            <a:endParaRPr lang="en-US" altLang="ja-JP" sz="1500" dirty="0">
              <a:latin typeface="ＭＳ ゴシック" panose="020B0609070205080204" pitchFamily="49" charset="-128"/>
              <a:ea typeface="ＭＳ ゴシック" panose="020B0609070205080204" pitchFamily="49" charset="-128"/>
            </a:endParaRPr>
          </a:p>
          <a:p>
            <a:pPr algn="ctr"/>
            <a:r>
              <a:rPr lang="ja-JP" altLang="en-US" sz="1500" dirty="0">
                <a:latin typeface="ＭＳ ゴシック" panose="020B0609070205080204" pitchFamily="49" charset="-128"/>
                <a:ea typeface="ＭＳ ゴシック" panose="020B0609070205080204" pitchFamily="49" charset="-128"/>
              </a:rPr>
              <a:t>日曜大工を行うこと。</a:t>
            </a:r>
            <a:endParaRPr lang="en-US" altLang="ja-JP" sz="1500" dirty="0">
              <a:latin typeface="ＭＳ ゴシック" panose="020B0609070205080204" pitchFamily="49" charset="-128"/>
              <a:ea typeface="ＭＳ ゴシック" panose="020B0609070205080204" pitchFamily="49" charset="-128"/>
            </a:endParaRPr>
          </a:p>
          <a:p>
            <a:pPr algn="ctr"/>
            <a:r>
              <a:rPr lang="ja-JP" altLang="en-US" sz="1500" dirty="0">
                <a:latin typeface="ＭＳ ゴシック" panose="020B0609070205080204" pitchFamily="49" charset="-128"/>
                <a:ea typeface="ＭＳ ゴシック" panose="020B0609070205080204" pitchFamily="49" charset="-128"/>
              </a:rPr>
              <a:t>ここでは専門業者に頼んで行う</a:t>
            </a:r>
            <a:endParaRPr lang="en-US" altLang="ja-JP" sz="1500" dirty="0">
              <a:latin typeface="ＭＳ ゴシック" panose="020B0609070205080204" pitchFamily="49" charset="-128"/>
              <a:ea typeface="ＭＳ ゴシック" panose="020B0609070205080204" pitchFamily="49" charset="-128"/>
            </a:endParaRPr>
          </a:p>
          <a:p>
            <a:pPr algn="ctr"/>
            <a:r>
              <a:rPr lang="ja-JP" altLang="en-US" sz="1500" dirty="0">
                <a:latin typeface="ＭＳ ゴシック" panose="020B0609070205080204" pitchFamily="49" charset="-128"/>
                <a:ea typeface="ＭＳ ゴシック" panose="020B0609070205080204" pitchFamily="49" charset="-128"/>
              </a:rPr>
              <a:t>工事も含む。</a:t>
            </a:r>
          </a:p>
        </p:txBody>
      </p:sp>
      <p:sp>
        <p:nvSpPr>
          <p:cNvPr id="21" name="角丸四角形 20">
            <a:extLst>
              <a:ext uri="{FF2B5EF4-FFF2-40B4-BE49-F238E27FC236}">
                <a16:creationId xmlns:a16="http://schemas.microsoft.com/office/drawing/2014/main" id="{AD8E6648-9028-4A7E-A408-47073261141C}"/>
              </a:ext>
            </a:extLst>
          </p:cNvPr>
          <p:cNvSpPr/>
          <p:nvPr/>
        </p:nvSpPr>
        <p:spPr>
          <a:xfrm>
            <a:off x="5541264" y="5494451"/>
            <a:ext cx="2266442" cy="3034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1620" dirty="0">
                <a:latin typeface="ＭＳ ゴシック" panose="020B0609070205080204" pitchFamily="49" charset="-128"/>
                <a:ea typeface="ＭＳ ゴシック" panose="020B0609070205080204" pitchFamily="49" charset="-128"/>
              </a:rPr>
              <a:t>国土交通省ＨＰより</a:t>
            </a:r>
          </a:p>
        </p:txBody>
      </p:sp>
      <p:sp>
        <p:nvSpPr>
          <p:cNvPr id="2" name="テキスト ボックス 1">
            <a:extLst>
              <a:ext uri="{FF2B5EF4-FFF2-40B4-BE49-F238E27FC236}">
                <a16:creationId xmlns:a16="http://schemas.microsoft.com/office/drawing/2014/main" id="{192CC4E4-7CFA-7D4E-A6E9-717D1C6E35E2}"/>
              </a:ext>
            </a:extLst>
          </p:cNvPr>
          <p:cNvSpPr txBox="1"/>
          <p:nvPr/>
        </p:nvSpPr>
        <p:spPr>
          <a:xfrm>
            <a:off x="197970" y="137160"/>
            <a:ext cx="6500010" cy="461665"/>
          </a:xfrm>
          <a:prstGeom prst="rect">
            <a:avLst/>
          </a:prstGeom>
          <a:noFill/>
        </p:spPr>
        <p:txBody>
          <a:bodyPr wrap="square" rtlCol="0">
            <a:spAutoFit/>
          </a:bodyPr>
          <a:lstStyle/>
          <a:p>
            <a:r>
              <a:rPr kumimoji="1" lang="ja-JP" altLang="en-US" sz="2000" b="1"/>
              <a:t>　</a:t>
            </a:r>
            <a:r>
              <a:rPr kumimoji="1" lang="ja-JP" altLang="en-US" sz="2400" b="1"/>
              <a:t>国土交通省が空き家課題解決として推進</a:t>
            </a:r>
          </a:p>
        </p:txBody>
      </p:sp>
    </p:spTree>
    <p:extLst>
      <p:ext uri="{BB962C8B-B14F-4D97-AF65-F5344CB8AC3E}">
        <p14:creationId xmlns:p14="http://schemas.microsoft.com/office/powerpoint/2010/main" val="3143659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613BFE1C-261C-4710-BB5D-EB8ABB65CFB6}"/>
              </a:ext>
            </a:extLst>
          </p:cNvPr>
          <p:cNvPicPr>
            <a:picLocks noChangeAspect="1"/>
          </p:cNvPicPr>
          <p:nvPr/>
        </p:nvPicPr>
        <p:blipFill>
          <a:blip r:embed="rId3"/>
          <a:stretch>
            <a:fillRect/>
          </a:stretch>
        </p:blipFill>
        <p:spPr>
          <a:xfrm>
            <a:off x="699407" y="775778"/>
            <a:ext cx="7745185" cy="5618329"/>
          </a:xfrm>
          <a:prstGeom prst="rect">
            <a:avLst/>
          </a:prstGeom>
        </p:spPr>
      </p:pic>
      <p:sp>
        <p:nvSpPr>
          <p:cNvPr id="3" name="四角形: 角を丸くする 2">
            <a:extLst>
              <a:ext uri="{FF2B5EF4-FFF2-40B4-BE49-F238E27FC236}">
                <a16:creationId xmlns:a16="http://schemas.microsoft.com/office/drawing/2014/main" id="{DD5F6BDC-AA8E-4CF6-AEA3-B0343E1D0BC0}"/>
              </a:ext>
            </a:extLst>
          </p:cNvPr>
          <p:cNvSpPr/>
          <p:nvPr/>
        </p:nvSpPr>
        <p:spPr>
          <a:xfrm>
            <a:off x="6940555" y="6530009"/>
            <a:ext cx="2203445" cy="25922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1620" dirty="0">
                <a:latin typeface="ＭＳ ゴシック" panose="020B0609070205080204" pitchFamily="49" charset="-128"/>
                <a:ea typeface="ＭＳ ゴシック" panose="020B0609070205080204" pitchFamily="49" charset="-128"/>
              </a:rPr>
              <a:t>国土交通省ＨＰより</a:t>
            </a:r>
          </a:p>
        </p:txBody>
      </p:sp>
      <p:sp>
        <p:nvSpPr>
          <p:cNvPr id="4" name="テキスト ボックス 3">
            <a:extLst>
              <a:ext uri="{FF2B5EF4-FFF2-40B4-BE49-F238E27FC236}">
                <a16:creationId xmlns:a16="http://schemas.microsoft.com/office/drawing/2014/main" id="{68C9115A-E112-E15E-BFDE-E43FD2098F46}"/>
              </a:ext>
            </a:extLst>
          </p:cNvPr>
          <p:cNvSpPr txBox="1"/>
          <p:nvPr/>
        </p:nvSpPr>
        <p:spPr>
          <a:xfrm>
            <a:off x="249956" y="85878"/>
            <a:ext cx="6690599" cy="738664"/>
          </a:xfrm>
          <a:prstGeom prst="rect">
            <a:avLst/>
          </a:prstGeom>
          <a:noFill/>
        </p:spPr>
        <p:txBody>
          <a:bodyPr wrap="square" rtlCol="0">
            <a:spAutoFit/>
          </a:bodyPr>
          <a:lstStyle/>
          <a:p>
            <a:r>
              <a:rPr kumimoji="1" lang="ja-JP" altLang="en-US" sz="2400" b="1"/>
              <a:t>国土交通省が空き家課題解決として推進</a:t>
            </a:r>
          </a:p>
          <a:p>
            <a:endParaRPr kumimoji="1" lang="ja-JP" altLang="en-US"/>
          </a:p>
        </p:txBody>
      </p:sp>
    </p:spTree>
    <p:extLst>
      <p:ext uri="{BB962C8B-B14F-4D97-AF65-F5344CB8AC3E}">
        <p14:creationId xmlns:p14="http://schemas.microsoft.com/office/powerpoint/2010/main" val="1011285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CED96B-93C5-17D8-333B-F089580658E6}"/>
              </a:ext>
            </a:extLst>
          </p:cNvPr>
          <p:cNvSpPr>
            <a:spLocks noGrp="1"/>
          </p:cNvSpPr>
          <p:nvPr>
            <p:ph type="title"/>
          </p:nvPr>
        </p:nvSpPr>
        <p:spPr/>
        <p:txBody>
          <a:bodyPr/>
          <a:lstStyle/>
          <a:p>
            <a:r>
              <a:rPr kumimoji="1" lang="ja-JP" altLang="en-US"/>
              <a:t>　全国各地で行われている住教育✖️</a:t>
            </a:r>
            <a:r>
              <a:rPr kumimoji="1" lang="en-US" altLang="ja-JP" dirty="0"/>
              <a:t>DIY</a:t>
            </a:r>
            <a:endParaRPr kumimoji="1" lang="ja-JP" altLang="en-US"/>
          </a:p>
        </p:txBody>
      </p:sp>
      <p:pic>
        <p:nvPicPr>
          <p:cNvPr id="5" name="コンテンツ プレースホルダー 4" descr="グラフィカル ユーザー インターフェイス&#10;&#10;自動的に生成された説明">
            <a:extLst>
              <a:ext uri="{FF2B5EF4-FFF2-40B4-BE49-F238E27FC236}">
                <a16:creationId xmlns:a16="http://schemas.microsoft.com/office/drawing/2014/main" id="{74CB7F70-A41F-1BE2-127B-245CBB48C48E}"/>
              </a:ext>
            </a:extLst>
          </p:cNvPr>
          <p:cNvPicPr>
            <a:picLocks noGrp="1" noChangeAspect="1"/>
          </p:cNvPicPr>
          <p:nvPr>
            <p:ph idx="1"/>
          </p:nvPr>
        </p:nvPicPr>
        <p:blipFill>
          <a:blip r:embed="rId2"/>
          <a:stretch>
            <a:fillRect/>
          </a:stretch>
        </p:blipFill>
        <p:spPr>
          <a:xfrm>
            <a:off x="1131570" y="790574"/>
            <a:ext cx="6755130" cy="5427345"/>
          </a:xfrm>
        </p:spPr>
      </p:pic>
    </p:spTree>
    <p:extLst>
      <p:ext uri="{BB962C8B-B14F-4D97-AF65-F5344CB8AC3E}">
        <p14:creationId xmlns:p14="http://schemas.microsoft.com/office/powerpoint/2010/main" val="12785100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30AD62-7AD1-7A03-FDC4-4A177FC9C458}"/>
              </a:ext>
            </a:extLst>
          </p:cNvPr>
          <p:cNvSpPr>
            <a:spLocks noGrp="1"/>
          </p:cNvSpPr>
          <p:nvPr>
            <p:ph type="title"/>
          </p:nvPr>
        </p:nvSpPr>
        <p:spPr>
          <a:xfrm>
            <a:off x="154982" y="30161"/>
            <a:ext cx="7731717" cy="605270"/>
          </a:xfrm>
        </p:spPr>
        <p:txBody>
          <a:bodyPr/>
          <a:lstStyle/>
          <a:p>
            <a:r>
              <a:rPr kumimoji="1" lang="ja-JP" altLang="en-US"/>
              <a:t>国土交通省と住教育の推進</a:t>
            </a:r>
          </a:p>
        </p:txBody>
      </p:sp>
      <p:pic>
        <p:nvPicPr>
          <p:cNvPr id="7" name="図 6">
            <a:extLst>
              <a:ext uri="{FF2B5EF4-FFF2-40B4-BE49-F238E27FC236}">
                <a16:creationId xmlns:a16="http://schemas.microsoft.com/office/drawing/2014/main" id="{3E044196-054D-0DAF-A997-A34F22E51C1F}"/>
              </a:ext>
            </a:extLst>
          </p:cNvPr>
          <p:cNvPicPr>
            <a:picLocks noChangeAspect="1"/>
          </p:cNvPicPr>
          <p:nvPr/>
        </p:nvPicPr>
        <p:blipFill>
          <a:blip r:embed="rId2"/>
          <a:stretch>
            <a:fillRect/>
          </a:stretch>
        </p:blipFill>
        <p:spPr>
          <a:xfrm>
            <a:off x="230938" y="4225782"/>
            <a:ext cx="2801019" cy="2110725"/>
          </a:xfrm>
          <a:prstGeom prst="rect">
            <a:avLst/>
          </a:prstGeom>
        </p:spPr>
      </p:pic>
      <p:pic>
        <p:nvPicPr>
          <p:cNvPr id="9" name="図 8">
            <a:extLst>
              <a:ext uri="{FF2B5EF4-FFF2-40B4-BE49-F238E27FC236}">
                <a16:creationId xmlns:a16="http://schemas.microsoft.com/office/drawing/2014/main" id="{09022186-25D8-5E96-11F6-D4D9E29E66BD}"/>
              </a:ext>
            </a:extLst>
          </p:cNvPr>
          <p:cNvPicPr>
            <a:picLocks noChangeAspect="1"/>
          </p:cNvPicPr>
          <p:nvPr/>
        </p:nvPicPr>
        <p:blipFill>
          <a:blip r:embed="rId3"/>
          <a:stretch>
            <a:fillRect/>
          </a:stretch>
        </p:blipFill>
        <p:spPr>
          <a:xfrm>
            <a:off x="3319712" y="3780612"/>
            <a:ext cx="5546223" cy="3001063"/>
          </a:xfrm>
          <a:prstGeom prst="rect">
            <a:avLst/>
          </a:prstGeom>
        </p:spPr>
      </p:pic>
      <p:pic>
        <p:nvPicPr>
          <p:cNvPr id="11" name="図 10">
            <a:extLst>
              <a:ext uri="{FF2B5EF4-FFF2-40B4-BE49-F238E27FC236}">
                <a16:creationId xmlns:a16="http://schemas.microsoft.com/office/drawing/2014/main" id="{2BD2256D-92F7-DD77-1688-6CBD5B127297}"/>
              </a:ext>
            </a:extLst>
          </p:cNvPr>
          <p:cNvPicPr>
            <a:picLocks noChangeAspect="1"/>
          </p:cNvPicPr>
          <p:nvPr/>
        </p:nvPicPr>
        <p:blipFill>
          <a:blip r:embed="rId4"/>
          <a:stretch>
            <a:fillRect/>
          </a:stretch>
        </p:blipFill>
        <p:spPr>
          <a:xfrm>
            <a:off x="230939" y="801460"/>
            <a:ext cx="2801018" cy="3258292"/>
          </a:xfrm>
          <a:prstGeom prst="rect">
            <a:avLst/>
          </a:prstGeom>
        </p:spPr>
      </p:pic>
      <p:pic>
        <p:nvPicPr>
          <p:cNvPr id="15" name="コンテンツ プレースホルダー 14">
            <a:extLst>
              <a:ext uri="{FF2B5EF4-FFF2-40B4-BE49-F238E27FC236}">
                <a16:creationId xmlns:a16="http://schemas.microsoft.com/office/drawing/2014/main" id="{D25ADF71-821B-32A2-59EB-89CF79A151F3}"/>
              </a:ext>
            </a:extLst>
          </p:cNvPr>
          <p:cNvPicPr>
            <a:picLocks noGrp="1" noChangeAspect="1"/>
          </p:cNvPicPr>
          <p:nvPr>
            <p:ph idx="1"/>
          </p:nvPr>
        </p:nvPicPr>
        <p:blipFill>
          <a:blip r:embed="rId5"/>
          <a:stretch>
            <a:fillRect/>
          </a:stretch>
        </p:blipFill>
        <p:spPr>
          <a:xfrm>
            <a:off x="3319712" y="801460"/>
            <a:ext cx="5546223" cy="2943057"/>
          </a:xfrm>
        </p:spPr>
      </p:pic>
    </p:spTree>
    <p:extLst>
      <p:ext uri="{BB962C8B-B14F-4D97-AF65-F5344CB8AC3E}">
        <p14:creationId xmlns:p14="http://schemas.microsoft.com/office/powerpoint/2010/main" val="33074448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8DC501-76FC-1D60-2B62-00A3DF553987}"/>
              </a:ext>
            </a:extLst>
          </p:cNvPr>
          <p:cNvSpPr>
            <a:spLocks noGrp="1"/>
          </p:cNvSpPr>
          <p:nvPr>
            <p:ph type="title"/>
          </p:nvPr>
        </p:nvSpPr>
        <p:spPr>
          <a:xfrm>
            <a:off x="486696" y="629266"/>
            <a:ext cx="2629122" cy="1622321"/>
          </a:xfrm>
        </p:spPr>
        <p:txBody>
          <a:bodyPr>
            <a:normAutofit/>
          </a:bodyPr>
          <a:lstStyle/>
          <a:p>
            <a:r>
              <a:rPr kumimoji="1" lang="ja-JP" altLang="en-US"/>
              <a:t>住教育とは</a:t>
            </a:r>
          </a:p>
        </p:txBody>
      </p:sp>
      <p:sp>
        <p:nvSpPr>
          <p:cNvPr id="3" name="コンテンツ プレースホルダー 2">
            <a:extLst>
              <a:ext uri="{FF2B5EF4-FFF2-40B4-BE49-F238E27FC236}">
                <a16:creationId xmlns:a16="http://schemas.microsoft.com/office/drawing/2014/main" id="{C8BF5C31-9FCD-314F-22A8-6BF56885A95D}"/>
              </a:ext>
            </a:extLst>
          </p:cNvPr>
          <p:cNvSpPr>
            <a:spLocks noGrp="1"/>
          </p:cNvSpPr>
          <p:nvPr>
            <p:ph idx="1"/>
          </p:nvPr>
        </p:nvSpPr>
        <p:spPr>
          <a:xfrm>
            <a:off x="0" y="2438400"/>
            <a:ext cx="3479292" cy="3785419"/>
          </a:xfrm>
        </p:spPr>
        <p:txBody>
          <a:bodyPr>
            <a:normAutofit/>
          </a:bodyPr>
          <a:lstStyle/>
          <a:p>
            <a:pPr marL="0" indent="0">
              <a:buNone/>
            </a:pPr>
            <a:endParaRPr kumimoji="1" lang="en-US" altLang="ja-JP" sz="1400" dirty="0"/>
          </a:p>
          <a:p>
            <a:pPr marL="0" indent="0">
              <a:buNone/>
            </a:pPr>
            <a:endParaRPr lang="en-US" altLang="ja-JP" sz="1400" dirty="0"/>
          </a:p>
          <a:p>
            <a:pPr marL="0" indent="0">
              <a:buNone/>
            </a:pPr>
            <a:r>
              <a:rPr kumimoji="1" lang="ja-JP" altLang="en-US" sz="1400"/>
              <a:t>住まいやまちで</a:t>
            </a:r>
            <a:endParaRPr kumimoji="1" lang="en-US" altLang="ja-JP" sz="1400" dirty="0"/>
          </a:p>
          <a:p>
            <a:pPr marL="0" indent="0">
              <a:buNone/>
            </a:pPr>
            <a:r>
              <a:rPr kumimoji="1" lang="ja-JP" altLang="en-US" sz="1400"/>
              <a:t>安全に安心して暮らしたいという</a:t>
            </a:r>
            <a:endParaRPr kumimoji="1" lang="en-US" altLang="ja-JP" sz="1400" dirty="0"/>
          </a:p>
          <a:p>
            <a:pPr marL="0" indent="0">
              <a:buNone/>
            </a:pPr>
            <a:r>
              <a:rPr kumimoji="1" lang="ja-JP" altLang="en-US" sz="1400"/>
              <a:t>思いや願いを「かたち」にし、</a:t>
            </a:r>
            <a:endParaRPr kumimoji="1" lang="en-US" altLang="ja-JP" sz="1400" dirty="0"/>
          </a:p>
          <a:p>
            <a:pPr marL="0" indent="0">
              <a:buNone/>
            </a:pPr>
            <a:r>
              <a:rPr kumimoji="1" lang="ja-JP" altLang="en-US" sz="1400"/>
              <a:t>住まいを文化として</a:t>
            </a:r>
            <a:endParaRPr kumimoji="1" lang="en-US" altLang="ja-JP" sz="1400" dirty="0"/>
          </a:p>
          <a:p>
            <a:pPr marL="0" indent="0">
              <a:buNone/>
            </a:pPr>
            <a:r>
              <a:rPr kumimoji="1" lang="ja-JP" altLang="en-US" sz="1400"/>
              <a:t>愛おしむ価値観を育て</a:t>
            </a:r>
            <a:endParaRPr kumimoji="1" lang="en-US" altLang="ja-JP" sz="1400" dirty="0"/>
          </a:p>
          <a:p>
            <a:pPr marL="0" indent="0">
              <a:buNone/>
            </a:pPr>
            <a:r>
              <a:rPr kumimoji="1" lang="ja-JP" altLang="en-US" sz="1400"/>
              <a:t>住生活や住環境を</a:t>
            </a:r>
            <a:endParaRPr kumimoji="1" lang="en-US" altLang="ja-JP" sz="1400" dirty="0"/>
          </a:p>
          <a:p>
            <a:pPr marL="0" indent="0">
              <a:buNone/>
            </a:pPr>
            <a:r>
              <a:rPr kumimoji="1" lang="ja-JP" altLang="en-US" sz="1400"/>
              <a:t>より豊かに魅力的に</a:t>
            </a:r>
            <a:endParaRPr kumimoji="1" lang="en-US" altLang="ja-JP" sz="1400" dirty="0"/>
          </a:p>
          <a:p>
            <a:pPr marL="0" indent="0">
              <a:buNone/>
            </a:pPr>
            <a:r>
              <a:rPr kumimoji="1" lang="ja-JP" altLang="en-US" sz="1400"/>
              <a:t>つくりあげていくための教育です。</a:t>
            </a:r>
          </a:p>
        </p:txBody>
      </p:sp>
      <p:pic>
        <p:nvPicPr>
          <p:cNvPr id="5" name="図 4" descr="ダイアグラム&#10;&#10;自動的に生成された説明">
            <a:extLst>
              <a:ext uri="{FF2B5EF4-FFF2-40B4-BE49-F238E27FC236}">
                <a16:creationId xmlns:a16="http://schemas.microsoft.com/office/drawing/2014/main" id="{4D167313-62FE-E884-23AF-B4790804C0F9}"/>
              </a:ext>
            </a:extLst>
          </p:cNvPr>
          <p:cNvPicPr>
            <a:picLocks noChangeAspect="1"/>
          </p:cNvPicPr>
          <p:nvPr/>
        </p:nvPicPr>
        <p:blipFill>
          <a:blip r:embed="rId2"/>
          <a:stretch>
            <a:fillRect/>
          </a:stretch>
        </p:blipFill>
        <p:spPr>
          <a:xfrm>
            <a:off x="4054396" y="1736619"/>
            <a:ext cx="4514498" cy="3381515"/>
          </a:xfrm>
          <a:prstGeom prst="rect">
            <a:avLst/>
          </a:prstGeom>
          <a:effectLst/>
        </p:spPr>
      </p:pic>
      <p:sp>
        <p:nvSpPr>
          <p:cNvPr id="6" name="テキスト ボックス 5">
            <a:extLst>
              <a:ext uri="{FF2B5EF4-FFF2-40B4-BE49-F238E27FC236}">
                <a16:creationId xmlns:a16="http://schemas.microsoft.com/office/drawing/2014/main" id="{37205955-4087-BFDF-131A-6DE2BE67CFE8}"/>
              </a:ext>
            </a:extLst>
          </p:cNvPr>
          <p:cNvSpPr txBox="1"/>
          <p:nvPr/>
        </p:nvSpPr>
        <p:spPr>
          <a:xfrm>
            <a:off x="7416800" y="-2580640"/>
            <a:ext cx="184731" cy="369332"/>
          </a:xfrm>
          <a:prstGeom prst="rect">
            <a:avLst/>
          </a:prstGeom>
          <a:noFill/>
        </p:spPr>
        <p:txBody>
          <a:bodyPr wrap="none" rtlCol="0">
            <a:spAutoFit/>
          </a:bodyPr>
          <a:lstStyle/>
          <a:p>
            <a:endParaRPr kumimoji="1" lang="ja-JP" altLang="en-US"/>
          </a:p>
        </p:txBody>
      </p:sp>
      <p:sp>
        <p:nvSpPr>
          <p:cNvPr id="7" name="テキスト ボックス 6">
            <a:extLst>
              <a:ext uri="{FF2B5EF4-FFF2-40B4-BE49-F238E27FC236}">
                <a16:creationId xmlns:a16="http://schemas.microsoft.com/office/drawing/2014/main" id="{E16CD19D-5805-BC51-0683-2D463B19F146}"/>
              </a:ext>
            </a:extLst>
          </p:cNvPr>
          <p:cNvSpPr txBox="1"/>
          <p:nvPr/>
        </p:nvSpPr>
        <p:spPr>
          <a:xfrm>
            <a:off x="8188960" y="-690880"/>
            <a:ext cx="184731" cy="369332"/>
          </a:xfrm>
          <a:prstGeom prst="rect">
            <a:avLst/>
          </a:prstGeom>
          <a:noFill/>
        </p:spPr>
        <p:txBody>
          <a:bodyPr wrap="none" rtlCol="0">
            <a:spAutoFit/>
          </a:bodyPr>
          <a:lstStyle/>
          <a:p>
            <a:endParaRPr kumimoji="1" lang="ja-JP" altLang="en-US"/>
          </a:p>
        </p:txBody>
      </p:sp>
      <p:sp>
        <p:nvSpPr>
          <p:cNvPr id="8" name="テキスト ボックス 7">
            <a:extLst>
              <a:ext uri="{FF2B5EF4-FFF2-40B4-BE49-F238E27FC236}">
                <a16:creationId xmlns:a16="http://schemas.microsoft.com/office/drawing/2014/main" id="{2EBCA4A3-B063-386D-DF6D-ED06A05E5866}"/>
              </a:ext>
            </a:extLst>
          </p:cNvPr>
          <p:cNvSpPr txBox="1"/>
          <p:nvPr/>
        </p:nvSpPr>
        <p:spPr>
          <a:xfrm>
            <a:off x="8636000" y="-894080"/>
            <a:ext cx="184731" cy="369332"/>
          </a:xfrm>
          <a:prstGeom prst="rect">
            <a:avLst/>
          </a:prstGeom>
          <a:noFill/>
        </p:spPr>
        <p:txBody>
          <a:bodyPr wrap="none" rtlCol="0">
            <a:spAutoFit/>
          </a:bodyPr>
          <a:lstStyle/>
          <a:p>
            <a:endParaRPr kumimoji="1" lang="ja-JP" altLang="en-US"/>
          </a:p>
        </p:txBody>
      </p:sp>
    </p:spTree>
    <p:extLst>
      <p:ext uri="{BB962C8B-B14F-4D97-AF65-F5344CB8AC3E}">
        <p14:creationId xmlns:p14="http://schemas.microsoft.com/office/powerpoint/2010/main" val="18518429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064944B0-75ED-624C-9B88-BB4E21D6152F}"/>
              </a:ext>
            </a:extLst>
          </p:cNvPr>
          <p:cNvPicPr>
            <a:picLocks noChangeAspect="1"/>
          </p:cNvPicPr>
          <p:nvPr/>
        </p:nvPicPr>
        <p:blipFill>
          <a:blip r:embed="rId2"/>
          <a:stretch>
            <a:fillRect/>
          </a:stretch>
        </p:blipFill>
        <p:spPr>
          <a:xfrm>
            <a:off x="1706115" y="1614488"/>
            <a:ext cx="5731772" cy="3960364"/>
          </a:xfrm>
          <a:prstGeom prst="rect">
            <a:avLst/>
          </a:prstGeom>
        </p:spPr>
      </p:pic>
    </p:spTree>
    <p:extLst>
      <p:ext uri="{BB962C8B-B14F-4D97-AF65-F5344CB8AC3E}">
        <p14:creationId xmlns:p14="http://schemas.microsoft.com/office/powerpoint/2010/main" val="3933066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115A9E3-E819-D043-B1C2-6DD98EFD7583}"/>
              </a:ext>
            </a:extLst>
          </p:cNvPr>
          <p:cNvPicPr>
            <a:picLocks noChangeAspect="1"/>
          </p:cNvPicPr>
          <p:nvPr/>
        </p:nvPicPr>
        <p:blipFill>
          <a:blip r:embed="rId2"/>
          <a:stretch>
            <a:fillRect/>
          </a:stretch>
        </p:blipFill>
        <p:spPr>
          <a:xfrm>
            <a:off x="1706114" y="1614487"/>
            <a:ext cx="5731772" cy="3960364"/>
          </a:xfrm>
          <a:prstGeom prst="rect">
            <a:avLst/>
          </a:prstGeom>
        </p:spPr>
      </p:pic>
    </p:spTree>
    <p:extLst>
      <p:ext uri="{BB962C8B-B14F-4D97-AF65-F5344CB8AC3E}">
        <p14:creationId xmlns:p14="http://schemas.microsoft.com/office/powerpoint/2010/main" val="441291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0ADFC9F-89A7-0948-B59C-9B1A82CB64AE}"/>
              </a:ext>
            </a:extLst>
          </p:cNvPr>
          <p:cNvPicPr>
            <a:picLocks noChangeAspect="1"/>
          </p:cNvPicPr>
          <p:nvPr/>
        </p:nvPicPr>
        <p:blipFill>
          <a:blip r:embed="rId2"/>
          <a:stretch>
            <a:fillRect/>
          </a:stretch>
        </p:blipFill>
        <p:spPr>
          <a:xfrm>
            <a:off x="1706113" y="1614486"/>
            <a:ext cx="5731772" cy="3960363"/>
          </a:xfrm>
          <a:prstGeom prst="rect">
            <a:avLst/>
          </a:prstGeom>
        </p:spPr>
      </p:pic>
    </p:spTree>
    <p:extLst>
      <p:ext uri="{BB962C8B-B14F-4D97-AF65-F5344CB8AC3E}">
        <p14:creationId xmlns:p14="http://schemas.microsoft.com/office/powerpoint/2010/main" val="13223270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37E6BE59-3751-9248-90AD-97C014970EB3}"/>
              </a:ext>
            </a:extLst>
          </p:cNvPr>
          <p:cNvPicPr>
            <a:picLocks noChangeAspect="1"/>
          </p:cNvPicPr>
          <p:nvPr/>
        </p:nvPicPr>
        <p:blipFill>
          <a:blip r:embed="rId2"/>
          <a:stretch>
            <a:fillRect/>
          </a:stretch>
        </p:blipFill>
        <p:spPr>
          <a:xfrm>
            <a:off x="1706113" y="1614487"/>
            <a:ext cx="5731771" cy="3960362"/>
          </a:xfrm>
          <a:prstGeom prst="rect">
            <a:avLst/>
          </a:prstGeom>
        </p:spPr>
      </p:pic>
    </p:spTree>
    <p:extLst>
      <p:ext uri="{BB962C8B-B14F-4D97-AF65-F5344CB8AC3E}">
        <p14:creationId xmlns:p14="http://schemas.microsoft.com/office/powerpoint/2010/main" val="34140474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937A2767-579A-D249-8F55-AB9A4C8AFA4A}"/>
              </a:ext>
            </a:extLst>
          </p:cNvPr>
          <p:cNvPicPr>
            <a:picLocks noChangeAspect="1"/>
          </p:cNvPicPr>
          <p:nvPr/>
        </p:nvPicPr>
        <p:blipFill>
          <a:blip r:embed="rId2"/>
          <a:stretch>
            <a:fillRect/>
          </a:stretch>
        </p:blipFill>
        <p:spPr>
          <a:xfrm>
            <a:off x="1706112" y="1614486"/>
            <a:ext cx="5731770" cy="3960362"/>
          </a:xfrm>
          <a:prstGeom prst="rect">
            <a:avLst/>
          </a:prstGeom>
        </p:spPr>
      </p:pic>
    </p:spTree>
    <p:extLst>
      <p:ext uri="{BB962C8B-B14F-4D97-AF65-F5344CB8AC3E}">
        <p14:creationId xmlns:p14="http://schemas.microsoft.com/office/powerpoint/2010/main" val="33058085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53961BE9-CC81-7742-992B-838161C3DE79}"/>
              </a:ext>
            </a:extLst>
          </p:cNvPr>
          <p:cNvPicPr>
            <a:picLocks noChangeAspect="1"/>
          </p:cNvPicPr>
          <p:nvPr/>
        </p:nvPicPr>
        <p:blipFill>
          <a:blip r:embed="rId2"/>
          <a:stretch>
            <a:fillRect/>
          </a:stretch>
        </p:blipFill>
        <p:spPr>
          <a:xfrm>
            <a:off x="1706112" y="1614485"/>
            <a:ext cx="5731770" cy="3960362"/>
          </a:xfrm>
          <a:prstGeom prst="rect">
            <a:avLst/>
          </a:prstGeom>
        </p:spPr>
      </p:pic>
    </p:spTree>
    <p:extLst>
      <p:ext uri="{BB962C8B-B14F-4D97-AF65-F5344CB8AC3E}">
        <p14:creationId xmlns:p14="http://schemas.microsoft.com/office/powerpoint/2010/main" val="24899649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A981576-8214-D8FD-C769-FA57094090C7}"/>
              </a:ext>
            </a:extLst>
          </p:cNvPr>
          <p:cNvSpPr>
            <a:spLocks noGrp="1"/>
          </p:cNvSpPr>
          <p:nvPr>
            <p:ph type="title"/>
          </p:nvPr>
        </p:nvSpPr>
        <p:spPr/>
        <p:txBody>
          <a:bodyPr/>
          <a:lstStyle/>
          <a:p>
            <a:r>
              <a:rPr kumimoji="1" lang="ja-JP" altLang="en-US"/>
              <a:t>空き家問題で大事なことは片付け・相続</a:t>
            </a:r>
          </a:p>
        </p:txBody>
      </p:sp>
      <p:pic>
        <p:nvPicPr>
          <p:cNvPr id="5" name="コンテンツ プレースホルダー 4">
            <a:extLst>
              <a:ext uri="{FF2B5EF4-FFF2-40B4-BE49-F238E27FC236}">
                <a16:creationId xmlns:a16="http://schemas.microsoft.com/office/drawing/2014/main" id="{1E1E2E09-A27B-C874-2AD2-4AC7CC121CB3}"/>
              </a:ext>
            </a:extLst>
          </p:cNvPr>
          <p:cNvPicPr>
            <a:picLocks noGrp="1" noChangeAspect="1"/>
          </p:cNvPicPr>
          <p:nvPr>
            <p:ph idx="1"/>
          </p:nvPr>
        </p:nvPicPr>
        <p:blipFill>
          <a:blip r:embed="rId2"/>
          <a:stretch>
            <a:fillRect/>
          </a:stretch>
        </p:blipFill>
        <p:spPr>
          <a:xfrm>
            <a:off x="243840" y="1010920"/>
            <a:ext cx="4191000" cy="2655570"/>
          </a:xfrm>
        </p:spPr>
      </p:pic>
      <p:pic>
        <p:nvPicPr>
          <p:cNvPr id="7" name="図 6">
            <a:extLst>
              <a:ext uri="{FF2B5EF4-FFF2-40B4-BE49-F238E27FC236}">
                <a16:creationId xmlns:a16="http://schemas.microsoft.com/office/drawing/2014/main" id="{602A3748-348A-1925-124D-31D4224AB9CD}"/>
              </a:ext>
            </a:extLst>
          </p:cNvPr>
          <p:cNvPicPr>
            <a:picLocks noChangeAspect="1"/>
          </p:cNvPicPr>
          <p:nvPr/>
        </p:nvPicPr>
        <p:blipFill>
          <a:blip r:embed="rId3"/>
          <a:stretch>
            <a:fillRect/>
          </a:stretch>
        </p:blipFill>
        <p:spPr>
          <a:xfrm>
            <a:off x="4709162" y="1010920"/>
            <a:ext cx="4038598" cy="2655570"/>
          </a:xfrm>
          <a:prstGeom prst="rect">
            <a:avLst/>
          </a:prstGeom>
        </p:spPr>
      </p:pic>
      <p:pic>
        <p:nvPicPr>
          <p:cNvPr id="9" name="図 8">
            <a:extLst>
              <a:ext uri="{FF2B5EF4-FFF2-40B4-BE49-F238E27FC236}">
                <a16:creationId xmlns:a16="http://schemas.microsoft.com/office/drawing/2014/main" id="{8A093BFB-E67C-0C6D-5F05-973E2EF39E2B}"/>
              </a:ext>
            </a:extLst>
          </p:cNvPr>
          <p:cNvPicPr>
            <a:picLocks noChangeAspect="1"/>
          </p:cNvPicPr>
          <p:nvPr/>
        </p:nvPicPr>
        <p:blipFill>
          <a:blip r:embed="rId4"/>
          <a:stretch>
            <a:fillRect/>
          </a:stretch>
        </p:blipFill>
        <p:spPr>
          <a:xfrm>
            <a:off x="243840" y="3740150"/>
            <a:ext cx="4191000" cy="2655570"/>
          </a:xfrm>
          <a:prstGeom prst="rect">
            <a:avLst/>
          </a:prstGeom>
        </p:spPr>
      </p:pic>
      <p:pic>
        <p:nvPicPr>
          <p:cNvPr id="11" name="図 10">
            <a:extLst>
              <a:ext uri="{FF2B5EF4-FFF2-40B4-BE49-F238E27FC236}">
                <a16:creationId xmlns:a16="http://schemas.microsoft.com/office/drawing/2014/main" id="{48694B4C-FBBE-60D5-B2E9-069332D74910}"/>
              </a:ext>
            </a:extLst>
          </p:cNvPr>
          <p:cNvPicPr>
            <a:picLocks noChangeAspect="1"/>
          </p:cNvPicPr>
          <p:nvPr/>
        </p:nvPicPr>
        <p:blipFill>
          <a:blip r:embed="rId5"/>
          <a:stretch>
            <a:fillRect/>
          </a:stretch>
        </p:blipFill>
        <p:spPr>
          <a:xfrm>
            <a:off x="4709162" y="3740150"/>
            <a:ext cx="4038598" cy="2655570"/>
          </a:xfrm>
          <a:prstGeom prst="rect">
            <a:avLst/>
          </a:prstGeom>
        </p:spPr>
      </p:pic>
    </p:spTree>
    <p:extLst>
      <p:ext uri="{BB962C8B-B14F-4D97-AF65-F5344CB8AC3E}">
        <p14:creationId xmlns:p14="http://schemas.microsoft.com/office/powerpoint/2010/main" val="30233099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A077D5-C29C-DDB5-3CF3-661AB885B569}"/>
              </a:ext>
            </a:extLst>
          </p:cNvPr>
          <p:cNvSpPr>
            <a:spLocks noGrp="1"/>
          </p:cNvSpPr>
          <p:nvPr>
            <p:ph type="title"/>
          </p:nvPr>
        </p:nvSpPr>
        <p:spPr/>
        <p:txBody>
          <a:bodyPr/>
          <a:lstStyle/>
          <a:p>
            <a:r>
              <a:rPr kumimoji="1" lang="ja-JP" altLang="en-US"/>
              <a:t>時間は解決してくれない</a:t>
            </a:r>
          </a:p>
        </p:txBody>
      </p:sp>
      <p:pic>
        <p:nvPicPr>
          <p:cNvPr id="5" name="コンテンツ プレースホルダー 4" descr="文字が書かれている&#10;&#10;自動的に生成された説明">
            <a:extLst>
              <a:ext uri="{FF2B5EF4-FFF2-40B4-BE49-F238E27FC236}">
                <a16:creationId xmlns:a16="http://schemas.microsoft.com/office/drawing/2014/main" id="{56D637DB-7D87-EFEA-EA1D-282E3F9657E8}"/>
              </a:ext>
            </a:extLst>
          </p:cNvPr>
          <p:cNvPicPr>
            <a:picLocks noGrp="1" noChangeAspect="1"/>
          </p:cNvPicPr>
          <p:nvPr>
            <p:ph idx="1"/>
          </p:nvPr>
        </p:nvPicPr>
        <p:blipFill>
          <a:blip r:embed="rId2"/>
          <a:stretch>
            <a:fillRect/>
          </a:stretch>
        </p:blipFill>
        <p:spPr>
          <a:xfrm>
            <a:off x="0" y="887260"/>
            <a:ext cx="8890000" cy="5391620"/>
          </a:xfrm>
        </p:spPr>
      </p:pic>
    </p:spTree>
    <p:extLst>
      <p:ext uri="{BB962C8B-B14F-4D97-AF65-F5344CB8AC3E}">
        <p14:creationId xmlns:p14="http://schemas.microsoft.com/office/powerpoint/2010/main" val="24903179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E007C8-AF44-76F3-9131-6BDDE7AB583A}"/>
              </a:ext>
            </a:extLst>
          </p:cNvPr>
          <p:cNvSpPr>
            <a:spLocks noGrp="1"/>
          </p:cNvSpPr>
          <p:nvPr>
            <p:ph type="title"/>
          </p:nvPr>
        </p:nvSpPr>
        <p:spPr/>
        <p:txBody>
          <a:bodyPr/>
          <a:lstStyle/>
          <a:p>
            <a:r>
              <a:rPr kumimoji="1" lang="ja-JP" altLang="en-US"/>
              <a:t>一番いけないのが</a:t>
            </a:r>
          </a:p>
        </p:txBody>
      </p:sp>
      <p:pic>
        <p:nvPicPr>
          <p:cNvPr id="5" name="コンテンツ プレースホルダー 4" descr="ダイアグラム&#10;&#10;低い精度で自動的に生成された説明">
            <a:extLst>
              <a:ext uri="{FF2B5EF4-FFF2-40B4-BE49-F238E27FC236}">
                <a16:creationId xmlns:a16="http://schemas.microsoft.com/office/drawing/2014/main" id="{B2F34E2A-4018-38C4-CDB5-D1643F4A9DA2}"/>
              </a:ext>
            </a:extLst>
          </p:cNvPr>
          <p:cNvPicPr>
            <a:picLocks noGrp="1" noChangeAspect="1"/>
          </p:cNvPicPr>
          <p:nvPr>
            <p:ph idx="1"/>
          </p:nvPr>
        </p:nvPicPr>
        <p:blipFill>
          <a:blip r:embed="rId2"/>
          <a:stretch>
            <a:fillRect/>
          </a:stretch>
        </p:blipFill>
        <p:spPr>
          <a:xfrm>
            <a:off x="0" y="822960"/>
            <a:ext cx="8976360" cy="5273040"/>
          </a:xfrm>
        </p:spPr>
      </p:pic>
    </p:spTree>
    <p:extLst>
      <p:ext uri="{BB962C8B-B14F-4D97-AF65-F5344CB8AC3E}">
        <p14:creationId xmlns:p14="http://schemas.microsoft.com/office/powerpoint/2010/main" val="4249634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B5B69B98-ED1A-4E45-AD5C-7F02CC34C176}"/>
              </a:ext>
            </a:extLst>
          </p:cNvPr>
          <p:cNvSpPr>
            <a:spLocks noGrp="1"/>
          </p:cNvSpPr>
          <p:nvPr>
            <p:ph idx="1"/>
          </p:nvPr>
        </p:nvSpPr>
        <p:spPr>
          <a:xfrm>
            <a:off x="222739" y="1257878"/>
            <a:ext cx="8827474" cy="1590097"/>
          </a:xfrm>
        </p:spPr>
        <p:txBody>
          <a:bodyPr>
            <a:normAutofit/>
          </a:bodyPr>
          <a:lstStyle/>
          <a:p>
            <a:pPr marL="0" indent="0">
              <a:buNone/>
            </a:pPr>
            <a:r>
              <a:rPr kumimoji="1" lang="ja-JP" altLang="en-US" dirty="0"/>
              <a:t>自治体・地域と連携し</a:t>
            </a:r>
            <a:endParaRPr lang="en-US" altLang="ja-JP" dirty="0"/>
          </a:p>
          <a:p>
            <a:pPr marL="0" indent="0">
              <a:buNone/>
            </a:pPr>
            <a:r>
              <a:rPr kumimoji="1" lang="ja-JP" altLang="en-US" dirty="0"/>
              <a:t>　　　未来の〇〇〇の子ども達の為に</a:t>
            </a:r>
            <a:endParaRPr lang="en-US" altLang="ja-JP" dirty="0"/>
          </a:p>
          <a:p>
            <a:pPr marL="0" indent="0">
              <a:buNone/>
            </a:pPr>
            <a:r>
              <a:rPr kumimoji="1" lang="ja-JP" altLang="en-US" dirty="0"/>
              <a:t>　　　　　　　　　　地域活性化の核となるチームへ</a:t>
            </a:r>
            <a:endParaRPr kumimoji="1" lang="en-US" altLang="ja-JP" dirty="0"/>
          </a:p>
        </p:txBody>
      </p:sp>
      <p:sp>
        <p:nvSpPr>
          <p:cNvPr id="4" name="コンテンツ プレースホルダー 2">
            <a:extLst>
              <a:ext uri="{FF2B5EF4-FFF2-40B4-BE49-F238E27FC236}">
                <a16:creationId xmlns:a16="http://schemas.microsoft.com/office/drawing/2014/main" id="{A126D21C-904A-42BA-952F-B86E0FFEEB57}"/>
              </a:ext>
            </a:extLst>
          </p:cNvPr>
          <p:cNvSpPr txBox="1">
            <a:spLocks/>
          </p:cNvSpPr>
          <p:nvPr/>
        </p:nvSpPr>
        <p:spPr>
          <a:xfrm>
            <a:off x="158263" y="3648075"/>
            <a:ext cx="8827474" cy="105727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ＭＳ ゴシック" panose="020B0609070205080204" pitchFamily="49" charset="-128"/>
                <a:ea typeface="ＭＳ ゴシック" panose="020B0609070205080204"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ＭＳ ゴシック" panose="020B0609070205080204" pitchFamily="49" charset="-128"/>
                <a:ea typeface="ＭＳ ゴシック" panose="020B0609070205080204"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dirty="0"/>
              <a:t>「全国空き家アドバイザー協議会〇〇県〇〇支部」</a:t>
            </a:r>
            <a:endParaRPr lang="en-US" altLang="ja-JP" dirty="0"/>
          </a:p>
          <a:p>
            <a:pPr marL="0" indent="0">
              <a:buFont typeface="Arial" panose="020B0604020202020204" pitchFamily="34" charset="0"/>
              <a:buNone/>
            </a:pPr>
            <a:r>
              <a:rPr lang="ja-JP" altLang="en-US" dirty="0"/>
              <a:t>　　　　　　の能動的活動をよろしくお願い致します。</a:t>
            </a:r>
            <a:endParaRPr lang="en-US" altLang="ja-JP" dirty="0"/>
          </a:p>
        </p:txBody>
      </p:sp>
    </p:spTree>
    <p:extLst>
      <p:ext uri="{BB962C8B-B14F-4D97-AF65-F5344CB8AC3E}">
        <p14:creationId xmlns:p14="http://schemas.microsoft.com/office/powerpoint/2010/main" val="192317950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TotalTime>
  <Words>936</Words>
  <Application>Microsoft Macintosh PowerPoint</Application>
  <PresentationFormat>画面に合わせる (4:3)</PresentationFormat>
  <Paragraphs>156</Paragraphs>
  <Slides>35</Slides>
  <Notes>4</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35</vt:i4>
      </vt:variant>
    </vt:vector>
  </HeadingPairs>
  <TitlesOfParts>
    <vt:vector size="42" baseType="lpstr">
      <vt:lpstr>ＭＳ ゴシック</vt:lpstr>
      <vt:lpstr>ＭＳ ゴシック</vt:lpstr>
      <vt:lpstr>游ゴシック</vt:lpstr>
      <vt:lpstr>Arial</vt:lpstr>
      <vt:lpstr>Calibri</vt:lpstr>
      <vt:lpstr>Calibri Light</vt:lpstr>
      <vt:lpstr>Office テーマ</vt:lpstr>
      <vt:lpstr> 一般社団法人 全国空き家アドバイザー協議会　　　○○県○○支部  令和４年１０月度例会 （過去の例会資料も参考にしてください）</vt:lpstr>
      <vt:lpstr>空き家の定義</vt:lpstr>
      <vt:lpstr>空き家の判断基準として</vt:lpstr>
      <vt:lpstr>PowerPoint プレゼンテーション</vt:lpstr>
      <vt:lpstr>空き家の原因の半数以上は相続</vt:lpstr>
      <vt:lpstr>解決したいけど解決できない現状</vt:lpstr>
      <vt:lpstr>PowerPoint プレゼンテーション</vt:lpstr>
      <vt:lpstr>PowerPoint プレゼンテーション</vt:lpstr>
      <vt:lpstr>PowerPoint プレゼンテーション</vt:lpstr>
      <vt:lpstr>PowerPoint プレゼンテーション</vt:lpstr>
      <vt:lpstr>空き家を資産に変えていく</vt:lpstr>
      <vt:lpstr>空き家を資産に変えていく</vt:lpstr>
      <vt:lpstr>空き家を資産に変えていく</vt:lpstr>
      <vt:lpstr>空き家を資産に変えていく</vt:lpstr>
      <vt:lpstr>空き家を資産に変えていく</vt:lpstr>
      <vt:lpstr>空き家を資産に変えていく</vt:lpstr>
      <vt:lpstr>空き家を資産に変えていく</vt:lpstr>
      <vt:lpstr>空き家を資産に変えていく</vt:lpstr>
      <vt:lpstr> </vt:lpstr>
      <vt:lpstr>厚生労働省と空き家課題解決へ高齢者活躍へ</vt:lpstr>
      <vt:lpstr>ＤＩＹ型賃貸借</vt:lpstr>
      <vt:lpstr>PowerPoint プレゼンテーション</vt:lpstr>
      <vt:lpstr>　全国各地で行われている住教育✖️DIY</vt:lpstr>
      <vt:lpstr>国土交通省と住教育の推進</vt:lpstr>
      <vt:lpstr>住教育とは</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空き家問題で大事なことは片付け・相続</vt:lpstr>
      <vt:lpstr>時間は解決してくれない</vt:lpstr>
      <vt:lpstr>一番いけないのが</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2435</cp:lastModifiedBy>
  <cp:revision>4</cp:revision>
  <dcterms:created xsi:type="dcterms:W3CDTF">2021-02-04T05:15:42Z</dcterms:created>
  <dcterms:modified xsi:type="dcterms:W3CDTF">2022-10-03T05:37:32Z</dcterms:modified>
</cp:coreProperties>
</file>