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6"/>
  </p:notesMasterIdLst>
  <p:handoutMasterIdLst>
    <p:handoutMasterId r:id="rId17"/>
  </p:handoutMasterIdLst>
  <p:sldIdLst>
    <p:sldId id="1874" r:id="rId2"/>
    <p:sldId id="3437" r:id="rId3"/>
    <p:sldId id="3438" r:id="rId4"/>
    <p:sldId id="3439" r:id="rId5"/>
    <p:sldId id="3440" r:id="rId6"/>
    <p:sldId id="3447" r:id="rId7"/>
    <p:sldId id="3442" r:id="rId8"/>
    <p:sldId id="3443" r:id="rId9"/>
    <p:sldId id="3441" r:id="rId10"/>
    <p:sldId id="3449" r:id="rId11"/>
    <p:sldId id="3444" r:id="rId12"/>
    <p:sldId id="3445" r:id="rId13"/>
    <p:sldId id="3446" r:id="rId14"/>
    <p:sldId id="344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48"/>
    <p:restoredTop sz="96281"/>
  </p:normalViewPr>
  <p:slideViewPr>
    <p:cSldViewPr snapToGrid="0" snapToObjects="1">
      <p:cViewPr varScale="1">
        <p:scale>
          <a:sx n="117" d="100"/>
          <a:sy n="117" d="100"/>
        </p:scale>
        <p:origin x="11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2022/12/28</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2022/12/28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令和５年１月度例会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400" u="sng" dirty="0"/>
              <a:t>令和５年からの新制度</a:t>
            </a:r>
          </a:p>
          <a:p>
            <a:pPr marL="0" indent="0" algn="ctr">
              <a:lnSpc>
                <a:spcPct val="200000"/>
              </a:lnSpc>
              <a:buNone/>
            </a:pPr>
            <a:r>
              <a:rPr lang="en-US" sz="2400" u="sng" dirty="0"/>
              <a:t>〜</a:t>
            </a:r>
            <a:r>
              <a:rPr lang="en-US" sz="2400" u="sng" dirty="0" err="1"/>
              <a:t>相続土地国庫帰属制度</a:t>
            </a:r>
            <a:r>
              <a:rPr lang="en-US" sz="2400" u="sng" dirty="0"/>
              <a:t>〜</a:t>
            </a:r>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2D038D-B0F8-9A6B-5CD6-5B0C3FC21720}"/>
              </a:ext>
            </a:extLst>
          </p:cNvPr>
          <p:cNvSpPr>
            <a:spLocks noGrp="1"/>
          </p:cNvSpPr>
          <p:nvPr>
            <p:ph type="title"/>
          </p:nvPr>
        </p:nvSpPr>
        <p:spPr/>
        <p:txBody>
          <a:bodyPr/>
          <a:lstStyle/>
          <a:p>
            <a:r>
              <a:rPr lang="ja-JP" altLang="en-US"/>
              <a:t>相続土地国庫帰属制度</a:t>
            </a:r>
            <a:endParaRPr kumimoji="1" lang="ja-JP" altLang="en-US"/>
          </a:p>
        </p:txBody>
      </p:sp>
      <p:sp>
        <p:nvSpPr>
          <p:cNvPr id="3" name="コンテンツ プレースホルダー 2">
            <a:extLst>
              <a:ext uri="{FF2B5EF4-FFF2-40B4-BE49-F238E27FC236}">
                <a16:creationId xmlns:a16="http://schemas.microsoft.com/office/drawing/2014/main" id="{2C6E2539-EA97-DB63-44AC-ED239B9E9CE3}"/>
              </a:ext>
            </a:extLst>
          </p:cNvPr>
          <p:cNvSpPr>
            <a:spLocks noGrp="1"/>
          </p:cNvSpPr>
          <p:nvPr>
            <p:ph idx="1"/>
          </p:nvPr>
        </p:nvSpPr>
        <p:spPr/>
        <p:txBody>
          <a:bodyPr anchor="ctr"/>
          <a:lstStyle/>
          <a:p>
            <a:pPr marL="0" indent="0">
              <a:buNone/>
            </a:pPr>
            <a:r>
              <a:rPr lang="ja-JP" altLang="en-US"/>
              <a:t>相続した土地について、</a:t>
            </a:r>
            <a:endParaRPr lang="en-US" altLang="ja-JP" dirty="0"/>
          </a:p>
          <a:p>
            <a:pPr marL="0" indent="0">
              <a:buNone/>
            </a:pPr>
            <a:r>
              <a:rPr lang="ja-JP" altLang="en-US"/>
              <a:t>「遠地に住んでいるので利用できない」などの理由で土地を手放したいというニーズから、　一定の要件を満たせば、土地を手放して国庫に帰属させることを可能とする</a:t>
            </a:r>
            <a:endParaRPr lang="en-US" altLang="ja-JP" dirty="0"/>
          </a:p>
          <a:p>
            <a:pPr marL="0" indent="0">
              <a:buNone/>
            </a:pPr>
            <a:r>
              <a:rPr lang="ja-JP" altLang="en-US" u="sng"/>
              <a:t>「相続土地国庫帰属制度」</a:t>
            </a:r>
            <a:r>
              <a:rPr lang="ja-JP" altLang="en-US"/>
              <a:t>が</a:t>
            </a:r>
            <a:endParaRPr lang="en-US" altLang="ja-JP" dirty="0"/>
          </a:p>
          <a:p>
            <a:pPr marL="0" indent="0">
              <a:buNone/>
            </a:pPr>
            <a:r>
              <a:rPr lang="ja-JP" altLang="en-US">
                <a:solidFill>
                  <a:srgbClr val="FF0000"/>
                </a:solidFill>
              </a:rPr>
              <a:t>令和５年４月２７日</a:t>
            </a:r>
            <a:r>
              <a:rPr lang="ja-JP" altLang="en-US"/>
              <a:t>からスタートします。</a:t>
            </a:r>
            <a:endParaRPr lang="en-US" altLang="ja-JP" dirty="0"/>
          </a:p>
        </p:txBody>
      </p:sp>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341134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3990A3-0478-AD5F-7DCA-BE55A4A64FDD}"/>
              </a:ext>
            </a:extLst>
          </p:cNvPr>
          <p:cNvSpPr>
            <a:spLocks noGrp="1"/>
          </p:cNvSpPr>
          <p:nvPr>
            <p:ph type="title"/>
          </p:nvPr>
        </p:nvSpPr>
        <p:spPr/>
        <p:txBody>
          <a:bodyPr/>
          <a:lstStyle/>
          <a:p>
            <a:r>
              <a:rPr lang="ja-JP" altLang="en-US"/>
              <a:t>手続きの流れ</a:t>
            </a:r>
            <a:endParaRPr kumimoji="1" lang="ja-JP" altLang="en-US"/>
          </a:p>
        </p:txBody>
      </p:sp>
      <p:sp>
        <p:nvSpPr>
          <p:cNvPr id="3" name="コンテンツ プレースホルダー 2">
            <a:extLst>
              <a:ext uri="{FF2B5EF4-FFF2-40B4-BE49-F238E27FC236}">
                <a16:creationId xmlns:a16="http://schemas.microsoft.com/office/drawing/2014/main" id="{F043E799-64E9-312F-BC92-085092531D90}"/>
              </a:ext>
            </a:extLst>
          </p:cNvPr>
          <p:cNvSpPr>
            <a:spLocks noGrp="1"/>
          </p:cNvSpPr>
          <p:nvPr>
            <p:ph idx="1"/>
          </p:nvPr>
        </p:nvSpPr>
        <p:spPr/>
        <p:txBody>
          <a:bodyPr>
            <a:normAutofit/>
          </a:bodyPr>
          <a:lstStyle/>
          <a:p>
            <a:r>
              <a:rPr kumimoji="1" lang="ja-JP" altLang="en-US" sz="1800"/>
              <a:t>相続等によって、土地の所有権または持ち分を取得した方は法務大臣に対して、その土地の所有権・持ち分を国庫に帰属させる申請を行います。</a:t>
            </a:r>
            <a:endParaRPr kumimoji="1" lang="en-US" altLang="ja-JP" sz="1800" dirty="0"/>
          </a:p>
          <a:p>
            <a:endParaRPr kumimoji="1" lang="en-US" altLang="ja-JP" sz="1800" dirty="0"/>
          </a:p>
          <a:p>
            <a:r>
              <a:rPr kumimoji="1" lang="ja-JP" altLang="en-US" sz="1800"/>
              <a:t>法務大臣は、承認の審査をするために必要と判断したときは、</a:t>
            </a:r>
            <a:endParaRPr lang="en-US" altLang="ja-JP" sz="1800" dirty="0"/>
          </a:p>
          <a:p>
            <a:pPr marL="0" indent="0">
              <a:buNone/>
            </a:pPr>
            <a:r>
              <a:rPr kumimoji="1" lang="ja-JP" altLang="en-US" sz="1800"/>
              <a:t>　その職員に調査をさせることができます。</a:t>
            </a:r>
            <a:endParaRPr kumimoji="1" lang="en-US" altLang="ja-JP" sz="1800" dirty="0"/>
          </a:p>
          <a:p>
            <a:pPr marL="0" indent="0">
              <a:buNone/>
            </a:pPr>
            <a:endParaRPr kumimoji="1" lang="en-US" altLang="ja-JP" sz="1800" dirty="0"/>
          </a:p>
          <a:p>
            <a:r>
              <a:rPr lang="ja-JP" altLang="en-US" sz="1800"/>
              <a:t>法務大臣は申請された土地が国庫に帰属可能なものと判断した場合は、土地の所有権の国庫への帰属を承認します。</a:t>
            </a:r>
            <a:endParaRPr lang="en-US" altLang="ja-JP" sz="1800" dirty="0"/>
          </a:p>
          <a:p>
            <a:endParaRPr lang="en-US" altLang="ja-JP" sz="1800" dirty="0"/>
          </a:p>
          <a:p>
            <a:r>
              <a:rPr lang="ja-JP" altLang="en-US" sz="1800"/>
              <a:t>所有権の国庫帰属を承認された方は一定の負担金を国に納付した時点で、所有権・持ち分が国庫に帰属します。</a:t>
            </a:r>
            <a:endParaRPr lang="en-US" altLang="ja-JP" sz="1800" dirty="0"/>
          </a:p>
          <a:p>
            <a:pPr marL="0" indent="0">
              <a:buNone/>
            </a:pPr>
            <a:endParaRPr lang="en-US" altLang="ja-JP" sz="1800" dirty="0"/>
          </a:p>
          <a:p>
            <a:pPr marL="0" indent="0">
              <a:buNone/>
            </a:pPr>
            <a:endParaRPr kumimoji="1" lang="en-US" altLang="ja-JP" sz="1800" dirty="0"/>
          </a:p>
        </p:txBody>
      </p:sp>
      <p:sp>
        <p:nvSpPr>
          <p:cNvPr id="4" name="スライド番号プレースホルダー 3">
            <a:extLst>
              <a:ext uri="{FF2B5EF4-FFF2-40B4-BE49-F238E27FC236}">
                <a16:creationId xmlns:a16="http://schemas.microsoft.com/office/drawing/2014/main" id="{CBB2BFE5-2064-71DB-C6BF-6179A5EC321F}"/>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pic>
        <p:nvPicPr>
          <p:cNvPr id="5" name="図 4">
            <a:extLst>
              <a:ext uri="{FF2B5EF4-FFF2-40B4-BE49-F238E27FC236}">
                <a16:creationId xmlns:a16="http://schemas.microsoft.com/office/drawing/2014/main" id="{F0E67B96-2A27-5A75-9491-39B7AD503037}"/>
              </a:ext>
            </a:extLst>
          </p:cNvPr>
          <p:cNvPicPr>
            <a:picLocks noChangeAspect="1"/>
          </p:cNvPicPr>
          <p:nvPr/>
        </p:nvPicPr>
        <p:blipFill>
          <a:blip r:embed="rId2"/>
          <a:stretch>
            <a:fillRect/>
          </a:stretch>
        </p:blipFill>
        <p:spPr>
          <a:xfrm>
            <a:off x="628650" y="4483331"/>
            <a:ext cx="7772400" cy="1861590"/>
          </a:xfrm>
          <a:prstGeom prst="rect">
            <a:avLst/>
          </a:prstGeom>
        </p:spPr>
      </p:pic>
    </p:spTree>
    <p:extLst>
      <p:ext uri="{BB962C8B-B14F-4D97-AF65-F5344CB8AC3E}">
        <p14:creationId xmlns:p14="http://schemas.microsoft.com/office/powerpoint/2010/main" val="1291928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E9EC8-914F-9BB9-1D4F-B7DAFE4087A7}"/>
              </a:ext>
            </a:extLst>
          </p:cNvPr>
          <p:cNvSpPr>
            <a:spLocks noGrp="1"/>
          </p:cNvSpPr>
          <p:nvPr>
            <p:ph type="title"/>
          </p:nvPr>
        </p:nvSpPr>
        <p:spPr/>
        <p:txBody>
          <a:bodyPr/>
          <a:lstStyle/>
          <a:p>
            <a:r>
              <a:rPr lang="ja-JP" altLang="en-US"/>
              <a:t>制度の概要</a:t>
            </a:r>
            <a:endParaRPr kumimoji="1" lang="ja-JP" altLang="en-US"/>
          </a:p>
        </p:txBody>
      </p:sp>
      <p:pic>
        <p:nvPicPr>
          <p:cNvPr id="6" name="コンテンツ プレースホルダー 5">
            <a:extLst>
              <a:ext uri="{FF2B5EF4-FFF2-40B4-BE49-F238E27FC236}">
                <a16:creationId xmlns:a16="http://schemas.microsoft.com/office/drawing/2014/main" id="{7EED26F3-2D53-17B7-505B-987340CF306E}"/>
              </a:ext>
            </a:extLst>
          </p:cNvPr>
          <p:cNvPicPr>
            <a:picLocks noGrp="1" noChangeAspect="1"/>
          </p:cNvPicPr>
          <p:nvPr>
            <p:ph idx="1"/>
          </p:nvPr>
        </p:nvPicPr>
        <p:blipFill>
          <a:blip r:embed="rId2"/>
          <a:stretch>
            <a:fillRect/>
          </a:stretch>
        </p:blipFill>
        <p:spPr>
          <a:xfrm>
            <a:off x="526327" y="743220"/>
            <a:ext cx="8091346" cy="5601701"/>
          </a:xfrm>
        </p:spPr>
      </p:pic>
      <p:sp>
        <p:nvSpPr>
          <p:cNvPr id="4" name="スライド番号プレースホルダー 3">
            <a:extLst>
              <a:ext uri="{FF2B5EF4-FFF2-40B4-BE49-F238E27FC236}">
                <a16:creationId xmlns:a16="http://schemas.microsoft.com/office/drawing/2014/main" id="{28324853-92A2-B1A4-9575-B24F052BD795}"/>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151663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44F712-FFED-3A2B-499B-7E7EA1837E05}"/>
              </a:ext>
            </a:extLst>
          </p:cNvPr>
          <p:cNvSpPr>
            <a:spLocks noGrp="1"/>
          </p:cNvSpPr>
          <p:nvPr>
            <p:ph type="title"/>
          </p:nvPr>
        </p:nvSpPr>
        <p:spPr/>
        <p:txBody>
          <a:bodyPr/>
          <a:lstStyle/>
          <a:p>
            <a:r>
              <a:rPr kumimoji="1" lang="ja-JP" altLang="en-US"/>
              <a:t>制度のポイント</a:t>
            </a:r>
          </a:p>
        </p:txBody>
      </p:sp>
      <p:sp>
        <p:nvSpPr>
          <p:cNvPr id="3" name="コンテンツ プレースホルダー 2">
            <a:extLst>
              <a:ext uri="{FF2B5EF4-FFF2-40B4-BE49-F238E27FC236}">
                <a16:creationId xmlns:a16="http://schemas.microsoft.com/office/drawing/2014/main" id="{272DDBBF-972C-EC0F-6CE4-9A12D3846E75}"/>
              </a:ext>
            </a:extLst>
          </p:cNvPr>
          <p:cNvSpPr>
            <a:spLocks noGrp="1"/>
          </p:cNvSpPr>
          <p:nvPr>
            <p:ph idx="1"/>
          </p:nvPr>
        </p:nvSpPr>
        <p:spPr/>
        <p:txBody>
          <a:bodyPr anchor="ctr">
            <a:normAutofit/>
          </a:bodyPr>
          <a:lstStyle/>
          <a:p>
            <a:r>
              <a:rPr lang="ja-JP" altLang="en-US" sz="1800"/>
              <a:t>自分</a:t>
            </a:r>
            <a:r>
              <a:rPr kumimoji="1" lang="ja-JP" altLang="en-US" sz="1800"/>
              <a:t>で購入した土地が不要になったから国庫へ帰属させる、はＮＧ</a:t>
            </a:r>
            <a:endParaRPr kumimoji="1" lang="en-US" altLang="ja-JP" sz="1800" dirty="0"/>
          </a:p>
          <a:p>
            <a:endParaRPr lang="en-US" altLang="ja-JP" sz="1800" dirty="0"/>
          </a:p>
          <a:p>
            <a:r>
              <a:rPr kumimoji="1" lang="ja-JP" altLang="en-US" sz="1800"/>
              <a:t>申請できるのは相続または遺贈（法定相続人ではないが、遺言で財産を受け取ること）により土地を取得した人のみ</a:t>
            </a:r>
            <a:endParaRPr kumimoji="1" lang="en-US" altLang="ja-JP" sz="1800" dirty="0"/>
          </a:p>
          <a:p>
            <a:endParaRPr lang="en-US" altLang="ja-JP" sz="1800" dirty="0"/>
          </a:p>
          <a:p>
            <a:r>
              <a:rPr kumimoji="1" lang="ja-JP" altLang="en-US" sz="1800"/>
              <a:t>共有持分の国庫帰属も可能　　　　　　　　　　　　　</a:t>
            </a:r>
            <a:endParaRPr kumimoji="1" lang="en-US" altLang="ja-JP" sz="1800" dirty="0"/>
          </a:p>
          <a:p>
            <a:pPr marL="227013" indent="0">
              <a:buNone/>
            </a:pPr>
            <a:r>
              <a:rPr kumimoji="1" lang="ja-JP" altLang="en-US" sz="1800"/>
              <a:t>→（例）親から土地を兄弟</a:t>
            </a:r>
            <a:r>
              <a:rPr lang="ja-JP" altLang="en-US" sz="1800"/>
              <a:t>２人で相続。</a:t>
            </a:r>
            <a:endParaRPr lang="en-US" altLang="ja-JP" sz="1800" dirty="0"/>
          </a:p>
          <a:p>
            <a:pPr marL="227013" indent="0">
              <a:buNone/>
            </a:pPr>
            <a:r>
              <a:rPr kumimoji="1" lang="ja-JP" altLang="en-US" sz="1800"/>
              <a:t>　　兄の</a:t>
            </a:r>
            <a:r>
              <a:rPr kumimoji="1" lang="en-US" altLang="ja-JP" sz="1800" dirty="0"/>
              <a:t>1/2</a:t>
            </a:r>
            <a:r>
              <a:rPr kumimoji="1" lang="ja-JP" altLang="en-US" sz="1800"/>
              <a:t>の権利分だけを兄が単独で国庫帰属の</a:t>
            </a:r>
            <a:endParaRPr kumimoji="1" lang="en-US" altLang="ja-JP" sz="1800" dirty="0"/>
          </a:p>
          <a:p>
            <a:pPr marL="227013" indent="0">
              <a:buNone/>
            </a:pPr>
            <a:r>
              <a:rPr lang="ja-JP" altLang="en-US" sz="1800"/>
              <a:t>　　</a:t>
            </a:r>
            <a:r>
              <a:rPr kumimoji="1" lang="ja-JP" altLang="en-US" sz="1800"/>
              <a:t>申請が可能です。</a:t>
            </a:r>
            <a:endParaRPr kumimoji="1" lang="en-US" altLang="ja-JP" sz="1800" dirty="0"/>
          </a:p>
          <a:p>
            <a:endParaRPr lang="en-US" altLang="ja-JP" sz="1800" dirty="0"/>
          </a:p>
          <a:p>
            <a:r>
              <a:rPr lang="ja-JP" altLang="en-US" sz="1800"/>
              <a:t>施行前に相続をしていた土地も対象となります。</a:t>
            </a:r>
            <a:endParaRPr lang="en-US" altLang="ja-JP" sz="1800" dirty="0"/>
          </a:p>
          <a:p>
            <a:pPr marL="0" indent="0">
              <a:buNone/>
            </a:pPr>
            <a:r>
              <a:rPr lang="ja-JP" altLang="en-US" sz="1800"/>
              <a:t>　１０年前に相続してずっと使っていなかった土地も</a:t>
            </a:r>
            <a:endParaRPr lang="en-US" altLang="ja-JP" sz="1800" dirty="0"/>
          </a:p>
          <a:p>
            <a:pPr marL="0" indent="0">
              <a:buNone/>
            </a:pPr>
            <a:r>
              <a:rPr lang="ja-JP" altLang="en-US" sz="1800"/>
              <a:t>　国庫帰属の対象となる可能性があります。</a:t>
            </a:r>
            <a:endParaRPr lang="en-US" altLang="ja-JP" sz="1800" dirty="0"/>
          </a:p>
          <a:p>
            <a:endParaRPr kumimoji="1" lang="ja-JP" altLang="en-US" sz="1800"/>
          </a:p>
        </p:txBody>
      </p:sp>
      <p:sp>
        <p:nvSpPr>
          <p:cNvPr id="4" name="スライド番号プレースホルダー 3">
            <a:extLst>
              <a:ext uri="{FF2B5EF4-FFF2-40B4-BE49-F238E27FC236}">
                <a16:creationId xmlns:a16="http://schemas.microsoft.com/office/drawing/2014/main" id="{F9B4B3F8-B1E2-91CA-9C0E-E317DDEF235D}"/>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615351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73A2DF-1D80-805B-3F5F-45D7F2D997DC}"/>
              </a:ext>
            </a:extLst>
          </p:cNvPr>
          <p:cNvSpPr>
            <a:spLocks noGrp="1"/>
          </p:cNvSpPr>
          <p:nvPr>
            <p:ph type="title"/>
          </p:nvPr>
        </p:nvSpPr>
        <p:spPr/>
        <p:txBody>
          <a:bodyPr/>
          <a:lstStyle/>
          <a:p>
            <a:r>
              <a:rPr kumimoji="1" lang="ja-JP" altLang="en-US"/>
              <a:t>国庫帰属させることができない土地の要件</a:t>
            </a:r>
          </a:p>
        </p:txBody>
      </p:sp>
      <p:sp>
        <p:nvSpPr>
          <p:cNvPr id="3" name="コンテンツ プレースホルダー 2">
            <a:extLst>
              <a:ext uri="{FF2B5EF4-FFF2-40B4-BE49-F238E27FC236}">
                <a16:creationId xmlns:a16="http://schemas.microsoft.com/office/drawing/2014/main" id="{A51C2D59-1A08-FAAC-4A5B-F9C797D5362E}"/>
              </a:ext>
            </a:extLst>
          </p:cNvPr>
          <p:cNvSpPr>
            <a:spLocks noGrp="1"/>
          </p:cNvSpPr>
          <p:nvPr>
            <p:ph idx="1"/>
          </p:nvPr>
        </p:nvSpPr>
        <p:spPr>
          <a:xfrm>
            <a:off x="449974" y="735725"/>
            <a:ext cx="7886700" cy="3993930"/>
          </a:xfrm>
        </p:spPr>
        <p:txBody>
          <a:bodyPr anchor="ctr">
            <a:normAutofit/>
          </a:bodyPr>
          <a:lstStyle/>
          <a:p>
            <a:pPr marL="0" indent="0" algn="l">
              <a:buNone/>
            </a:pPr>
            <a:r>
              <a:rPr lang="en-US" altLang="ja-JP" sz="1600" b="1" i="0" dirty="0">
                <a:solidFill>
                  <a:srgbClr val="222222"/>
                </a:solidFill>
                <a:effectLst/>
                <a:latin typeface="ＭＳ Ｐゴシック" panose="020B0600070205080204" pitchFamily="34" charset="-128"/>
                <a:ea typeface="ＭＳ Ｐゴシック" panose="020B0600070205080204" pitchFamily="34" charset="-128"/>
              </a:rPr>
              <a:t>(1)</a:t>
            </a:r>
            <a:r>
              <a:rPr lang="ja-JP" altLang="en-US" sz="1600" b="1" i="0">
                <a:solidFill>
                  <a:srgbClr val="222222"/>
                </a:solidFill>
                <a:effectLst/>
                <a:latin typeface="ＭＳ Ｐゴシック" panose="020B0600070205080204" pitchFamily="34" charset="-128"/>
                <a:ea typeface="ＭＳ Ｐゴシック" panose="020B0600070205080204" pitchFamily="34" charset="-128"/>
              </a:rPr>
              <a:t>　申請をすることができないケース（却下事由）（法第２条第３項）</a:t>
            </a:r>
          </a:p>
          <a:p>
            <a:pPr marL="0" indent="0" algn="l">
              <a:buNone/>
            </a:pP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Ａ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建物がある土地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Ｂ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担保権や使用収益権が設定されている土地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Ｃ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他人の利用が予定されている土地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Ｄ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土壌汚染されている土地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Ｅ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境界が明らかでない土地・所有権の存否や範囲について争いがある土地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endParaRPr lang="en-US" altLang="ja-JP" sz="1600" b="0" i="0" dirty="0">
              <a:solidFill>
                <a:srgbClr val="222222"/>
              </a:solidFill>
              <a:effectLst/>
              <a:latin typeface="ＭＳ Ｐゴシック" panose="020B0600070205080204" pitchFamily="34" charset="-128"/>
              <a:ea typeface="ＭＳ Ｐゴシック" panose="020B0600070205080204" pitchFamily="34" charset="-128"/>
            </a:endParaRPr>
          </a:p>
          <a:p>
            <a:pPr marL="0" indent="0" algn="l">
              <a:buNone/>
            </a:pP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p>
          <a:p>
            <a:pPr marL="0" indent="0" algn="l">
              <a:buNone/>
            </a:pPr>
            <a:r>
              <a:rPr lang="en-US" altLang="ja-JP" sz="1600" b="1" i="0" dirty="0">
                <a:solidFill>
                  <a:srgbClr val="222222"/>
                </a:solidFill>
                <a:effectLst/>
                <a:latin typeface="ＭＳ Ｐゴシック" panose="020B0600070205080204" pitchFamily="34" charset="-128"/>
                <a:ea typeface="ＭＳ Ｐゴシック" panose="020B0600070205080204" pitchFamily="34" charset="-128"/>
              </a:rPr>
              <a:t>(2)</a:t>
            </a:r>
            <a:r>
              <a:rPr lang="ja-JP" altLang="en-US" sz="1600" b="1" i="0">
                <a:solidFill>
                  <a:srgbClr val="222222"/>
                </a:solidFill>
                <a:effectLst/>
                <a:latin typeface="ＭＳ Ｐゴシック" panose="020B0600070205080204" pitchFamily="34" charset="-128"/>
                <a:ea typeface="ＭＳ Ｐゴシック" panose="020B0600070205080204" pitchFamily="34" charset="-128"/>
              </a:rPr>
              <a:t>　承認を受けることができないケース（不承認事由）（法第５条第１項）</a:t>
            </a:r>
          </a:p>
          <a:p>
            <a:pPr marL="0" indent="0" algn="l">
              <a:buNone/>
            </a:pP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Ａ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一定の勾配・高さの崖があって、管理に過分な費用・労力がかかる土地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Ｂ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土地の管理・処分を阻害する有体物が地上にある土地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Ｃ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土地の管理・処分のために、除去しなければいけない有体物が地下にある土地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Ｄ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隣接する土地の所有者等との争訟によらなければ管理・処分ができない土地</a:t>
            </a:r>
            <a:br>
              <a:rPr lang="ja-JP" altLang="en-US" sz="1600" b="0" i="0">
                <a:solidFill>
                  <a:srgbClr val="222222"/>
                </a:solidFill>
                <a:effectLst/>
                <a:latin typeface="ＭＳ Ｐゴシック" panose="020B0600070205080204" pitchFamily="34" charset="-128"/>
                <a:ea typeface="ＭＳ Ｐゴシック" panose="020B0600070205080204" pitchFamily="34" charset="-128"/>
              </a:rPr>
            </a:b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　</a:t>
            </a:r>
            <a:r>
              <a:rPr lang="ja-JP" altLang="en" sz="1600" b="0" i="0">
                <a:solidFill>
                  <a:srgbClr val="222222"/>
                </a:solidFill>
                <a:effectLst/>
                <a:latin typeface="ＭＳ Ｐゴシック" panose="020B0600070205080204" pitchFamily="34" charset="-128"/>
                <a:ea typeface="ＭＳ Ｐゴシック" panose="020B0600070205080204" pitchFamily="34" charset="-128"/>
              </a:rPr>
              <a:t>Ｅ　</a:t>
            </a:r>
            <a:r>
              <a:rPr lang="ja-JP" altLang="en-US" sz="1600" b="0" i="0">
                <a:solidFill>
                  <a:srgbClr val="222222"/>
                </a:solidFill>
                <a:effectLst/>
                <a:latin typeface="ＭＳ Ｐゴシック" panose="020B0600070205080204" pitchFamily="34" charset="-128"/>
                <a:ea typeface="ＭＳ Ｐゴシック" panose="020B0600070205080204" pitchFamily="34" charset="-128"/>
              </a:rPr>
              <a:t>その他、通常の管理・処分に当たって過分な費用・労力がかかる土地</a:t>
            </a:r>
          </a:p>
          <a:p>
            <a:pPr marL="0" indent="0">
              <a:buNone/>
            </a:pPr>
            <a:endParaRPr kumimoji="1" lang="ja-JP" altLang="en-US" sz="1600"/>
          </a:p>
        </p:txBody>
      </p:sp>
      <p:sp>
        <p:nvSpPr>
          <p:cNvPr id="4" name="スライド番号プレースホルダー 3">
            <a:extLst>
              <a:ext uri="{FF2B5EF4-FFF2-40B4-BE49-F238E27FC236}">
                <a16:creationId xmlns:a16="http://schemas.microsoft.com/office/drawing/2014/main" id="{8DF1A886-12D8-1943-8DE8-F9CD1F034171}"/>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
        <p:nvSpPr>
          <p:cNvPr id="5" name="テキスト ボックス 4">
            <a:extLst>
              <a:ext uri="{FF2B5EF4-FFF2-40B4-BE49-F238E27FC236}">
                <a16:creationId xmlns:a16="http://schemas.microsoft.com/office/drawing/2014/main" id="{1DB9BF62-3CB7-2983-3F2D-BBD7942ED611}"/>
              </a:ext>
            </a:extLst>
          </p:cNvPr>
          <p:cNvSpPr txBox="1"/>
          <p:nvPr/>
        </p:nvSpPr>
        <p:spPr>
          <a:xfrm>
            <a:off x="478571" y="4876100"/>
            <a:ext cx="8186857" cy="1323439"/>
          </a:xfrm>
          <a:prstGeom prst="rect">
            <a:avLst/>
          </a:prstGeom>
          <a:noFill/>
        </p:spPr>
        <p:txBody>
          <a:bodyPr wrap="none" rtlCol="0">
            <a:spAutoFit/>
          </a:bodyPr>
          <a:lstStyle/>
          <a:p>
            <a:r>
              <a:rPr kumimoji="1" lang="ja-JP" altLang="en-US" sz="1600">
                <a:latin typeface="MS Gothic" panose="020B0609070205080204" pitchFamily="49" charset="-128"/>
                <a:ea typeface="MS Gothic" panose="020B0609070205080204" pitchFamily="49" charset="-128"/>
              </a:rPr>
              <a:t>制度を利用するには「建物があったらＮＧ」・</a:t>
            </a:r>
            <a:endParaRPr kumimoji="1" lang="en-US" altLang="ja-JP" sz="1600" dirty="0">
              <a:latin typeface="MS Gothic" panose="020B0609070205080204" pitchFamily="49" charset="-128"/>
              <a:ea typeface="MS Gothic" panose="020B0609070205080204" pitchFamily="49" charset="-128"/>
            </a:endParaRPr>
          </a:p>
          <a:p>
            <a:r>
              <a:rPr kumimoji="1" lang="ja-JP" altLang="en-US" sz="1600">
                <a:latin typeface="MS Gothic" panose="020B0609070205080204" pitchFamily="49" charset="-128"/>
                <a:ea typeface="MS Gothic" panose="020B0609070205080204" pitchFamily="49" charset="-128"/>
              </a:rPr>
              <a:t>「境界が確定していないとＮＧ」など全部で１０個の要件に該当しない必要があります</a:t>
            </a:r>
            <a:endParaRPr kumimoji="1" lang="en-US" altLang="ja-JP" sz="1600" dirty="0">
              <a:latin typeface="MS Gothic" panose="020B0609070205080204" pitchFamily="49" charset="-128"/>
              <a:ea typeface="MS Gothic" panose="020B0609070205080204" pitchFamily="49" charset="-128"/>
            </a:endParaRPr>
          </a:p>
          <a:p>
            <a:endParaRPr kumimoji="1" lang="en-US" altLang="ja-JP" sz="1600" dirty="0">
              <a:latin typeface="MS Gothic" panose="020B0609070205080204" pitchFamily="49" charset="-128"/>
              <a:ea typeface="MS Gothic" panose="020B0609070205080204" pitchFamily="49" charset="-128"/>
            </a:endParaRPr>
          </a:p>
          <a:p>
            <a:pPr algn="ctr"/>
            <a:r>
              <a:rPr kumimoji="1" lang="ja-JP" altLang="en-US" sz="1600">
                <a:solidFill>
                  <a:srgbClr val="FF0000"/>
                </a:solidFill>
                <a:latin typeface="MS Gothic" panose="020B0609070205080204" pitchFamily="49" charset="-128"/>
                <a:ea typeface="MS Gothic" panose="020B0609070205080204" pitchFamily="49" charset="-128"/>
              </a:rPr>
              <a:t>→制度を使うために「解体」や「境界確定」を行う人が増えることが見込まれます。</a:t>
            </a:r>
            <a:endParaRPr kumimoji="1" lang="en-US" altLang="ja-JP" sz="1600" dirty="0">
              <a:solidFill>
                <a:srgbClr val="FF0000"/>
              </a:solidFill>
              <a:latin typeface="MS Gothic" panose="020B0609070205080204" pitchFamily="49" charset="-128"/>
              <a:ea typeface="MS Gothic" panose="020B0609070205080204" pitchFamily="49" charset="-128"/>
            </a:endParaRPr>
          </a:p>
          <a:p>
            <a:pPr algn="ctr"/>
            <a:r>
              <a:rPr kumimoji="1" lang="ja-JP" altLang="en-US" sz="1600">
                <a:solidFill>
                  <a:srgbClr val="FF0000"/>
                </a:solidFill>
                <a:latin typeface="MS Gothic" panose="020B0609070205080204" pitchFamily="49" charset="-128"/>
                <a:ea typeface="MS Gothic" panose="020B0609070205080204" pitchFamily="49" charset="-128"/>
              </a:rPr>
              <a:t>　ここが協議会会員の仕事に繋がります。</a:t>
            </a:r>
          </a:p>
        </p:txBody>
      </p:sp>
    </p:spTree>
    <p:extLst>
      <p:ext uri="{BB962C8B-B14F-4D97-AF65-F5344CB8AC3E}">
        <p14:creationId xmlns:p14="http://schemas.microsoft.com/office/powerpoint/2010/main" val="4103884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AF963D-9028-478E-97CA-4043239986B0}"/>
              </a:ext>
            </a:extLst>
          </p:cNvPr>
          <p:cNvSpPr>
            <a:spLocks noGrp="1"/>
          </p:cNvSpPr>
          <p:nvPr>
            <p:ph type="title"/>
          </p:nvPr>
        </p:nvSpPr>
        <p:spPr/>
        <p:txBody>
          <a:bodyPr/>
          <a:lstStyle/>
          <a:p>
            <a:r>
              <a:rPr kumimoji="1" lang="ja-JP" altLang="en-US"/>
              <a:t>申請にかかる費用</a:t>
            </a:r>
          </a:p>
        </p:txBody>
      </p:sp>
      <p:sp>
        <p:nvSpPr>
          <p:cNvPr id="3" name="コンテンツ プレースホルダー 2">
            <a:extLst>
              <a:ext uri="{FF2B5EF4-FFF2-40B4-BE49-F238E27FC236}">
                <a16:creationId xmlns:a16="http://schemas.microsoft.com/office/drawing/2014/main" id="{A2C54DED-01F0-0F41-3B5D-970711828083}"/>
              </a:ext>
            </a:extLst>
          </p:cNvPr>
          <p:cNvSpPr>
            <a:spLocks noGrp="1"/>
          </p:cNvSpPr>
          <p:nvPr>
            <p:ph idx="1"/>
          </p:nvPr>
        </p:nvSpPr>
        <p:spPr/>
        <p:txBody>
          <a:bodyPr>
            <a:normAutofit/>
          </a:bodyPr>
          <a:lstStyle/>
          <a:p>
            <a:r>
              <a:rPr kumimoji="1" lang="ja-JP" altLang="en-US" sz="1800"/>
              <a:t>申請にかかる手数料は現在法務省にて検討中です。</a:t>
            </a:r>
            <a:endParaRPr kumimoji="1" lang="en-US" altLang="ja-JP" sz="1800" dirty="0"/>
          </a:p>
          <a:p>
            <a:endParaRPr lang="en-US" altLang="ja-JP" sz="1800" dirty="0"/>
          </a:p>
          <a:p>
            <a:r>
              <a:rPr lang="ja-JP" altLang="en-US" sz="1800"/>
              <a:t>申請が承認された場合に支払う土地の管理費用は以下の金額です。</a:t>
            </a:r>
            <a:endParaRPr lang="en-US" altLang="ja-JP" sz="1800" dirty="0"/>
          </a:p>
          <a:p>
            <a:endParaRPr kumimoji="1" lang="ja-JP" altLang="en-US" sz="1800"/>
          </a:p>
        </p:txBody>
      </p:sp>
      <p:sp>
        <p:nvSpPr>
          <p:cNvPr id="4" name="スライド番号プレースホルダー 3">
            <a:extLst>
              <a:ext uri="{FF2B5EF4-FFF2-40B4-BE49-F238E27FC236}">
                <a16:creationId xmlns:a16="http://schemas.microsoft.com/office/drawing/2014/main" id="{DC50A422-2AD4-95E6-1ACB-505C2D7556CE}"/>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pic>
        <p:nvPicPr>
          <p:cNvPr id="5" name="図 4">
            <a:extLst>
              <a:ext uri="{FF2B5EF4-FFF2-40B4-BE49-F238E27FC236}">
                <a16:creationId xmlns:a16="http://schemas.microsoft.com/office/drawing/2014/main" id="{C243ACDC-7779-1AB4-8779-9372B21A7C4E}"/>
              </a:ext>
            </a:extLst>
          </p:cNvPr>
          <p:cNvPicPr>
            <a:picLocks noChangeAspect="1"/>
          </p:cNvPicPr>
          <p:nvPr/>
        </p:nvPicPr>
        <p:blipFill>
          <a:blip r:embed="rId2"/>
          <a:stretch>
            <a:fillRect/>
          </a:stretch>
        </p:blipFill>
        <p:spPr>
          <a:xfrm>
            <a:off x="685800" y="1908889"/>
            <a:ext cx="7772400" cy="3911936"/>
          </a:xfrm>
          <a:prstGeom prst="rect">
            <a:avLst/>
          </a:prstGeom>
        </p:spPr>
      </p:pic>
    </p:spTree>
    <p:extLst>
      <p:ext uri="{BB962C8B-B14F-4D97-AF65-F5344CB8AC3E}">
        <p14:creationId xmlns:p14="http://schemas.microsoft.com/office/powerpoint/2010/main" val="242880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AADD48-D894-8A9C-38A9-6FE0F04A3DED}"/>
              </a:ext>
            </a:extLst>
          </p:cNvPr>
          <p:cNvSpPr>
            <a:spLocks noGrp="1"/>
          </p:cNvSpPr>
          <p:nvPr>
            <p:ph type="title"/>
          </p:nvPr>
        </p:nvSpPr>
        <p:spPr/>
        <p:txBody>
          <a:bodyPr/>
          <a:lstStyle/>
          <a:p>
            <a:r>
              <a:rPr kumimoji="1" lang="ja-JP" altLang="en-US"/>
              <a:t>面積に応じて支払う場合は以下の表で計算</a:t>
            </a:r>
          </a:p>
        </p:txBody>
      </p:sp>
      <p:sp>
        <p:nvSpPr>
          <p:cNvPr id="4" name="スライド番号プレースホルダー 3">
            <a:extLst>
              <a:ext uri="{FF2B5EF4-FFF2-40B4-BE49-F238E27FC236}">
                <a16:creationId xmlns:a16="http://schemas.microsoft.com/office/drawing/2014/main" id="{B5FB3DCE-0F64-1EA2-974C-3D2222430FAA}"/>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5" name="図 4">
            <a:extLst>
              <a:ext uri="{FF2B5EF4-FFF2-40B4-BE49-F238E27FC236}">
                <a16:creationId xmlns:a16="http://schemas.microsoft.com/office/drawing/2014/main" id="{90DC13F4-2175-B969-CE8D-94B535E4EC00}"/>
              </a:ext>
            </a:extLst>
          </p:cNvPr>
          <p:cNvPicPr>
            <a:picLocks noChangeAspect="1"/>
          </p:cNvPicPr>
          <p:nvPr/>
        </p:nvPicPr>
        <p:blipFill>
          <a:blip r:embed="rId2"/>
          <a:stretch>
            <a:fillRect/>
          </a:stretch>
        </p:blipFill>
        <p:spPr>
          <a:xfrm>
            <a:off x="628650" y="879820"/>
            <a:ext cx="7772400" cy="5212200"/>
          </a:xfrm>
          <a:prstGeom prst="rect">
            <a:avLst/>
          </a:prstGeom>
        </p:spPr>
      </p:pic>
    </p:spTree>
    <p:extLst>
      <p:ext uri="{BB962C8B-B14F-4D97-AF65-F5344CB8AC3E}">
        <p14:creationId xmlns:p14="http://schemas.microsoft.com/office/powerpoint/2010/main" val="2671360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8ABF23-C87A-07DD-52F7-93067F4FDAEE}"/>
              </a:ext>
            </a:extLst>
          </p:cNvPr>
          <p:cNvSpPr>
            <a:spLocks noGrp="1"/>
          </p:cNvSpPr>
          <p:nvPr>
            <p:ph type="title"/>
          </p:nvPr>
        </p:nvSpPr>
        <p:spPr/>
        <p:txBody>
          <a:bodyPr/>
          <a:lstStyle/>
          <a:p>
            <a:r>
              <a:rPr kumimoji="1" lang="ja-JP" altLang="en-US"/>
              <a:t>どこに申請すればいいのか？</a:t>
            </a:r>
          </a:p>
        </p:txBody>
      </p:sp>
      <p:sp>
        <p:nvSpPr>
          <p:cNvPr id="3" name="コンテンツ プレースホルダー 2">
            <a:extLst>
              <a:ext uri="{FF2B5EF4-FFF2-40B4-BE49-F238E27FC236}">
                <a16:creationId xmlns:a16="http://schemas.microsoft.com/office/drawing/2014/main" id="{6BF44FEB-10D5-CF37-A10B-CDB411ED5DC0}"/>
              </a:ext>
            </a:extLst>
          </p:cNvPr>
          <p:cNvSpPr>
            <a:spLocks noGrp="1"/>
          </p:cNvSpPr>
          <p:nvPr>
            <p:ph idx="1"/>
          </p:nvPr>
        </p:nvSpPr>
        <p:spPr/>
        <p:txBody>
          <a:bodyPr anchor="ctr">
            <a:normAutofit/>
          </a:bodyPr>
          <a:lstStyle/>
          <a:p>
            <a:pPr marL="0" indent="0">
              <a:buNone/>
            </a:pPr>
            <a:r>
              <a:rPr kumimoji="1" lang="ja-JP" altLang="en-US" sz="2000"/>
              <a:t>法務省は現在、この制度の申請先を</a:t>
            </a:r>
            <a:endParaRPr kumimoji="1" lang="en-US" altLang="ja-JP" sz="2000" dirty="0"/>
          </a:p>
          <a:p>
            <a:pPr marL="0" indent="0">
              <a:buNone/>
            </a:pPr>
            <a:r>
              <a:rPr lang="ja-JP" altLang="en-US" sz="2000"/>
              <a:t>「</a:t>
            </a:r>
            <a:r>
              <a:rPr lang="ja-JP" altLang="en-US" sz="2000">
                <a:solidFill>
                  <a:srgbClr val="FF0000"/>
                </a:solidFill>
              </a:rPr>
              <a:t>法務局</a:t>
            </a:r>
            <a:r>
              <a:rPr lang="ja-JP" altLang="en-US" sz="2000"/>
              <a:t>」とすることを予定しております。</a:t>
            </a:r>
            <a:endParaRPr lang="en-US" altLang="ja-JP" sz="2000" dirty="0"/>
          </a:p>
          <a:p>
            <a:pPr marL="0" indent="0">
              <a:buNone/>
            </a:pPr>
            <a:endParaRPr kumimoji="1" lang="en-US" altLang="ja-JP" sz="2000" dirty="0"/>
          </a:p>
          <a:p>
            <a:pPr marL="0" indent="0">
              <a:buNone/>
            </a:pPr>
            <a:r>
              <a:rPr kumimoji="1" lang="ja-JP" altLang="en-US" sz="2000" u="sng"/>
              <a:t>しかし、国庫に帰属させることができる土地の要件を満たすことはハードルが高く、国庫に帰属させられない場合も多く発生することが見込まれ、その相談は自治体窓口に持ち込まれることが予想されます。</a:t>
            </a:r>
            <a:endParaRPr kumimoji="1" lang="en-US" altLang="ja-JP" sz="2000" u="sng" dirty="0"/>
          </a:p>
          <a:p>
            <a:pPr marL="0" indent="0">
              <a:buNone/>
            </a:pPr>
            <a:endParaRPr lang="en-US" altLang="ja-JP" sz="2000" dirty="0"/>
          </a:p>
          <a:p>
            <a:pPr marL="0" indent="0">
              <a:buNone/>
            </a:pPr>
            <a:r>
              <a:rPr lang="ja-JP" altLang="en-US" sz="2000"/>
              <a:t>→</a:t>
            </a:r>
            <a:r>
              <a:rPr lang="ja-JP" altLang="en-US" sz="2000">
                <a:solidFill>
                  <a:srgbClr val="FF0000"/>
                </a:solidFill>
              </a:rPr>
              <a:t>自治体に集まった空き家の情報を空き家アドバイザー協議会が</a:t>
            </a:r>
            <a:endParaRPr lang="en-US" altLang="ja-JP" sz="2000" dirty="0">
              <a:solidFill>
                <a:srgbClr val="FF0000"/>
              </a:solidFill>
            </a:endParaRPr>
          </a:p>
          <a:p>
            <a:pPr marL="0" indent="0">
              <a:buNone/>
            </a:pPr>
            <a:r>
              <a:rPr lang="ja-JP" altLang="en-US" sz="2000">
                <a:solidFill>
                  <a:srgbClr val="FF0000"/>
                </a:solidFill>
              </a:rPr>
              <a:t>　課題解決することで、より</a:t>
            </a:r>
            <a:r>
              <a:rPr kumimoji="1" lang="ja-JP" altLang="en-US" sz="2000">
                <a:solidFill>
                  <a:srgbClr val="FF0000"/>
                </a:solidFill>
              </a:rPr>
              <a:t>地域の活性化、皆様の本業の拡大に</a:t>
            </a:r>
            <a:endParaRPr kumimoji="1" lang="en-US" altLang="ja-JP" sz="2000" dirty="0">
              <a:solidFill>
                <a:srgbClr val="FF0000"/>
              </a:solidFill>
            </a:endParaRPr>
          </a:p>
          <a:p>
            <a:pPr marL="0" indent="0">
              <a:buNone/>
            </a:pPr>
            <a:r>
              <a:rPr lang="ja-JP" altLang="en-US" sz="2000">
                <a:solidFill>
                  <a:srgbClr val="FF0000"/>
                </a:solidFill>
              </a:rPr>
              <a:t>　</a:t>
            </a:r>
            <a:r>
              <a:rPr kumimoji="1" lang="ja-JP" altLang="en-US" sz="2000">
                <a:solidFill>
                  <a:srgbClr val="FF0000"/>
                </a:solidFill>
              </a:rPr>
              <a:t>つながる可能性がアップします。</a:t>
            </a:r>
            <a:endParaRPr kumimoji="1" lang="en-US" altLang="ja-JP" sz="2000" dirty="0">
              <a:solidFill>
                <a:srgbClr val="FF0000"/>
              </a:solidFill>
            </a:endParaRPr>
          </a:p>
        </p:txBody>
      </p:sp>
      <p:sp>
        <p:nvSpPr>
          <p:cNvPr id="4" name="スライド番号プレースホルダー 3">
            <a:extLst>
              <a:ext uri="{FF2B5EF4-FFF2-40B4-BE49-F238E27FC236}">
                <a16:creationId xmlns:a16="http://schemas.microsoft.com/office/drawing/2014/main" id="{6E324AFB-C06F-1011-A271-E150AB56FC7C}"/>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369168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0107A5-D6FD-F6C6-C766-B801D06B92E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FC1253A-DD21-6BD6-3821-8207803FE1C1}"/>
              </a:ext>
            </a:extLst>
          </p:cNvPr>
          <p:cNvSpPr>
            <a:spLocks noGrp="1"/>
          </p:cNvSpPr>
          <p:nvPr>
            <p:ph idx="1"/>
          </p:nvPr>
        </p:nvSpPr>
        <p:spPr>
          <a:xfrm>
            <a:off x="272143" y="791154"/>
            <a:ext cx="8556171" cy="5187026"/>
          </a:xfrm>
        </p:spPr>
        <p:txBody>
          <a:bodyPr>
            <a:normAutofit lnSpcReduction="10000"/>
          </a:bodyPr>
          <a:lstStyle/>
          <a:p>
            <a:pPr marL="0" indent="0">
              <a:buNone/>
            </a:pPr>
            <a:r>
              <a:rPr kumimoji="1" lang="ja-JP" altLang="en-US" sz="2000"/>
              <a:t>相続土地国庫帰属制度で国に返せない土地の相談は自治体に多く</a:t>
            </a:r>
            <a:endParaRPr kumimoji="1" lang="en-US" altLang="ja-JP" sz="2000" dirty="0"/>
          </a:p>
          <a:p>
            <a:pPr marL="0" indent="0">
              <a:buNone/>
            </a:pPr>
            <a:r>
              <a:rPr kumimoji="1" lang="ja-JP" altLang="en-US" sz="2000"/>
              <a:t>集まります。</a:t>
            </a:r>
            <a:endParaRPr kumimoji="1" lang="en-US" altLang="ja-JP" sz="2000" dirty="0"/>
          </a:p>
          <a:p>
            <a:pPr marL="0" indent="0">
              <a:buNone/>
            </a:pPr>
            <a:endParaRPr lang="en-US" altLang="ja-JP" sz="2000" dirty="0"/>
          </a:p>
          <a:p>
            <a:pPr marL="0" indent="0">
              <a:buNone/>
            </a:pPr>
            <a:r>
              <a:rPr lang="ja-JP" altLang="en-US" sz="2000"/>
              <a:t>しかし、自治体は窓口とはなりますが、</a:t>
            </a:r>
            <a:endParaRPr lang="en-US" altLang="ja-JP" sz="2000" dirty="0"/>
          </a:p>
          <a:p>
            <a:pPr marL="0" indent="0">
              <a:buNone/>
            </a:pPr>
            <a:r>
              <a:rPr kumimoji="1" lang="ja-JP" altLang="en-US" sz="2000"/>
              <a:t>実務（建築</a:t>
            </a:r>
            <a:r>
              <a:rPr lang="ja-JP" altLang="en-US" sz="2000"/>
              <a:t>・解体・売買仲介</a:t>
            </a:r>
            <a:r>
              <a:rPr kumimoji="1" lang="ja-JP" altLang="en-US" sz="2000"/>
              <a:t>）のサポートはできません。</a:t>
            </a:r>
            <a:endParaRPr kumimoji="1" lang="en-US" altLang="ja-JP" sz="2000" dirty="0"/>
          </a:p>
          <a:p>
            <a:pPr marL="0" indent="0">
              <a:buNone/>
            </a:pPr>
            <a:endParaRPr lang="en-US" altLang="ja-JP" sz="2000" dirty="0"/>
          </a:p>
          <a:p>
            <a:pPr marL="0" indent="0">
              <a:buNone/>
            </a:pPr>
            <a:r>
              <a:rPr kumimoji="1" lang="ja-JP" altLang="en-US" sz="2000"/>
              <a:t>なので、</a:t>
            </a:r>
            <a:r>
              <a:rPr kumimoji="1" lang="ja-JP" altLang="en-US" sz="2000" u="sng"/>
              <a:t>自治体は「情報の窓口」</a:t>
            </a:r>
            <a:endParaRPr kumimoji="1" lang="en-US" altLang="ja-JP" sz="2000" u="sng" dirty="0"/>
          </a:p>
          <a:p>
            <a:pPr marL="0" indent="0">
              <a:buNone/>
            </a:pPr>
            <a:r>
              <a:rPr lang="ja-JP" altLang="en-US" sz="2000" u="sng"/>
              <a:t>空き家アドバイザー協議会は「実働部隊」</a:t>
            </a:r>
            <a:r>
              <a:rPr lang="ja-JP" altLang="en-US" sz="2000"/>
              <a:t>として、</a:t>
            </a:r>
            <a:endParaRPr lang="en-US" altLang="ja-JP" sz="2000" dirty="0"/>
          </a:p>
          <a:p>
            <a:pPr marL="0" indent="0">
              <a:buNone/>
            </a:pPr>
            <a:r>
              <a:rPr lang="ja-JP" altLang="en-US" sz="2000"/>
              <a:t>連携を取り活動を進めることが重要となります。</a:t>
            </a:r>
            <a:endParaRPr lang="en-US" altLang="ja-JP" sz="2000" dirty="0"/>
          </a:p>
          <a:p>
            <a:pPr marL="0" indent="0">
              <a:buNone/>
            </a:pPr>
            <a:endParaRPr kumimoji="1" lang="en-US" altLang="ja-JP" sz="2000" dirty="0"/>
          </a:p>
          <a:p>
            <a:pPr marL="0" indent="0">
              <a:buNone/>
            </a:pPr>
            <a:r>
              <a:rPr kumimoji="1" lang="ja-JP" altLang="en-US" sz="2000">
                <a:solidFill>
                  <a:srgbClr val="FF0000"/>
                </a:solidFill>
              </a:rPr>
              <a:t>情報の共有等の連携を取るには自治体との連携協定が必須となります。</a:t>
            </a:r>
            <a:endParaRPr kumimoji="1" lang="en-US" altLang="ja-JP" sz="2000" dirty="0">
              <a:solidFill>
                <a:srgbClr val="FF0000"/>
              </a:solidFill>
            </a:endParaRPr>
          </a:p>
          <a:p>
            <a:pPr marL="0" indent="0">
              <a:buNone/>
            </a:pPr>
            <a:r>
              <a:rPr lang="ja-JP" altLang="en-US" sz="2000">
                <a:solidFill>
                  <a:srgbClr val="FF0000"/>
                </a:solidFill>
              </a:rPr>
              <a:t>４月２７日に本制度がスタートしてから協定を結ぶ、では遅く、</a:t>
            </a:r>
            <a:endParaRPr lang="en-US" altLang="ja-JP" sz="2000" dirty="0">
              <a:solidFill>
                <a:srgbClr val="FF0000"/>
              </a:solidFill>
            </a:endParaRPr>
          </a:p>
          <a:p>
            <a:pPr marL="0" indent="0">
              <a:buNone/>
            </a:pPr>
            <a:r>
              <a:rPr kumimoji="1" lang="ja-JP" altLang="en-US" sz="2000">
                <a:solidFill>
                  <a:srgbClr val="FF0000"/>
                </a:solidFill>
              </a:rPr>
              <a:t>法施行開始までに、自治体と連携を深めていくことが</a:t>
            </a:r>
            <a:endParaRPr kumimoji="1" lang="en-US" altLang="ja-JP" sz="2000" dirty="0">
              <a:solidFill>
                <a:srgbClr val="FF0000"/>
              </a:solidFill>
            </a:endParaRPr>
          </a:p>
          <a:p>
            <a:pPr marL="0" indent="0">
              <a:buNone/>
            </a:pPr>
            <a:r>
              <a:rPr kumimoji="1" lang="ja-JP" altLang="en-US" sz="2000">
                <a:solidFill>
                  <a:srgbClr val="FF0000"/>
                </a:solidFill>
              </a:rPr>
              <a:t>支部での今一番大切な取り組みになるんだと予測しています。</a:t>
            </a:r>
            <a:endParaRPr kumimoji="1" lang="en-US" altLang="ja-JP" sz="2000" dirty="0">
              <a:solidFill>
                <a:srgbClr val="FF0000"/>
              </a:solidFill>
            </a:endParaRPr>
          </a:p>
        </p:txBody>
      </p:sp>
      <p:sp>
        <p:nvSpPr>
          <p:cNvPr id="4" name="スライド番号プレースホルダー 3">
            <a:extLst>
              <a:ext uri="{FF2B5EF4-FFF2-40B4-BE49-F238E27FC236}">
                <a16:creationId xmlns:a16="http://schemas.microsoft.com/office/drawing/2014/main" id="{611C1035-97F6-7D39-E9FE-56E60F16AE35}"/>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1961052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DDFE78-3497-CAAA-B5D3-432D56B62128}"/>
              </a:ext>
            </a:extLst>
          </p:cNvPr>
          <p:cNvSpPr>
            <a:spLocks noGrp="1"/>
          </p:cNvSpPr>
          <p:nvPr>
            <p:ph type="title"/>
          </p:nvPr>
        </p:nvSpPr>
        <p:spPr/>
        <p:txBody>
          <a:bodyPr/>
          <a:lstStyle/>
          <a:p>
            <a:r>
              <a:rPr kumimoji="1" lang="ja-JP" altLang="en-US"/>
              <a:t>参考（法務局パンフレット）</a:t>
            </a:r>
          </a:p>
        </p:txBody>
      </p:sp>
      <p:sp>
        <p:nvSpPr>
          <p:cNvPr id="4" name="スライド番号プレースホルダー 3">
            <a:extLst>
              <a:ext uri="{FF2B5EF4-FFF2-40B4-BE49-F238E27FC236}">
                <a16:creationId xmlns:a16="http://schemas.microsoft.com/office/drawing/2014/main" id="{E16941AA-F4A3-FDE0-C1AF-A66017027506}"/>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pic>
        <p:nvPicPr>
          <p:cNvPr id="6" name="図 5">
            <a:extLst>
              <a:ext uri="{FF2B5EF4-FFF2-40B4-BE49-F238E27FC236}">
                <a16:creationId xmlns:a16="http://schemas.microsoft.com/office/drawing/2014/main" id="{4CAD66A2-169C-2658-8D79-CAB8F6C79F04}"/>
              </a:ext>
            </a:extLst>
          </p:cNvPr>
          <p:cNvPicPr>
            <a:picLocks noChangeAspect="1"/>
          </p:cNvPicPr>
          <p:nvPr/>
        </p:nvPicPr>
        <p:blipFill>
          <a:blip r:embed="rId2"/>
          <a:stretch>
            <a:fillRect/>
          </a:stretch>
        </p:blipFill>
        <p:spPr>
          <a:xfrm>
            <a:off x="289461" y="881743"/>
            <a:ext cx="3653889" cy="5170714"/>
          </a:xfrm>
          <a:prstGeom prst="rect">
            <a:avLst/>
          </a:prstGeom>
        </p:spPr>
      </p:pic>
      <p:pic>
        <p:nvPicPr>
          <p:cNvPr id="8" name="図 7">
            <a:extLst>
              <a:ext uri="{FF2B5EF4-FFF2-40B4-BE49-F238E27FC236}">
                <a16:creationId xmlns:a16="http://schemas.microsoft.com/office/drawing/2014/main" id="{44106FBE-B712-CC40-DCE6-EAB2563DA509}"/>
              </a:ext>
            </a:extLst>
          </p:cNvPr>
          <p:cNvPicPr>
            <a:picLocks noChangeAspect="1"/>
          </p:cNvPicPr>
          <p:nvPr/>
        </p:nvPicPr>
        <p:blipFill>
          <a:blip r:embed="rId3"/>
          <a:stretch>
            <a:fillRect/>
          </a:stretch>
        </p:blipFill>
        <p:spPr>
          <a:xfrm>
            <a:off x="4930531" y="881743"/>
            <a:ext cx="3653889" cy="5170714"/>
          </a:xfrm>
          <a:prstGeom prst="rect">
            <a:avLst/>
          </a:prstGeom>
        </p:spPr>
      </p:pic>
    </p:spTree>
    <p:extLst>
      <p:ext uri="{BB962C8B-B14F-4D97-AF65-F5344CB8AC3E}">
        <p14:creationId xmlns:p14="http://schemas.microsoft.com/office/powerpoint/2010/main" val="4029880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32E12A-86B9-C0F3-084E-DEB4E8CF811B}"/>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6939CBB-DFA8-86E1-7A8E-D59CD907928D}"/>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pic>
        <p:nvPicPr>
          <p:cNvPr id="6" name="図 5">
            <a:extLst>
              <a:ext uri="{FF2B5EF4-FFF2-40B4-BE49-F238E27FC236}">
                <a16:creationId xmlns:a16="http://schemas.microsoft.com/office/drawing/2014/main" id="{FB6C943A-C3C9-EED3-3B5C-4158ECBA6C06}"/>
              </a:ext>
            </a:extLst>
          </p:cNvPr>
          <p:cNvPicPr>
            <a:picLocks noChangeAspect="1"/>
          </p:cNvPicPr>
          <p:nvPr/>
        </p:nvPicPr>
        <p:blipFill>
          <a:blip r:embed="rId2"/>
          <a:stretch>
            <a:fillRect/>
          </a:stretch>
        </p:blipFill>
        <p:spPr>
          <a:xfrm>
            <a:off x="396295" y="849085"/>
            <a:ext cx="4053894" cy="5736771"/>
          </a:xfrm>
          <a:prstGeom prst="rect">
            <a:avLst/>
          </a:prstGeom>
        </p:spPr>
      </p:pic>
      <p:pic>
        <p:nvPicPr>
          <p:cNvPr id="8" name="図 7">
            <a:extLst>
              <a:ext uri="{FF2B5EF4-FFF2-40B4-BE49-F238E27FC236}">
                <a16:creationId xmlns:a16="http://schemas.microsoft.com/office/drawing/2014/main" id="{FBED0F86-DB84-8C68-7531-9F4575263729}"/>
              </a:ext>
            </a:extLst>
          </p:cNvPr>
          <p:cNvPicPr>
            <a:picLocks noChangeAspect="1"/>
          </p:cNvPicPr>
          <p:nvPr/>
        </p:nvPicPr>
        <p:blipFill>
          <a:blip r:embed="rId3"/>
          <a:stretch>
            <a:fillRect/>
          </a:stretch>
        </p:blipFill>
        <p:spPr>
          <a:xfrm>
            <a:off x="4693813" y="849085"/>
            <a:ext cx="3883636" cy="5495836"/>
          </a:xfrm>
          <a:prstGeom prst="rect">
            <a:avLst/>
          </a:prstGeom>
        </p:spPr>
      </p:pic>
    </p:spTree>
    <p:extLst>
      <p:ext uri="{BB962C8B-B14F-4D97-AF65-F5344CB8AC3E}">
        <p14:creationId xmlns:p14="http://schemas.microsoft.com/office/powerpoint/2010/main" val="379572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CCF2DA-0E9E-2DFC-B9FF-B0C6E815422F}"/>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5874B87-3AA2-15ED-CA7C-45DC1B991672}"/>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pic>
        <p:nvPicPr>
          <p:cNvPr id="6" name="図 5">
            <a:extLst>
              <a:ext uri="{FF2B5EF4-FFF2-40B4-BE49-F238E27FC236}">
                <a16:creationId xmlns:a16="http://schemas.microsoft.com/office/drawing/2014/main" id="{1F07ECF2-23D1-8B18-D147-FF559F405F33}"/>
              </a:ext>
            </a:extLst>
          </p:cNvPr>
          <p:cNvPicPr>
            <a:picLocks noChangeAspect="1"/>
          </p:cNvPicPr>
          <p:nvPr/>
        </p:nvPicPr>
        <p:blipFill>
          <a:blip r:embed="rId2"/>
          <a:stretch>
            <a:fillRect/>
          </a:stretch>
        </p:blipFill>
        <p:spPr>
          <a:xfrm>
            <a:off x="233498" y="794657"/>
            <a:ext cx="4046201" cy="5725885"/>
          </a:xfrm>
          <a:prstGeom prst="rect">
            <a:avLst/>
          </a:prstGeom>
        </p:spPr>
      </p:pic>
      <p:pic>
        <p:nvPicPr>
          <p:cNvPr id="8" name="図 7">
            <a:extLst>
              <a:ext uri="{FF2B5EF4-FFF2-40B4-BE49-F238E27FC236}">
                <a16:creationId xmlns:a16="http://schemas.microsoft.com/office/drawing/2014/main" id="{53181E75-1878-BF91-33C1-7AAC78E4E1F6}"/>
              </a:ext>
            </a:extLst>
          </p:cNvPr>
          <p:cNvPicPr>
            <a:picLocks noChangeAspect="1"/>
          </p:cNvPicPr>
          <p:nvPr/>
        </p:nvPicPr>
        <p:blipFill>
          <a:blip r:embed="rId3"/>
          <a:stretch>
            <a:fillRect/>
          </a:stretch>
        </p:blipFill>
        <p:spPr>
          <a:xfrm>
            <a:off x="4864301" y="794657"/>
            <a:ext cx="4046201" cy="5725885"/>
          </a:xfrm>
          <a:prstGeom prst="rect">
            <a:avLst/>
          </a:prstGeom>
        </p:spPr>
      </p:pic>
    </p:spTree>
    <p:extLst>
      <p:ext uri="{BB962C8B-B14F-4D97-AF65-F5344CB8AC3E}">
        <p14:creationId xmlns:p14="http://schemas.microsoft.com/office/powerpoint/2010/main" val="2034332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DFD55A-37DE-A082-D4A3-39016B75E9C3}"/>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2C4E81FB-6539-746D-4D2B-720371DD5D43}"/>
              </a:ext>
            </a:extLst>
          </p:cNvPr>
          <p:cNvPicPr>
            <a:picLocks noGrp="1" noChangeAspect="1"/>
          </p:cNvPicPr>
          <p:nvPr>
            <p:ph idx="1"/>
          </p:nvPr>
        </p:nvPicPr>
        <p:blipFill>
          <a:blip r:embed="rId2"/>
          <a:stretch>
            <a:fillRect/>
          </a:stretch>
        </p:blipFill>
        <p:spPr>
          <a:xfrm>
            <a:off x="376256" y="761721"/>
            <a:ext cx="3945372" cy="5583199"/>
          </a:xfrm>
        </p:spPr>
      </p:pic>
      <p:sp>
        <p:nvSpPr>
          <p:cNvPr id="4" name="スライド番号プレースホルダー 3">
            <a:extLst>
              <a:ext uri="{FF2B5EF4-FFF2-40B4-BE49-F238E27FC236}">
                <a16:creationId xmlns:a16="http://schemas.microsoft.com/office/drawing/2014/main" id="{91E3E18F-1079-EEAC-BFDB-449AD37767BF}"/>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pic>
        <p:nvPicPr>
          <p:cNvPr id="8" name="図 7">
            <a:extLst>
              <a:ext uri="{FF2B5EF4-FFF2-40B4-BE49-F238E27FC236}">
                <a16:creationId xmlns:a16="http://schemas.microsoft.com/office/drawing/2014/main" id="{62C19B38-25A6-1867-126C-472B50CBD2DF}"/>
              </a:ext>
            </a:extLst>
          </p:cNvPr>
          <p:cNvPicPr>
            <a:picLocks noChangeAspect="1"/>
          </p:cNvPicPr>
          <p:nvPr/>
        </p:nvPicPr>
        <p:blipFill>
          <a:blip r:embed="rId3"/>
          <a:stretch>
            <a:fillRect/>
          </a:stretch>
        </p:blipFill>
        <p:spPr>
          <a:xfrm>
            <a:off x="4822373" y="761722"/>
            <a:ext cx="3945372" cy="5583199"/>
          </a:xfrm>
          <a:prstGeom prst="rect">
            <a:avLst/>
          </a:prstGeom>
        </p:spPr>
      </p:pic>
    </p:spTree>
    <p:extLst>
      <p:ext uri="{BB962C8B-B14F-4D97-AF65-F5344CB8AC3E}">
        <p14:creationId xmlns:p14="http://schemas.microsoft.com/office/powerpoint/2010/main" val="366158450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736</TotalTime>
  <Words>949</Words>
  <Application>Microsoft Macintosh PowerPoint</Application>
  <PresentationFormat>画面に合わせる (4:3)</PresentationFormat>
  <Paragraphs>84</Paragraphs>
  <Slides>14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14</vt:i4>
      </vt:variant>
    </vt:vector>
  </HeadingPairs>
  <TitlesOfParts>
    <vt:vector size="22" baseType="lpstr">
      <vt:lpstr>ＭＳ Ｐゴシック</vt:lpstr>
      <vt:lpstr>ＭＳ ゴシック</vt:lpstr>
      <vt:lpstr>ＭＳ ゴシック</vt:lpstr>
      <vt:lpstr>游ゴシック</vt:lpstr>
      <vt:lpstr>Arial</vt:lpstr>
      <vt:lpstr>Calibri</vt:lpstr>
      <vt:lpstr>Calibri Light</vt:lpstr>
      <vt:lpstr>Office テーマ</vt:lpstr>
      <vt:lpstr> 一般社団法人 全国空き家アドバイザー協議会　　　○○県○○支部  令和５年１月度例会 学習プログラム用 （過去の例会資料も参考にしてください）</vt:lpstr>
      <vt:lpstr>相続土地国庫帰属制度</vt:lpstr>
      <vt:lpstr>手続きの流れ</vt:lpstr>
      <vt:lpstr>制度の概要</vt:lpstr>
      <vt:lpstr>制度のポイント</vt:lpstr>
      <vt:lpstr>国庫帰属させることができない土地の要件</vt:lpstr>
      <vt:lpstr>申請にかかる費用</vt:lpstr>
      <vt:lpstr>面積に応じて支払う場合は以下の表で計算</vt:lpstr>
      <vt:lpstr>どこに申請すればいいのか？</vt:lpstr>
      <vt:lpstr>PowerPoint プレゼンテーション</vt:lpstr>
      <vt:lpstr>参考（法務局パンフレット）</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山名 健太</cp:lastModifiedBy>
  <cp:revision>20</cp:revision>
  <dcterms:created xsi:type="dcterms:W3CDTF">2021-02-04T05:15:42Z</dcterms:created>
  <dcterms:modified xsi:type="dcterms:W3CDTF">2022-12-28T05:52:12Z</dcterms:modified>
</cp:coreProperties>
</file>