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15"/>
  </p:notesMasterIdLst>
  <p:handoutMasterIdLst>
    <p:handoutMasterId r:id="rId16"/>
  </p:handoutMasterIdLst>
  <p:sldIdLst>
    <p:sldId id="1874" r:id="rId2"/>
    <p:sldId id="3437" r:id="rId3"/>
    <p:sldId id="3438" r:id="rId4"/>
    <p:sldId id="3439" r:id="rId5"/>
    <p:sldId id="3440" r:id="rId6"/>
    <p:sldId id="3441" r:id="rId7"/>
    <p:sldId id="3442" r:id="rId8"/>
    <p:sldId id="3443" r:id="rId9"/>
    <p:sldId id="3444" r:id="rId10"/>
    <p:sldId id="3445" r:id="rId11"/>
    <p:sldId id="1516" r:id="rId12"/>
    <p:sldId id="1534" r:id="rId13"/>
    <p:sldId id="3447"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781"/>
    <p:restoredTop sz="96281"/>
  </p:normalViewPr>
  <p:slideViewPr>
    <p:cSldViewPr snapToGrid="0" snapToObjects="1">
      <p:cViewPr varScale="1">
        <p:scale>
          <a:sx n="107" d="100"/>
          <a:sy n="107" d="100"/>
        </p:scale>
        <p:origin x="168" y="3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06FF0564-C015-0D49-1AA1-0C69C0939FE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EFC903BD-476D-34C6-18BB-A5C22B54CA9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832EA92-FBA3-A647-B306-33540FD67B67}" type="datetimeFigureOut">
              <a:rPr kumimoji="1" lang="ja-JP" altLang="en-US" smtClean="0"/>
              <a:t>2023/1/31</a:t>
            </a:fld>
            <a:endParaRPr kumimoji="1" lang="ja-JP" altLang="en-US"/>
          </a:p>
        </p:txBody>
      </p:sp>
      <p:sp>
        <p:nvSpPr>
          <p:cNvPr id="4" name="フッター プレースホルダー 3">
            <a:extLst>
              <a:ext uri="{FF2B5EF4-FFF2-40B4-BE49-F238E27FC236}">
                <a16:creationId xmlns:a16="http://schemas.microsoft.com/office/drawing/2014/main" id="{121FFF39-F4C3-D9D7-D5E7-191A6D20FD8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A828111A-A566-BA77-A6AE-AAD24F8D2BB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CDB1A2C-F35B-6942-8513-B65898D5B10E}" type="slidenum">
              <a:rPr kumimoji="1" lang="ja-JP" altLang="en-US" smtClean="0"/>
              <a:t>‹#›</a:t>
            </a:fld>
            <a:endParaRPr kumimoji="1" lang="ja-JP" altLang="en-US"/>
          </a:p>
        </p:txBody>
      </p:sp>
    </p:spTree>
    <p:extLst>
      <p:ext uri="{BB962C8B-B14F-4D97-AF65-F5344CB8AC3E}">
        <p14:creationId xmlns:p14="http://schemas.microsoft.com/office/powerpoint/2010/main" val="106061154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F7E329-3FC8-C249-BD93-E9F8A953B0F5}" type="datetimeFigureOut">
              <a:rPr kumimoji="1" lang="ja-JP" altLang="en-US" smtClean="0"/>
              <a:t>2023/1/31</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707ABC-33BD-0046-BC91-06B6CD34C7D0}" type="slidenum">
              <a:rPr kumimoji="1" lang="ja-JP" altLang="en-US" smtClean="0"/>
              <a:t>‹#›</a:t>
            </a:fld>
            <a:endParaRPr kumimoji="1" lang="ja-JP" altLang="en-US"/>
          </a:p>
        </p:txBody>
      </p:sp>
    </p:spTree>
    <p:extLst>
      <p:ext uri="{BB962C8B-B14F-4D97-AF65-F5344CB8AC3E}">
        <p14:creationId xmlns:p14="http://schemas.microsoft.com/office/powerpoint/2010/main" val="64651939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築１０９年　３年ほど放置されていた</a:t>
            </a:r>
          </a:p>
        </p:txBody>
      </p:sp>
    </p:spTree>
    <p:extLst>
      <p:ext uri="{BB962C8B-B14F-4D97-AF65-F5344CB8AC3E}">
        <p14:creationId xmlns:p14="http://schemas.microsoft.com/office/powerpoint/2010/main" val="8473382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築１５０年超</a:t>
            </a:r>
          </a:p>
        </p:txBody>
      </p:sp>
    </p:spTree>
    <p:extLst>
      <p:ext uri="{BB962C8B-B14F-4D97-AF65-F5344CB8AC3E}">
        <p14:creationId xmlns:p14="http://schemas.microsoft.com/office/powerpoint/2010/main" val="32249250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179540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0" y="30161"/>
            <a:ext cx="7886700" cy="559119"/>
          </a:xfrm>
        </p:spPr>
        <p:txBody>
          <a:bodyPr>
            <a:normAutofit/>
          </a:bodyPr>
          <a:lstStyle>
            <a:lvl1pPr>
              <a:defRPr sz="240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628650" y="791154"/>
            <a:ext cx="7886700" cy="5187026"/>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正方形/長方形 4">
            <a:extLst>
              <a:ext uri="{FF2B5EF4-FFF2-40B4-BE49-F238E27FC236}">
                <a16:creationId xmlns:a16="http://schemas.microsoft.com/office/drawing/2014/main" id="{D4ED4897-232E-C24A-86FB-AD60E3257419}"/>
              </a:ext>
            </a:extLst>
          </p:cNvPr>
          <p:cNvSpPr/>
          <p:nvPr userDrawn="1"/>
        </p:nvSpPr>
        <p:spPr>
          <a:xfrm>
            <a:off x="0" y="638975"/>
            <a:ext cx="9144000" cy="45719"/>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Slide Number Placeholder 5">
            <a:extLst>
              <a:ext uri="{FF2B5EF4-FFF2-40B4-BE49-F238E27FC236}">
                <a16:creationId xmlns:a16="http://schemas.microsoft.com/office/drawing/2014/main" id="{A6FA6CDB-83F7-1D6F-A275-A63F62DA9167}"/>
              </a:ext>
            </a:extLst>
          </p:cNvPr>
          <p:cNvSpPr>
            <a:spLocks noGrp="1"/>
          </p:cNvSpPr>
          <p:nvPr>
            <p:ph type="sldNum" sz="quarter" idx="4"/>
          </p:nvPr>
        </p:nvSpPr>
        <p:spPr>
          <a:xfrm>
            <a:off x="6983730" y="634492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111443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370378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871800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447948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67157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698097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750903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1720953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039304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03432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681037"/>
            <a:ext cx="7886700" cy="100965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pic>
        <p:nvPicPr>
          <p:cNvPr id="7" name="図 6">
            <a:extLst>
              <a:ext uri="{FF2B5EF4-FFF2-40B4-BE49-F238E27FC236}">
                <a16:creationId xmlns:a16="http://schemas.microsoft.com/office/drawing/2014/main" id="{AF26C270-389E-1A40-A3F3-26A2B2835928}"/>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8186391" y="26211"/>
            <a:ext cx="957609" cy="571324"/>
          </a:xfrm>
          <a:prstGeom prst="rect">
            <a:avLst/>
          </a:prstGeom>
        </p:spPr>
      </p:pic>
      <p:pic>
        <p:nvPicPr>
          <p:cNvPr id="9" name="図 8" descr="図形&#10;&#10;中程度の精度で自動的に生成された説明">
            <a:extLst>
              <a:ext uri="{FF2B5EF4-FFF2-40B4-BE49-F238E27FC236}">
                <a16:creationId xmlns:a16="http://schemas.microsoft.com/office/drawing/2014/main" id="{BFE577FA-4153-BE4A-A84B-8E14EF489031}"/>
              </a:ext>
            </a:extLst>
          </p:cNvPr>
          <p:cNvPicPr>
            <a:picLocks noChangeAspect="1"/>
          </p:cNvPicPr>
          <p:nvPr userDrawn="1"/>
        </p:nvPicPr>
        <p:blipFill>
          <a:blip r:embed="rId14"/>
          <a:stretch>
            <a:fillRect/>
          </a:stretch>
        </p:blipFill>
        <p:spPr>
          <a:xfrm>
            <a:off x="17394" y="6296619"/>
            <a:ext cx="2797865" cy="531494"/>
          </a:xfrm>
          <a:prstGeom prst="rect">
            <a:avLst/>
          </a:prstGeom>
        </p:spPr>
      </p:pic>
    </p:spTree>
    <p:extLst>
      <p:ext uri="{BB962C8B-B14F-4D97-AF65-F5344CB8AC3E}">
        <p14:creationId xmlns:p14="http://schemas.microsoft.com/office/powerpoint/2010/main" val="4209982976"/>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11A8E9-5714-EB42-8AED-A46870A10133}"/>
              </a:ext>
            </a:extLst>
          </p:cNvPr>
          <p:cNvSpPr>
            <a:spLocks noGrp="1"/>
          </p:cNvSpPr>
          <p:nvPr>
            <p:ph type="title"/>
          </p:nvPr>
        </p:nvSpPr>
        <p:spPr>
          <a:xfrm>
            <a:off x="127000" y="3752849"/>
            <a:ext cx="4940300" cy="2452687"/>
          </a:xfrm>
        </p:spPr>
        <p:txBody>
          <a:bodyPr anchor="ctr">
            <a:noAutofit/>
          </a:bodyPr>
          <a:lstStyle/>
          <a:p>
            <a:br>
              <a:rPr kumimoji="1" lang="en-US" altLang="ja-JP" sz="2000" dirty="0"/>
            </a:br>
            <a:r>
              <a:rPr kumimoji="1" lang="ja-JP" altLang="en-US" sz="2000" dirty="0"/>
              <a:t>一般社団法人</a:t>
            </a:r>
            <a:br>
              <a:rPr kumimoji="1" lang="en-US" altLang="ja-JP" sz="2000" dirty="0"/>
            </a:br>
            <a:r>
              <a:rPr kumimoji="1" lang="ja-JP" altLang="en-US" sz="2000" dirty="0"/>
              <a:t>全国空き家アドバイザー協議会　　　○○県○○支部</a:t>
            </a:r>
            <a:br>
              <a:rPr kumimoji="1" lang="en-US" altLang="ja-JP" sz="2000" dirty="0"/>
            </a:br>
            <a:br>
              <a:rPr kumimoji="1" lang="en-US" altLang="ja-JP" sz="2000" dirty="0"/>
            </a:br>
            <a:r>
              <a:rPr kumimoji="1" lang="ja-JP" altLang="en-US" sz="3200"/>
              <a:t>令和５年２月度例会</a:t>
            </a:r>
            <a:br>
              <a:rPr kumimoji="1" lang="en-US" altLang="ja-JP" sz="3200" dirty="0"/>
            </a:br>
            <a:r>
              <a:rPr kumimoji="1" lang="ja-JP" altLang="en-US" sz="3200"/>
              <a:t>学習プログラム用</a:t>
            </a:r>
            <a:br>
              <a:rPr kumimoji="1" lang="en-US" altLang="ja-JP" sz="3200" dirty="0"/>
            </a:br>
            <a:r>
              <a:rPr kumimoji="1" lang="ja-JP" altLang="en-US" sz="1600"/>
              <a:t>（過去の例会資料も参考</a:t>
            </a:r>
            <a:r>
              <a:rPr lang="ja-JP" altLang="en-US" sz="1600"/>
              <a:t>にしてください）</a:t>
            </a:r>
            <a:endParaRPr kumimoji="1" lang="ja-JP" altLang="en-US" sz="1600" dirty="0"/>
          </a:p>
        </p:txBody>
      </p:sp>
      <p:pic>
        <p:nvPicPr>
          <p:cNvPr id="4" name="コンテンツ プレースホルダー 8" descr="テキスト&#10;&#10;中程度の精度で自動的に生成された説明">
            <a:extLst>
              <a:ext uri="{FF2B5EF4-FFF2-40B4-BE49-F238E27FC236}">
                <a16:creationId xmlns:a16="http://schemas.microsoft.com/office/drawing/2014/main" id="{F81D9DA0-1374-A940-8F93-0A450A57537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8" name="Content Placeholder 7">
            <a:extLst>
              <a:ext uri="{FF2B5EF4-FFF2-40B4-BE49-F238E27FC236}">
                <a16:creationId xmlns:a16="http://schemas.microsoft.com/office/drawing/2014/main" id="{F8134428-8A6F-402C-A51B-EFCA2D806BD9}"/>
              </a:ext>
            </a:extLst>
          </p:cNvPr>
          <p:cNvSpPr>
            <a:spLocks noGrp="1"/>
          </p:cNvSpPr>
          <p:nvPr>
            <p:ph idx="1"/>
          </p:nvPr>
        </p:nvSpPr>
        <p:spPr>
          <a:xfrm>
            <a:off x="4856205" y="3752849"/>
            <a:ext cx="4014741" cy="2965451"/>
          </a:xfrm>
        </p:spPr>
        <p:txBody>
          <a:bodyPr anchor="ctr">
            <a:noAutofit/>
          </a:bodyPr>
          <a:lstStyle/>
          <a:p>
            <a:pPr marL="0" indent="0" algn="ctr">
              <a:lnSpc>
                <a:spcPct val="200000"/>
              </a:lnSpc>
              <a:buNone/>
            </a:pPr>
            <a:r>
              <a:rPr lang="en-US" sz="2400" u="sng" dirty="0" err="1"/>
              <a:t>農泊事業について</a:t>
            </a:r>
            <a:endParaRPr lang="en-US" sz="2400" u="sng" dirty="0"/>
          </a:p>
        </p:txBody>
      </p:sp>
    </p:spTree>
    <p:extLst>
      <p:ext uri="{BB962C8B-B14F-4D97-AF65-F5344CB8AC3E}">
        <p14:creationId xmlns:p14="http://schemas.microsoft.com/office/powerpoint/2010/main" val="2027457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D507EAC7-AA88-653C-428B-E6D6DD0F8CD2}"/>
              </a:ext>
            </a:extLst>
          </p:cNvPr>
          <p:cNvSpPr>
            <a:spLocks noGrp="1"/>
          </p:cNvSpPr>
          <p:nvPr>
            <p:ph type="sldNum" sz="quarter" idx="4"/>
          </p:nvPr>
        </p:nvSpPr>
        <p:spPr/>
        <p:txBody>
          <a:bodyPr/>
          <a:lstStyle/>
          <a:p>
            <a:fld id="{3B436069-AED8-6F41-96C9-27086F582EDC}" type="slidenum">
              <a:rPr kumimoji="1" lang="ja-JP" altLang="en-US" smtClean="0"/>
              <a:t>2</a:t>
            </a:fld>
            <a:endParaRPr kumimoji="1" lang="ja-JP" altLang="en-US"/>
          </a:p>
        </p:txBody>
      </p:sp>
      <p:sp>
        <p:nvSpPr>
          <p:cNvPr id="6" name="タイトル 5">
            <a:extLst>
              <a:ext uri="{FF2B5EF4-FFF2-40B4-BE49-F238E27FC236}">
                <a16:creationId xmlns:a16="http://schemas.microsoft.com/office/drawing/2014/main" id="{21016969-45B0-C214-FB04-CDB6B52ED064}"/>
              </a:ext>
            </a:extLst>
          </p:cNvPr>
          <p:cNvSpPr>
            <a:spLocks noGrp="1"/>
          </p:cNvSpPr>
          <p:nvPr>
            <p:ph type="title"/>
          </p:nvPr>
        </p:nvSpPr>
        <p:spPr/>
        <p:txBody>
          <a:bodyPr/>
          <a:lstStyle/>
          <a:p>
            <a:r>
              <a:rPr lang="ja-JP" altLang="en-US"/>
              <a:t>農泊事業の募集が</a:t>
            </a:r>
            <a:r>
              <a:rPr lang="en-US" altLang="ja-JP" dirty="0"/>
              <a:t>2</a:t>
            </a:r>
            <a:r>
              <a:rPr lang="ja-JP" altLang="en-US"/>
              <a:t>月中旬から開始されます</a:t>
            </a:r>
          </a:p>
        </p:txBody>
      </p:sp>
      <p:sp>
        <p:nvSpPr>
          <p:cNvPr id="8" name="コンテンツ プレースホルダー 7">
            <a:extLst>
              <a:ext uri="{FF2B5EF4-FFF2-40B4-BE49-F238E27FC236}">
                <a16:creationId xmlns:a16="http://schemas.microsoft.com/office/drawing/2014/main" id="{BF4B8655-6860-2833-448E-68396B9D9C43}"/>
              </a:ext>
            </a:extLst>
          </p:cNvPr>
          <p:cNvSpPr>
            <a:spLocks noGrp="1"/>
          </p:cNvSpPr>
          <p:nvPr>
            <p:ph idx="1"/>
          </p:nvPr>
        </p:nvSpPr>
        <p:spPr>
          <a:xfrm>
            <a:off x="628650" y="791154"/>
            <a:ext cx="7886700" cy="4782332"/>
          </a:xfrm>
        </p:spPr>
        <p:txBody>
          <a:bodyPr/>
          <a:lstStyle/>
          <a:p>
            <a:pPr marL="0" indent="0">
              <a:buNone/>
            </a:pPr>
            <a:r>
              <a:rPr lang="ja-JP" altLang="en-US"/>
              <a:t>「農泊」とは</a:t>
            </a:r>
            <a:endParaRPr lang="en-US" altLang="ja-JP" dirty="0"/>
          </a:p>
          <a:p>
            <a:pPr marL="0" indent="0">
              <a:buNone/>
            </a:pPr>
            <a:endParaRPr lang="en-US" altLang="ja-JP" dirty="0"/>
          </a:p>
          <a:p>
            <a:pPr marL="0" indent="0">
              <a:buNone/>
            </a:pPr>
            <a:r>
              <a:rPr lang="ja-JP" altLang="en-US"/>
              <a:t>「農泊」とは、 農山漁村地域に宿泊し、滞在中に豊かな地域資源を活用した</a:t>
            </a:r>
            <a:r>
              <a:rPr lang="ja-JP" altLang="en-US">
                <a:solidFill>
                  <a:srgbClr val="FF0000"/>
                </a:solidFill>
              </a:rPr>
              <a:t>食事</a:t>
            </a:r>
            <a:r>
              <a:rPr lang="ja-JP" altLang="en-US"/>
              <a:t>や</a:t>
            </a:r>
            <a:r>
              <a:rPr lang="ja-JP" altLang="en-US">
                <a:solidFill>
                  <a:srgbClr val="FF0000"/>
                </a:solidFill>
              </a:rPr>
              <a:t>体験</a:t>
            </a:r>
            <a:r>
              <a:rPr lang="ja-JP" altLang="en-US"/>
              <a:t>等を</a:t>
            </a:r>
            <a:endParaRPr lang="en-US" altLang="ja-JP" dirty="0"/>
          </a:p>
          <a:p>
            <a:pPr marL="0" indent="0">
              <a:buNone/>
            </a:pPr>
            <a:r>
              <a:rPr lang="ja-JP" altLang="en-US"/>
              <a:t>楽しむ「農山漁村滞在型旅行」 のことです。</a:t>
            </a:r>
            <a:endParaRPr lang="en-US" altLang="ja-JP" dirty="0"/>
          </a:p>
          <a:p>
            <a:pPr marL="0" indent="0">
              <a:buNone/>
            </a:pPr>
            <a:endParaRPr lang="en-US" altLang="ja-JP" dirty="0"/>
          </a:p>
          <a:p>
            <a:pPr marL="0" indent="0">
              <a:buNone/>
            </a:pPr>
            <a:r>
              <a:rPr lang="ja-JP" altLang="en-US"/>
              <a:t>地域資源を観光コンテンツとして活用し、</a:t>
            </a:r>
            <a:endParaRPr lang="en-US" altLang="ja-JP" dirty="0"/>
          </a:p>
          <a:p>
            <a:pPr marL="0" indent="0">
              <a:buNone/>
            </a:pPr>
            <a:r>
              <a:rPr lang="ja-JP" altLang="en-US"/>
              <a:t>インバウンドを含む国内外の観光客を農山漁村に呼び込み、地域の所得向上と活性化を図ります。</a:t>
            </a:r>
          </a:p>
        </p:txBody>
      </p:sp>
      <p:sp>
        <p:nvSpPr>
          <p:cNvPr id="2" name="テキスト ボックス 1">
            <a:extLst>
              <a:ext uri="{FF2B5EF4-FFF2-40B4-BE49-F238E27FC236}">
                <a16:creationId xmlns:a16="http://schemas.microsoft.com/office/drawing/2014/main" id="{E2D7E74D-C37B-21C4-FDF8-A5B6A3B281D7}"/>
              </a:ext>
            </a:extLst>
          </p:cNvPr>
          <p:cNvSpPr txBox="1"/>
          <p:nvPr/>
        </p:nvSpPr>
        <p:spPr>
          <a:xfrm>
            <a:off x="628650" y="5636779"/>
            <a:ext cx="7919156" cy="646331"/>
          </a:xfrm>
          <a:prstGeom prst="rect">
            <a:avLst/>
          </a:prstGeom>
          <a:noFill/>
          <a:ln>
            <a:solidFill>
              <a:schemeClr val="accent1"/>
            </a:solidFill>
          </a:ln>
        </p:spPr>
        <p:txBody>
          <a:bodyPr wrap="none" rtlCol="0">
            <a:spAutoFit/>
          </a:bodyPr>
          <a:lstStyle/>
          <a:p>
            <a:r>
              <a:rPr kumimoji="1" lang="ja-JP" altLang="en-US"/>
              <a:t>宿泊・食事・交流の</a:t>
            </a:r>
            <a:r>
              <a:rPr kumimoji="1" lang="en-US" altLang="ja-JP" dirty="0"/>
              <a:t>3</a:t>
            </a:r>
            <a:r>
              <a:rPr kumimoji="1" lang="ja-JP" altLang="en-US"/>
              <a:t>つが農泊事業を選定する上でのポイントとなります。</a:t>
            </a:r>
            <a:endParaRPr kumimoji="1" lang="en-US" altLang="ja-JP" dirty="0"/>
          </a:p>
          <a:p>
            <a:pPr algn="r"/>
            <a:r>
              <a:rPr kumimoji="1" lang="ja-JP" altLang="en-US"/>
              <a:t>（農水省担当者談）</a:t>
            </a:r>
          </a:p>
        </p:txBody>
      </p:sp>
    </p:spTree>
    <p:extLst>
      <p:ext uri="{BB962C8B-B14F-4D97-AF65-F5344CB8AC3E}">
        <p14:creationId xmlns:p14="http://schemas.microsoft.com/office/powerpoint/2010/main" val="3411344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D507EAC7-AA88-653C-428B-E6D6DD0F8CD2}"/>
              </a:ext>
            </a:extLst>
          </p:cNvPr>
          <p:cNvSpPr>
            <a:spLocks noGrp="1"/>
          </p:cNvSpPr>
          <p:nvPr>
            <p:ph type="sldNum" sz="quarter" idx="4"/>
          </p:nvPr>
        </p:nvSpPr>
        <p:spPr/>
        <p:txBody>
          <a:bodyPr/>
          <a:lstStyle/>
          <a:p>
            <a:fld id="{3B436069-AED8-6F41-96C9-27086F582EDC}" type="slidenum">
              <a:rPr kumimoji="1" lang="ja-JP" altLang="en-US" smtClean="0"/>
              <a:t>3</a:t>
            </a:fld>
            <a:endParaRPr kumimoji="1" lang="ja-JP" altLang="en-US"/>
          </a:p>
        </p:txBody>
      </p:sp>
      <p:sp>
        <p:nvSpPr>
          <p:cNvPr id="6" name="タイトル 5">
            <a:extLst>
              <a:ext uri="{FF2B5EF4-FFF2-40B4-BE49-F238E27FC236}">
                <a16:creationId xmlns:a16="http://schemas.microsoft.com/office/drawing/2014/main" id="{21016969-45B0-C214-FB04-CDB6B52ED064}"/>
              </a:ext>
            </a:extLst>
          </p:cNvPr>
          <p:cNvSpPr>
            <a:spLocks noGrp="1"/>
          </p:cNvSpPr>
          <p:nvPr>
            <p:ph type="title"/>
          </p:nvPr>
        </p:nvSpPr>
        <p:spPr/>
        <p:txBody>
          <a:bodyPr/>
          <a:lstStyle/>
          <a:p>
            <a:r>
              <a:rPr lang="ja-JP" altLang="en-US"/>
              <a:t>農泊に関する補助制度（ソフト）</a:t>
            </a:r>
          </a:p>
        </p:txBody>
      </p:sp>
      <p:pic>
        <p:nvPicPr>
          <p:cNvPr id="3" name="コンテンツ プレースホルダー 2">
            <a:extLst>
              <a:ext uri="{FF2B5EF4-FFF2-40B4-BE49-F238E27FC236}">
                <a16:creationId xmlns:a16="http://schemas.microsoft.com/office/drawing/2014/main" id="{618B9631-9405-7A70-E24A-5D59C30474D3}"/>
              </a:ext>
            </a:extLst>
          </p:cNvPr>
          <p:cNvPicPr>
            <a:picLocks noGrp="1" noChangeAspect="1"/>
          </p:cNvPicPr>
          <p:nvPr>
            <p:ph idx="1"/>
          </p:nvPr>
        </p:nvPicPr>
        <p:blipFill>
          <a:blip r:embed="rId2"/>
          <a:stretch>
            <a:fillRect/>
          </a:stretch>
        </p:blipFill>
        <p:spPr>
          <a:xfrm>
            <a:off x="498766" y="859476"/>
            <a:ext cx="5023928" cy="5485445"/>
          </a:xfrm>
        </p:spPr>
      </p:pic>
      <p:sp>
        <p:nvSpPr>
          <p:cNvPr id="5" name="テキスト ボックス 4">
            <a:extLst>
              <a:ext uri="{FF2B5EF4-FFF2-40B4-BE49-F238E27FC236}">
                <a16:creationId xmlns:a16="http://schemas.microsoft.com/office/drawing/2014/main" id="{BCEB7892-1D0B-E8ED-F955-D4C568718C78}"/>
              </a:ext>
            </a:extLst>
          </p:cNvPr>
          <p:cNvSpPr txBox="1"/>
          <p:nvPr/>
        </p:nvSpPr>
        <p:spPr>
          <a:xfrm>
            <a:off x="5522694" y="1484415"/>
            <a:ext cx="3655168" cy="2862322"/>
          </a:xfrm>
          <a:prstGeom prst="rect">
            <a:avLst/>
          </a:prstGeom>
          <a:noFill/>
        </p:spPr>
        <p:txBody>
          <a:bodyPr wrap="none" rtlCol="0">
            <a:spAutoFit/>
          </a:bodyPr>
          <a:lstStyle/>
          <a:p>
            <a:r>
              <a:rPr kumimoji="1" lang="en-US" altLang="ja-JP" sz="1200" dirty="0"/>
              <a:t>①</a:t>
            </a:r>
            <a:r>
              <a:rPr kumimoji="1" lang="ja-JP" altLang="en-US" sz="1200"/>
              <a:t>農泊推進事業</a:t>
            </a:r>
            <a:endParaRPr kumimoji="1" lang="en-US" altLang="ja-JP" sz="1200" dirty="0"/>
          </a:p>
          <a:p>
            <a:r>
              <a:rPr kumimoji="1" lang="ja-JP" altLang="en-US" sz="1200"/>
              <a:t>農泊をビジネスとして実施できる体制の構築、</a:t>
            </a:r>
            <a:endParaRPr kumimoji="1" lang="en-US" altLang="ja-JP" sz="1200" dirty="0"/>
          </a:p>
          <a:p>
            <a:r>
              <a:rPr kumimoji="1" lang="ja-JP" altLang="en-US" sz="1200"/>
              <a:t>観光コンテンツの磨き上げ等に要する経費</a:t>
            </a:r>
            <a:endParaRPr kumimoji="1" lang="en-US" altLang="ja-JP" sz="1200" dirty="0"/>
          </a:p>
          <a:p>
            <a:endParaRPr kumimoji="1" lang="en-US" altLang="ja-JP" sz="1200" dirty="0"/>
          </a:p>
          <a:p>
            <a:r>
              <a:rPr kumimoji="1" lang="ja-JP" altLang="en-US" sz="1200"/>
              <a:t>交付額：定額（</a:t>
            </a:r>
            <a:r>
              <a:rPr kumimoji="1" lang="en-US" altLang="ja-JP" sz="1200" dirty="0"/>
              <a:t>1</a:t>
            </a:r>
            <a:r>
              <a:rPr kumimoji="1" lang="ja-JP" altLang="en-US" sz="1200"/>
              <a:t>年目・</a:t>
            </a:r>
            <a:r>
              <a:rPr kumimoji="1" lang="en-US" altLang="ja-JP" sz="1200" dirty="0"/>
              <a:t>2</a:t>
            </a:r>
            <a:r>
              <a:rPr kumimoji="1" lang="ja-JP" altLang="en-US" sz="1200"/>
              <a:t>年目ともに</a:t>
            </a:r>
            <a:r>
              <a:rPr kumimoji="1" lang="en-US" altLang="ja-JP" sz="1200" dirty="0"/>
              <a:t>500</a:t>
            </a:r>
            <a:r>
              <a:rPr kumimoji="1" lang="ja-JP" altLang="en-US" sz="1200"/>
              <a:t>万円まで）</a:t>
            </a:r>
            <a:endParaRPr kumimoji="1" lang="en-US" altLang="ja-JP" sz="1200" dirty="0"/>
          </a:p>
          <a:p>
            <a:endParaRPr kumimoji="1" lang="en-US" altLang="ja-JP" sz="1200" dirty="0"/>
          </a:p>
          <a:p>
            <a:r>
              <a:rPr kumimoji="1" lang="en-US" altLang="ja-JP" sz="1200" dirty="0"/>
              <a:t>②</a:t>
            </a:r>
            <a:r>
              <a:rPr kumimoji="1" lang="ja-JP" altLang="en-US" sz="1200"/>
              <a:t>人材活用事業</a:t>
            </a:r>
            <a:endParaRPr kumimoji="1" lang="en-US" altLang="ja-JP" sz="1200" dirty="0"/>
          </a:p>
          <a:p>
            <a:r>
              <a:rPr kumimoji="1" lang="ja-JP" altLang="en-US" sz="1200"/>
              <a:t>新たな取組に必要となる人材の雇用、</a:t>
            </a:r>
            <a:endParaRPr kumimoji="1" lang="en-US" altLang="ja-JP" sz="1200" dirty="0"/>
          </a:p>
          <a:p>
            <a:r>
              <a:rPr kumimoji="1" lang="ja-JP" altLang="en-US" sz="1200"/>
              <a:t>専門家の招聘に要する経費</a:t>
            </a:r>
            <a:endParaRPr kumimoji="1" lang="en-US" altLang="ja-JP" sz="1200" dirty="0"/>
          </a:p>
          <a:p>
            <a:endParaRPr kumimoji="1" lang="en-US" altLang="ja-JP" sz="1200" dirty="0"/>
          </a:p>
          <a:p>
            <a:r>
              <a:rPr kumimoji="1" lang="ja-JP" altLang="en-US" sz="1200"/>
              <a:t>交付額：定額（</a:t>
            </a:r>
            <a:r>
              <a:rPr kumimoji="1" lang="en-US" altLang="ja-JP" sz="1200" dirty="0"/>
              <a:t>1</a:t>
            </a:r>
            <a:r>
              <a:rPr kumimoji="1" lang="ja-JP" altLang="en-US" sz="1200"/>
              <a:t>年目・</a:t>
            </a:r>
            <a:r>
              <a:rPr kumimoji="1" lang="en-US" altLang="ja-JP" sz="1200" dirty="0"/>
              <a:t>2</a:t>
            </a:r>
            <a:r>
              <a:rPr kumimoji="1" lang="ja-JP" altLang="en-US" sz="1200"/>
              <a:t>年目ともに</a:t>
            </a:r>
            <a:r>
              <a:rPr kumimoji="1" lang="en-US" altLang="ja-JP" sz="1200" dirty="0"/>
              <a:t>250</a:t>
            </a:r>
            <a:r>
              <a:rPr kumimoji="1" lang="ja-JP" altLang="en-US" sz="1200"/>
              <a:t>万円まで）</a:t>
            </a:r>
            <a:endParaRPr kumimoji="1" lang="en-US" altLang="ja-JP" sz="1200" dirty="0"/>
          </a:p>
          <a:p>
            <a:endParaRPr kumimoji="1" lang="en-US" altLang="ja-JP" sz="1200" dirty="0"/>
          </a:p>
          <a:p>
            <a:endParaRPr kumimoji="1" lang="en-US" altLang="ja-JP" sz="1200" dirty="0"/>
          </a:p>
          <a:p>
            <a:r>
              <a:rPr kumimoji="1" lang="en-US" altLang="ja-JP" sz="1200" dirty="0"/>
              <a:t>①②</a:t>
            </a:r>
            <a:r>
              <a:rPr kumimoji="1" lang="ja-JP" altLang="en-US" sz="1200"/>
              <a:t>が農泊事業を地域で行う導入の予算としては</a:t>
            </a:r>
            <a:endParaRPr kumimoji="1" lang="en-US" altLang="ja-JP" sz="1200" dirty="0"/>
          </a:p>
          <a:p>
            <a:r>
              <a:rPr kumimoji="1" lang="ja-JP" altLang="en-US" sz="1200"/>
              <a:t>使用しやすいものとなります。</a:t>
            </a:r>
          </a:p>
        </p:txBody>
      </p:sp>
    </p:spTree>
    <p:extLst>
      <p:ext uri="{BB962C8B-B14F-4D97-AF65-F5344CB8AC3E}">
        <p14:creationId xmlns:p14="http://schemas.microsoft.com/office/powerpoint/2010/main" val="35983282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D507EAC7-AA88-653C-428B-E6D6DD0F8CD2}"/>
              </a:ext>
            </a:extLst>
          </p:cNvPr>
          <p:cNvSpPr>
            <a:spLocks noGrp="1"/>
          </p:cNvSpPr>
          <p:nvPr>
            <p:ph type="sldNum" sz="quarter" idx="4"/>
          </p:nvPr>
        </p:nvSpPr>
        <p:spPr/>
        <p:txBody>
          <a:bodyPr/>
          <a:lstStyle/>
          <a:p>
            <a:fld id="{3B436069-AED8-6F41-96C9-27086F582EDC}" type="slidenum">
              <a:rPr kumimoji="1" lang="ja-JP" altLang="en-US" smtClean="0"/>
              <a:t>4</a:t>
            </a:fld>
            <a:endParaRPr kumimoji="1" lang="ja-JP" altLang="en-US"/>
          </a:p>
        </p:txBody>
      </p:sp>
      <p:sp>
        <p:nvSpPr>
          <p:cNvPr id="6" name="タイトル 5">
            <a:extLst>
              <a:ext uri="{FF2B5EF4-FFF2-40B4-BE49-F238E27FC236}">
                <a16:creationId xmlns:a16="http://schemas.microsoft.com/office/drawing/2014/main" id="{21016969-45B0-C214-FB04-CDB6B52ED064}"/>
              </a:ext>
            </a:extLst>
          </p:cNvPr>
          <p:cNvSpPr>
            <a:spLocks noGrp="1"/>
          </p:cNvSpPr>
          <p:nvPr>
            <p:ph type="title"/>
          </p:nvPr>
        </p:nvSpPr>
        <p:spPr/>
        <p:txBody>
          <a:bodyPr/>
          <a:lstStyle/>
          <a:p>
            <a:r>
              <a:rPr lang="ja-JP" altLang="en-US"/>
              <a:t>農泊に関する補助制度（ハード）</a:t>
            </a:r>
          </a:p>
        </p:txBody>
      </p:sp>
      <p:pic>
        <p:nvPicPr>
          <p:cNvPr id="3" name="図 2">
            <a:extLst>
              <a:ext uri="{FF2B5EF4-FFF2-40B4-BE49-F238E27FC236}">
                <a16:creationId xmlns:a16="http://schemas.microsoft.com/office/drawing/2014/main" id="{1DF83DE8-BE13-5862-4DBB-A58B51AFEE1F}"/>
              </a:ext>
            </a:extLst>
          </p:cNvPr>
          <p:cNvPicPr>
            <a:picLocks noChangeAspect="1"/>
          </p:cNvPicPr>
          <p:nvPr/>
        </p:nvPicPr>
        <p:blipFill>
          <a:blip r:embed="rId2"/>
          <a:stretch>
            <a:fillRect/>
          </a:stretch>
        </p:blipFill>
        <p:spPr>
          <a:xfrm>
            <a:off x="187975" y="1121558"/>
            <a:ext cx="8540389" cy="1972583"/>
          </a:xfrm>
          <a:prstGeom prst="rect">
            <a:avLst/>
          </a:prstGeom>
        </p:spPr>
      </p:pic>
      <p:sp>
        <p:nvSpPr>
          <p:cNvPr id="5" name="テキスト ボックス 4">
            <a:extLst>
              <a:ext uri="{FF2B5EF4-FFF2-40B4-BE49-F238E27FC236}">
                <a16:creationId xmlns:a16="http://schemas.microsoft.com/office/drawing/2014/main" id="{63894F31-8F9D-2702-0C2D-29FAF9F927EF}"/>
              </a:ext>
            </a:extLst>
          </p:cNvPr>
          <p:cNvSpPr txBox="1"/>
          <p:nvPr/>
        </p:nvSpPr>
        <p:spPr>
          <a:xfrm>
            <a:off x="486888" y="3657600"/>
            <a:ext cx="6757060" cy="2078842"/>
          </a:xfrm>
          <a:prstGeom prst="rect">
            <a:avLst/>
          </a:prstGeom>
          <a:noFill/>
        </p:spPr>
        <p:txBody>
          <a:bodyPr wrap="square" rtlCol="0">
            <a:spAutoFit/>
          </a:bodyPr>
          <a:lstStyle/>
          <a:p>
            <a:r>
              <a:rPr kumimoji="1" lang="ja-JP" altLang="en-US"/>
              <a:t>農泊の交付金はタイプによってはハード改修も可能なので、</a:t>
            </a:r>
            <a:endParaRPr kumimoji="1" lang="en-US" altLang="ja-JP" dirty="0"/>
          </a:p>
          <a:p>
            <a:r>
              <a:rPr kumimoji="1" lang="ja-JP" altLang="en-US"/>
              <a:t>非常にまちづくりに活用しやすい交付金です。</a:t>
            </a:r>
            <a:endParaRPr kumimoji="1" lang="en-US" altLang="ja-JP" dirty="0"/>
          </a:p>
          <a:p>
            <a:endParaRPr kumimoji="1" lang="en-US" altLang="ja-JP" dirty="0"/>
          </a:p>
          <a:p>
            <a:r>
              <a:rPr kumimoji="1" lang="ja-JP" altLang="en-US"/>
              <a:t>基本的に事業費の</a:t>
            </a:r>
            <a:r>
              <a:rPr kumimoji="1" lang="en-US" altLang="ja-JP" dirty="0"/>
              <a:t>1/2</a:t>
            </a:r>
            <a:r>
              <a:rPr kumimoji="1" lang="ja-JP" altLang="en-US"/>
              <a:t>が交付され、</a:t>
            </a:r>
            <a:endParaRPr kumimoji="1" lang="en-US" altLang="ja-JP" dirty="0"/>
          </a:p>
          <a:p>
            <a:r>
              <a:rPr kumimoji="1" lang="ja-JP" altLang="en-US"/>
              <a:t>交付上限額は建物の現況によって異なります。</a:t>
            </a:r>
            <a:endParaRPr kumimoji="1" lang="en-US" altLang="ja-JP" dirty="0"/>
          </a:p>
          <a:p>
            <a:r>
              <a:rPr kumimoji="1" lang="ja-JP" altLang="en-US"/>
              <a:t>（上記、黄色の部分ご参照）</a:t>
            </a:r>
            <a:endParaRPr kumimoji="1" lang="en-US" altLang="ja-JP" dirty="0"/>
          </a:p>
          <a:p>
            <a:endParaRPr kumimoji="1" lang="ja-JP" altLang="en-US"/>
          </a:p>
        </p:txBody>
      </p:sp>
      <p:sp>
        <p:nvSpPr>
          <p:cNvPr id="7" name="正方形/長方形 6">
            <a:extLst>
              <a:ext uri="{FF2B5EF4-FFF2-40B4-BE49-F238E27FC236}">
                <a16:creationId xmlns:a16="http://schemas.microsoft.com/office/drawing/2014/main" id="{14F99064-1E33-B85C-D11A-93769DF92CEA}"/>
              </a:ext>
            </a:extLst>
          </p:cNvPr>
          <p:cNvSpPr/>
          <p:nvPr/>
        </p:nvSpPr>
        <p:spPr>
          <a:xfrm>
            <a:off x="5973288" y="1121558"/>
            <a:ext cx="2030681" cy="2096655"/>
          </a:xfrm>
          <a:prstGeom prst="rect">
            <a:avLst/>
          </a:prstGeom>
          <a:solidFill>
            <a:srgbClr val="FFFF00">
              <a:alpha val="2273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7597455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D507EAC7-AA88-653C-428B-E6D6DD0F8CD2}"/>
              </a:ext>
            </a:extLst>
          </p:cNvPr>
          <p:cNvSpPr>
            <a:spLocks noGrp="1"/>
          </p:cNvSpPr>
          <p:nvPr>
            <p:ph type="sldNum" sz="quarter" idx="4"/>
          </p:nvPr>
        </p:nvSpPr>
        <p:spPr/>
        <p:txBody>
          <a:bodyPr/>
          <a:lstStyle/>
          <a:p>
            <a:fld id="{3B436069-AED8-6F41-96C9-27086F582EDC}" type="slidenum">
              <a:rPr kumimoji="1" lang="ja-JP" altLang="en-US" smtClean="0"/>
              <a:t>5</a:t>
            </a:fld>
            <a:endParaRPr kumimoji="1" lang="ja-JP" altLang="en-US"/>
          </a:p>
        </p:txBody>
      </p:sp>
      <p:sp>
        <p:nvSpPr>
          <p:cNvPr id="6" name="タイトル 5">
            <a:extLst>
              <a:ext uri="{FF2B5EF4-FFF2-40B4-BE49-F238E27FC236}">
                <a16:creationId xmlns:a16="http://schemas.microsoft.com/office/drawing/2014/main" id="{21016969-45B0-C214-FB04-CDB6B52ED064}"/>
              </a:ext>
            </a:extLst>
          </p:cNvPr>
          <p:cNvSpPr>
            <a:spLocks noGrp="1"/>
          </p:cNvSpPr>
          <p:nvPr>
            <p:ph type="title"/>
          </p:nvPr>
        </p:nvSpPr>
        <p:spPr/>
        <p:txBody>
          <a:bodyPr/>
          <a:lstStyle/>
          <a:p>
            <a:r>
              <a:rPr lang="ja-JP" altLang="en-US"/>
              <a:t>農泊交付金の注意点</a:t>
            </a:r>
          </a:p>
        </p:txBody>
      </p:sp>
      <p:sp>
        <p:nvSpPr>
          <p:cNvPr id="8" name="コンテンツ プレースホルダー 7">
            <a:extLst>
              <a:ext uri="{FF2B5EF4-FFF2-40B4-BE49-F238E27FC236}">
                <a16:creationId xmlns:a16="http://schemas.microsoft.com/office/drawing/2014/main" id="{BF4B8655-6860-2833-448E-68396B9D9C43}"/>
              </a:ext>
            </a:extLst>
          </p:cNvPr>
          <p:cNvSpPr>
            <a:spLocks noGrp="1"/>
          </p:cNvSpPr>
          <p:nvPr>
            <p:ph idx="1"/>
          </p:nvPr>
        </p:nvSpPr>
        <p:spPr/>
        <p:txBody>
          <a:bodyPr>
            <a:normAutofit/>
          </a:bodyPr>
          <a:lstStyle/>
          <a:p>
            <a:r>
              <a:rPr lang="ja-JP" altLang="en-US" sz="2400"/>
              <a:t>事業費は基本的に立替、交付金は後払い</a:t>
            </a:r>
            <a:endParaRPr lang="en-US" altLang="ja-JP" sz="2400" dirty="0"/>
          </a:p>
          <a:p>
            <a:endParaRPr lang="en-US" altLang="ja-JP" sz="2400" dirty="0"/>
          </a:p>
          <a:p>
            <a:r>
              <a:rPr lang="ja-JP" altLang="en-US" sz="2400"/>
              <a:t>ハード整備の際は</a:t>
            </a:r>
            <a:r>
              <a:rPr lang="en-US" altLang="ja-JP" sz="2400" dirty="0"/>
              <a:t>1/2</a:t>
            </a:r>
            <a:r>
              <a:rPr lang="ja-JP" altLang="en-US" sz="2400"/>
              <a:t>の自己負担が生じます</a:t>
            </a:r>
            <a:endParaRPr lang="en-US" altLang="ja-JP" sz="2400" dirty="0"/>
          </a:p>
          <a:p>
            <a:endParaRPr lang="en-US" altLang="ja-JP" sz="2400" dirty="0"/>
          </a:p>
          <a:p>
            <a:r>
              <a:rPr lang="ja-JP" altLang="en-US" sz="2400"/>
              <a:t>過去に実施がある地域では採択率が低くなります</a:t>
            </a:r>
            <a:endParaRPr lang="en-US" altLang="ja-JP" sz="2400" dirty="0"/>
          </a:p>
          <a:p>
            <a:endParaRPr lang="en-US" altLang="ja-JP" sz="2400" dirty="0"/>
          </a:p>
          <a:p>
            <a:r>
              <a:rPr lang="ja-JP" altLang="en-US" sz="2400"/>
              <a:t>使用可能な地域が限られています</a:t>
            </a:r>
            <a:endParaRPr lang="en-US" altLang="ja-JP" sz="2400" dirty="0"/>
          </a:p>
          <a:p>
            <a:pPr marL="0" indent="0">
              <a:buNone/>
            </a:pPr>
            <a:r>
              <a:rPr lang="ja-JP" altLang="en-US" sz="2400"/>
              <a:t>→特定農山村地域、振興山村、過疎地域等の要件を満たしている必要があります。</a:t>
            </a:r>
            <a:endParaRPr lang="en-US" altLang="ja-JP" sz="2400" dirty="0"/>
          </a:p>
          <a:p>
            <a:endParaRPr lang="ja-JP" altLang="en-US" sz="2400"/>
          </a:p>
        </p:txBody>
      </p:sp>
    </p:spTree>
    <p:extLst>
      <p:ext uri="{BB962C8B-B14F-4D97-AF65-F5344CB8AC3E}">
        <p14:creationId xmlns:p14="http://schemas.microsoft.com/office/powerpoint/2010/main" val="819380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D507EAC7-AA88-653C-428B-E6D6DD0F8CD2}"/>
              </a:ext>
            </a:extLst>
          </p:cNvPr>
          <p:cNvSpPr>
            <a:spLocks noGrp="1"/>
          </p:cNvSpPr>
          <p:nvPr>
            <p:ph type="sldNum" sz="quarter" idx="4"/>
          </p:nvPr>
        </p:nvSpPr>
        <p:spPr/>
        <p:txBody>
          <a:bodyPr/>
          <a:lstStyle/>
          <a:p>
            <a:fld id="{3B436069-AED8-6F41-96C9-27086F582EDC}" type="slidenum">
              <a:rPr kumimoji="1" lang="ja-JP" altLang="en-US" smtClean="0"/>
              <a:t>6</a:t>
            </a:fld>
            <a:endParaRPr kumimoji="1" lang="ja-JP" altLang="en-US"/>
          </a:p>
        </p:txBody>
      </p:sp>
      <p:sp>
        <p:nvSpPr>
          <p:cNvPr id="6" name="タイトル 5">
            <a:extLst>
              <a:ext uri="{FF2B5EF4-FFF2-40B4-BE49-F238E27FC236}">
                <a16:creationId xmlns:a16="http://schemas.microsoft.com/office/drawing/2014/main" id="{21016969-45B0-C214-FB04-CDB6B52ED064}"/>
              </a:ext>
            </a:extLst>
          </p:cNvPr>
          <p:cNvSpPr>
            <a:spLocks noGrp="1"/>
          </p:cNvSpPr>
          <p:nvPr>
            <p:ph type="title"/>
          </p:nvPr>
        </p:nvSpPr>
        <p:spPr/>
        <p:txBody>
          <a:bodyPr/>
          <a:lstStyle/>
          <a:p>
            <a:endParaRPr lang="ja-JP" altLang="en-US"/>
          </a:p>
        </p:txBody>
      </p:sp>
      <p:sp>
        <p:nvSpPr>
          <p:cNvPr id="8" name="コンテンツ プレースホルダー 7">
            <a:extLst>
              <a:ext uri="{FF2B5EF4-FFF2-40B4-BE49-F238E27FC236}">
                <a16:creationId xmlns:a16="http://schemas.microsoft.com/office/drawing/2014/main" id="{BF4B8655-6860-2833-448E-68396B9D9C43}"/>
              </a:ext>
            </a:extLst>
          </p:cNvPr>
          <p:cNvSpPr>
            <a:spLocks noGrp="1"/>
          </p:cNvSpPr>
          <p:nvPr>
            <p:ph idx="1"/>
          </p:nvPr>
        </p:nvSpPr>
        <p:spPr/>
        <p:txBody>
          <a:bodyPr>
            <a:normAutofit/>
          </a:bodyPr>
          <a:lstStyle/>
          <a:p>
            <a:pPr marL="0" indent="0">
              <a:buNone/>
            </a:pPr>
            <a:r>
              <a:rPr lang="ja-JP" altLang="en-US" sz="2000"/>
              <a:t>農泊事業の多くは、</a:t>
            </a:r>
            <a:endParaRPr lang="en-US" altLang="ja-JP" sz="2000" dirty="0"/>
          </a:p>
          <a:p>
            <a:pPr marL="0" indent="0">
              <a:buNone/>
            </a:pPr>
            <a:r>
              <a:rPr lang="ja-JP" altLang="en-US" sz="2000"/>
              <a:t>ソフト事業の活用（２年間）の後に、</a:t>
            </a:r>
            <a:endParaRPr lang="en-US" altLang="ja-JP" sz="2000" dirty="0"/>
          </a:p>
          <a:p>
            <a:pPr marL="0" indent="0">
              <a:buNone/>
            </a:pPr>
            <a:r>
              <a:rPr lang="ja-JP" altLang="en-US" sz="2000"/>
              <a:t>ハード事業に挑戦、という流れとなります。</a:t>
            </a:r>
            <a:endParaRPr lang="en-US" altLang="ja-JP" sz="2000" dirty="0"/>
          </a:p>
          <a:p>
            <a:pPr marL="0" indent="0">
              <a:buNone/>
            </a:pPr>
            <a:endParaRPr lang="en-US" altLang="ja-JP" sz="2000" dirty="0"/>
          </a:p>
          <a:p>
            <a:pPr marL="0" indent="0">
              <a:buNone/>
            </a:pPr>
            <a:r>
              <a:rPr lang="ja-JP" altLang="en-US" sz="2000"/>
              <a:t>ソフト事業で地域に来る人が喜ぶコンテンツを造成し、</a:t>
            </a:r>
            <a:endParaRPr lang="en-US" altLang="ja-JP" sz="2000" dirty="0"/>
          </a:p>
          <a:p>
            <a:pPr marL="0" indent="0">
              <a:buNone/>
            </a:pPr>
            <a:r>
              <a:rPr lang="ja-JP" altLang="en-US" sz="2000"/>
              <a:t>地域の関係・交流人口を増加させます。</a:t>
            </a:r>
            <a:endParaRPr lang="en-US" altLang="ja-JP" sz="2000" dirty="0"/>
          </a:p>
          <a:p>
            <a:pPr marL="0" indent="0">
              <a:buNone/>
            </a:pPr>
            <a:endParaRPr lang="en-US" altLang="ja-JP" sz="2000" dirty="0"/>
          </a:p>
          <a:p>
            <a:pPr marL="0" indent="0">
              <a:buNone/>
            </a:pPr>
            <a:r>
              <a:rPr lang="ja-JP" altLang="en-US" sz="2000"/>
              <a:t>さらに立ち上げたコンテンツを有効活用するためには</a:t>
            </a:r>
            <a:endParaRPr lang="en-US" altLang="ja-JP" sz="2000" dirty="0"/>
          </a:p>
          <a:p>
            <a:pPr marL="0" indent="0">
              <a:buNone/>
            </a:pPr>
            <a:r>
              <a:rPr lang="ja-JP" altLang="en-US" sz="2000"/>
              <a:t>宿泊施設が必要で、ハードの交付金を使う必要がある、</a:t>
            </a:r>
            <a:endParaRPr lang="en-US" altLang="ja-JP" sz="2000" dirty="0"/>
          </a:p>
          <a:p>
            <a:pPr marL="0" indent="0">
              <a:buNone/>
            </a:pPr>
            <a:r>
              <a:rPr lang="ja-JP" altLang="en-US" sz="2000"/>
              <a:t>とすることがポイントとなります。</a:t>
            </a:r>
          </a:p>
        </p:txBody>
      </p:sp>
    </p:spTree>
    <p:extLst>
      <p:ext uri="{BB962C8B-B14F-4D97-AF65-F5344CB8AC3E}">
        <p14:creationId xmlns:p14="http://schemas.microsoft.com/office/powerpoint/2010/main" val="28387178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D507EAC7-AA88-653C-428B-E6D6DD0F8CD2}"/>
              </a:ext>
            </a:extLst>
          </p:cNvPr>
          <p:cNvSpPr>
            <a:spLocks noGrp="1"/>
          </p:cNvSpPr>
          <p:nvPr>
            <p:ph type="sldNum" sz="quarter" idx="4"/>
          </p:nvPr>
        </p:nvSpPr>
        <p:spPr/>
        <p:txBody>
          <a:bodyPr/>
          <a:lstStyle/>
          <a:p>
            <a:fld id="{3B436069-AED8-6F41-96C9-27086F582EDC}" type="slidenum">
              <a:rPr kumimoji="1" lang="ja-JP" altLang="en-US" smtClean="0"/>
              <a:t>7</a:t>
            </a:fld>
            <a:endParaRPr kumimoji="1" lang="ja-JP" altLang="en-US"/>
          </a:p>
        </p:txBody>
      </p:sp>
      <p:sp>
        <p:nvSpPr>
          <p:cNvPr id="6" name="タイトル 5">
            <a:extLst>
              <a:ext uri="{FF2B5EF4-FFF2-40B4-BE49-F238E27FC236}">
                <a16:creationId xmlns:a16="http://schemas.microsoft.com/office/drawing/2014/main" id="{21016969-45B0-C214-FB04-CDB6B52ED064}"/>
              </a:ext>
            </a:extLst>
          </p:cNvPr>
          <p:cNvSpPr>
            <a:spLocks noGrp="1"/>
          </p:cNvSpPr>
          <p:nvPr>
            <p:ph type="title"/>
          </p:nvPr>
        </p:nvSpPr>
        <p:spPr/>
        <p:txBody>
          <a:bodyPr/>
          <a:lstStyle/>
          <a:p>
            <a:endParaRPr lang="ja-JP" altLang="en-US"/>
          </a:p>
        </p:txBody>
      </p:sp>
      <p:sp>
        <p:nvSpPr>
          <p:cNvPr id="8" name="コンテンツ プレースホルダー 7">
            <a:extLst>
              <a:ext uri="{FF2B5EF4-FFF2-40B4-BE49-F238E27FC236}">
                <a16:creationId xmlns:a16="http://schemas.microsoft.com/office/drawing/2014/main" id="{BF4B8655-6860-2833-448E-68396B9D9C43}"/>
              </a:ext>
            </a:extLst>
          </p:cNvPr>
          <p:cNvSpPr>
            <a:spLocks noGrp="1"/>
          </p:cNvSpPr>
          <p:nvPr>
            <p:ph idx="1"/>
          </p:nvPr>
        </p:nvSpPr>
        <p:spPr/>
        <p:txBody>
          <a:bodyPr/>
          <a:lstStyle/>
          <a:p>
            <a:pPr marL="0" indent="0">
              <a:buNone/>
            </a:pPr>
            <a:r>
              <a:rPr lang="ja-JP" altLang="en-US"/>
              <a:t>農泊交付金を活用するためには、</a:t>
            </a:r>
            <a:endParaRPr lang="en-US" altLang="ja-JP" dirty="0"/>
          </a:p>
          <a:p>
            <a:pPr marL="0" indent="0">
              <a:buNone/>
            </a:pPr>
            <a:endParaRPr lang="en-US" altLang="ja-JP" dirty="0"/>
          </a:p>
          <a:p>
            <a:pPr marL="0" indent="0">
              <a:buNone/>
            </a:pPr>
            <a:r>
              <a:rPr lang="ja-JP" altLang="en-US" sz="3200" b="1">
                <a:solidFill>
                  <a:srgbClr val="FF0000"/>
                </a:solidFill>
              </a:rPr>
              <a:t>その地域の価値をまずは向上させること</a:t>
            </a:r>
            <a:r>
              <a:rPr lang="ja-JP" altLang="en-US"/>
              <a:t>が、</a:t>
            </a:r>
            <a:endParaRPr lang="en-US" altLang="ja-JP" dirty="0"/>
          </a:p>
          <a:p>
            <a:pPr marL="0" indent="0">
              <a:buNone/>
            </a:pPr>
            <a:endParaRPr lang="en-US" altLang="ja-JP" dirty="0"/>
          </a:p>
          <a:p>
            <a:pPr marL="0" indent="0">
              <a:buNone/>
            </a:pPr>
            <a:r>
              <a:rPr lang="ja-JP" altLang="en-US"/>
              <a:t>重要となります。</a:t>
            </a:r>
            <a:endParaRPr lang="en-US" altLang="ja-JP" dirty="0"/>
          </a:p>
          <a:p>
            <a:pPr marL="0" indent="0">
              <a:buNone/>
            </a:pPr>
            <a:endParaRPr lang="en-US" altLang="ja-JP" dirty="0"/>
          </a:p>
          <a:p>
            <a:pPr marL="0" indent="0">
              <a:buNone/>
            </a:pPr>
            <a:r>
              <a:rPr lang="ja-JP" altLang="en-US" u="sng"/>
              <a:t>人が来ない地域に宿泊施設を作る事業に</a:t>
            </a:r>
            <a:endParaRPr lang="en-US" altLang="ja-JP" u="sng" dirty="0"/>
          </a:p>
          <a:p>
            <a:pPr marL="0" indent="0">
              <a:buNone/>
            </a:pPr>
            <a:r>
              <a:rPr lang="ja-JP" altLang="en-US" u="sng"/>
              <a:t>交付金が使われることはありません。</a:t>
            </a:r>
            <a:endParaRPr lang="en-US" altLang="ja-JP" u="sng" dirty="0"/>
          </a:p>
        </p:txBody>
      </p:sp>
    </p:spTree>
    <p:extLst>
      <p:ext uri="{BB962C8B-B14F-4D97-AF65-F5344CB8AC3E}">
        <p14:creationId xmlns:p14="http://schemas.microsoft.com/office/powerpoint/2010/main" val="40386603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D507EAC7-AA88-653C-428B-E6D6DD0F8CD2}"/>
              </a:ext>
            </a:extLst>
          </p:cNvPr>
          <p:cNvSpPr>
            <a:spLocks noGrp="1"/>
          </p:cNvSpPr>
          <p:nvPr>
            <p:ph type="sldNum" sz="quarter" idx="4"/>
          </p:nvPr>
        </p:nvSpPr>
        <p:spPr/>
        <p:txBody>
          <a:bodyPr/>
          <a:lstStyle/>
          <a:p>
            <a:fld id="{3B436069-AED8-6F41-96C9-27086F582EDC}" type="slidenum">
              <a:rPr kumimoji="1" lang="ja-JP" altLang="en-US" smtClean="0"/>
              <a:t>8</a:t>
            </a:fld>
            <a:endParaRPr kumimoji="1" lang="ja-JP" altLang="en-US"/>
          </a:p>
        </p:txBody>
      </p:sp>
      <p:sp>
        <p:nvSpPr>
          <p:cNvPr id="6" name="タイトル 5">
            <a:extLst>
              <a:ext uri="{FF2B5EF4-FFF2-40B4-BE49-F238E27FC236}">
                <a16:creationId xmlns:a16="http://schemas.microsoft.com/office/drawing/2014/main" id="{21016969-45B0-C214-FB04-CDB6B52ED064}"/>
              </a:ext>
            </a:extLst>
          </p:cNvPr>
          <p:cNvSpPr>
            <a:spLocks noGrp="1"/>
          </p:cNvSpPr>
          <p:nvPr>
            <p:ph type="title"/>
          </p:nvPr>
        </p:nvSpPr>
        <p:spPr/>
        <p:txBody>
          <a:bodyPr/>
          <a:lstStyle/>
          <a:p>
            <a:endParaRPr lang="ja-JP" altLang="en-US"/>
          </a:p>
        </p:txBody>
      </p:sp>
      <p:sp>
        <p:nvSpPr>
          <p:cNvPr id="8" name="コンテンツ プレースホルダー 7">
            <a:extLst>
              <a:ext uri="{FF2B5EF4-FFF2-40B4-BE49-F238E27FC236}">
                <a16:creationId xmlns:a16="http://schemas.microsoft.com/office/drawing/2014/main" id="{BF4B8655-6860-2833-448E-68396B9D9C43}"/>
              </a:ext>
            </a:extLst>
          </p:cNvPr>
          <p:cNvSpPr>
            <a:spLocks noGrp="1"/>
          </p:cNvSpPr>
          <p:nvPr>
            <p:ph idx="1"/>
          </p:nvPr>
        </p:nvSpPr>
        <p:spPr/>
        <p:txBody>
          <a:bodyPr/>
          <a:lstStyle/>
          <a:p>
            <a:pPr marL="0" indent="0">
              <a:buNone/>
            </a:pPr>
            <a:r>
              <a:rPr lang="ja-JP" altLang="en-US"/>
              <a:t>なので、まずはソフト事業で、</a:t>
            </a:r>
            <a:endParaRPr lang="en-US" altLang="ja-JP" dirty="0"/>
          </a:p>
          <a:p>
            <a:pPr marL="0" indent="0">
              <a:buNone/>
            </a:pPr>
            <a:endParaRPr lang="en-US" altLang="ja-JP" dirty="0"/>
          </a:p>
          <a:p>
            <a:pPr marL="0" indent="0">
              <a:buNone/>
            </a:pPr>
            <a:r>
              <a:rPr lang="ja-JP" altLang="en-US"/>
              <a:t>地域に来る人を増やし、</a:t>
            </a:r>
            <a:endParaRPr lang="en-US" altLang="ja-JP" dirty="0"/>
          </a:p>
          <a:p>
            <a:pPr marL="0" indent="0">
              <a:buNone/>
            </a:pPr>
            <a:endParaRPr lang="en-US" altLang="ja-JP" dirty="0"/>
          </a:p>
          <a:p>
            <a:pPr marL="0" indent="0">
              <a:buNone/>
            </a:pPr>
            <a:r>
              <a:rPr lang="ja-JP" altLang="en-US"/>
              <a:t>協力してくれる</a:t>
            </a:r>
            <a:r>
              <a:rPr lang="ja-JP" altLang="en-US">
                <a:solidFill>
                  <a:srgbClr val="FF0000"/>
                </a:solidFill>
              </a:rPr>
              <a:t>地元の業者・住民を</a:t>
            </a:r>
            <a:endParaRPr lang="en-US" altLang="ja-JP" dirty="0">
              <a:solidFill>
                <a:srgbClr val="FF0000"/>
              </a:solidFill>
            </a:endParaRPr>
          </a:p>
          <a:p>
            <a:pPr marL="0" indent="0">
              <a:buNone/>
            </a:pPr>
            <a:endParaRPr lang="en-US" altLang="ja-JP" dirty="0">
              <a:solidFill>
                <a:srgbClr val="FF0000"/>
              </a:solidFill>
            </a:endParaRPr>
          </a:p>
          <a:p>
            <a:pPr marL="0" indent="0">
              <a:buNone/>
            </a:pPr>
            <a:r>
              <a:rPr lang="ja-JP" altLang="en-US">
                <a:solidFill>
                  <a:srgbClr val="FF0000"/>
                </a:solidFill>
              </a:rPr>
              <a:t>巻き込んだ強いチームを作ることが重要。</a:t>
            </a:r>
            <a:endParaRPr lang="en-US" altLang="ja-JP" dirty="0">
              <a:solidFill>
                <a:srgbClr val="FF0000"/>
              </a:solidFill>
            </a:endParaRPr>
          </a:p>
          <a:p>
            <a:pPr marL="0" indent="0">
              <a:buNone/>
            </a:pPr>
            <a:endParaRPr lang="en-US" altLang="ja-JP" dirty="0"/>
          </a:p>
          <a:p>
            <a:pPr marL="0" indent="0">
              <a:buNone/>
            </a:pPr>
            <a:endParaRPr lang="ja-JP" altLang="en-US"/>
          </a:p>
        </p:txBody>
      </p:sp>
    </p:spTree>
    <p:extLst>
      <p:ext uri="{BB962C8B-B14F-4D97-AF65-F5344CB8AC3E}">
        <p14:creationId xmlns:p14="http://schemas.microsoft.com/office/powerpoint/2010/main" val="31646534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D507EAC7-AA88-653C-428B-E6D6DD0F8CD2}"/>
              </a:ext>
            </a:extLst>
          </p:cNvPr>
          <p:cNvSpPr>
            <a:spLocks noGrp="1"/>
          </p:cNvSpPr>
          <p:nvPr>
            <p:ph type="sldNum" sz="quarter" idx="4"/>
          </p:nvPr>
        </p:nvSpPr>
        <p:spPr/>
        <p:txBody>
          <a:bodyPr/>
          <a:lstStyle/>
          <a:p>
            <a:fld id="{3B436069-AED8-6F41-96C9-27086F582EDC}" type="slidenum">
              <a:rPr kumimoji="1" lang="ja-JP" altLang="en-US" smtClean="0"/>
              <a:t>9</a:t>
            </a:fld>
            <a:endParaRPr kumimoji="1" lang="ja-JP" altLang="en-US"/>
          </a:p>
        </p:txBody>
      </p:sp>
      <p:sp>
        <p:nvSpPr>
          <p:cNvPr id="6" name="タイトル 5">
            <a:extLst>
              <a:ext uri="{FF2B5EF4-FFF2-40B4-BE49-F238E27FC236}">
                <a16:creationId xmlns:a16="http://schemas.microsoft.com/office/drawing/2014/main" id="{21016969-45B0-C214-FB04-CDB6B52ED064}"/>
              </a:ext>
            </a:extLst>
          </p:cNvPr>
          <p:cNvSpPr>
            <a:spLocks noGrp="1"/>
          </p:cNvSpPr>
          <p:nvPr>
            <p:ph type="title"/>
          </p:nvPr>
        </p:nvSpPr>
        <p:spPr/>
        <p:txBody>
          <a:bodyPr/>
          <a:lstStyle/>
          <a:p>
            <a:endParaRPr lang="ja-JP" altLang="en-US"/>
          </a:p>
        </p:txBody>
      </p:sp>
      <p:sp>
        <p:nvSpPr>
          <p:cNvPr id="8" name="コンテンツ プレースホルダー 7">
            <a:extLst>
              <a:ext uri="{FF2B5EF4-FFF2-40B4-BE49-F238E27FC236}">
                <a16:creationId xmlns:a16="http://schemas.microsoft.com/office/drawing/2014/main" id="{BF4B8655-6860-2833-448E-68396B9D9C43}"/>
              </a:ext>
            </a:extLst>
          </p:cNvPr>
          <p:cNvSpPr>
            <a:spLocks noGrp="1"/>
          </p:cNvSpPr>
          <p:nvPr>
            <p:ph idx="1"/>
          </p:nvPr>
        </p:nvSpPr>
        <p:spPr/>
        <p:txBody>
          <a:bodyPr>
            <a:normAutofit lnSpcReduction="10000"/>
          </a:bodyPr>
          <a:lstStyle/>
          <a:p>
            <a:pPr marL="0" indent="0">
              <a:buNone/>
            </a:pPr>
            <a:r>
              <a:rPr lang="ja-JP" altLang="en-US"/>
              <a:t>農泊事業を実際に支部の事業として行いたい、</a:t>
            </a:r>
            <a:endParaRPr lang="en-US" altLang="ja-JP" dirty="0"/>
          </a:p>
          <a:p>
            <a:pPr marL="0" indent="0">
              <a:buNone/>
            </a:pPr>
            <a:endParaRPr lang="en-US" altLang="ja-JP" dirty="0"/>
          </a:p>
          <a:p>
            <a:pPr marL="0" indent="0">
              <a:buNone/>
            </a:pPr>
            <a:r>
              <a:rPr lang="ja-JP" altLang="en-US"/>
              <a:t>というご要望がございましたら、</a:t>
            </a:r>
            <a:endParaRPr lang="en-US" altLang="ja-JP" dirty="0"/>
          </a:p>
          <a:p>
            <a:pPr marL="0" indent="0">
              <a:buNone/>
            </a:pPr>
            <a:endParaRPr lang="en-US" altLang="ja-JP" dirty="0"/>
          </a:p>
          <a:p>
            <a:pPr marL="0" indent="0">
              <a:buNone/>
            </a:pPr>
            <a:r>
              <a:rPr lang="ja-JP" altLang="en-US"/>
              <a:t>本部事務局宛に事務局長よりご相談下さい。</a:t>
            </a:r>
            <a:endParaRPr lang="en-US" altLang="ja-JP" dirty="0"/>
          </a:p>
          <a:p>
            <a:pPr marL="0" indent="0">
              <a:buNone/>
            </a:pPr>
            <a:endParaRPr lang="en-US" altLang="ja-JP" dirty="0"/>
          </a:p>
          <a:p>
            <a:pPr marL="0" indent="0">
              <a:buNone/>
            </a:pPr>
            <a:r>
              <a:rPr lang="ja-JP" altLang="en-US"/>
              <a:t>申請</a:t>
            </a:r>
            <a:r>
              <a:rPr lang="en-US" altLang="ja-JP" dirty="0"/>
              <a:t>〜</a:t>
            </a:r>
            <a:r>
              <a:rPr lang="ja-JP" altLang="en-US"/>
              <a:t>その後の運営等まで本部にてサポート</a:t>
            </a:r>
            <a:endParaRPr lang="en-US" altLang="ja-JP" dirty="0"/>
          </a:p>
          <a:p>
            <a:pPr marL="0" indent="0">
              <a:buNone/>
            </a:pPr>
            <a:endParaRPr lang="en-US" altLang="ja-JP" dirty="0"/>
          </a:p>
          <a:p>
            <a:pPr marL="0" indent="0">
              <a:buNone/>
            </a:pPr>
            <a:r>
              <a:rPr lang="ja-JP" altLang="en-US"/>
              <a:t>させていただきます。</a:t>
            </a:r>
            <a:endParaRPr lang="en-US" altLang="ja-JP" dirty="0"/>
          </a:p>
          <a:p>
            <a:pPr marL="0" indent="0">
              <a:buNone/>
            </a:pPr>
            <a:r>
              <a:rPr lang="ja-JP" altLang="en-US" sz="2000"/>
              <a:t>（サポート数には限りがありますので、</a:t>
            </a:r>
            <a:endParaRPr lang="en-US" altLang="ja-JP" sz="2000" dirty="0"/>
          </a:p>
          <a:p>
            <a:pPr marL="0" indent="0">
              <a:buNone/>
            </a:pPr>
            <a:r>
              <a:rPr lang="ja-JP" altLang="en-US" sz="2000"/>
              <a:t>　ご希望の場合はお早めにご連絡下さい。）</a:t>
            </a:r>
          </a:p>
        </p:txBody>
      </p:sp>
    </p:spTree>
    <p:extLst>
      <p:ext uri="{BB962C8B-B14F-4D97-AF65-F5344CB8AC3E}">
        <p14:creationId xmlns:p14="http://schemas.microsoft.com/office/powerpoint/2010/main" val="34548610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D507EAC7-AA88-653C-428B-E6D6DD0F8CD2}"/>
              </a:ext>
            </a:extLst>
          </p:cNvPr>
          <p:cNvSpPr>
            <a:spLocks noGrp="1"/>
          </p:cNvSpPr>
          <p:nvPr>
            <p:ph type="sldNum" sz="quarter" idx="4"/>
          </p:nvPr>
        </p:nvSpPr>
        <p:spPr/>
        <p:txBody>
          <a:bodyPr/>
          <a:lstStyle/>
          <a:p>
            <a:fld id="{3B436069-AED8-6F41-96C9-27086F582EDC}" type="slidenum">
              <a:rPr kumimoji="1" lang="ja-JP" altLang="en-US" smtClean="0"/>
              <a:t>10</a:t>
            </a:fld>
            <a:endParaRPr kumimoji="1" lang="ja-JP" altLang="en-US"/>
          </a:p>
        </p:txBody>
      </p:sp>
      <p:sp>
        <p:nvSpPr>
          <p:cNvPr id="6" name="タイトル 5">
            <a:extLst>
              <a:ext uri="{FF2B5EF4-FFF2-40B4-BE49-F238E27FC236}">
                <a16:creationId xmlns:a16="http://schemas.microsoft.com/office/drawing/2014/main" id="{21016969-45B0-C214-FB04-CDB6B52ED064}"/>
              </a:ext>
            </a:extLst>
          </p:cNvPr>
          <p:cNvSpPr>
            <a:spLocks noGrp="1"/>
          </p:cNvSpPr>
          <p:nvPr>
            <p:ph type="title"/>
          </p:nvPr>
        </p:nvSpPr>
        <p:spPr/>
        <p:txBody>
          <a:bodyPr/>
          <a:lstStyle/>
          <a:p>
            <a:endParaRPr lang="ja-JP" altLang="en-US"/>
          </a:p>
        </p:txBody>
      </p:sp>
      <p:sp>
        <p:nvSpPr>
          <p:cNvPr id="8" name="コンテンツ プレースホルダー 7">
            <a:extLst>
              <a:ext uri="{FF2B5EF4-FFF2-40B4-BE49-F238E27FC236}">
                <a16:creationId xmlns:a16="http://schemas.microsoft.com/office/drawing/2014/main" id="{BF4B8655-6860-2833-448E-68396B9D9C43}"/>
              </a:ext>
            </a:extLst>
          </p:cNvPr>
          <p:cNvSpPr>
            <a:spLocks noGrp="1"/>
          </p:cNvSpPr>
          <p:nvPr>
            <p:ph idx="1"/>
          </p:nvPr>
        </p:nvSpPr>
        <p:spPr/>
        <p:txBody>
          <a:bodyPr/>
          <a:lstStyle/>
          <a:p>
            <a:pPr marL="0" indent="0">
              <a:buNone/>
            </a:pPr>
            <a:r>
              <a:rPr lang="ja-JP" altLang="en-US"/>
              <a:t>農泊の自己負担をどうするか？？</a:t>
            </a:r>
            <a:endParaRPr lang="en-US" altLang="ja-JP" dirty="0"/>
          </a:p>
          <a:p>
            <a:pPr marL="0" indent="0">
              <a:buNone/>
            </a:pPr>
            <a:endParaRPr lang="en-US" altLang="ja-JP" dirty="0"/>
          </a:p>
          <a:p>
            <a:pPr marL="0" indent="0">
              <a:buNone/>
            </a:pPr>
            <a:r>
              <a:rPr lang="ja-JP" altLang="en-US"/>
              <a:t>→事業実施を行う自治体と連携をして、</a:t>
            </a:r>
            <a:endParaRPr lang="en-US" altLang="ja-JP" dirty="0"/>
          </a:p>
          <a:p>
            <a:pPr marL="0" indent="0">
              <a:buNone/>
            </a:pPr>
            <a:r>
              <a:rPr lang="ja-JP" altLang="en-US"/>
              <a:t>　地域再生計画の作成を進めている場合は、</a:t>
            </a:r>
            <a:endParaRPr lang="en-US" altLang="ja-JP" dirty="0"/>
          </a:p>
          <a:p>
            <a:pPr marL="0" indent="0">
              <a:buNone/>
            </a:pPr>
            <a:r>
              <a:rPr lang="ja-JP" altLang="en-US"/>
              <a:t>　</a:t>
            </a:r>
            <a:r>
              <a:rPr lang="en-US" altLang="ja-JP" dirty="0"/>
              <a:t>【</a:t>
            </a:r>
            <a:r>
              <a:rPr lang="ja-JP" altLang="en-US">
                <a:solidFill>
                  <a:srgbClr val="FF0000"/>
                </a:solidFill>
              </a:rPr>
              <a:t>企業版ふるさと納税</a:t>
            </a:r>
            <a:r>
              <a:rPr lang="en-US" altLang="ja-JP" dirty="0"/>
              <a:t>】</a:t>
            </a:r>
            <a:r>
              <a:rPr lang="ja-JP" altLang="en-US"/>
              <a:t>が活用できる場合が</a:t>
            </a:r>
            <a:endParaRPr lang="en-US" altLang="ja-JP" dirty="0"/>
          </a:p>
          <a:p>
            <a:pPr marL="0" indent="0">
              <a:buNone/>
            </a:pPr>
            <a:r>
              <a:rPr lang="ja-JP" altLang="en-US"/>
              <a:t>　あります。</a:t>
            </a:r>
            <a:endParaRPr lang="en-US" altLang="ja-JP" dirty="0"/>
          </a:p>
          <a:p>
            <a:pPr marL="0" indent="0">
              <a:buNone/>
            </a:pPr>
            <a:endParaRPr lang="en-US" altLang="ja-JP" dirty="0"/>
          </a:p>
          <a:p>
            <a:pPr marL="0" indent="0">
              <a:buNone/>
            </a:pPr>
            <a:r>
              <a:rPr lang="ja-JP" altLang="en-US"/>
              <a:t>また、多くの地域では自己負担分は借り入れやクラウドファンディングを活用しています。</a:t>
            </a:r>
            <a:endParaRPr lang="en-US" altLang="ja-JP" dirty="0"/>
          </a:p>
          <a:p>
            <a:pPr marL="0" indent="0">
              <a:buNone/>
            </a:pPr>
            <a:endParaRPr lang="ja-JP" altLang="en-US"/>
          </a:p>
        </p:txBody>
      </p:sp>
    </p:spTree>
    <p:extLst>
      <p:ext uri="{BB962C8B-B14F-4D97-AF65-F5344CB8AC3E}">
        <p14:creationId xmlns:p14="http://schemas.microsoft.com/office/powerpoint/2010/main" val="29371490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8D22810-B6DE-C140-BE1E-BF35B42CEB45}"/>
              </a:ext>
            </a:extLst>
          </p:cNvPr>
          <p:cNvSpPr>
            <a:spLocks noGrp="1"/>
          </p:cNvSpPr>
          <p:nvPr>
            <p:ph type="title"/>
          </p:nvPr>
        </p:nvSpPr>
        <p:spPr>
          <a:xfrm>
            <a:off x="280314" y="-203312"/>
            <a:ext cx="7886700" cy="1325563"/>
          </a:xfrm>
        </p:spPr>
        <p:txBody>
          <a:bodyPr>
            <a:normAutofit/>
          </a:bodyPr>
          <a:lstStyle/>
          <a:p>
            <a:r>
              <a:rPr kumimoji="1" lang="ja-JP" altLang="en-US" sz="2800">
                <a:latin typeface="Tsukushi A Round Gothic Regular" panose="02020400000000000000" pitchFamily="18" charset="-128"/>
                <a:ea typeface="Tsukushi A Round Gothic Regular" panose="02020400000000000000" pitchFamily="18" charset="-128"/>
              </a:rPr>
              <a:t>農山漁村振興交付金を利用した古民家活用事例</a:t>
            </a:r>
          </a:p>
        </p:txBody>
      </p:sp>
      <p:graphicFrame>
        <p:nvGraphicFramePr>
          <p:cNvPr id="7" name="表 6">
            <a:extLst>
              <a:ext uri="{FF2B5EF4-FFF2-40B4-BE49-F238E27FC236}">
                <a16:creationId xmlns:a16="http://schemas.microsoft.com/office/drawing/2014/main" id="{0C9755FC-DD44-994D-9951-893F3A684733}"/>
              </a:ext>
            </a:extLst>
          </p:cNvPr>
          <p:cNvGraphicFramePr>
            <a:graphicFrameLocks noGrp="1"/>
          </p:cNvGraphicFramePr>
          <p:nvPr/>
        </p:nvGraphicFramePr>
        <p:xfrm>
          <a:off x="233103" y="790713"/>
          <a:ext cx="8692235" cy="822187"/>
        </p:xfrm>
        <a:graphic>
          <a:graphicData uri="http://schemas.openxmlformats.org/drawingml/2006/table">
            <a:tbl>
              <a:tblPr firstRow="1" bandRow="1">
                <a:tableStyleId>{5940675A-B579-460E-94D1-54222C63F5DA}</a:tableStyleId>
              </a:tblPr>
              <a:tblGrid>
                <a:gridCol w="764881">
                  <a:extLst>
                    <a:ext uri="{9D8B030D-6E8A-4147-A177-3AD203B41FA5}">
                      <a16:colId xmlns:a16="http://schemas.microsoft.com/office/drawing/2014/main" val="1463889146"/>
                    </a:ext>
                  </a:extLst>
                </a:gridCol>
                <a:gridCol w="2788825">
                  <a:extLst>
                    <a:ext uri="{9D8B030D-6E8A-4147-A177-3AD203B41FA5}">
                      <a16:colId xmlns:a16="http://schemas.microsoft.com/office/drawing/2014/main" val="3246972240"/>
                    </a:ext>
                  </a:extLst>
                </a:gridCol>
                <a:gridCol w="864704">
                  <a:extLst>
                    <a:ext uri="{9D8B030D-6E8A-4147-A177-3AD203B41FA5}">
                      <a16:colId xmlns:a16="http://schemas.microsoft.com/office/drawing/2014/main" val="1528542398"/>
                    </a:ext>
                  </a:extLst>
                </a:gridCol>
                <a:gridCol w="4273825">
                  <a:extLst>
                    <a:ext uri="{9D8B030D-6E8A-4147-A177-3AD203B41FA5}">
                      <a16:colId xmlns:a16="http://schemas.microsoft.com/office/drawing/2014/main" val="1706709558"/>
                    </a:ext>
                  </a:extLst>
                </a:gridCol>
              </a:tblGrid>
              <a:tr h="364987">
                <a:tc>
                  <a:txBody>
                    <a:bodyPr/>
                    <a:lstStyle/>
                    <a:p>
                      <a:r>
                        <a:rPr kumimoji="1" lang="ja-JP" altLang="en-US" sz="1200" b="0" i="0">
                          <a:latin typeface="Tsukushi A Round Gothic Regular" panose="02020400000000000000" pitchFamily="18" charset="-128"/>
                          <a:ea typeface="Tsukushi A Round Gothic Regular" panose="02020400000000000000" pitchFamily="18" charset="-128"/>
                        </a:rPr>
                        <a:t>地域</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kumimoji="1" lang="ja-JP" altLang="en-US" sz="1200" b="0" i="0">
                          <a:latin typeface="Tsukushi A Round Gothic Regular" panose="02020400000000000000" pitchFamily="18" charset="-128"/>
                          <a:ea typeface="Tsukushi A Round Gothic Regular" panose="02020400000000000000" pitchFamily="18" charset="-128"/>
                        </a:rPr>
                        <a:t>北海道石狩市</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1200" b="0" i="0">
                          <a:latin typeface="Tsukushi A Round Gothic Regular" panose="02020400000000000000" pitchFamily="18" charset="-128"/>
                          <a:ea typeface="Tsukushi A Round Gothic Regular" panose="02020400000000000000" pitchFamily="18" charset="-128"/>
                        </a:rPr>
                        <a:t>担当協会</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kumimoji="1" lang="ja-JP" altLang="en-US" sz="1200" b="0" i="0">
                          <a:latin typeface="Tsukushi A Round Gothic Regular" panose="02020400000000000000" pitchFamily="18" charset="-128"/>
                          <a:ea typeface="Tsukushi A Round Gothic Regular" panose="02020400000000000000" pitchFamily="18" charset="-128"/>
                        </a:rPr>
                        <a:t>いしかり古民家活用地域活性化協議会</a:t>
                      </a:r>
                      <a:endParaRPr kumimoji="1" lang="en-US" altLang="ja-JP" sz="1200" b="0" i="0" dirty="0">
                        <a:latin typeface="Tsukushi A Round Gothic Regular" panose="02020400000000000000" pitchFamily="18" charset="-128"/>
                        <a:ea typeface="Tsukushi A Round Gothic Regular" panose="02020400000000000000" pitchFamily="18" charset="-128"/>
                      </a:endParaRPr>
                    </a:p>
                    <a:p>
                      <a:r>
                        <a:rPr kumimoji="1" lang="ja-JP" altLang="en-US" sz="1200" b="0" i="0">
                          <a:latin typeface="Tsukushi A Round Gothic Regular" panose="02020400000000000000" pitchFamily="18" charset="-128"/>
                          <a:ea typeface="Tsukushi A Round Gothic Regular" panose="02020400000000000000" pitchFamily="18" charset="-128"/>
                        </a:rPr>
                        <a:t>（一般社団法人北海道古民家再生協会）</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1784325"/>
                  </a:ext>
                </a:extLst>
              </a:tr>
              <a:tr h="364987">
                <a:tc>
                  <a:txBody>
                    <a:bodyPr/>
                    <a:lstStyle/>
                    <a:p>
                      <a:r>
                        <a:rPr kumimoji="1" lang="ja-JP" altLang="en-US" sz="1200" b="0" i="0">
                          <a:latin typeface="Tsukushi A Round Gothic Regular" panose="02020400000000000000" pitchFamily="18" charset="-128"/>
                          <a:ea typeface="Tsukushi A Round Gothic Regular" panose="02020400000000000000" pitchFamily="18" charset="-128"/>
                        </a:rPr>
                        <a:t>種別</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kumimoji="1" lang="ja-JP" altLang="en-US" sz="1200" b="0" i="0">
                          <a:latin typeface="Tsukushi A Round Gothic Regular" panose="02020400000000000000" pitchFamily="18" charset="-128"/>
                          <a:ea typeface="Tsukushi A Round Gothic Regular" panose="02020400000000000000" pitchFamily="18" charset="-128"/>
                        </a:rPr>
                        <a:t>古民家再生→宿泊施設・歴史博物館</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1200" b="0" i="0">
                          <a:latin typeface="Tsukushi A Round Gothic Regular" panose="02020400000000000000" pitchFamily="18" charset="-128"/>
                          <a:ea typeface="Tsukushi A Round Gothic Regular" panose="02020400000000000000" pitchFamily="18" charset="-128"/>
                        </a:rPr>
                        <a:t>使用資金</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kumimoji="1" lang="ja-JP" altLang="en-US" sz="1200" b="0" i="0">
                          <a:latin typeface="Tsukushi A Round Gothic Regular" panose="02020400000000000000" pitchFamily="18" charset="-128"/>
                          <a:ea typeface="Tsukushi A Round Gothic Regular" panose="02020400000000000000" pitchFamily="18" charset="-128"/>
                        </a:rPr>
                        <a:t>農山漁村振興交付金（農林水産省）</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47108694"/>
                  </a:ext>
                </a:extLst>
              </a:tr>
            </a:tbl>
          </a:graphicData>
        </a:graphic>
      </p:graphicFrame>
      <p:sp>
        <p:nvSpPr>
          <p:cNvPr id="8" name="テキスト ボックス 7">
            <a:extLst>
              <a:ext uri="{FF2B5EF4-FFF2-40B4-BE49-F238E27FC236}">
                <a16:creationId xmlns:a16="http://schemas.microsoft.com/office/drawing/2014/main" id="{D9F015CE-9955-C241-AA16-E533FD1B7B75}"/>
              </a:ext>
            </a:extLst>
          </p:cNvPr>
          <p:cNvSpPr txBox="1"/>
          <p:nvPr/>
        </p:nvSpPr>
        <p:spPr>
          <a:xfrm>
            <a:off x="1231190" y="1713616"/>
            <a:ext cx="6696064" cy="338554"/>
          </a:xfrm>
          <a:prstGeom prst="rect">
            <a:avLst/>
          </a:prstGeom>
          <a:noFill/>
        </p:spPr>
        <p:txBody>
          <a:bodyPr wrap="none" rtlCol="0">
            <a:spAutoFit/>
          </a:bodyPr>
          <a:lstStyle/>
          <a:p>
            <a:pPr algn="ctr"/>
            <a:r>
              <a:rPr kumimoji="1" lang="ja-JP" altLang="en-US" sz="1600">
                <a:latin typeface="Tsukushi A Round Gothic Regular" panose="02020400000000000000" pitchFamily="18" charset="-128"/>
                <a:ea typeface="Tsukushi A Round Gothic Regular" panose="02020400000000000000" pitchFamily="18" charset="-128"/>
              </a:rPr>
              <a:t>古民家（築</a:t>
            </a:r>
            <a:r>
              <a:rPr kumimoji="1" lang="en-US" altLang="ja-JP" sz="1600" dirty="0">
                <a:latin typeface="Tsukushi A Round Gothic Regular" panose="02020400000000000000" pitchFamily="18" charset="-128"/>
                <a:ea typeface="Tsukushi A Round Gothic Regular" panose="02020400000000000000" pitchFamily="18" charset="-128"/>
              </a:rPr>
              <a:t>110</a:t>
            </a:r>
            <a:r>
              <a:rPr kumimoji="1" lang="ja-JP" altLang="en-US" sz="1600">
                <a:latin typeface="Tsukushi A Round Gothic Regular" panose="02020400000000000000" pitchFamily="18" charset="-128"/>
                <a:ea typeface="Tsukushi A Round Gothic Regular" panose="02020400000000000000" pitchFamily="18" charset="-128"/>
              </a:rPr>
              <a:t>年）を活用した宿泊施設を中心にインバウンドを目指す</a:t>
            </a:r>
          </a:p>
        </p:txBody>
      </p:sp>
      <p:pic>
        <p:nvPicPr>
          <p:cNvPr id="6" name="図 5">
            <a:extLst>
              <a:ext uri="{FF2B5EF4-FFF2-40B4-BE49-F238E27FC236}">
                <a16:creationId xmlns:a16="http://schemas.microsoft.com/office/drawing/2014/main" id="{7F7B9BA0-4EAF-D142-AE2A-EB53DD9427F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80314" y="2152886"/>
            <a:ext cx="2267376" cy="2267376"/>
          </a:xfrm>
          <a:prstGeom prst="rect">
            <a:avLst/>
          </a:prstGeom>
        </p:spPr>
      </p:pic>
      <p:pic>
        <p:nvPicPr>
          <p:cNvPr id="11" name="図 10">
            <a:extLst>
              <a:ext uri="{FF2B5EF4-FFF2-40B4-BE49-F238E27FC236}">
                <a16:creationId xmlns:a16="http://schemas.microsoft.com/office/drawing/2014/main" id="{0F3CBD27-11A0-2A48-A974-A75924C9B4F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973189" y="2152886"/>
            <a:ext cx="2267376" cy="2267376"/>
          </a:xfrm>
          <a:prstGeom prst="rect">
            <a:avLst/>
          </a:prstGeom>
        </p:spPr>
      </p:pic>
      <p:pic>
        <p:nvPicPr>
          <p:cNvPr id="13" name="図 12">
            <a:extLst>
              <a:ext uri="{FF2B5EF4-FFF2-40B4-BE49-F238E27FC236}">
                <a16:creationId xmlns:a16="http://schemas.microsoft.com/office/drawing/2014/main" id="{6A172162-6890-D64C-B091-C89455BAFEE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33102" y="4520978"/>
            <a:ext cx="2314587" cy="2267376"/>
          </a:xfrm>
          <a:prstGeom prst="rect">
            <a:avLst/>
          </a:prstGeom>
        </p:spPr>
      </p:pic>
      <p:pic>
        <p:nvPicPr>
          <p:cNvPr id="4" name="図 3" descr="テキスト, 新聞, 男 が含まれている画像&#10;&#10;自動的に生成された説明">
            <a:extLst>
              <a:ext uri="{FF2B5EF4-FFF2-40B4-BE49-F238E27FC236}">
                <a16:creationId xmlns:a16="http://schemas.microsoft.com/office/drawing/2014/main" id="{CC09AE71-69F1-A84F-BC3B-8FE1212FA36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22027" y="2052170"/>
            <a:ext cx="3403312" cy="4805830"/>
          </a:xfrm>
          <a:prstGeom prst="rect">
            <a:avLst/>
          </a:prstGeom>
        </p:spPr>
      </p:pic>
      <p:pic>
        <p:nvPicPr>
          <p:cNvPr id="9" name="図 8" descr="新聞の記事&#10;&#10;自動的に生成された説明">
            <a:extLst>
              <a:ext uri="{FF2B5EF4-FFF2-40B4-BE49-F238E27FC236}">
                <a16:creationId xmlns:a16="http://schemas.microsoft.com/office/drawing/2014/main" id="{BEAF6ADE-7AC8-8B42-AFC9-50E6BF74396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94376" y="4560463"/>
            <a:ext cx="2680964" cy="2267376"/>
          </a:xfrm>
          <a:prstGeom prst="rect">
            <a:avLst/>
          </a:prstGeom>
        </p:spPr>
      </p:pic>
    </p:spTree>
    <p:extLst>
      <p:ext uri="{BB962C8B-B14F-4D97-AF65-F5344CB8AC3E}">
        <p14:creationId xmlns:p14="http://schemas.microsoft.com/office/powerpoint/2010/main" val="5622695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8D22810-B6DE-C140-BE1E-BF35B42CEB45}"/>
              </a:ext>
            </a:extLst>
          </p:cNvPr>
          <p:cNvSpPr>
            <a:spLocks noGrp="1"/>
          </p:cNvSpPr>
          <p:nvPr>
            <p:ph type="title"/>
          </p:nvPr>
        </p:nvSpPr>
        <p:spPr>
          <a:xfrm>
            <a:off x="355381" y="106805"/>
            <a:ext cx="7886700" cy="639655"/>
          </a:xfrm>
        </p:spPr>
        <p:txBody>
          <a:bodyPr>
            <a:normAutofit/>
          </a:bodyPr>
          <a:lstStyle/>
          <a:p>
            <a:r>
              <a:rPr kumimoji="1" lang="ja-JP" altLang="en-US" sz="2000">
                <a:latin typeface="+mj-ea"/>
              </a:rPr>
              <a:t>農山漁村振興交付金を利用した古民家活用事例</a:t>
            </a:r>
          </a:p>
        </p:txBody>
      </p:sp>
      <p:graphicFrame>
        <p:nvGraphicFramePr>
          <p:cNvPr id="7" name="表 6">
            <a:extLst>
              <a:ext uri="{FF2B5EF4-FFF2-40B4-BE49-F238E27FC236}">
                <a16:creationId xmlns:a16="http://schemas.microsoft.com/office/drawing/2014/main" id="{0C9755FC-DD44-994D-9951-893F3A684733}"/>
              </a:ext>
            </a:extLst>
          </p:cNvPr>
          <p:cNvGraphicFramePr>
            <a:graphicFrameLocks noGrp="1"/>
          </p:cNvGraphicFramePr>
          <p:nvPr/>
        </p:nvGraphicFramePr>
        <p:xfrm>
          <a:off x="233103" y="790713"/>
          <a:ext cx="8692235" cy="806947"/>
        </p:xfrm>
        <a:graphic>
          <a:graphicData uri="http://schemas.openxmlformats.org/drawingml/2006/table">
            <a:tbl>
              <a:tblPr firstRow="1" bandRow="1">
                <a:tableStyleId>{5940675A-B579-460E-94D1-54222C63F5DA}</a:tableStyleId>
              </a:tblPr>
              <a:tblGrid>
                <a:gridCol w="764881">
                  <a:extLst>
                    <a:ext uri="{9D8B030D-6E8A-4147-A177-3AD203B41FA5}">
                      <a16:colId xmlns:a16="http://schemas.microsoft.com/office/drawing/2014/main" val="1463889146"/>
                    </a:ext>
                  </a:extLst>
                </a:gridCol>
                <a:gridCol w="2788825">
                  <a:extLst>
                    <a:ext uri="{9D8B030D-6E8A-4147-A177-3AD203B41FA5}">
                      <a16:colId xmlns:a16="http://schemas.microsoft.com/office/drawing/2014/main" val="3246972240"/>
                    </a:ext>
                  </a:extLst>
                </a:gridCol>
                <a:gridCol w="864704">
                  <a:extLst>
                    <a:ext uri="{9D8B030D-6E8A-4147-A177-3AD203B41FA5}">
                      <a16:colId xmlns:a16="http://schemas.microsoft.com/office/drawing/2014/main" val="1528542398"/>
                    </a:ext>
                  </a:extLst>
                </a:gridCol>
                <a:gridCol w="4273825">
                  <a:extLst>
                    <a:ext uri="{9D8B030D-6E8A-4147-A177-3AD203B41FA5}">
                      <a16:colId xmlns:a16="http://schemas.microsoft.com/office/drawing/2014/main" val="1706709558"/>
                    </a:ext>
                  </a:extLst>
                </a:gridCol>
              </a:tblGrid>
              <a:tr h="364987">
                <a:tc>
                  <a:txBody>
                    <a:bodyPr/>
                    <a:lstStyle/>
                    <a:p>
                      <a:r>
                        <a:rPr kumimoji="1" lang="ja-JP" altLang="en-US" sz="1200" b="0" i="0">
                          <a:latin typeface="Tsukushi A Round Gothic Regular" panose="02020400000000000000" pitchFamily="18" charset="-128"/>
                          <a:ea typeface="Tsukushi A Round Gothic Regular" panose="02020400000000000000" pitchFamily="18" charset="-128"/>
                        </a:rPr>
                        <a:t>地域</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kumimoji="1" lang="ja-JP" altLang="en-US" sz="1200" b="0" i="0">
                          <a:latin typeface="Tsukushi A Round Gothic Regular" panose="02020400000000000000" pitchFamily="18" charset="-128"/>
                          <a:ea typeface="Tsukushi A Round Gothic Regular" panose="02020400000000000000" pitchFamily="18" charset="-128"/>
                        </a:rPr>
                        <a:t>滋賀県米原市</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1200" b="0" i="0">
                          <a:latin typeface="Tsukushi A Round Gothic Regular" panose="02020400000000000000" pitchFamily="18" charset="-128"/>
                          <a:ea typeface="Tsukushi A Round Gothic Regular" panose="02020400000000000000" pitchFamily="18" charset="-128"/>
                        </a:rPr>
                        <a:t>担当協会</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kumimoji="1" lang="ja-JP" altLang="en-US" sz="1100" b="0" i="0" kern="1200">
                          <a:solidFill>
                            <a:schemeClr val="tx1"/>
                          </a:solidFill>
                          <a:effectLst/>
                          <a:latin typeface="FOT-TsukuARdGothic Std R" panose="02020400000000000000" pitchFamily="18" charset="-128"/>
                          <a:ea typeface="FOT-TsukuARdGothic Std R" panose="02020400000000000000" pitchFamily="18" charset="-128"/>
                          <a:cs typeface="+mn-cs"/>
                        </a:rPr>
                        <a:t>びわ湖の素・米原　古民家暮らし協議会</a:t>
                      </a:r>
                      <a:endParaRPr kumimoji="1" lang="en-US" altLang="ja-JP" sz="1100" b="0" i="0" kern="1200" dirty="0">
                        <a:solidFill>
                          <a:schemeClr val="tx1"/>
                        </a:solidFill>
                        <a:effectLst/>
                        <a:latin typeface="FOT-TsukuARdGothic Std R" panose="02020400000000000000" pitchFamily="18" charset="-128"/>
                        <a:ea typeface="FOT-TsukuARdGothic Std R" panose="02020400000000000000" pitchFamily="18" charset="-128"/>
                        <a:cs typeface="+mn-cs"/>
                      </a:endParaRPr>
                    </a:p>
                    <a:p>
                      <a:r>
                        <a:rPr kumimoji="1" lang="ja-JP" altLang="en-US" sz="1200" b="0" i="0">
                          <a:latin typeface="Tsukushi A Round Gothic Regular" panose="02020400000000000000" pitchFamily="18" charset="-128"/>
                          <a:ea typeface="Tsukushi A Round Gothic Regular" panose="02020400000000000000" pitchFamily="18" charset="-128"/>
                        </a:rPr>
                        <a:t>（一般社団法人古民家再生協会滋賀）</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1784325"/>
                  </a:ext>
                </a:extLst>
              </a:tr>
              <a:tr h="364987">
                <a:tc>
                  <a:txBody>
                    <a:bodyPr/>
                    <a:lstStyle/>
                    <a:p>
                      <a:r>
                        <a:rPr kumimoji="1" lang="ja-JP" altLang="en-US" sz="1200" b="0" i="0">
                          <a:latin typeface="Tsukushi A Round Gothic Regular" panose="02020400000000000000" pitchFamily="18" charset="-128"/>
                          <a:ea typeface="Tsukushi A Round Gothic Regular" panose="02020400000000000000" pitchFamily="18" charset="-128"/>
                        </a:rPr>
                        <a:t>種別</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kumimoji="1" lang="ja-JP" altLang="en-US" sz="1200" b="0" i="0">
                          <a:latin typeface="Tsukushi A Round Gothic Regular" panose="02020400000000000000" pitchFamily="18" charset="-128"/>
                          <a:ea typeface="Tsukushi A Round Gothic Regular" panose="02020400000000000000" pitchFamily="18" charset="-128"/>
                        </a:rPr>
                        <a:t>古民家再生→宿泊施設</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1200" b="0" i="0">
                          <a:latin typeface="Tsukushi A Round Gothic Regular" panose="02020400000000000000" pitchFamily="18" charset="-128"/>
                          <a:ea typeface="Tsukushi A Round Gothic Regular" panose="02020400000000000000" pitchFamily="18" charset="-128"/>
                        </a:rPr>
                        <a:t>使用資金</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kumimoji="1" lang="ja-JP" altLang="en-US" sz="1200" b="0" i="0">
                          <a:latin typeface="Tsukushi A Round Gothic Regular" panose="02020400000000000000" pitchFamily="18" charset="-128"/>
                          <a:ea typeface="Tsukushi A Round Gothic Regular" panose="02020400000000000000" pitchFamily="18" charset="-128"/>
                        </a:rPr>
                        <a:t>農山漁村振興交付金（農林水産省）</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47108694"/>
                  </a:ext>
                </a:extLst>
              </a:tr>
            </a:tbl>
          </a:graphicData>
        </a:graphic>
      </p:graphicFrame>
      <p:sp>
        <p:nvSpPr>
          <p:cNvPr id="8" name="テキスト ボックス 7">
            <a:extLst>
              <a:ext uri="{FF2B5EF4-FFF2-40B4-BE49-F238E27FC236}">
                <a16:creationId xmlns:a16="http://schemas.microsoft.com/office/drawing/2014/main" id="{D9F015CE-9955-C241-AA16-E533FD1B7B75}"/>
              </a:ext>
            </a:extLst>
          </p:cNvPr>
          <p:cNvSpPr txBox="1"/>
          <p:nvPr/>
        </p:nvSpPr>
        <p:spPr>
          <a:xfrm>
            <a:off x="1409134" y="1713616"/>
            <a:ext cx="6340198" cy="338554"/>
          </a:xfrm>
          <a:prstGeom prst="rect">
            <a:avLst/>
          </a:prstGeom>
          <a:noFill/>
        </p:spPr>
        <p:txBody>
          <a:bodyPr wrap="none" rtlCol="0">
            <a:spAutoFit/>
          </a:bodyPr>
          <a:lstStyle/>
          <a:p>
            <a:pPr algn="ctr"/>
            <a:r>
              <a:rPr kumimoji="1" lang="ja-JP" altLang="en-US" sz="1600">
                <a:latin typeface="Tsukushi A Round Gothic Regular" panose="02020400000000000000" pitchFamily="18" charset="-128"/>
                <a:ea typeface="Tsukushi A Round Gothic Regular" panose="02020400000000000000" pitchFamily="18" charset="-128"/>
              </a:rPr>
              <a:t>地域に残る古民家を活用し関係人口の拡大から移住定住を目指す。</a:t>
            </a:r>
          </a:p>
        </p:txBody>
      </p:sp>
      <p:pic>
        <p:nvPicPr>
          <p:cNvPr id="1026" name="Picture 2">
            <a:extLst>
              <a:ext uri="{FF2B5EF4-FFF2-40B4-BE49-F238E27FC236}">
                <a16:creationId xmlns:a16="http://schemas.microsoft.com/office/drawing/2014/main" id="{6CB5505F-DA05-3F46-847F-B63029296E79}"/>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33103" y="2168127"/>
            <a:ext cx="2977236" cy="206132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03B58FE6-7F9F-AB4F-90C3-739ABE8935CD}"/>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233104" y="4229449"/>
            <a:ext cx="2977235" cy="206132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1日一組限定・一棟貸切】築150年の茅葺屋根の古民家宿そよも（滋賀県米原）の宿泊予約｜宿泊予約はSTAY  JAPAN（ステイジャパン）｜民泊・農泊・貸別荘・コテージ・古民家・城泊・宿坊など個性的な宿泊施設が見つかる予約サイト">
            <a:extLst>
              <a:ext uri="{FF2B5EF4-FFF2-40B4-BE49-F238E27FC236}">
                <a16:creationId xmlns:a16="http://schemas.microsoft.com/office/drawing/2014/main" id="{63A1DC91-3ECE-5F42-BB91-B9333B7F2BC6}"/>
              </a:ext>
            </a:extLst>
          </p:cNvPr>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t="-930"/>
          <a:stretch/>
        </p:blipFill>
        <p:spPr bwMode="auto">
          <a:xfrm>
            <a:off x="3359426" y="4275059"/>
            <a:ext cx="2574237" cy="206132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そよも」オープン｜山名健太｜note">
            <a:extLst>
              <a:ext uri="{FF2B5EF4-FFF2-40B4-BE49-F238E27FC236}">
                <a16:creationId xmlns:a16="http://schemas.microsoft.com/office/drawing/2014/main" id="{6EF7E9E8-0A49-6647-9293-277705EBB23C}"/>
              </a:ext>
            </a:extLst>
          </p:cNvPr>
          <p:cNvPicPr>
            <a:picLocks noChangeAspect="1" noChangeArrowheads="1"/>
          </p:cNvPicPr>
          <p:nvPr/>
        </p:nvPicPr>
        <p:blipFill rotWithShape="1">
          <a:blip r:embed="rId6" cstate="print">
            <a:extLst>
              <a:ext uri="{28A0092B-C50C-407E-A947-70E740481C1C}">
                <a14:useLocalDpi xmlns:a14="http://schemas.microsoft.com/office/drawing/2010/main"/>
              </a:ext>
            </a:extLst>
          </a:blip>
          <a:srcRect/>
          <a:stretch/>
        </p:blipFill>
        <p:spPr bwMode="auto">
          <a:xfrm>
            <a:off x="6082750" y="2097780"/>
            <a:ext cx="2961858" cy="206132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1日一組限定・一棟貸切】築150年の茅葺屋根の古民家宿そよも（滋賀県米原）の宿泊予約｜宿泊予約はSTAY  JAPAN（ステイジャパン）｜民泊・農泊・貸別荘・コテージ・古民家・城泊・宿坊など個性的な宿泊施設が見つかる予約サイト">
            <a:extLst>
              <a:ext uri="{FF2B5EF4-FFF2-40B4-BE49-F238E27FC236}">
                <a16:creationId xmlns:a16="http://schemas.microsoft.com/office/drawing/2014/main" id="{D247AEE6-5B93-A24E-8A42-09B32CA7D93A}"/>
              </a:ext>
            </a:extLst>
          </p:cNvPr>
          <p:cNvPicPr>
            <a:picLocks noChangeAspect="1" noChangeArrowheads="1"/>
          </p:cNvPicPr>
          <p:nvPr/>
        </p:nvPicPr>
        <p:blipFill rotWithShape="1">
          <a:blip r:embed="rId7" cstate="print">
            <a:extLst>
              <a:ext uri="{28A0092B-C50C-407E-A947-70E740481C1C}">
                <a14:useLocalDpi xmlns:a14="http://schemas.microsoft.com/office/drawing/2010/main"/>
              </a:ext>
            </a:extLst>
          </a:blip>
          <a:srcRect/>
          <a:stretch/>
        </p:blipFill>
        <p:spPr bwMode="auto">
          <a:xfrm>
            <a:off x="3359426" y="2097780"/>
            <a:ext cx="2574237" cy="2080304"/>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1日一組限定・一棟貸切】築150年の茅葺屋根の古民家宿そよも（滋賀県米原）の宿泊予約｜宿泊予約はSTAY  JAPAN（ステイジャパン）｜民泊・農泊・貸別荘・コテージ・古民家・城泊・宿坊など個性的な宿泊施設が見つかる予約サイト">
            <a:extLst>
              <a:ext uri="{FF2B5EF4-FFF2-40B4-BE49-F238E27FC236}">
                <a16:creationId xmlns:a16="http://schemas.microsoft.com/office/drawing/2014/main" id="{BD541176-EA8F-1945-BBB7-5AFB3463B7E3}"/>
              </a:ext>
            </a:extLst>
          </p:cNvPr>
          <p:cNvPicPr>
            <a:picLocks noChangeAspect="1" noChangeArrowheads="1"/>
          </p:cNvPicPr>
          <p:nvPr/>
        </p:nvPicPr>
        <p:blipFill rotWithShape="1">
          <a:blip r:embed="rId8" cstate="print">
            <a:extLst>
              <a:ext uri="{28A0092B-C50C-407E-A947-70E740481C1C}">
                <a14:useLocalDpi xmlns:a14="http://schemas.microsoft.com/office/drawing/2010/main"/>
              </a:ext>
            </a:extLst>
          </a:blip>
          <a:srcRect/>
          <a:stretch/>
        </p:blipFill>
        <p:spPr bwMode="auto">
          <a:xfrm>
            <a:off x="6082750" y="4275059"/>
            <a:ext cx="2961858" cy="20613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2684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D507EAC7-AA88-653C-428B-E6D6DD0F8CD2}"/>
              </a:ext>
            </a:extLst>
          </p:cNvPr>
          <p:cNvSpPr>
            <a:spLocks noGrp="1"/>
          </p:cNvSpPr>
          <p:nvPr>
            <p:ph type="sldNum" sz="quarter" idx="4"/>
          </p:nvPr>
        </p:nvSpPr>
        <p:spPr/>
        <p:txBody>
          <a:bodyPr/>
          <a:lstStyle/>
          <a:p>
            <a:fld id="{3B436069-AED8-6F41-96C9-27086F582EDC}" type="slidenum">
              <a:rPr kumimoji="1" lang="ja-JP" altLang="en-US" smtClean="0"/>
              <a:t>13</a:t>
            </a:fld>
            <a:endParaRPr kumimoji="1" lang="ja-JP" altLang="en-US"/>
          </a:p>
        </p:txBody>
      </p:sp>
      <p:sp>
        <p:nvSpPr>
          <p:cNvPr id="6" name="タイトル 5">
            <a:extLst>
              <a:ext uri="{FF2B5EF4-FFF2-40B4-BE49-F238E27FC236}">
                <a16:creationId xmlns:a16="http://schemas.microsoft.com/office/drawing/2014/main" id="{21016969-45B0-C214-FB04-CDB6B52ED064}"/>
              </a:ext>
            </a:extLst>
          </p:cNvPr>
          <p:cNvSpPr>
            <a:spLocks noGrp="1"/>
          </p:cNvSpPr>
          <p:nvPr>
            <p:ph type="title"/>
          </p:nvPr>
        </p:nvSpPr>
        <p:spPr/>
        <p:txBody>
          <a:bodyPr/>
          <a:lstStyle/>
          <a:p>
            <a:r>
              <a:rPr lang="ja-JP" altLang="en-US"/>
              <a:t>（参考）農泊交付金を活用した宿泊施設サイト</a:t>
            </a:r>
          </a:p>
        </p:txBody>
      </p:sp>
      <p:sp>
        <p:nvSpPr>
          <p:cNvPr id="8" name="コンテンツ プレースホルダー 7">
            <a:extLst>
              <a:ext uri="{FF2B5EF4-FFF2-40B4-BE49-F238E27FC236}">
                <a16:creationId xmlns:a16="http://schemas.microsoft.com/office/drawing/2014/main" id="{BF4B8655-6860-2833-448E-68396B9D9C43}"/>
              </a:ext>
            </a:extLst>
          </p:cNvPr>
          <p:cNvSpPr>
            <a:spLocks noGrp="1"/>
          </p:cNvSpPr>
          <p:nvPr>
            <p:ph idx="1"/>
          </p:nvPr>
        </p:nvSpPr>
        <p:spPr/>
        <p:txBody>
          <a:bodyPr/>
          <a:lstStyle/>
          <a:p>
            <a:r>
              <a:rPr lang="ja-JP" altLang="en-US"/>
              <a:t>そよも（滋賀県米原市）</a:t>
            </a:r>
            <a:endParaRPr lang="en-US" altLang="ja-JP" dirty="0"/>
          </a:p>
          <a:p>
            <a:endParaRPr lang="en-US" altLang="ja-JP" dirty="0"/>
          </a:p>
          <a:p>
            <a:pPr marL="0" indent="0">
              <a:buNone/>
            </a:pPr>
            <a:endParaRPr lang="en-US" altLang="ja-JP" dirty="0"/>
          </a:p>
          <a:p>
            <a:pPr marL="0" indent="0">
              <a:buNone/>
            </a:pPr>
            <a:endParaRPr lang="en-US" altLang="ja-JP" dirty="0"/>
          </a:p>
          <a:p>
            <a:r>
              <a:rPr lang="en-US" altLang="ja-JP" dirty="0" err="1"/>
              <a:t>Solii</a:t>
            </a:r>
            <a:r>
              <a:rPr lang="ja-JP" altLang="en-US"/>
              <a:t>（北海道石狩市）</a:t>
            </a:r>
            <a:endParaRPr lang="en-US" altLang="ja-JP" dirty="0"/>
          </a:p>
          <a:p>
            <a:endParaRPr lang="en-US" altLang="ja-JP" dirty="0"/>
          </a:p>
          <a:p>
            <a:endParaRPr lang="en-US" altLang="ja-JP" dirty="0"/>
          </a:p>
          <a:p>
            <a:endParaRPr lang="en-US" altLang="ja-JP" dirty="0"/>
          </a:p>
          <a:p>
            <a:r>
              <a:rPr lang="ja-JP" altLang="en-US"/>
              <a:t>千木テラス（宮崎県新富町）</a:t>
            </a:r>
            <a:endParaRPr lang="en-US" altLang="ja-JP" dirty="0"/>
          </a:p>
          <a:p>
            <a:endParaRPr lang="ja-JP" altLang="en-US"/>
          </a:p>
        </p:txBody>
      </p:sp>
      <p:pic>
        <p:nvPicPr>
          <p:cNvPr id="2" name="図 1">
            <a:extLst>
              <a:ext uri="{FF2B5EF4-FFF2-40B4-BE49-F238E27FC236}">
                <a16:creationId xmlns:a16="http://schemas.microsoft.com/office/drawing/2014/main" id="{8854A272-9435-CCD0-B12F-517144E49C31}"/>
              </a:ext>
            </a:extLst>
          </p:cNvPr>
          <p:cNvPicPr>
            <a:picLocks noChangeAspect="1"/>
          </p:cNvPicPr>
          <p:nvPr/>
        </p:nvPicPr>
        <p:blipFill>
          <a:blip r:embed="rId2"/>
          <a:stretch>
            <a:fillRect/>
          </a:stretch>
        </p:blipFill>
        <p:spPr>
          <a:xfrm>
            <a:off x="1243942" y="1407227"/>
            <a:ext cx="1059872" cy="1059872"/>
          </a:xfrm>
          <a:prstGeom prst="rect">
            <a:avLst/>
          </a:prstGeom>
        </p:spPr>
      </p:pic>
      <p:pic>
        <p:nvPicPr>
          <p:cNvPr id="3" name="図 2">
            <a:extLst>
              <a:ext uri="{FF2B5EF4-FFF2-40B4-BE49-F238E27FC236}">
                <a16:creationId xmlns:a16="http://schemas.microsoft.com/office/drawing/2014/main" id="{11B3A948-DD21-D506-CFCA-632F3EB4A3F5}"/>
              </a:ext>
            </a:extLst>
          </p:cNvPr>
          <p:cNvPicPr>
            <a:picLocks noChangeAspect="1"/>
          </p:cNvPicPr>
          <p:nvPr/>
        </p:nvPicPr>
        <p:blipFill>
          <a:blip r:embed="rId3"/>
          <a:stretch>
            <a:fillRect/>
          </a:stretch>
        </p:blipFill>
        <p:spPr>
          <a:xfrm>
            <a:off x="1243942" y="3429000"/>
            <a:ext cx="1059872" cy="1059872"/>
          </a:xfrm>
          <a:prstGeom prst="rect">
            <a:avLst/>
          </a:prstGeom>
        </p:spPr>
      </p:pic>
      <p:pic>
        <p:nvPicPr>
          <p:cNvPr id="5" name="図 4">
            <a:extLst>
              <a:ext uri="{FF2B5EF4-FFF2-40B4-BE49-F238E27FC236}">
                <a16:creationId xmlns:a16="http://schemas.microsoft.com/office/drawing/2014/main" id="{0F4D0190-2FEF-D954-C274-347954B2D69F}"/>
              </a:ext>
            </a:extLst>
          </p:cNvPr>
          <p:cNvPicPr>
            <a:picLocks noChangeAspect="1"/>
          </p:cNvPicPr>
          <p:nvPr/>
        </p:nvPicPr>
        <p:blipFill>
          <a:blip r:embed="rId4"/>
          <a:stretch>
            <a:fillRect/>
          </a:stretch>
        </p:blipFill>
        <p:spPr>
          <a:xfrm>
            <a:off x="1243942" y="5285049"/>
            <a:ext cx="1059872" cy="1059872"/>
          </a:xfrm>
          <a:prstGeom prst="rect">
            <a:avLst/>
          </a:prstGeom>
        </p:spPr>
      </p:pic>
    </p:spTree>
    <p:extLst>
      <p:ext uri="{BB962C8B-B14F-4D97-AF65-F5344CB8AC3E}">
        <p14:creationId xmlns:p14="http://schemas.microsoft.com/office/powerpoint/2010/main" val="1028953174"/>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2988</TotalTime>
  <Words>868</Words>
  <Application>Microsoft Macintosh PowerPoint</Application>
  <PresentationFormat>画面に合わせる (4:3)</PresentationFormat>
  <Paragraphs>132</Paragraphs>
  <Slides>13</Slides>
  <Notes>2</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13</vt:i4>
      </vt:variant>
    </vt:vector>
  </HeadingPairs>
  <TitlesOfParts>
    <vt:vector size="22" baseType="lpstr">
      <vt:lpstr>FOT-TsukuARdGothic Std R</vt:lpstr>
      <vt:lpstr>ＭＳ ゴシック</vt:lpstr>
      <vt:lpstr>Tsukushi A Round Gothic Regular</vt:lpstr>
      <vt:lpstr>游ゴシック</vt:lpstr>
      <vt:lpstr>游ゴシック Light</vt:lpstr>
      <vt:lpstr>Arial</vt:lpstr>
      <vt:lpstr>Calibri</vt:lpstr>
      <vt:lpstr>Calibri Light</vt:lpstr>
      <vt:lpstr>Office テーマ</vt:lpstr>
      <vt:lpstr> 一般社団法人 全国空き家アドバイザー協議会　　　○○県○○支部  令和５年２月度例会 学習プログラム用 （過去の例会資料も参考にしてください）</vt:lpstr>
      <vt:lpstr>農泊事業の募集が2月中旬から開始されます</vt:lpstr>
      <vt:lpstr>農泊に関する補助制度（ソフト）</vt:lpstr>
      <vt:lpstr>農泊に関する補助制度（ハード）</vt:lpstr>
      <vt:lpstr>農泊交付金の注意点</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農山漁村振興交付金を利用した古民家活用事例</vt:lpstr>
      <vt:lpstr>農山漁村振興交付金を利用した古民家活用事例</vt:lpstr>
      <vt:lpstr>（参考）農泊交付金を活用した宿泊施設サイト</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2435</dc:creator>
  <cp:lastModifiedBy>山名 健太</cp:lastModifiedBy>
  <cp:revision>22</cp:revision>
  <dcterms:created xsi:type="dcterms:W3CDTF">2021-02-04T05:15:42Z</dcterms:created>
  <dcterms:modified xsi:type="dcterms:W3CDTF">2023-01-31T05:25:56Z</dcterms:modified>
</cp:coreProperties>
</file>