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
  </p:notesMasterIdLst>
  <p:handoutMasterIdLst>
    <p:handoutMasterId r:id="rId14"/>
  </p:handoutMasterIdLst>
  <p:sldIdLst>
    <p:sldId id="1874" r:id="rId2"/>
    <p:sldId id="1875" r:id="rId3"/>
    <p:sldId id="1876" r:id="rId4"/>
    <p:sldId id="1882" r:id="rId5"/>
    <p:sldId id="1877" r:id="rId6"/>
    <p:sldId id="1878" r:id="rId7"/>
    <p:sldId id="1883" r:id="rId8"/>
    <p:sldId id="1879" r:id="rId9"/>
    <p:sldId id="1881" r:id="rId10"/>
    <p:sldId id="1880" r:id="rId11"/>
    <p:sldId id="188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9"/>
    <p:restoredTop sz="96272"/>
  </p:normalViewPr>
  <p:slideViewPr>
    <p:cSldViewPr snapToGrid="0" snapToObjects="1">
      <p:cViewPr varScale="1">
        <p:scale>
          <a:sx n="110" d="100"/>
          <a:sy n="110" d="100"/>
        </p:scale>
        <p:origin x="176"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2023/2/28</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2023/2/28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令和５年３月度例会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400" u="sng" dirty="0" err="1"/>
              <a:t>管理不全空き家について</a:t>
            </a:r>
            <a:endParaRPr lang="en-US" sz="24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49E2B1-A013-6C42-1FB7-4CD4641D1F04}"/>
              </a:ext>
            </a:extLst>
          </p:cNvPr>
          <p:cNvSpPr>
            <a:spLocks noGrp="1"/>
          </p:cNvSpPr>
          <p:nvPr>
            <p:ph type="title"/>
          </p:nvPr>
        </p:nvSpPr>
        <p:spPr/>
        <p:txBody>
          <a:bodyPr/>
          <a:lstStyle/>
          <a:p>
            <a:r>
              <a:rPr kumimoji="1" lang="ja-JP" altLang="en-US"/>
              <a:t>管理不全空き家の新設について</a:t>
            </a:r>
          </a:p>
        </p:txBody>
      </p:sp>
      <p:sp>
        <p:nvSpPr>
          <p:cNvPr id="4" name="スライド番号プレースホルダー 3">
            <a:extLst>
              <a:ext uri="{FF2B5EF4-FFF2-40B4-BE49-F238E27FC236}">
                <a16:creationId xmlns:a16="http://schemas.microsoft.com/office/drawing/2014/main" id="{444997FA-C817-C182-BAD8-4E62F393558E}"/>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5" name="図 4">
            <a:extLst>
              <a:ext uri="{FF2B5EF4-FFF2-40B4-BE49-F238E27FC236}">
                <a16:creationId xmlns:a16="http://schemas.microsoft.com/office/drawing/2014/main" id="{975807BC-39FE-C9A4-FC79-A0DF89B106B4}"/>
              </a:ext>
            </a:extLst>
          </p:cNvPr>
          <p:cNvPicPr>
            <a:picLocks noChangeAspect="1"/>
          </p:cNvPicPr>
          <p:nvPr/>
        </p:nvPicPr>
        <p:blipFill>
          <a:blip r:embed="rId2"/>
          <a:stretch>
            <a:fillRect/>
          </a:stretch>
        </p:blipFill>
        <p:spPr>
          <a:xfrm>
            <a:off x="942975" y="822684"/>
            <a:ext cx="7258050" cy="4082653"/>
          </a:xfrm>
          <a:prstGeom prst="rect">
            <a:avLst/>
          </a:prstGeom>
        </p:spPr>
      </p:pic>
      <p:sp>
        <p:nvSpPr>
          <p:cNvPr id="6" name="テキスト ボックス 5">
            <a:extLst>
              <a:ext uri="{FF2B5EF4-FFF2-40B4-BE49-F238E27FC236}">
                <a16:creationId xmlns:a16="http://schemas.microsoft.com/office/drawing/2014/main" id="{3D718726-7C44-908E-AAD2-3A823577F516}"/>
              </a:ext>
            </a:extLst>
          </p:cNvPr>
          <p:cNvSpPr txBox="1"/>
          <p:nvPr/>
        </p:nvSpPr>
        <p:spPr>
          <a:xfrm>
            <a:off x="901764" y="5307724"/>
            <a:ext cx="7340471" cy="923330"/>
          </a:xfrm>
          <a:prstGeom prst="rect">
            <a:avLst/>
          </a:prstGeom>
          <a:noFill/>
        </p:spPr>
        <p:txBody>
          <a:bodyPr wrap="none" rtlCol="0">
            <a:spAutoFit/>
          </a:bodyPr>
          <a:lstStyle/>
          <a:p>
            <a:r>
              <a:rPr kumimoji="1" lang="ja-JP" altLang="en-US"/>
              <a:t>空き家等対策に関する特別措置法では今まで状態のひどい空き家は</a:t>
            </a:r>
            <a:endParaRPr kumimoji="1" lang="en-US" altLang="ja-JP" dirty="0"/>
          </a:p>
          <a:p>
            <a:r>
              <a:rPr kumimoji="1" lang="en-US" altLang="ja-JP" dirty="0"/>
              <a:t>【</a:t>
            </a:r>
            <a:r>
              <a:rPr kumimoji="1" lang="ja-JP" altLang="en-US"/>
              <a:t>特定空き家</a:t>
            </a:r>
            <a:r>
              <a:rPr kumimoji="1" lang="en-US" altLang="ja-JP" dirty="0"/>
              <a:t>】</a:t>
            </a:r>
            <a:r>
              <a:rPr kumimoji="1" lang="ja-JP" altLang="en-US"/>
              <a:t>として指定されていましたが、</a:t>
            </a:r>
            <a:endParaRPr kumimoji="1" lang="en-US" altLang="ja-JP" dirty="0"/>
          </a:p>
          <a:p>
            <a:r>
              <a:rPr kumimoji="1" lang="ja-JP" altLang="en-US"/>
              <a:t>本国会で特定空き家の手前に</a:t>
            </a:r>
            <a:r>
              <a:rPr kumimoji="1" lang="en-US" altLang="ja-JP" dirty="0"/>
              <a:t>【</a:t>
            </a:r>
            <a:r>
              <a:rPr kumimoji="1" lang="ja-JP" altLang="en-US"/>
              <a:t>管理不全空き家</a:t>
            </a:r>
            <a:r>
              <a:rPr kumimoji="1" lang="en-US" altLang="ja-JP" dirty="0"/>
              <a:t>】</a:t>
            </a:r>
            <a:r>
              <a:rPr kumimoji="1" lang="ja-JP" altLang="en-US"/>
              <a:t>が新設されました。</a:t>
            </a:r>
          </a:p>
        </p:txBody>
      </p:sp>
      <p:sp>
        <p:nvSpPr>
          <p:cNvPr id="7" name="テキスト ボックス 6">
            <a:extLst>
              <a:ext uri="{FF2B5EF4-FFF2-40B4-BE49-F238E27FC236}">
                <a16:creationId xmlns:a16="http://schemas.microsoft.com/office/drawing/2014/main" id="{5FEFE984-2C5C-C3CB-348B-BE3527EF78A5}"/>
              </a:ext>
            </a:extLst>
          </p:cNvPr>
          <p:cNvSpPr txBox="1"/>
          <p:nvPr/>
        </p:nvSpPr>
        <p:spPr>
          <a:xfrm>
            <a:off x="6470248" y="4884825"/>
            <a:ext cx="1906291" cy="253916"/>
          </a:xfrm>
          <a:prstGeom prst="rect">
            <a:avLst/>
          </a:prstGeom>
          <a:noFill/>
        </p:spPr>
        <p:txBody>
          <a:bodyPr wrap="none" rtlCol="0">
            <a:spAutoFit/>
          </a:bodyPr>
          <a:lstStyle/>
          <a:p>
            <a:r>
              <a:rPr kumimoji="1" lang="ja-JP" altLang="en-US" sz="1050"/>
              <a:t>（</a:t>
            </a:r>
            <a:r>
              <a:rPr kumimoji="1" lang="en-US" altLang="ja-JP" sz="1050" dirty="0"/>
              <a:t>NHK</a:t>
            </a:r>
            <a:r>
              <a:rPr kumimoji="1" lang="ja-JP" altLang="en-US" sz="1050"/>
              <a:t>首都圏ナビより使用）</a:t>
            </a:r>
          </a:p>
        </p:txBody>
      </p:sp>
    </p:spTree>
    <p:extLst>
      <p:ext uri="{BB962C8B-B14F-4D97-AF65-F5344CB8AC3E}">
        <p14:creationId xmlns:p14="http://schemas.microsoft.com/office/powerpoint/2010/main" val="20922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01968A-042D-4350-51EA-75511316A655}"/>
              </a:ext>
            </a:extLst>
          </p:cNvPr>
          <p:cNvSpPr>
            <a:spLocks noGrp="1"/>
          </p:cNvSpPr>
          <p:nvPr>
            <p:ph type="title"/>
          </p:nvPr>
        </p:nvSpPr>
        <p:spPr/>
        <p:txBody>
          <a:bodyPr/>
          <a:lstStyle/>
          <a:p>
            <a:r>
              <a:rPr lang="ja-JP" altLang="en-US"/>
              <a:t>特定空き家に指定された場合</a:t>
            </a:r>
            <a:endParaRPr kumimoji="1" lang="ja-JP" altLang="en-US"/>
          </a:p>
        </p:txBody>
      </p:sp>
      <p:sp>
        <p:nvSpPr>
          <p:cNvPr id="4" name="スライド番号プレースホルダー 3">
            <a:extLst>
              <a:ext uri="{FF2B5EF4-FFF2-40B4-BE49-F238E27FC236}">
                <a16:creationId xmlns:a16="http://schemas.microsoft.com/office/drawing/2014/main" id="{5015E78B-334D-5BFD-8ABE-E24286537870}"/>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6" name="角丸四角形 5">
            <a:extLst>
              <a:ext uri="{FF2B5EF4-FFF2-40B4-BE49-F238E27FC236}">
                <a16:creationId xmlns:a16="http://schemas.microsoft.com/office/drawing/2014/main" id="{14F57C23-FAFD-D459-0E19-E964EBF2216C}"/>
              </a:ext>
            </a:extLst>
          </p:cNvPr>
          <p:cNvSpPr/>
          <p:nvPr/>
        </p:nvSpPr>
        <p:spPr>
          <a:xfrm>
            <a:off x="416688" y="1289986"/>
            <a:ext cx="879676" cy="1788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t>助言・指導</a:t>
            </a:r>
          </a:p>
        </p:txBody>
      </p:sp>
      <p:sp>
        <p:nvSpPr>
          <p:cNvPr id="7" name="角丸四角形 6">
            <a:extLst>
              <a:ext uri="{FF2B5EF4-FFF2-40B4-BE49-F238E27FC236}">
                <a16:creationId xmlns:a16="http://schemas.microsoft.com/office/drawing/2014/main" id="{38460920-9233-A24A-E3E4-1A4F0978406B}"/>
              </a:ext>
            </a:extLst>
          </p:cNvPr>
          <p:cNvSpPr/>
          <p:nvPr/>
        </p:nvSpPr>
        <p:spPr>
          <a:xfrm>
            <a:off x="2776235" y="1289986"/>
            <a:ext cx="879676" cy="1788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t>勧告</a:t>
            </a:r>
          </a:p>
        </p:txBody>
      </p:sp>
      <p:sp>
        <p:nvSpPr>
          <p:cNvPr id="8" name="角丸四角形 7">
            <a:extLst>
              <a:ext uri="{FF2B5EF4-FFF2-40B4-BE49-F238E27FC236}">
                <a16:creationId xmlns:a16="http://schemas.microsoft.com/office/drawing/2014/main" id="{6314C122-5259-DADC-212E-037BAD18203B}"/>
              </a:ext>
            </a:extLst>
          </p:cNvPr>
          <p:cNvSpPr/>
          <p:nvPr/>
        </p:nvSpPr>
        <p:spPr>
          <a:xfrm>
            <a:off x="5135783" y="1289986"/>
            <a:ext cx="879676" cy="1788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t>命令</a:t>
            </a:r>
          </a:p>
        </p:txBody>
      </p:sp>
      <p:sp>
        <p:nvSpPr>
          <p:cNvPr id="9" name="角丸四角形 8">
            <a:extLst>
              <a:ext uri="{FF2B5EF4-FFF2-40B4-BE49-F238E27FC236}">
                <a16:creationId xmlns:a16="http://schemas.microsoft.com/office/drawing/2014/main" id="{DAF38789-91C9-8C62-22BA-E0DF5FE13A34}"/>
              </a:ext>
            </a:extLst>
          </p:cNvPr>
          <p:cNvSpPr/>
          <p:nvPr/>
        </p:nvSpPr>
        <p:spPr>
          <a:xfrm>
            <a:off x="7255879" y="1289986"/>
            <a:ext cx="879676" cy="1788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a:t>代執行</a:t>
            </a:r>
          </a:p>
        </p:txBody>
      </p:sp>
      <p:cxnSp>
        <p:nvCxnSpPr>
          <p:cNvPr id="11" name="直線矢印コネクタ 10">
            <a:extLst>
              <a:ext uri="{FF2B5EF4-FFF2-40B4-BE49-F238E27FC236}">
                <a16:creationId xmlns:a16="http://schemas.microsoft.com/office/drawing/2014/main" id="{5C89A4AC-F449-78C7-D33C-5CA6DFE1FBB6}"/>
              </a:ext>
            </a:extLst>
          </p:cNvPr>
          <p:cNvCxnSpPr>
            <a:stCxn id="6" idx="3"/>
            <a:endCxn id="7" idx="1"/>
          </p:cNvCxnSpPr>
          <p:nvPr/>
        </p:nvCxnSpPr>
        <p:spPr>
          <a:xfrm>
            <a:off x="1296364" y="2184426"/>
            <a:ext cx="1479871" cy="0"/>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D3FBB600-5F24-F8CF-7530-D2FDBD277E1F}"/>
              </a:ext>
            </a:extLst>
          </p:cNvPr>
          <p:cNvCxnSpPr/>
          <p:nvPr/>
        </p:nvCxnSpPr>
        <p:spPr>
          <a:xfrm>
            <a:off x="3655912" y="2184426"/>
            <a:ext cx="1479871" cy="0"/>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97923FB6-CF63-6CFE-E889-1A315FFD36CA}"/>
              </a:ext>
            </a:extLst>
          </p:cNvPr>
          <p:cNvCxnSpPr/>
          <p:nvPr/>
        </p:nvCxnSpPr>
        <p:spPr>
          <a:xfrm>
            <a:off x="5776008" y="2184426"/>
            <a:ext cx="1479871" cy="0"/>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0FE5F86E-BAD8-E9F8-1E7F-E28C6AE9CFB1}"/>
              </a:ext>
            </a:extLst>
          </p:cNvPr>
          <p:cNvSpPr txBox="1"/>
          <p:nvPr/>
        </p:nvSpPr>
        <p:spPr>
          <a:xfrm>
            <a:off x="1128643" y="3160355"/>
            <a:ext cx="7779694" cy="3416320"/>
          </a:xfrm>
          <a:prstGeom prst="rect">
            <a:avLst/>
          </a:prstGeom>
          <a:noFill/>
        </p:spPr>
        <p:txBody>
          <a:bodyPr wrap="none" rtlCol="0">
            <a:spAutoFit/>
          </a:bodyPr>
          <a:lstStyle/>
          <a:p>
            <a:r>
              <a:rPr kumimoji="1" lang="ja-JP" altLang="en-US"/>
              <a:t>・勧告を受けると固定資産税の優遇の対象から外れます。</a:t>
            </a:r>
            <a:endParaRPr kumimoji="1" lang="en-US" altLang="ja-JP" dirty="0"/>
          </a:p>
          <a:p>
            <a:r>
              <a:rPr kumimoji="1" lang="ja-JP" altLang="en-US"/>
              <a:t>（よく固定資産税が</a:t>
            </a:r>
            <a:r>
              <a:rPr kumimoji="1" lang="en-US" altLang="ja-JP" dirty="0"/>
              <a:t>6</a:t>
            </a:r>
            <a:r>
              <a:rPr kumimoji="1" lang="ja-JP" altLang="en-US"/>
              <a:t>倍になると言われるもの。）</a:t>
            </a:r>
            <a:endParaRPr kumimoji="1" lang="en-US" altLang="ja-JP" dirty="0"/>
          </a:p>
          <a:p>
            <a:endParaRPr kumimoji="1" lang="en-US" altLang="ja-JP" dirty="0"/>
          </a:p>
          <a:p>
            <a:r>
              <a:rPr kumimoji="1" lang="ja-JP" altLang="en-US"/>
              <a:t>・命令に違反した場合は</a:t>
            </a:r>
            <a:r>
              <a:rPr kumimoji="1" lang="en-US" altLang="ja-JP" dirty="0"/>
              <a:t>50</a:t>
            </a:r>
            <a:r>
              <a:rPr kumimoji="1" lang="ja-JP" altLang="en-US"/>
              <a:t>万円以下、</a:t>
            </a:r>
            <a:endParaRPr kumimoji="1" lang="en-US" altLang="ja-JP" dirty="0"/>
          </a:p>
          <a:p>
            <a:r>
              <a:rPr kumimoji="1" lang="ja-JP" altLang="en-US"/>
              <a:t>　立入調査を拒んだ場合でも</a:t>
            </a:r>
            <a:r>
              <a:rPr kumimoji="1" lang="en-US" altLang="ja-JP" dirty="0"/>
              <a:t>20</a:t>
            </a:r>
            <a:r>
              <a:rPr kumimoji="1" lang="ja-JP" altLang="en-US"/>
              <a:t>万円以下の過料が課されます。</a:t>
            </a:r>
            <a:endParaRPr kumimoji="1" lang="en-US" altLang="ja-JP" dirty="0"/>
          </a:p>
          <a:p>
            <a:endParaRPr kumimoji="1" lang="en-US" altLang="ja-JP" dirty="0"/>
          </a:p>
          <a:p>
            <a:r>
              <a:rPr kumimoji="1" lang="ja-JP" altLang="en-US"/>
              <a:t>・それでも改善がされない場合は代執行（強制解体）</a:t>
            </a:r>
            <a:endParaRPr kumimoji="1" lang="en-US" altLang="ja-JP" dirty="0"/>
          </a:p>
          <a:p>
            <a:endParaRPr kumimoji="1" lang="en-US" altLang="ja-JP" dirty="0"/>
          </a:p>
          <a:p>
            <a:r>
              <a:rPr kumimoji="1" lang="ja-JP" altLang="en-US"/>
              <a:t>→</a:t>
            </a:r>
            <a:r>
              <a:rPr kumimoji="1" lang="ja-JP" altLang="en-US">
                <a:solidFill>
                  <a:srgbClr val="FF0000"/>
                </a:solidFill>
              </a:rPr>
              <a:t>解体費用は持ち主に請求されますが、支払われることはめったになく、</a:t>
            </a:r>
            <a:endParaRPr kumimoji="1" lang="en-US" altLang="ja-JP" dirty="0">
              <a:solidFill>
                <a:srgbClr val="FF0000"/>
              </a:solidFill>
            </a:endParaRPr>
          </a:p>
          <a:p>
            <a:r>
              <a:rPr kumimoji="1" lang="ja-JP" altLang="en-US">
                <a:solidFill>
                  <a:srgbClr val="FF0000"/>
                </a:solidFill>
              </a:rPr>
              <a:t>　行政が負担せざるを得ないことが大半。そうすると、</a:t>
            </a:r>
            <a:endParaRPr kumimoji="1" lang="en-US" altLang="ja-JP" dirty="0">
              <a:solidFill>
                <a:srgbClr val="FF0000"/>
              </a:solidFill>
            </a:endParaRPr>
          </a:p>
          <a:p>
            <a:r>
              <a:rPr kumimoji="1" lang="ja-JP" altLang="en-US">
                <a:solidFill>
                  <a:srgbClr val="FF0000"/>
                </a:solidFill>
              </a:rPr>
              <a:t>　自治体は特定空き家自体に指定そすることを嫌がります。</a:t>
            </a:r>
            <a:endParaRPr kumimoji="1" lang="en-US" altLang="ja-JP" dirty="0">
              <a:solidFill>
                <a:srgbClr val="FF0000"/>
              </a:solidFill>
            </a:endParaRPr>
          </a:p>
          <a:p>
            <a:endParaRPr kumimoji="1" lang="en-US" altLang="ja-JP" dirty="0"/>
          </a:p>
        </p:txBody>
      </p:sp>
    </p:spTree>
    <p:extLst>
      <p:ext uri="{BB962C8B-B14F-4D97-AF65-F5344CB8AC3E}">
        <p14:creationId xmlns:p14="http://schemas.microsoft.com/office/powerpoint/2010/main" val="2970696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9868AD-B519-1016-1752-943AAE6D887D}"/>
              </a:ext>
            </a:extLst>
          </p:cNvPr>
          <p:cNvSpPr>
            <a:spLocks noGrp="1"/>
          </p:cNvSpPr>
          <p:nvPr>
            <p:ph type="title"/>
          </p:nvPr>
        </p:nvSpPr>
        <p:spPr/>
        <p:txBody>
          <a:bodyPr/>
          <a:lstStyle/>
          <a:p>
            <a:r>
              <a:rPr kumimoji="1" lang="ja-JP" altLang="en-US"/>
              <a:t>特定空き家に対する措置状況</a:t>
            </a:r>
          </a:p>
        </p:txBody>
      </p:sp>
      <p:sp>
        <p:nvSpPr>
          <p:cNvPr id="4" name="スライド番号プレースホルダー 3">
            <a:extLst>
              <a:ext uri="{FF2B5EF4-FFF2-40B4-BE49-F238E27FC236}">
                <a16:creationId xmlns:a16="http://schemas.microsoft.com/office/drawing/2014/main" id="{462A6CF6-5E9D-0917-DA78-74EDDEDB7550}"/>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pic>
        <p:nvPicPr>
          <p:cNvPr id="5" name="図 4">
            <a:extLst>
              <a:ext uri="{FF2B5EF4-FFF2-40B4-BE49-F238E27FC236}">
                <a16:creationId xmlns:a16="http://schemas.microsoft.com/office/drawing/2014/main" id="{4CC4A1BE-D36A-3F34-B1C1-F2BFD92A5FCF}"/>
              </a:ext>
            </a:extLst>
          </p:cNvPr>
          <p:cNvPicPr>
            <a:picLocks noChangeAspect="1"/>
          </p:cNvPicPr>
          <p:nvPr/>
        </p:nvPicPr>
        <p:blipFill>
          <a:blip r:embed="rId2"/>
          <a:stretch>
            <a:fillRect/>
          </a:stretch>
        </p:blipFill>
        <p:spPr>
          <a:xfrm>
            <a:off x="924921" y="2243882"/>
            <a:ext cx="7294158" cy="2611779"/>
          </a:xfrm>
          <a:prstGeom prst="rect">
            <a:avLst/>
          </a:prstGeom>
        </p:spPr>
      </p:pic>
      <p:sp>
        <p:nvSpPr>
          <p:cNvPr id="6" name="テキスト ボックス 5">
            <a:extLst>
              <a:ext uri="{FF2B5EF4-FFF2-40B4-BE49-F238E27FC236}">
                <a16:creationId xmlns:a16="http://schemas.microsoft.com/office/drawing/2014/main" id="{3AFA5A58-2819-22AF-7B9C-5EA5D9A61CE7}"/>
              </a:ext>
            </a:extLst>
          </p:cNvPr>
          <p:cNvSpPr txBox="1"/>
          <p:nvPr/>
        </p:nvSpPr>
        <p:spPr>
          <a:xfrm>
            <a:off x="1017180" y="5415625"/>
            <a:ext cx="7109639" cy="369332"/>
          </a:xfrm>
          <a:prstGeom prst="rect">
            <a:avLst/>
          </a:prstGeom>
          <a:noFill/>
        </p:spPr>
        <p:txBody>
          <a:bodyPr wrap="none" rtlCol="0">
            <a:spAutoFit/>
          </a:bodyPr>
          <a:lstStyle/>
          <a:p>
            <a:r>
              <a:rPr kumimoji="1" lang="ja-JP" altLang="en-US" u="sng"/>
              <a:t>２０２１年までの７年間で代執行が行われたのは、４７２件のみ</a:t>
            </a:r>
          </a:p>
        </p:txBody>
      </p:sp>
      <p:sp>
        <p:nvSpPr>
          <p:cNvPr id="3" name="角丸四角形 2">
            <a:extLst>
              <a:ext uri="{FF2B5EF4-FFF2-40B4-BE49-F238E27FC236}">
                <a16:creationId xmlns:a16="http://schemas.microsoft.com/office/drawing/2014/main" id="{9842760F-B31C-B8BF-1FAA-C7709D9BDC92}"/>
              </a:ext>
            </a:extLst>
          </p:cNvPr>
          <p:cNvSpPr/>
          <p:nvPr/>
        </p:nvSpPr>
        <p:spPr>
          <a:xfrm>
            <a:off x="735723" y="3735430"/>
            <a:ext cx="7672552" cy="683172"/>
          </a:xfrm>
          <a:prstGeom prst="roundRect">
            <a:avLst/>
          </a:prstGeom>
          <a:noFill/>
          <a:ln w="730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55300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182FF8-7EE4-4E88-2CF8-7721F034AB25}"/>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CCFF1E3-819D-BDE2-729F-0BCF7BD2EA97}"/>
              </a:ext>
            </a:extLst>
          </p:cNvPr>
          <p:cNvSpPr>
            <a:spLocks noGrp="1"/>
          </p:cNvSpPr>
          <p:nvPr>
            <p:ph idx="1"/>
          </p:nvPr>
        </p:nvSpPr>
        <p:spPr/>
        <p:txBody>
          <a:bodyPr/>
          <a:lstStyle/>
          <a:p>
            <a:pPr marL="0" indent="0">
              <a:buNone/>
            </a:pPr>
            <a:r>
              <a:rPr kumimoji="1" lang="ja-JP" altLang="en-US"/>
              <a:t>行政はお金がかかるので、</a:t>
            </a:r>
            <a:endParaRPr kumimoji="1" lang="en-US" altLang="ja-JP" dirty="0"/>
          </a:p>
          <a:p>
            <a:pPr marL="0" indent="0">
              <a:buNone/>
            </a:pPr>
            <a:r>
              <a:rPr lang="en-US" altLang="ja-JP" dirty="0"/>
              <a:t>【</a:t>
            </a:r>
            <a:r>
              <a:rPr lang="ja-JP" altLang="en-US"/>
              <a:t>特定空き家</a:t>
            </a:r>
            <a:r>
              <a:rPr lang="en-US" altLang="ja-JP" dirty="0"/>
              <a:t>】</a:t>
            </a:r>
            <a:r>
              <a:rPr lang="ja-JP" altLang="en-US"/>
              <a:t>に指定したがらない。</a:t>
            </a:r>
            <a:endParaRPr lang="en-US" altLang="ja-JP" dirty="0"/>
          </a:p>
          <a:p>
            <a:pPr marL="0" indent="0">
              <a:buNone/>
            </a:pPr>
            <a:endParaRPr lang="en-US" altLang="ja-JP" dirty="0"/>
          </a:p>
          <a:p>
            <a:pPr marL="0" indent="0">
              <a:buNone/>
            </a:pPr>
            <a:r>
              <a:rPr lang="ja-JP" altLang="en-US">
                <a:solidFill>
                  <a:srgbClr val="FF0000"/>
                </a:solidFill>
              </a:rPr>
              <a:t>特定空き家に指定をしてしまうと、</a:t>
            </a:r>
            <a:endParaRPr lang="en-US" altLang="ja-JP" dirty="0">
              <a:solidFill>
                <a:srgbClr val="FF0000"/>
              </a:solidFill>
            </a:endParaRPr>
          </a:p>
          <a:p>
            <a:pPr marL="0" indent="0">
              <a:buNone/>
            </a:pPr>
            <a:r>
              <a:rPr lang="ja-JP" altLang="en-US">
                <a:solidFill>
                  <a:srgbClr val="FF0000"/>
                </a:solidFill>
              </a:rPr>
              <a:t>対処がされない場合、いずれは代執行を行わなければいけない可能性があるから。</a:t>
            </a:r>
            <a:endParaRPr lang="en-US" altLang="ja-JP" dirty="0">
              <a:solidFill>
                <a:srgbClr val="FF0000"/>
              </a:solidFill>
            </a:endParaRPr>
          </a:p>
          <a:p>
            <a:pPr marL="0" indent="0">
              <a:buNone/>
            </a:pPr>
            <a:endParaRPr lang="en-US" altLang="ja-JP" dirty="0"/>
          </a:p>
          <a:p>
            <a:pPr marL="0" indent="0">
              <a:buNone/>
            </a:pPr>
            <a:r>
              <a:rPr lang="ja-JP" altLang="en-US"/>
              <a:t>なので、本国会で特定空き家予備軍として、</a:t>
            </a:r>
            <a:endParaRPr lang="en-US" altLang="ja-JP" dirty="0"/>
          </a:p>
          <a:p>
            <a:pPr marL="0" indent="0">
              <a:buNone/>
            </a:pPr>
            <a:r>
              <a:rPr lang="en-US" altLang="ja-JP" dirty="0"/>
              <a:t>【</a:t>
            </a:r>
            <a:r>
              <a:rPr lang="ja-JP" altLang="en-US"/>
              <a:t>管理不全空き家</a:t>
            </a:r>
            <a:r>
              <a:rPr lang="en-US" altLang="ja-JP" dirty="0"/>
              <a:t>】</a:t>
            </a:r>
            <a:r>
              <a:rPr lang="ja-JP" altLang="en-US"/>
              <a:t>が新設されることが議論されています。</a:t>
            </a:r>
            <a:endParaRPr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E8C42A5D-332E-9570-5B4C-405D516B8DCB}"/>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1972414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D1F05B-197A-4902-E3F7-87D0DB3790ED}"/>
              </a:ext>
            </a:extLst>
          </p:cNvPr>
          <p:cNvSpPr>
            <a:spLocks noGrp="1"/>
          </p:cNvSpPr>
          <p:nvPr>
            <p:ph type="title"/>
          </p:nvPr>
        </p:nvSpPr>
        <p:spPr/>
        <p:txBody>
          <a:bodyPr/>
          <a:lstStyle/>
          <a:p>
            <a:r>
              <a:rPr kumimoji="1" lang="ja-JP" altLang="en-US"/>
              <a:t>管理不全空き家に指定されると</a:t>
            </a:r>
          </a:p>
        </p:txBody>
      </p:sp>
      <p:sp>
        <p:nvSpPr>
          <p:cNvPr id="3" name="コンテンツ プレースホルダー 2">
            <a:extLst>
              <a:ext uri="{FF2B5EF4-FFF2-40B4-BE49-F238E27FC236}">
                <a16:creationId xmlns:a16="http://schemas.microsoft.com/office/drawing/2014/main" id="{AF5A7710-7958-3066-359C-B1D716CA9A3F}"/>
              </a:ext>
            </a:extLst>
          </p:cNvPr>
          <p:cNvSpPr>
            <a:spLocks noGrp="1"/>
          </p:cNvSpPr>
          <p:nvPr>
            <p:ph idx="1"/>
          </p:nvPr>
        </p:nvSpPr>
        <p:spPr/>
        <p:txBody>
          <a:bodyPr anchor="t"/>
          <a:lstStyle/>
          <a:p>
            <a:pPr marL="0" indent="0">
              <a:buNone/>
            </a:pPr>
            <a:r>
              <a:rPr kumimoji="1" lang="ja-JP" altLang="en-US"/>
              <a:t>建物が建っていた場合でも、</a:t>
            </a:r>
            <a:endParaRPr kumimoji="1" lang="en-US" altLang="ja-JP" dirty="0"/>
          </a:p>
          <a:p>
            <a:pPr marL="0" indent="0">
              <a:buNone/>
            </a:pPr>
            <a:r>
              <a:rPr lang="ja-JP" altLang="en-US"/>
              <a:t>住宅用地の特例から外れてしまうため、</a:t>
            </a:r>
            <a:endParaRPr lang="en-US" altLang="ja-JP" dirty="0"/>
          </a:p>
          <a:p>
            <a:pPr marL="0" indent="0">
              <a:buNone/>
            </a:pPr>
            <a:r>
              <a:rPr kumimoji="1" lang="ja-JP" altLang="en-US"/>
              <a:t>固定資産税の優遇が受けられなくなる。</a:t>
            </a:r>
            <a:endParaRPr kumimoji="1" lang="en-US" altLang="ja-JP" dirty="0"/>
          </a:p>
          <a:p>
            <a:pPr marL="0" indent="0">
              <a:buNone/>
            </a:pPr>
            <a:r>
              <a:rPr lang="ja-JP" altLang="en-US"/>
              <a:t>（つまり固定資産税が高くなる。）</a:t>
            </a:r>
            <a:endParaRPr lang="en-US" altLang="ja-JP" dirty="0"/>
          </a:p>
          <a:p>
            <a:pPr marL="0" indent="0">
              <a:buNone/>
            </a:pPr>
            <a:endParaRPr lang="en-US" altLang="ja-JP" dirty="0"/>
          </a:p>
          <a:p>
            <a:pPr marL="0" indent="0">
              <a:buNone/>
            </a:pP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BBD6FEAF-3926-A48D-D44F-0E88F63A56C4}"/>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6" name="図 5">
            <a:extLst>
              <a:ext uri="{FF2B5EF4-FFF2-40B4-BE49-F238E27FC236}">
                <a16:creationId xmlns:a16="http://schemas.microsoft.com/office/drawing/2014/main" id="{45C3BF1B-C313-5D49-EDCF-0C664747DDA6}"/>
              </a:ext>
            </a:extLst>
          </p:cNvPr>
          <p:cNvPicPr>
            <a:picLocks noChangeAspect="1"/>
          </p:cNvPicPr>
          <p:nvPr/>
        </p:nvPicPr>
        <p:blipFill>
          <a:blip r:embed="rId2"/>
          <a:stretch>
            <a:fillRect/>
          </a:stretch>
        </p:blipFill>
        <p:spPr>
          <a:xfrm>
            <a:off x="1397000" y="3384667"/>
            <a:ext cx="6350000" cy="2514600"/>
          </a:xfrm>
          <a:prstGeom prst="rect">
            <a:avLst/>
          </a:prstGeom>
        </p:spPr>
      </p:pic>
    </p:spTree>
    <p:extLst>
      <p:ext uri="{BB962C8B-B14F-4D97-AF65-F5344CB8AC3E}">
        <p14:creationId xmlns:p14="http://schemas.microsoft.com/office/powerpoint/2010/main" val="13814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D74C22-0BE1-C3A5-A4DF-1DA4364FB48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7E72153-4A18-D9DB-6968-D8AA252A8E9B}"/>
              </a:ext>
            </a:extLst>
          </p:cNvPr>
          <p:cNvSpPr>
            <a:spLocks noGrp="1"/>
          </p:cNvSpPr>
          <p:nvPr>
            <p:ph idx="1"/>
          </p:nvPr>
        </p:nvSpPr>
        <p:spPr/>
        <p:txBody>
          <a:bodyPr anchor="ctr"/>
          <a:lstStyle/>
          <a:p>
            <a:pPr marL="0" indent="0">
              <a:buNone/>
            </a:pPr>
            <a:r>
              <a:rPr lang="ja-JP" altLang="en-US"/>
              <a:t>「建物さえ建てたままにしておけば、</a:t>
            </a:r>
            <a:endParaRPr lang="en-US" altLang="ja-JP" dirty="0"/>
          </a:p>
          <a:p>
            <a:pPr marL="0" indent="0">
              <a:buNone/>
            </a:pPr>
            <a:r>
              <a:rPr lang="ja-JP" altLang="en-US"/>
              <a:t>固定資産税が安いままなので放置しておこう」</a:t>
            </a:r>
            <a:endParaRPr lang="en-US" altLang="ja-JP" dirty="0"/>
          </a:p>
          <a:p>
            <a:pPr marL="0" indent="0">
              <a:buNone/>
            </a:pPr>
            <a:r>
              <a:rPr lang="ja-JP" altLang="en-US"/>
              <a:t>といった放置空き家を改善することを狙いにしています。</a:t>
            </a:r>
            <a:endParaRPr lang="en-US" altLang="ja-JP" dirty="0"/>
          </a:p>
          <a:p>
            <a:pPr marL="0" indent="0">
              <a:buNone/>
            </a:pPr>
            <a:endParaRPr kumimoji="1" lang="en-US" altLang="ja-JP" dirty="0"/>
          </a:p>
        </p:txBody>
      </p:sp>
      <p:sp>
        <p:nvSpPr>
          <p:cNvPr id="4" name="スライド番号プレースホルダー 3">
            <a:extLst>
              <a:ext uri="{FF2B5EF4-FFF2-40B4-BE49-F238E27FC236}">
                <a16:creationId xmlns:a16="http://schemas.microsoft.com/office/drawing/2014/main" id="{BA9711B6-FE5A-0078-2BC1-B0F58EB1BB8F}"/>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2052055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DD6FA0-EA00-738D-67F6-5B9090CBF0F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4DEA63F5-9C79-90BD-EC12-7C4EFE50C0E9}"/>
              </a:ext>
            </a:extLst>
          </p:cNvPr>
          <p:cNvSpPr>
            <a:spLocks noGrp="1"/>
          </p:cNvSpPr>
          <p:nvPr>
            <p:ph idx="1"/>
          </p:nvPr>
        </p:nvSpPr>
        <p:spPr/>
        <p:txBody>
          <a:bodyPr>
            <a:normAutofit/>
          </a:bodyPr>
          <a:lstStyle/>
          <a:p>
            <a:pPr marL="0" indent="0">
              <a:buNone/>
            </a:pPr>
            <a:r>
              <a:rPr kumimoji="1" lang="ja-JP" altLang="en-US"/>
              <a:t>窓ガラスが割れていたり、雑草が生い茂っている状態の空き家が管理不全空き家に指定される対象として現在、議論が進められています。</a:t>
            </a:r>
            <a:endParaRPr kumimoji="1"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638E9B0A-7A1A-C26E-D266-82E1BA317F1B}"/>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6" name="図 5">
            <a:extLst>
              <a:ext uri="{FF2B5EF4-FFF2-40B4-BE49-F238E27FC236}">
                <a16:creationId xmlns:a16="http://schemas.microsoft.com/office/drawing/2014/main" id="{EA4D05F4-EF0B-E906-6725-FFD856BF887B}"/>
              </a:ext>
            </a:extLst>
          </p:cNvPr>
          <p:cNvPicPr>
            <a:picLocks noChangeAspect="1"/>
          </p:cNvPicPr>
          <p:nvPr/>
        </p:nvPicPr>
        <p:blipFill>
          <a:blip r:embed="rId2"/>
          <a:stretch>
            <a:fillRect/>
          </a:stretch>
        </p:blipFill>
        <p:spPr>
          <a:xfrm>
            <a:off x="628650" y="2623055"/>
            <a:ext cx="7772400" cy="3062325"/>
          </a:xfrm>
          <a:prstGeom prst="rect">
            <a:avLst/>
          </a:prstGeom>
        </p:spPr>
      </p:pic>
    </p:spTree>
    <p:extLst>
      <p:ext uri="{BB962C8B-B14F-4D97-AF65-F5344CB8AC3E}">
        <p14:creationId xmlns:p14="http://schemas.microsoft.com/office/powerpoint/2010/main" val="3733826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05B562-1DC8-8CC4-CEFC-D601E706BB23}"/>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58733CD-8C18-69E3-4DFF-1A548BB893EA}"/>
              </a:ext>
            </a:extLst>
          </p:cNvPr>
          <p:cNvSpPr>
            <a:spLocks noGrp="1"/>
          </p:cNvSpPr>
          <p:nvPr>
            <p:ph idx="1"/>
          </p:nvPr>
        </p:nvSpPr>
        <p:spPr/>
        <p:txBody>
          <a:bodyPr anchor="ctr"/>
          <a:lstStyle/>
          <a:p>
            <a:pPr marL="0" indent="0">
              <a:buNone/>
            </a:pPr>
            <a:r>
              <a:rPr kumimoji="1" lang="ja-JP" altLang="en-US"/>
              <a:t>今後、この制度がスタートすることで、</a:t>
            </a:r>
            <a:endParaRPr kumimoji="1" lang="en-US" altLang="ja-JP" dirty="0"/>
          </a:p>
          <a:p>
            <a:pPr marL="0" indent="0">
              <a:buNone/>
            </a:pPr>
            <a:r>
              <a:rPr lang="ja-JP" altLang="en-US"/>
              <a:t>固定資産税が高くなることを避けるために、</a:t>
            </a:r>
            <a:endParaRPr lang="en-US" altLang="ja-JP" dirty="0"/>
          </a:p>
          <a:p>
            <a:pPr marL="0" indent="0">
              <a:buNone/>
            </a:pPr>
            <a:r>
              <a:rPr kumimoji="1" lang="ja-JP" altLang="en-US">
                <a:solidFill>
                  <a:srgbClr val="FF0000"/>
                </a:solidFill>
              </a:rPr>
              <a:t>空き家の管理を適切に行う所有者が増える</a:t>
            </a:r>
            <a:r>
              <a:rPr kumimoji="1" lang="ja-JP" altLang="en-US"/>
              <a:t>ことは明白です。</a:t>
            </a:r>
            <a:endParaRPr kumimoji="1"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13201620-72A2-98D9-4B7A-94A312D442F5}"/>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3811993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6907A4-C113-7067-F321-E4208005A63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42932F6-EF03-58AE-09F8-D58B65AC7BE4}"/>
              </a:ext>
            </a:extLst>
          </p:cNvPr>
          <p:cNvSpPr>
            <a:spLocks noGrp="1"/>
          </p:cNvSpPr>
          <p:nvPr>
            <p:ph idx="1"/>
          </p:nvPr>
        </p:nvSpPr>
        <p:spPr/>
        <p:txBody>
          <a:bodyPr anchor="ctr">
            <a:normAutofit/>
          </a:bodyPr>
          <a:lstStyle/>
          <a:p>
            <a:pPr marL="0" indent="0">
              <a:buNone/>
            </a:pPr>
            <a:r>
              <a:rPr kumimoji="1" lang="ja-JP" altLang="en-US"/>
              <a:t>多くの所有者は自治体に相談に行きますが、</a:t>
            </a:r>
            <a:endParaRPr kumimoji="1" lang="en-US" altLang="ja-JP" dirty="0"/>
          </a:p>
          <a:p>
            <a:pPr marL="0" indent="0">
              <a:buNone/>
            </a:pPr>
            <a:r>
              <a:rPr lang="ja-JP" altLang="en-US"/>
              <a:t>自治体は実務のサポートはしてくれません。</a:t>
            </a:r>
            <a:endParaRPr lang="en-US" altLang="ja-JP" dirty="0"/>
          </a:p>
          <a:p>
            <a:pPr marL="0" indent="0">
              <a:buNone/>
            </a:pPr>
            <a:endParaRPr kumimoji="1" lang="en-US" altLang="ja-JP" dirty="0"/>
          </a:p>
          <a:p>
            <a:pPr marL="0" indent="0">
              <a:buNone/>
            </a:pPr>
            <a:r>
              <a:rPr kumimoji="1" lang="ja-JP" altLang="en-US"/>
              <a:t>そこを官民連携で地域の空き家アドバイザー協議会支部がサポートすることで、適切な空き家の管理・活用に繋がり、協議会員の皆さんの本業にもつながることとなります。</a:t>
            </a:r>
            <a:endParaRPr kumimoji="1" lang="en-US" altLang="ja-JP" dirty="0"/>
          </a:p>
          <a:p>
            <a:pPr marL="0" indent="0">
              <a:buNone/>
            </a:pPr>
            <a:endParaRPr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9A2093C0-26A5-7BA8-C426-7282B20B9FC9}"/>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549688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A92928-2E18-7561-467B-A58199866D3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14F52B7-F34D-9E1B-0B89-267DCE044F6C}"/>
              </a:ext>
            </a:extLst>
          </p:cNvPr>
          <p:cNvSpPr>
            <a:spLocks noGrp="1"/>
          </p:cNvSpPr>
          <p:nvPr>
            <p:ph idx="1"/>
          </p:nvPr>
        </p:nvSpPr>
        <p:spPr/>
        <p:txBody>
          <a:bodyPr anchor="t"/>
          <a:lstStyle/>
          <a:p>
            <a:pPr marL="0" indent="0">
              <a:buNone/>
            </a:pPr>
            <a:r>
              <a:rPr kumimoji="1" lang="ja-JP" altLang="en-US"/>
              <a:t>国が官民連携で空き家課題解決を推進している今こそ</a:t>
            </a:r>
            <a:r>
              <a:rPr lang="ja-JP" altLang="en-US"/>
              <a:t>、自治体との連携を深めて、将来実施されるこのような制度の改正をうまく活用する地盤を整えておくことが必要となります。</a:t>
            </a:r>
            <a:endParaRPr kumimoji="1" lang="ja-JP" altLang="en-US"/>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B3E17C1D-3BFB-01A8-C807-77054B071B7B}"/>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pic>
        <p:nvPicPr>
          <p:cNvPr id="5" name="図 4">
            <a:extLst>
              <a:ext uri="{FF2B5EF4-FFF2-40B4-BE49-F238E27FC236}">
                <a16:creationId xmlns:a16="http://schemas.microsoft.com/office/drawing/2014/main" id="{BFA573DA-5598-E692-E670-CE965DDABBD5}"/>
              </a:ext>
            </a:extLst>
          </p:cNvPr>
          <p:cNvPicPr>
            <a:picLocks noChangeAspect="1"/>
          </p:cNvPicPr>
          <p:nvPr/>
        </p:nvPicPr>
        <p:blipFill>
          <a:blip r:embed="rId2"/>
          <a:stretch>
            <a:fillRect/>
          </a:stretch>
        </p:blipFill>
        <p:spPr>
          <a:xfrm>
            <a:off x="2417575" y="2556793"/>
            <a:ext cx="4093184" cy="3068503"/>
          </a:xfrm>
          <a:prstGeom prst="rect">
            <a:avLst/>
          </a:prstGeom>
        </p:spPr>
      </p:pic>
      <p:sp>
        <p:nvSpPr>
          <p:cNvPr id="6" name="テキスト ボックス 5">
            <a:extLst>
              <a:ext uri="{FF2B5EF4-FFF2-40B4-BE49-F238E27FC236}">
                <a16:creationId xmlns:a16="http://schemas.microsoft.com/office/drawing/2014/main" id="{C58B8450-8392-8381-2F36-6DD619AEFC16}"/>
              </a:ext>
            </a:extLst>
          </p:cNvPr>
          <p:cNvSpPr txBox="1"/>
          <p:nvPr/>
        </p:nvSpPr>
        <p:spPr>
          <a:xfrm>
            <a:off x="2756007" y="5698590"/>
            <a:ext cx="3570208" cy="646331"/>
          </a:xfrm>
          <a:prstGeom prst="rect">
            <a:avLst/>
          </a:prstGeom>
          <a:noFill/>
        </p:spPr>
        <p:txBody>
          <a:bodyPr wrap="none" rtlCol="0">
            <a:spAutoFit/>
          </a:bodyPr>
          <a:lstStyle/>
          <a:p>
            <a:r>
              <a:rPr kumimoji="1" lang="ja-JP" altLang="en-US" sz="1200"/>
              <a:t>・古河市</a:t>
            </a:r>
            <a:endParaRPr kumimoji="1" lang="en-US" altLang="ja-JP" sz="1200" dirty="0"/>
          </a:p>
          <a:p>
            <a:r>
              <a:rPr kumimoji="1" lang="ja-JP" altLang="en-US" sz="1200"/>
              <a:t>・全国空き家アドバイザー協議会茨城県古河支部</a:t>
            </a:r>
            <a:endParaRPr kumimoji="1" lang="en-US" altLang="ja-JP" sz="1200" dirty="0"/>
          </a:p>
          <a:p>
            <a:r>
              <a:rPr kumimoji="1" lang="ja-JP" altLang="en-US" sz="1200"/>
              <a:t>・全国古民家再生協会　</a:t>
            </a:r>
            <a:r>
              <a:rPr kumimoji="1" lang="en-US" altLang="ja-JP" sz="1200" dirty="0"/>
              <a:t>3</a:t>
            </a:r>
            <a:r>
              <a:rPr kumimoji="1" lang="ja-JP" altLang="en-US" sz="1200"/>
              <a:t>者協定時の写真</a:t>
            </a:r>
          </a:p>
        </p:txBody>
      </p:sp>
    </p:spTree>
    <p:extLst>
      <p:ext uri="{BB962C8B-B14F-4D97-AF65-F5344CB8AC3E}">
        <p14:creationId xmlns:p14="http://schemas.microsoft.com/office/powerpoint/2010/main" val="28395219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3072</TotalTime>
  <Words>579</Words>
  <Application>Microsoft Macintosh PowerPoint</Application>
  <PresentationFormat>画面に合わせる (4:3)</PresentationFormat>
  <Paragraphs>64</Paragraphs>
  <Slides>11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ＭＳ ゴシック</vt:lpstr>
      <vt:lpstr>游ゴシック</vt:lpstr>
      <vt:lpstr>Arial</vt:lpstr>
      <vt:lpstr>Calibri</vt:lpstr>
      <vt:lpstr>Calibri Light</vt:lpstr>
      <vt:lpstr>Office テーマ</vt:lpstr>
      <vt:lpstr> 一般社団法人 全国空き家アドバイザー協議会　　　○○県○○支部  令和５年３月度例会 学習プログラム用 （過去の例会資料も参考にしてください）</vt:lpstr>
      <vt:lpstr>管理不全空き家の新設について</vt:lpstr>
      <vt:lpstr>特定空き家に指定された場合</vt:lpstr>
      <vt:lpstr>特定空き家に対する措置状況</vt:lpstr>
      <vt:lpstr>PowerPoint プレゼンテーション</vt:lpstr>
      <vt:lpstr>管理不全空き家に指定されると</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山名 健太</cp:lastModifiedBy>
  <cp:revision>24</cp:revision>
  <dcterms:created xsi:type="dcterms:W3CDTF">2021-02-04T05:15:42Z</dcterms:created>
  <dcterms:modified xsi:type="dcterms:W3CDTF">2023-02-28T05:33:51Z</dcterms:modified>
</cp:coreProperties>
</file>