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2"/>
  </p:notesMasterIdLst>
  <p:handoutMasterIdLst>
    <p:handoutMasterId r:id="rId13"/>
  </p:handoutMasterIdLst>
  <p:sldIdLst>
    <p:sldId id="1874" r:id="rId2"/>
    <p:sldId id="1875" r:id="rId3"/>
    <p:sldId id="1876" r:id="rId4"/>
    <p:sldId id="1877" r:id="rId5"/>
    <p:sldId id="1878" r:id="rId6"/>
    <p:sldId id="3274" r:id="rId7"/>
    <p:sldId id="3273" r:id="rId8"/>
    <p:sldId id="3551" r:id="rId9"/>
    <p:sldId id="1879" r:id="rId10"/>
    <p:sldId id="188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85"/>
    <p:restoredTop sz="96272"/>
  </p:normalViewPr>
  <p:slideViewPr>
    <p:cSldViewPr snapToGrid="0" snapToObjects="1">
      <p:cViewPr varScale="1">
        <p:scale>
          <a:sx n="122" d="100"/>
          <a:sy n="122" d="100"/>
        </p:scale>
        <p:origin x="106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2023/3/31</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2023/3/31</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令和５年４月度例会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400" u="sng" dirty="0" err="1"/>
              <a:t>空き家税の新設について</a:t>
            </a:r>
            <a:endParaRPr lang="en-US" sz="24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3A5BE7-7551-EF45-62B0-03B629602847}"/>
              </a:ext>
            </a:extLst>
          </p:cNvPr>
          <p:cNvSpPr>
            <a:spLocks noGrp="1"/>
          </p:cNvSpPr>
          <p:nvPr>
            <p:ph type="title"/>
          </p:nvPr>
        </p:nvSpPr>
        <p:spPr/>
        <p:txBody>
          <a:bodyPr/>
          <a:lstStyle/>
          <a:p>
            <a:r>
              <a:rPr kumimoji="1" lang="ja-JP" altLang="en-US"/>
              <a:t>京都市の条例にて空き家税が新設されました</a:t>
            </a:r>
          </a:p>
        </p:txBody>
      </p:sp>
      <p:sp>
        <p:nvSpPr>
          <p:cNvPr id="3" name="コンテンツ プレースホルダー 2">
            <a:extLst>
              <a:ext uri="{FF2B5EF4-FFF2-40B4-BE49-F238E27FC236}">
                <a16:creationId xmlns:a16="http://schemas.microsoft.com/office/drawing/2014/main" id="{E84FB8FE-295C-DEB5-F88D-D7959C6F07D5}"/>
              </a:ext>
            </a:extLst>
          </p:cNvPr>
          <p:cNvSpPr>
            <a:spLocks noGrp="1"/>
          </p:cNvSpPr>
          <p:nvPr>
            <p:ph idx="1"/>
          </p:nvPr>
        </p:nvSpPr>
        <p:spPr/>
        <p:txBody>
          <a:bodyPr/>
          <a:lstStyle/>
          <a:p>
            <a:r>
              <a:rPr lang="ja-JP" altLang="en-US"/>
              <a:t>約１年前に京都市議会にて</a:t>
            </a:r>
            <a:r>
              <a:rPr lang="en-US" altLang="ja-JP" dirty="0"/>
              <a:t>【</a:t>
            </a:r>
            <a:r>
              <a:rPr lang="ja-JP" altLang="en-US"/>
              <a:t>空き家税</a:t>
            </a:r>
            <a:r>
              <a:rPr lang="en-US" altLang="ja-JP" dirty="0"/>
              <a:t>】</a:t>
            </a:r>
            <a:r>
              <a:rPr lang="ja-JP" altLang="en-US"/>
              <a:t>を導入することが可決されました。</a:t>
            </a:r>
            <a:endParaRPr lang="en-US" altLang="ja-JP" dirty="0"/>
          </a:p>
          <a:p>
            <a:endParaRPr kumimoji="1" lang="en-US" altLang="ja-JP" dirty="0"/>
          </a:p>
          <a:p>
            <a:r>
              <a:rPr lang="ja-JP" altLang="en-US"/>
              <a:t>そこから１年経過し、総務大臣が</a:t>
            </a:r>
            <a:r>
              <a:rPr lang="en-US" altLang="ja-JP" dirty="0"/>
              <a:t>【</a:t>
            </a:r>
            <a:r>
              <a:rPr lang="ja-JP" altLang="en-US"/>
              <a:t>空き家税</a:t>
            </a:r>
            <a:r>
              <a:rPr lang="en-US" altLang="ja-JP" dirty="0"/>
              <a:t>】</a:t>
            </a:r>
            <a:r>
              <a:rPr lang="ja-JP" altLang="en-US"/>
              <a:t>について同意する方針を示したことにより、空き家税が誕生しました。</a:t>
            </a:r>
            <a:endParaRPr lang="en-US" altLang="ja-JP" dirty="0"/>
          </a:p>
          <a:p>
            <a:endParaRPr lang="en-US" altLang="ja-JP" dirty="0"/>
          </a:p>
          <a:p>
            <a:r>
              <a:rPr lang="ja-JP" altLang="en-US"/>
              <a:t>この</a:t>
            </a:r>
            <a:r>
              <a:rPr lang="en-US" altLang="ja-JP" dirty="0"/>
              <a:t>【</a:t>
            </a:r>
            <a:r>
              <a:rPr lang="ja-JP" altLang="en-US"/>
              <a:t>空き家税</a:t>
            </a:r>
            <a:r>
              <a:rPr lang="en-US" altLang="ja-JP" dirty="0"/>
              <a:t>】</a:t>
            </a:r>
            <a:r>
              <a:rPr lang="ja-JP" altLang="en-US"/>
              <a:t>は２０２６年以降に実際に導入され、該当する空き家の所有者の税火右端は１．５倍程度に膨らむ見込みとされています。</a:t>
            </a:r>
            <a:endParaRPr lang="en-US" altLang="ja-JP" dirty="0"/>
          </a:p>
        </p:txBody>
      </p:sp>
      <p:sp>
        <p:nvSpPr>
          <p:cNvPr id="4" name="スライド番号プレースホルダー 3">
            <a:extLst>
              <a:ext uri="{FF2B5EF4-FFF2-40B4-BE49-F238E27FC236}">
                <a16:creationId xmlns:a16="http://schemas.microsoft.com/office/drawing/2014/main" id="{E70BD1D4-11C5-5138-17B4-C09750800D7B}"/>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pic>
        <p:nvPicPr>
          <p:cNvPr id="5" name="図 4">
            <a:extLst>
              <a:ext uri="{FF2B5EF4-FFF2-40B4-BE49-F238E27FC236}">
                <a16:creationId xmlns:a16="http://schemas.microsoft.com/office/drawing/2014/main" id="{E831426B-426E-E085-6A8E-FAA358CC7666}"/>
              </a:ext>
            </a:extLst>
          </p:cNvPr>
          <p:cNvPicPr>
            <a:picLocks noChangeAspect="1"/>
          </p:cNvPicPr>
          <p:nvPr/>
        </p:nvPicPr>
        <p:blipFill>
          <a:blip r:embed="rId2"/>
          <a:stretch>
            <a:fillRect/>
          </a:stretch>
        </p:blipFill>
        <p:spPr>
          <a:xfrm>
            <a:off x="5501771" y="5407113"/>
            <a:ext cx="2963917" cy="1142133"/>
          </a:xfrm>
          <a:prstGeom prst="rect">
            <a:avLst/>
          </a:prstGeom>
        </p:spPr>
      </p:pic>
    </p:spTree>
    <p:extLst>
      <p:ext uri="{BB962C8B-B14F-4D97-AF65-F5344CB8AC3E}">
        <p14:creationId xmlns:p14="http://schemas.microsoft.com/office/powerpoint/2010/main" val="2508090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3BAF9A-82C4-4578-BE79-666C17FBC08A}"/>
              </a:ext>
            </a:extLst>
          </p:cNvPr>
          <p:cNvSpPr>
            <a:spLocks noGrp="1"/>
          </p:cNvSpPr>
          <p:nvPr>
            <p:ph type="title"/>
          </p:nvPr>
        </p:nvSpPr>
        <p:spPr/>
        <p:txBody>
          <a:bodyPr/>
          <a:lstStyle/>
          <a:p>
            <a:r>
              <a:rPr kumimoji="1" lang="ja-JP" altLang="en-US"/>
              <a:t>なぜ、京都市が空き家税を導入したのか？</a:t>
            </a:r>
            <a:r>
              <a:rPr kumimoji="1" lang="en-US" altLang="ja-JP" dirty="0"/>
              <a:t>	</a:t>
            </a:r>
            <a:endParaRPr kumimoji="1" lang="ja-JP" altLang="en-US"/>
          </a:p>
        </p:txBody>
      </p:sp>
      <p:sp>
        <p:nvSpPr>
          <p:cNvPr id="3" name="コンテンツ プレースホルダー 2">
            <a:extLst>
              <a:ext uri="{FF2B5EF4-FFF2-40B4-BE49-F238E27FC236}">
                <a16:creationId xmlns:a16="http://schemas.microsoft.com/office/drawing/2014/main" id="{16015643-6826-C1E7-74D7-AE476EDA7B64}"/>
              </a:ext>
            </a:extLst>
          </p:cNvPr>
          <p:cNvSpPr>
            <a:spLocks noGrp="1"/>
          </p:cNvSpPr>
          <p:nvPr>
            <p:ph idx="1"/>
          </p:nvPr>
        </p:nvSpPr>
        <p:spPr/>
        <p:txBody>
          <a:bodyPr>
            <a:normAutofit/>
          </a:bodyPr>
          <a:lstStyle/>
          <a:p>
            <a:r>
              <a:rPr kumimoji="1" lang="ja-JP" altLang="en-US" sz="2000"/>
              <a:t>国内外問わず観光客で賑わう京都市の財政は実はひっ迫しています。</a:t>
            </a:r>
            <a:endParaRPr kumimoji="1" lang="en-US" altLang="ja-JP" sz="2000" dirty="0"/>
          </a:p>
          <a:p>
            <a:endParaRPr lang="en-US" altLang="ja-JP" sz="2000" dirty="0"/>
          </a:p>
          <a:p>
            <a:r>
              <a:rPr kumimoji="1" lang="ja-JP" altLang="en-US" sz="2000"/>
              <a:t>人口減少の面においても２年続けて、全国の市町村で最多であり、財政面が厳しいことが大きな理由です。</a:t>
            </a:r>
            <a:endParaRPr kumimoji="1" lang="en-US" altLang="ja-JP" sz="2000" dirty="0"/>
          </a:p>
          <a:p>
            <a:endParaRPr lang="en-US" altLang="ja-JP" sz="2000" dirty="0"/>
          </a:p>
          <a:p>
            <a:r>
              <a:rPr kumimoji="1" lang="ja-JP" altLang="en-US" sz="2000"/>
              <a:t>この</a:t>
            </a:r>
            <a:r>
              <a:rPr kumimoji="1" lang="en-US" altLang="ja-JP" sz="2000" dirty="0"/>
              <a:t>【</a:t>
            </a:r>
            <a:r>
              <a:rPr kumimoji="1" lang="ja-JP" altLang="en-US" sz="2000"/>
              <a:t>空き家税</a:t>
            </a:r>
            <a:r>
              <a:rPr kumimoji="1" lang="en-US" altLang="ja-JP" sz="2000" dirty="0"/>
              <a:t>】</a:t>
            </a:r>
            <a:r>
              <a:rPr kumimoji="1" lang="ja-JP" altLang="en-US" sz="2000"/>
              <a:t>を導入することで、京都市の税収は約１０億円増収の見込みとなりますが、</a:t>
            </a:r>
            <a:r>
              <a:rPr lang="ja-JP" altLang="en-US" sz="2000"/>
              <a:t>京都市はあくまでも空き家の利活用を促進することで地域の活性化を行うことが目的で、増収に重きを置いていないと回答しています。</a:t>
            </a:r>
            <a:endParaRPr kumimoji="1" lang="en-US" altLang="ja-JP" sz="2000" dirty="0"/>
          </a:p>
        </p:txBody>
      </p:sp>
      <p:sp>
        <p:nvSpPr>
          <p:cNvPr id="4" name="スライド番号プレースホルダー 3">
            <a:extLst>
              <a:ext uri="{FF2B5EF4-FFF2-40B4-BE49-F238E27FC236}">
                <a16:creationId xmlns:a16="http://schemas.microsoft.com/office/drawing/2014/main" id="{EBFADB35-60AA-CDCF-7B64-306AC3B0C4B8}"/>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pic>
        <p:nvPicPr>
          <p:cNvPr id="5" name="図 4">
            <a:extLst>
              <a:ext uri="{FF2B5EF4-FFF2-40B4-BE49-F238E27FC236}">
                <a16:creationId xmlns:a16="http://schemas.microsoft.com/office/drawing/2014/main" id="{ED700478-8DD1-C065-C665-C9367F6E3C23}"/>
              </a:ext>
            </a:extLst>
          </p:cNvPr>
          <p:cNvPicPr>
            <a:picLocks noChangeAspect="1"/>
          </p:cNvPicPr>
          <p:nvPr/>
        </p:nvPicPr>
        <p:blipFill>
          <a:blip r:embed="rId2"/>
          <a:stretch>
            <a:fillRect/>
          </a:stretch>
        </p:blipFill>
        <p:spPr>
          <a:xfrm>
            <a:off x="4041886" y="4206109"/>
            <a:ext cx="4126886" cy="2321374"/>
          </a:xfrm>
          <a:prstGeom prst="rect">
            <a:avLst/>
          </a:prstGeom>
        </p:spPr>
      </p:pic>
    </p:spTree>
    <p:extLst>
      <p:ext uri="{BB962C8B-B14F-4D97-AF65-F5344CB8AC3E}">
        <p14:creationId xmlns:p14="http://schemas.microsoft.com/office/powerpoint/2010/main" val="4214083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4A5594-DEE5-2235-E85D-A303D5610B67}"/>
              </a:ext>
            </a:extLst>
          </p:cNvPr>
          <p:cNvSpPr>
            <a:spLocks noGrp="1"/>
          </p:cNvSpPr>
          <p:nvPr>
            <p:ph type="title"/>
          </p:nvPr>
        </p:nvSpPr>
        <p:spPr/>
        <p:txBody>
          <a:bodyPr/>
          <a:lstStyle/>
          <a:p>
            <a:r>
              <a:rPr kumimoji="1" lang="en-US" altLang="ja-JP" dirty="0"/>
              <a:t>【</a:t>
            </a:r>
            <a:r>
              <a:rPr kumimoji="1" lang="ja-JP" altLang="en-US"/>
              <a:t>空き家税</a:t>
            </a:r>
            <a:r>
              <a:rPr kumimoji="1" lang="en-US" altLang="ja-JP" dirty="0"/>
              <a:t>】</a:t>
            </a:r>
            <a:r>
              <a:rPr kumimoji="1" lang="ja-JP" altLang="en-US"/>
              <a:t>は京都市だけにとどまるのか？</a:t>
            </a:r>
          </a:p>
        </p:txBody>
      </p:sp>
      <p:sp>
        <p:nvSpPr>
          <p:cNvPr id="3" name="コンテンツ プレースホルダー 2">
            <a:extLst>
              <a:ext uri="{FF2B5EF4-FFF2-40B4-BE49-F238E27FC236}">
                <a16:creationId xmlns:a16="http://schemas.microsoft.com/office/drawing/2014/main" id="{9DA69A31-9A5C-2040-579E-70B6BD9B1139}"/>
              </a:ext>
            </a:extLst>
          </p:cNvPr>
          <p:cNvSpPr>
            <a:spLocks noGrp="1"/>
          </p:cNvSpPr>
          <p:nvPr>
            <p:ph idx="1"/>
          </p:nvPr>
        </p:nvSpPr>
        <p:spPr/>
        <p:txBody>
          <a:bodyPr/>
          <a:lstStyle/>
          <a:p>
            <a:pPr marL="0" indent="0">
              <a:buNone/>
            </a:pPr>
            <a:r>
              <a:rPr kumimoji="1" lang="ja-JP" altLang="en-US"/>
              <a:t>財政がひっ迫している自治体が多いこと、空き家が急激に増えており、管理がしっかりとされないことを考えると、全国で</a:t>
            </a:r>
            <a:r>
              <a:rPr kumimoji="1" lang="en-US" altLang="ja-JP" dirty="0"/>
              <a:t>【</a:t>
            </a:r>
            <a:r>
              <a:rPr kumimoji="1" lang="ja-JP" altLang="en-US"/>
              <a:t>空き家税</a:t>
            </a:r>
            <a:r>
              <a:rPr kumimoji="1" lang="en-US" altLang="ja-JP" dirty="0"/>
              <a:t>】</a:t>
            </a:r>
            <a:r>
              <a:rPr kumimoji="1" lang="ja-JP" altLang="en-US"/>
              <a:t>が一般的なものになる可能性は非常に高いと考えられます。</a:t>
            </a:r>
            <a:endParaRPr kumimoji="1" lang="en-US" altLang="ja-JP" dirty="0"/>
          </a:p>
          <a:p>
            <a:pPr marL="0" indent="0">
              <a:buNone/>
            </a:pPr>
            <a:endParaRPr lang="en-US" altLang="ja-JP" dirty="0"/>
          </a:p>
          <a:p>
            <a:pPr marL="0" indent="0">
              <a:buNone/>
            </a:pPr>
            <a:r>
              <a:rPr kumimoji="1" lang="ja-JP" altLang="en-US"/>
              <a:t>特に、京都市と同様に海外資本が入り、土地・建物の価格が高騰している地域での導入がまず優先的に行われる可能性が高いと想定されています。</a:t>
            </a:r>
          </a:p>
        </p:txBody>
      </p:sp>
      <p:sp>
        <p:nvSpPr>
          <p:cNvPr id="4" name="スライド番号プレースホルダー 3">
            <a:extLst>
              <a:ext uri="{FF2B5EF4-FFF2-40B4-BE49-F238E27FC236}">
                <a16:creationId xmlns:a16="http://schemas.microsoft.com/office/drawing/2014/main" id="{ABA61513-3107-0CA4-879D-7DDDFB09B2CB}"/>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pic>
        <p:nvPicPr>
          <p:cNvPr id="6" name="図 5">
            <a:extLst>
              <a:ext uri="{FF2B5EF4-FFF2-40B4-BE49-F238E27FC236}">
                <a16:creationId xmlns:a16="http://schemas.microsoft.com/office/drawing/2014/main" id="{AAE34F92-8682-055C-02C7-D340B7D5C732}"/>
              </a:ext>
            </a:extLst>
          </p:cNvPr>
          <p:cNvPicPr>
            <a:picLocks noChangeAspect="1"/>
          </p:cNvPicPr>
          <p:nvPr/>
        </p:nvPicPr>
        <p:blipFill>
          <a:blip r:embed="rId2"/>
          <a:stretch>
            <a:fillRect/>
          </a:stretch>
        </p:blipFill>
        <p:spPr>
          <a:xfrm>
            <a:off x="3167555" y="4707528"/>
            <a:ext cx="3364230" cy="2002518"/>
          </a:xfrm>
          <a:prstGeom prst="rect">
            <a:avLst/>
          </a:prstGeom>
        </p:spPr>
      </p:pic>
    </p:spTree>
    <p:extLst>
      <p:ext uri="{BB962C8B-B14F-4D97-AF65-F5344CB8AC3E}">
        <p14:creationId xmlns:p14="http://schemas.microsoft.com/office/powerpoint/2010/main" val="1510179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6D8CA2-FAA0-D3C5-52AF-02BA31664555}"/>
              </a:ext>
            </a:extLst>
          </p:cNvPr>
          <p:cNvSpPr>
            <a:spLocks noGrp="1"/>
          </p:cNvSpPr>
          <p:nvPr>
            <p:ph type="title"/>
          </p:nvPr>
        </p:nvSpPr>
        <p:spPr/>
        <p:txBody>
          <a:bodyPr/>
          <a:lstStyle/>
          <a:p>
            <a:r>
              <a:rPr kumimoji="1" lang="ja-JP" altLang="en-US"/>
              <a:t>今後の流れとして</a:t>
            </a:r>
          </a:p>
        </p:txBody>
      </p:sp>
      <p:sp>
        <p:nvSpPr>
          <p:cNvPr id="4" name="スライド番号プレースホルダー 3">
            <a:extLst>
              <a:ext uri="{FF2B5EF4-FFF2-40B4-BE49-F238E27FC236}">
                <a16:creationId xmlns:a16="http://schemas.microsoft.com/office/drawing/2014/main" id="{E49DAB3A-B47F-58D0-76D6-10B832FF09C5}"/>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
        <p:nvSpPr>
          <p:cNvPr id="6" name="コンテンツ プレースホルダー 5">
            <a:extLst>
              <a:ext uri="{FF2B5EF4-FFF2-40B4-BE49-F238E27FC236}">
                <a16:creationId xmlns:a16="http://schemas.microsoft.com/office/drawing/2014/main" id="{D37B6BE0-AA1B-7DC3-FCC7-045EEEFB7B73}"/>
              </a:ext>
            </a:extLst>
          </p:cNvPr>
          <p:cNvSpPr>
            <a:spLocks noGrp="1"/>
          </p:cNvSpPr>
          <p:nvPr>
            <p:ph idx="1"/>
          </p:nvPr>
        </p:nvSpPr>
        <p:spPr>
          <a:xfrm>
            <a:off x="470995" y="2115457"/>
            <a:ext cx="7886700" cy="5187026"/>
          </a:xfrm>
        </p:spPr>
        <p:txBody>
          <a:bodyPr/>
          <a:lstStyle/>
          <a:p>
            <a:r>
              <a:rPr lang="ja-JP" altLang="en-US"/>
              <a:t>相続土地国庫帰属制度（令和</a:t>
            </a:r>
            <a:r>
              <a:rPr lang="en-US" altLang="ja-JP" dirty="0"/>
              <a:t>5</a:t>
            </a:r>
            <a:r>
              <a:rPr lang="ja-JP" altLang="en-US"/>
              <a:t>年</a:t>
            </a:r>
            <a:r>
              <a:rPr lang="en-US" altLang="ja-JP" dirty="0"/>
              <a:t>4</a:t>
            </a:r>
            <a:r>
              <a:rPr lang="ja-JP" altLang="en-US"/>
              <a:t>月</a:t>
            </a:r>
            <a:r>
              <a:rPr lang="en-US" altLang="ja-JP" dirty="0"/>
              <a:t>27</a:t>
            </a:r>
            <a:r>
              <a:rPr lang="ja-JP" altLang="en-US"/>
              <a:t>日施行）</a:t>
            </a:r>
            <a:endParaRPr lang="en-US" altLang="ja-JP" dirty="0"/>
          </a:p>
          <a:p>
            <a:endParaRPr lang="en-US" altLang="ja-JP" dirty="0"/>
          </a:p>
          <a:p>
            <a:r>
              <a:rPr lang="ja-JP" altLang="en-US"/>
              <a:t>相続登記の義務化（令和</a:t>
            </a:r>
            <a:r>
              <a:rPr lang="en-US" altLang="ja-JP" dirty="0"/>
              <a:t>6</a:t>
            </a:r>
            <a:r>
              <a:rPr lang="ja-JP" altLang="en-US"/>
              <a:t>年</a:t>
            </a:r>
            <a:r>
              <a:rPr lang="en-US" altLang="ja-JP" dirty="0"/>
              <a:t>4</a:t>
            </a:r>
            <a:r>
              <a:rPr lang="ja-JP" altLang="en-US"/>
              <a:t>月</a:t>
            </a:r>
            <a:r>
              <a:rPr lang="en-US" altLang="ja-JP" dirty="0"/>
              <a:t>1</a:t>
            </a:r>
            <a:r>
              <a:rPr lang="ja-JP" altLang="en-US"/>
              <a:t>日施行）</a:t>
            </a:r>
            <a:endParaRPr lang="en-US" altLang="ja-JP" dirty="0"/>
          </a:p>
          <a:p>
            <a:endParaRPr lang="en-US" altLang="ja-JP" dirty="0"/>
          </a:p>
          <a:p>
            <a:r>
              <a:rPr lang="ja-JP" altLang="en-US"/>
              <a:t>京都市にて空き家税スタート（令和</a:t>
            </a:r>
            <a:r>
              <a:rPr lang="en-US" altLang="ja-JP" dirty="0"/>
              <a:t>8</a:t>
            </a:r>
            <a:r>
              <a:rPr lang="ja-JP" altLang="en-US"/>
              <a:t>年）</a:t>
            </a:r>
            <a:endParaRPr lang="en-US" altLang="ja-JP" dirty="0"/>
          </a:p>
          <a:p>
            <a:endParaRPr lang="en-US" altLang="ja-JP" dirty="0"/>
          </a:p>
          <a:p>
            <a:pPr marL="0" indent="0">
              <a:buNone/>
            </a:pPr>
            <a:endParaRPr lang="en-US" altLang="ja-JP" dirty="0"/>
          </a:p>
          <a:p>
            <a:endParaRPr lang="en-US" altLang="ja-JP" dirty="0"/>
          </a:p>
          <a:p>
            <a:endParaRPr lang="ja-JP" altLang="en-US"/>
          </a:p>
        </p:txBody>
      </p:sp>
    </p:spTree>
    <p:extLst>
      <p:ext uri="{BB962C8B-B14F-4D97-AF65-F5344CB8AC3E}">
        <p14:creationId xmlns:p14="http://schemas.microsoft.com/office/powerpoint/2010/main" val="374870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E9E128-F216-A249-BC69-7F5EDC3131E8}"/>
              </a:ext>
            </a:extLst>
          </p:cNvPr>
          <p:cNvSpPr>
            <a:spLocks noGrp="1"/>
          </p:cNvSpPr>
          <p:nvPr>
            <p:ph type="title"/>
          </p:nvPr>
        </p:nvSpPr>
        <p:spPr>
          <a:xfrm>
            <a:off x="122465" y="193676"/>
            <a:ext cx="6841043" cy="345393"/>
          </a:xfrm>
        </p:spPr>
        <p:txBody>
          <a:bodyPr>
            <a:normAutofit fontScale="90000"/>
          </a:bodyPr>
          <a:lstStyle/>
          <a:p>
            <a:r>
              <a:rPr lang="ja-JP" altLang="en-US" sz="2800"/>
              <a:t>相続土地の登記義務化（令和</a:t>
            </a:r>
            <a:r>
              <a:rPr lang="en-US" altLang="ja-JP" sz="2800" dirty="0"/>
              <a:t>6</a:t>
            </a:r>
            <a:r>
              <a:rPr lang="ja-JP" altLang="en-US" sz="2800"/>
              <a:t>年</a:t>
            </a:r>
            <a:r>
              <a:rPr lang="en-US" altLang="ja-JP" sz="2800" dirty="0"/>
              <a:t>4</a:t>
            </a:r>
            <a:r>
              <a:rPr lang="ja-JP" altLang="en-US" sz="2800"/>
              <a:t>月</a:t>
            </a:r>
            <a:r>
              <a:rPr lang="en-US" altLang="ja-JP" sz="2800" dirty="0"/>
              <a:t>1</a:t>
            </a:r>
            <a:r>
              <a:rPr lang="ja-JP" altLang="en-US" sz="2800"/>
              <a:t>日開始）</a:t>
            </a:r>
            <a:endParaRPr kumimoji="1" lang="ja-JP" altLang="en-US" sz="2800"/>
          </a:p>
        </p:txBody>
      </p:sp>
      <p:pic>
        <p:nvPicPr>
          <p:cNvPr id="5" name="コンテンツ プレースホルダー 4" descr="テキスト&#10;&#10;低い精度で自動的に生成された説明">
            <a:extLst>
              <a:ext uri="{FF2B5EF4-FFF2-40B4-BE49-F238E27FC236}">
                <a16:creationId xmlns:a16="http://schemas.microsoft.com/office/drawing/2014/main" id="{30F1FF8C-486E-CC48-9203-06DD339C15AE}"/>
              </a:ext>
            </a:extLst>
          </p:cNvPr>
          <p:cNvPicPr>
            <a:picLocks noGrp="1" noChangeAspect="1"/>
          </p:cNvPicPr>
          <p:nvPr>
            <p:ph idx="1"/>
          </p:nvPr>
        </p:nvPicPr>
        <p:blipFill>
          <a:blip r:embed="rId2"/>
          <a:stretch>
            <a:fillRect/>
          </a:stretch>
        </p:blipFill>
        <p:spPr>
          <a:xfrm>
            <a:off x="365760" y="2233924"/>
            <a:ext cx="8412480" cy="3503936"/>
          </a:xfrm>
        </p:spPr>
      </p:pic>
      <p:sp>
        <p:nvSpPr>
          <p:cNvPr id="3" name="テキスト ボックス 2">
            <a:extLst>
              <a:ext uri="{FF2B5EF4-FFF2-40B4-BE49-F238E27FC236}">
                <a16:creationId xmlns:a16="http://schemas.microsoft.com/office/drawing/2014/main" id="{52C09E63-2A65-5740-9C3F-0AAEC160F19C}"/>
              </a:ext>
            </a:extLst>
          </p:cNvPr>
          <p:cNvSpPr txBox="1"/>
          <p:nvPr/>
        </p:nvSpPr>
        <p:spPr>
          <a:xfrm>
            <a:off x="377190" y="1020402"/>
            <a:ext cx="8217314" cy="923330"/>
          </a:xfrm>
          <a:prstGeom prst="rect">
            <a:avLst/>
          </a:prstGeom>
          <a:noFill/>
        </p:spPr>
        <p:txBody>
          <a:bodyPr wrap="none" rtlCol="0">
            <a:spAutoFit/>
          </a:bodyPr>
          <a:lstStyle/>
          <a:p>
            <a:r>
              <a:rPr kumimoji="1" lang="ja-JP" altLang="en-US"/>
              <a:t>土地所有者が亡くなった際に亡くなった方の配偶者や子どもといった相続人は</a:t>
            </a:r>
          </a:p>
          <a:p>
            <a:r>
              <a:rPr kumimoji="1" lang="ja-JP" altLang="en-US"/>
              <a:t>取得を知ってから３年以内に相続登記することが必要</a:t>
            </a:r>
          </a:p>
          <a:p>
            <a:r>
              <a:rPr kumimoji="1" lang="ja-JP" altLang="en-US"/>
              <a:t>正当な理由なく怠れば１０万円以下の過料</a:t>
            </a:r>
          </a:p>
        </p:txBody>
      </p:sp>
    </p:spTree>
    <p:extLst>
      <p:ext uri="{BB962C8B-B14F-4D97-AF65-F5344CB8AC3E}">
        <p14:creationId xmlns:p14="http://schemas.microsoft.com/office/powerpoint/2010/main" val="2149006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B737EF-935C-D142-B7F8-CFE7CDFED250}"/>
              </a:ext>
            </a:extLst>
          </p:cNvPr>
          <p:cNvSpPr>
            <a:spLocks noGrp="1"/>
          </p:cNvSpPr>
          <p:nvPr>
            <p:ph type="title"/>
          </p:nvPr>
        </p:nvSpPr>
        <p:spPr>
          <a:xfrm>
            <a:off x="95002" y="30161"/>
            <a:ext cx="7791697" cy="559119"/>
          </a:xfrm>
        </p:spPr>
        <p:txBody>
          <a:bodyPr>
            <a:normAutofit fontScale="90000"/>
          </a:bodyPr>
          <a:lstStyle/>
          <a:p>
            <a:br>
              <a:rPr lang="en-US" altLang="ja-JP" sz="2800" dirty="0"/>
            </a:br>
            <a:r>
              <a:rPr lang="ja-JP" altLang="en-US" sz="3100"/>
              <a:t>国庫帰属制度（令和</a:t>
            </a:r>
            <a:r>
              <a:rPr lang="en-US" altLang="ja-JP" sz="3100" dirty="0"/>
              <a:t>5</a:t>
            </a:r>
            <a:r>
              <a:rPr lang="ja-JP" altLang="en-US" sz="3100"/>
              <a:t>年</a:t>
            </a:r>
            <a:r>
              <a:rPr lang="en-US" altLang="ja-JP" sz="3100" dirty="0"/>
              <a:t>4</a:t>
            </a:r>
            <a:r>
              <a:rPr lang="ja-JP" altLang="en-US" sz="3100"/>
              <a:t>月</a:t>
            </a:r>
            <a:r>
              <a:rPr lang="en-US" altLang="ja-JP" sz="3100" dirty="0"/>
              <a:t>27</a:t>
            </a:r>
            <a:r>
              <a:rPr lang="ja-JP" altLang="en-US" sz="3100"/>
              <a:t>日開始）</a:t>
            </a:r>
            <a:br>
              <a:rPr lang="ja-JP" altLang="en-US" sz="3100"/>
            </a:br>
            <a:endParaRPr kumimoji="1" lang="ja-JP" altLang="en-US" sz="3100"/>
          </a:p>
        </p:txBody>
      </p:sp>
      <p:pic>
        <p:nvPicPr>
          <p:cNvPr id="5" name="コンテンツ プレースホルダー 4" descr="QR コード が含まれている画像&#10;&#10;自動的に生成された説明">
            <a:extLst>
              <a:ext uri="{FF2B5EF4-FFF2-40B4-BE49-F238E27FC236}">
                <a16:creationId xmlns:a16="http://schemas.microsoft.com/office/drawing/2014/main" id="{18DC57D6-2E9D-2F4B-BFA4-79B300042D83}"/>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285750" y="1681238"/>
            <a:ext cx="8561070" cy="4548112"/>
          </a:xfrm>
        </p:spPr>
      </p:pic>
      <p:sp>
        <p:nvSpPr>
          <p:cNvPr id="6" name="テキスト ボックス 5">
            <a:extLst>
              <a:ext uri="{FF2B5EF4-FFF2-40B4-BE49-F238E27FC236}">
                <a16:creationId xmlns:a16="http://schemas.microsoft.com/office/drawing/2014/main" id="{1A7ABA33-02A4-8F4A-8DDD-A0CB341F09F9}"/>
              </a:ext>
            </a:extLst>
          </p:cNvPr>
          <p:cNvSpPr txBox="1"/>
          <p:nvPr/>
        </p:nvSpPr>
        <p:spPr>
          <a:xfrm>
            <a:off x="285750" y="935204"/>
            <a:ext cx="8263890" cy="400110"/>
          </a:xfrm>
          <a:prstGeom prst="rect">
            <a:avLst/>
          </a:prstGeom>
          <a:noFill/>
        </p:spPr>
        <p:txBody>
          <a:bodyPr wrap="square" rtlCol="0">
            <a:spAutoFit/>
          </a:bodyPr>
          <a:lstStyle/>
          <a:p>
            <a:r>
              <a:rPr kumimoji="1" lang="ja-JP" altLang="en-US" sz="2000"/>
              <a:t>相続した不要な土地の所有権を国に対して返すことができる制度</a:t>
            </a:r>
          </a:p>
        </p:txBody>
      </p:sp>
    </p:spTree>
    <p:extLst>
      <p:ext uri="{BB962C8B-B14F-4D97-AF65-F5344CB8AC3E}">
        <p14:creationId xmlns:p14="http://schemas.microsoft.com/office/powerpoint/2010/main" val="2235090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E9E128-F216-A249-BC69-7F5EDC3131E8}"/>
              </a:ext>
            </a:extLst>
          </p:cNvPr>
          <p:cNvSpPr>
            <a:spLocks noGrp="1"/>
          </p:cNvSpPr>
          <p:nvPr>
            <p:ph type="title"/>
          </p:nvPr>
        </p:nvSpPr>
        <p:spPr>
          <a:xfrm>
            <a:off x="122465" y="193676"/>
            <a:ext cx="6841043" cy="345393"/>
          </a:xfrm>
        </p:spPr>
        <p:txBody>
          <a:bodyPr>
            <a:normAutofit fontScale="90000"/>
          </a:bodyPr>
          <a:lstStyle/>
          <a:p>
            <a:r>
              <a:rPr kumimoji="1" lang="ja-JP" altLang="en-US" sz="2800"/>
              <a:t>今国会法案審議中</a:t>
            </a:r>
          </a:p>
        </p:txBody>
      </p:sp>
      <p:sp>
        <p:nvSpPr>
          <p:cNvPr id="8" name="テキスト ボックス 7">
            <a:extLst>
              <a:ext uri="{FF2B5EF4-FFF2-40B4-BE49-F238E27FC236}">
                <a16:creationId xmlns:a16="http://schemas.microsoft.com/office/drawing/2014/main" id="{D34FD630-0802-B3EA-4FF8-BEA0F34D4E4E}"/>
              </a:ext>
            </a:extLst>
          </p:cNvPr>
          <p:cNvSpPr txBox="1"/>
          <p:nvPr/>
        </p:nvSpPr>
        <p:spPr>
          <a:xfrm>
            <a:off x="209267" y="1005840"/>
            <a:ext cx="8740423" cy="5262979"/>
          </a:xfrm>
          <a:prstGeom prst="rect">
            <a:avLst/>
          </a:prstGeom>
          <a:noFill/>
        </p:spPr>
        <p:txBody>
          <a:bodyPr wrap="square" rtlCol="0">
            <a:spAutoFit/>
          </a:bodyPr>
          <a:lstStyle/>
          <a:p>
            <a:r>
              <a:rPr kumimoji="1" lang="ja-JP" altLang="en-US" sz="2400">
                <a:latin typeface="MS Gothic" panose="020B0609070205080204" pitchFamily="49" charset="-128"/>
                <a:ea typeface="MS Gothic" panose="020B0609070205080204" pitchFamily="49" charset="-128"/>
              </a:rPr>
              <a:t>１、管理が不十分な物件を新たに「管理不全空き家」と規定。</a:t>
            </a:r>
          </a:p>
          <a:p>
            <a:r>
              <a:rPr kumimoji="1" lang="ja-JP" altLang="en-US" sz="2400">
                <a:latin typeface="MS Gothic" panose="020B0609070205080204" pitchFamily="49" charset="-128"/>
                <a:ea typeface="MS Gothic" panose="020B0609070205080204" pitchFamily="49" charset="-128"/>
              </a:rPr>
              <a:t>　　住宅としての固定資産税の優遇措置を解除する。</a:t>
            </a:r>
            <a:endParaRPr kumimoji="1" lang="en-US" altLang="ja-JP" sz="2400" dirty="0">
              <a:latin typeface="MS Gothic" panose="020B0609070205080204" pitchFamily="49" charset="-128"/>
              <a:ea typeface="MS Gothic" panose="020B0609070205080204" pitchFamily="49" charset="-128"/>
            </a:endParaRPr>
          </a:p>
          <a:p>
            <a:endParaRPr kumimoji="1" lang="en-US" altLang="ja-JP" sz="2400" dirty="0">
              <a:latin typeface="MS Gothic" panose="020B0609070205080204" pitchFamily="49" charset="-128"/>
              <a:ea typeface="MS Gothic" panose="020B0609070205080204" pitchFamily="49" charset="-128"/>
            </a:endParaRPr>
          </a:p>
          <a:p>
            <a:endParaRPr kumimoji="1" lang="ja-JP" altLang="en-US" sz="2400">
              <a:latin typeface="MS Gothic" panose="020B0609070205080204" pitchFamily="49" charset="-128"/>
              <a:ea typeface="MS Gothic" panose="020B0609070205080204" pitchFamily="49" charset="-128"/>
            </a:endParaRPr>
          </a:p>
          <a:p>
            <a:r>
              <a:rPr kumimoji="1" lang="ja-JP" altLang="en-US" sz="2400">
                <a:latin typeface="MS Gothic" panose="020B0609070205080204" pitchFamily="49" charset="-128"/>
                <a:ea typeface="MS Gothic" panose="020B0609070205080204" pitchFamily="49" charset="-128"/>
              </a:rPr>
              <a:t>２、所有者が空き家の活用、管理方法を相談しやすい</a:t>
            </a:r>
          </a:p>
          <a:p>
            <a:r>
              <a:rPr kumimoji="1" lang="ja-JP" altLang="en-US" sz="2400">
                <a:latin typeface="MS Gothic" panose="020B0609070205080204" pitchFamily="49" charset="-128"/>
                <a:ea typeface="MS Gothic" panose="020B0609070205080204" pitchFamily="49" charset="-128"/>
              </a:rPr>
              <a:t>　　環境を整えるため自治体が</a:t>
            </a:r>
            <a:r>
              <a:rPr kumimoji="1" lang="ja-JP" altLang="en" sz="2400">
                <a:latin typeface="MS Gothic" panose="020B0609070205080204" pitchFamily="49" charset="-128"/>
                <a:ea typeface="MS Gothic" panose="020B0609070205080204" pitchFamily="49" charset="-128"/>
              </a:rPr>
              <a:t>ＮＰＯ</a:t>
            </a:r>
            <a:r>
              <a:rPr kumimoji="1" lang="ja-JP" altLang="en-US" sz="2400">
                <a:latin typeface="MS Gothic" panose="020B0609070205080204" pitchFamily="49" charset="-128"/>
                <a:ea typeface="MS Gothic" panose="020B0609070205080204" pitchFamily="49" charset="-128"/>
              </a:rPr>
              <a:t>法人などを</a:t>
            </a:r>
          </a:p>
          <a:p>
            <a:r>
              <a:rPr kumimoji="1" lang="ja-JP" altLang="en-US" sz="2400">
                <a:latin typeface="MS Gothic" panose="020B0609070205080204" pitchFamily="49" charset="-128"/>
                <a:ea typeface="MS Gothic" panose="020B0609070205080204" pitchFamily="49" charset="-128"/>
              </a:rPr>
              <a:t>　　空き家の活用の「支援法人」に指定。</a:t>
            </a:r>
            <a:endParaRPr kumimoji="1" lang="en-US" altLang="ja-JP" sz="2400" dirty="0">
              <a:latin typeface="MS Gothic" panose="020B0609070205080204" pitchFamily="49" charset="-128"/>
              <a:ea typeface="MS Gothic" panose="020B0609070205080204" pitchFamily="49" charset="-128"/>
            </a:endParaRPr>
          </a:p>
          <a:p>
            <a:endParaRPr kumimoji="1" lang="en-US" altLang="ja-JP" sz="2400" dirty="0">
              <a:latin typeface="MS Gothic" panose="020B0609070205080204" pitchFamily="49" charset="-128"/>
              <a:ea typeface="MS Gothic" panose="020B0609070205080204" pitchFamily="49" charset="-128"/>
            </a:endParaRPr>
          </a:p>
          <a:p>
            <a:endParaRPr kumimoji="1" lang="ja-JP" altLang="en-US" sz="2400">
              <a:latin typeface="MS Gothic" panose="020B0609070205080204" pitchFamily="49" charset="-128"/>
              <a:ea typeface="MS Gothic" panose="020B0609070205080204" pitchFamily="49" charset="-128"/>
            </a:endParaRPr>
          </a:p>
          <a:p>
            <a:r>
              <a:rPr kumimoji="1" lang="ja-JP" altLang="en-US" sz="2400">
                <a:latin typeface="MS Gothic" panose="020B0609070205080204" pitchFamily="49" charset="-128"/>
                <a:ea typeface="MS Gothic" panose="020B0609070205080204" pitchFamily="49" charset="-128"/>
              </a:rPr>
              <a:t>３、空き家を活用でネックになるのが「区域」の問題</a:t>
            </a:r>
          </a:p>
          <a:p>
            <a:r>
              <a:rPr kumimoji="1" lang="ja-JP" altLang="en-US" sz="2400">
                <a:latin typeface="MS Gothic" panose="020B0609070205080204" pitchFamily="49" charset="-128"/>
                <a:ea typeface="MS Gothic" panose="020B0609070205080204" pitchFamily="49" charset="-128"/>
              </a:rPr>
              <a:t>　　活用できる空き家はあるが</a:t>
            </a:r>
            <a:endParaRPr kumimoji="1" lang="en-US" altLang="ja-JP" sz="2400" dirty="0">
              <a:latin typeface="MS Gothic" panose="020B0609070205080204" pitchFamily="49" charset="-128"/>
              <a:ea typeface="MS Gothic" panose="020B0609070205080204" pitchFamily="49" charset="-128"/>
            </a:endParaRPr>
          </a:p>
          <a:p>
            <a:r>
              <a:rPr kumimoji="1" lang="ja-JP" altLang="en-US" sz="2400">
                <a:latin typeface="MS Gothic" panose="020B0609070205080204" pitchFamily="49" charset="-128"/>
                <a:ea typeface="MS Gothic" panose="020B0609070205080204" pitchFamily="49" charset="-128"/>
              </a:rPr>
              <a:t>　　区域の制限で思い通りに活用ができない。</a:t>
            </a:r>
          </a:p>
          <a:p>
            <a:r>
              <a:rPr kumimoji="1" lang="ja-JP" altLang="en-US" sz="2400">
                <a:latin typeface="MS Gothic" panose="020B0609070205080204" pitchFamily="49" charset="-128"/>
                <a:ea typeface="MS Gothic" panose="020B0609070205080204" pitchFamily="49" charset="-128"/>
              </a:rPr>
              <a:t>　　カフェや宿泊施設などへ空き家を転用しやすくするため</a:t>
            </a:r>
          </a:p>
          <a:p>
            <a:r>
              <a:rPr kumimoji="1" lang="ja-JP" altLang="en-US" sz="2400">
                <a:latin typeface="MS Gothic" panose="020B0609070205080204" pitchFamily="49" charset="-128"/>
                <a:ea typeface="MS Gothic" panose="020B0609070205080204" pitchFamily="49" charset="-128"/>
              </a:rPr>
              <a:t>　　「促進区域」を１００地区（市町村）に設定。</a:t>
            </a:r>
          </a:p>
        </p:txBody>
      </p:sp>
    </p:spTree>
    <p:extLst>
      <p:ext uri="{BB962C8B-B14F-4D97-AF65-F5344CB8AC3E}">
        <p14:creationId xmlns:p14="http://schemas.microsoft.com/office/powerpoint/2010/main" val="2644335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A273B3-43EF-6BC7-C7B9-9E504424C97D}"/>
              </a:ext>
            </a:extLst>
          </p:cNvPr>
          <p:cNvSpPr>
            <a:spLocks noGrp="1"/>
          </p:cNvSpPr>
          <p:nvPr>
            <p:ph type="title"/>
          </p:nvPr>
        </p:nvSpPr>
        <p:spPr/>
        <p:txBody>
          <a:bodyPr/>
          <a:lstStyle/>
          <a:p>
            <a:r>
              <a:rPr kumimoji="1" lang="ja-JP" altLang="en-US"/>
              <a:t>空き家税導入に対してできることは？？</a:t>
            </a:r>
          </a:p>
        </p:txBody>
      </p:sp>
      <p:sp>
        <p:nvSpPr>
          <p:cNvPr id="3" name="コンテンツ プレースホルダー 2">
            <a:extLst>
              <a:ext uri="{FF2B5EF4-FFF2-40B4-BE49-F238E27FC236}">
                <a16:creationId xmlns:a16="http://schemas.microsoft.com/office/drawing/2014/main" id="{FAB72C7A-81D0-7DF2-6145-72F49A021CA7}"/>
              </a:ext>
            </a:extLst>
          </p:cNvPr>
          <p:cNvSpPr>
            <a:spLocks noGrp="1"/>
          </p:cNvSpPr>
          <p:nvPr>
            <p:ph idx="1"/>
          </p:nvPr>
        </p:nvSpPr>
        <p:spPr/>
        <p:txBody>
          <a:bodyPr/>
          <a:lstStyle/>
          <a:p>
            <a:pPr marL="0" indent="0">
              <a:buNone/>
            </a:pPr>
            <a:endParaRPr lang="en-US" altLang="ja-JP" dirty="0"/>
          </a:p>
          <a:p>
            <a:pPr marL="0" indent="0">
              <a:buNone/>
            </a:pPr>
            <a:endParaRPr lang="en-US" altLang="ja-JP" dirty="0"/>
          </a:p>
          <a:p>
            <a:pPr marL="0" indent="0">
              <a:buNone/>
            </a:pPr>
            <a:endParaRPr lang="en-US" altLang="ja-JP" dirty="0"/>
          </a:p>
          <a:p>
            <a:pPr marL="0" indent="0">
              <a:buNone/>
            </a:pPr>
            <a:r>
              <a:rPr lang="ja-JP" altLang="en-US"/>
              <a:t>空き家アドバイザー協議会は</a:t>
            </a:r>
            <a:endParaRPr lang="en-US" altLang="ja-JP" dirty="0"/>
          </a:p>
          <a:p>
            <a:pPr marL="0" indent="0">
              <a:buNone/>
            </a:pPr>
            <a:r>
              <a:rPr kumimoji="1" lang="ja-JP" altLang="en-US"/>
              <a:t>建築・不動産・解体・片付け・士業のプロで</a:t>
            </a:r>
            <a:endParaRPr kumimoji="1" lang="en-US" altLang="ja-JP" dirty="0"/>
          </a:p>
          <a:p>
            <a:pPr marL="0" indent="0">
              <a:buNone/>
            </a:pPr>
            <a:r>
              <a:rPr kumimoji="1" lang="ja-JP" altLang="en-US"/>
              <a:t>構成されるワンストップで空き家課題解決を行うことができるチームです。</a:t>
            </a:r>
            <a:endParaRPr kumimoji="1" lang="en-US" altLang="ja-JP" dirty="0"/>
          </a:p>
          <a:p>
            <a:pPr marL="0" indent="0">
              <a:buNone/>
            </a:pPr>
            <a:endParaRPr lang="en-US" altLang="ja-JP" dirty="0"/>
          </a:p>
        </p:txBody>
      </p:sp>
      <p:sp>
        <p:nvSpPr>
          <p:cNvPr id="4" name="スライド番号プレースホルダー 3">
            <a:extLst>
              <a:ext uri="{FF2B5EF4-FFF2-40B4-BE49-F238E27FC236}">
                <a16:creationId xmlns:a16="http://schemas.microsoft.com/office/drawing/2014/main" id="{C3D7813C-F261-6119-9B5D-E3F9900616A5}"/>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Tree>
    <p:extLst>
      <p:ext uri="{BB962C8B-B14F-4D97-AF65-F5344CB8AC3E}">
        <p14:creationId xmlns:p14="http://schemas.microsoft.com/office/powerpoint/2010/main" val="921478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3217941D-2E47-4367-9F18-340D3CD4ACD4}"/>
              </a:ext>
            </a:extLst>
          </p:cNvPr>
          <p:cNvSpPr>
            <a:spLocks noGrp="1"/>
          </p:cNvSpPr>
          <p:nvPr>
            <p:ph idx="1"/>
          </p:nvPr>
        </p:nvSpPr>
        <p:spPr/>
        <p:txBody>
          <a:bodyPr/>
          <a:lstStyle/>
          <a:p>
            <a:pPr marL="0" indent="0">
              <a:buNone/>
            </a:pPr>
            <a:endParaRPr kumimoji="1" lang="en-US" altLang="ja-JP" dirty="0"/>
          </a:p>
          <a:p>
            <a:pPr marL="0" indent="0">
              <a:buNone/>
            </a:pPr>
            <a:endParaRPr lang="en-US" altLang="ja-JP" dirty="0"/>
          </a:p>
          <a:p>
            <a:pPr marL="0" indent="0">
              <a:buNone/>
            </a:pPr>
            <a:r>
              <a:rPr lang="ja-JP" altLang="en-US"/>
              <a:t>今月の学習プログラムは、今までご紹介してきた</a:t>
            </a:r>
            <a:r>
              <a:rPr kumimoji="1" lang="ja-JP" altLang="en-US"/>
              <a:t>空き家税や相続土地国庫帰属制度、相続登記の義務化、空き家課題解決の官民連携強化等について支部としてできることについて会員同士で協議をしてみて下さい！</a:t>
            </a:r>
          </a:p>
          <a:p>
            <a:pPr marL="0" indent="0">
              <a:buNone/>
            </a:pPr>
            <a:endParaRPr kumimoji="1" lang="ja-JP" altLang="en-US"/>
          </a:p>
          <a:p>
            <a:pPr marL="0" indent="0">
              <a:buNone/>
            </a:pPr>
            <a:r>
              <a:rPr kumimoji="1" lang="ja-JP" altLang="en-US"/>
              <a:t>様々な専門家が集まるこのチームでできることは非常に多いんだと考えています。</a:t>
            </a:r>
          </a:p>
        </p:txBody>
      </p:sp>
      <p:sp>
        <p:nvSpPr>
          <p:cNvPr id="4" name="スライド番号プレースホルダー 3">
            <a:extLst>
              <a:ext uri="{FF2B5EF4-FFF2-40B4-BE49-F238E27FC236}">
                <a16:creationId xmlns:a16="http://schemas.microsoft.com/office/drawing/2014/main" id="{AC8F2C05-3277-A3AB-8E2E-D159724D18A6}"/>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
        <p:nvSpPr>
          <p:cNvPr id="5" name="タイトル 1">
            <a:extLst>
              <a:ext uri="{FF2B5EF4-FFF2-40B4-BE49-F238E27FC236}">
                <a16:creationId xmlns:a16="http://schemas.microsoft.com/office/drawing/2014/main" id="{95C28C7E-CC91-A618-A6F8-BC297A124D67}"/>
              </a:ext>
            </a:extLst>
          </p:cNvPr>
          <p:cNvSpPr txBox="1">
            <a:spLocks/>
          </p:cNvSpPr>
          <p:nvPr/>
        </p:nvSpPr>
        <p:spPr>
          <a:xfrm>
            <a:off x="0" y="48664"/>
            <a:ext cx="7886700" cy="5591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r>
              <a:rPr lang="ja-JP" altLang="en-US"/>
              <a:t>空き家税導入に対してできることは？？</a:t>
            </a:r>
          </a:p>
        </p:txBody>
      </p:sp>
    </p:spTree>
    <p:extLst>
      <p:ext uri="{BB962C8B-B14F-4D97-AF65-F5344CB8AC3E}">
        <p14:creationId xmlns:p14="http://schemas.microsoft.com/office/powerpoint/2010/main" val="128576419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3219</TotalTime>
  <Words>722</Words>
  <Application>Microsoft Macintosh PowerPoint</Application>
  <PresentationFormat>画面に合わせる (4:3)</PresentationFormat>
  <Paragraphs>66</Paragraphs>
  <Slides>10</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10</vt:i4>
      </vt:variant>
    </vt:vector>
  </HeadingPairs>
  <TitlesOfParts>
    <vt:vector size="17" baseType="lpstr">
      <vt:lpstr>ＭＳ ゴシック</vt:lpstr>
      <vt:lpstr>ＭＳ ゴシック</vt:lpstr>
      <vt:lpstr>游ゴシック</vt:lpstr>
      <vt:lpstr>Arial</vt:lpstr>
      <vt:lpstr>Calibri</vt:lpstr>
      <vt:lpstr>Calibri Light</vt:lpstr>
      <vt:lpstr>Office テーマ</vt:lpstr>
      <vt:lpstr> 一般社団法人 全国空き家アドバイザー協議会　　　○○県○○支部  令和５年４月度例会 学習プログラム用 （過去の例会資料も参考にしてください）</vt:lpstr>
      <vt:lpstr>京都市の条例にて空き家税が新設されました</vt:lpstr>
      <vt:lpstr>なぜ、京都市が空き家税を導入したのか？ </vt:lpstr>
      <vt:lpstr>【空き家税】は京都市だけにとどまるのか？</vt:lpstr>
      <vt:lpstr>今後の流れとして</vt:lpstr>
      <vt:lpstr>相続土地の登記義務化（令和6年4月1日開始）</vt:lpstr>
      <vt:lpstr> 国庫帰属制度（令和5年4月27日開始） </vt:lpstr>
      <vt:lpstr>今国会法案審議中</vt:lpstr>
      <vt:lpstr>空き家税導入に対してできることは？？</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山名 健太</cp:lastModifiedBy>
  <cp:revision>26</cp:revision>
  <dcterms:created xsi:type="dcterms:W3CDTF">2021-02-04T05:15:42Z</dcterms:created>
  <dcterms:modified xsi:type="dcterms:W3CDTF">2023-03-31T06:19:09Z</dcterms:modified>
</cp:coreProperties>
</file>