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2"/>
  </p:notesMasterIdLst>
  <p:handoutMasterIdLst>
    <p:handoutMasterId r:id="rId13"/>
  </p:handoutMasterIdLst>
  <p:sldIdLst>
    <p:sldId id="1874" r:id="rId2"/>
    <p:sldId id="1875" r:id="rId3"/>
    <p:sldId id="1884" r:id="rId4"/>
    <p:sldId id="1876" r:id="rId5"/>
    <p:sldId id="1877" r:id="rId6"/>
    <p:sldId id="1878" r:id="rId7"/>
    <p:sldId id="1879" r:id="rId8"/>
    <p:sldId id="1880" r:id="rId9"/>
    <p:sldId id="1881" r:id="rId10"/>
    <p:sldId id="1882"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870"/>
    <p:restoredTop sz="96247"/>
  </p:normalViewPr>
  <p:slideViewPr>
    <p:cSldViewPr snapToGrid="0" snapToObjects="1">
      <p:cViewPr varScale="1">
        <p:scale>
          <a:sx n="106" d="100"/>
          <a:sy n="106" d="100"/>
        </p:scale>
        <p:origin x="135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06FF0564-C015-0D49-1AA1-0C69C0939F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EFC903BD-476D-34C6-18BB-A5C22B54CA9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32EA92-FBA3-A647-B306-33540FD67B67}" type="datetimeFigureOut">
              <a:rPr kumimoji="1" lang="ja-JP" altLang="en-US" smtClean="0"/>
              <a:t>2023/5/1</a:t>
            </a:fld>
            <a:endParaRPr kumimoji="1" lang="ja-JP" altLang="en-US"/>
          </a:p>
        </p:txBody>
      </p:sp>
      <p:sp>
        <p:nvSpPr>
          <p:cNvPr id="4" name="フッター プレースホルダー 3">
            <a:extLst>
              <a:ext uri="{FF2B5EF4-FFF2-40B4-BE49-F238E27FC236}">
                <a16:creationId xmlns:a16="http://schemas.microsoft.com/office/drawing/2014/main" id="{121FFF39-F4C3-D9D7-D5E7-191A6D20FD8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828111A-A566-BA77-A6AE-AAD24F8D2BB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CDB1A2C-F35B-6942-8513-B65898D5B10E}" type="slidenum">
              <a:rPr kumimoji="1" lang="ja-JP" altLang="en-US" smtClean="0"/>
              <a:t>‹#›</a:t>
            </a:fld>
            <a:endParaRPr kumimoji="1" lang="ja-JP" altLang="en-US"/>
          </a:p>
        </p:txBody>
      </p:sp>
    </p:spTree>
    <p:extLst>
      <p:ext uri="{BB962C8B-B14F-4D97-AF65-F5344CB8AC3E}">
        <p14:creationId xmlns:p14="http://schemas.microsoft.com/office/powerpoint/2010/main" val="10606115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F7E329-3FC8-C249-BD93-E9F8A953B0F5}" type="datetimeFigureOut">
              <a:rPr kumimoji="1" lang="ja-JP" altLang="en-US" smtClean="0"/>
              <a:t>2023/5/1</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07ABC-33BD-0046-BC91-06B6CD34C7D0}" type="slidenum">
              <a:rPr kumimoji="1" lang="ja-JP" altLang="en-US" smtClean="0"/>
              <a:t>‹#›</a:t>
            </a:fld>
            <a:endParaRPr kumimoji="1" lang="ja-JP" altLang="en-US"/>
          </a:p>
        </p:txBody>
      </p:sp>
    </p:spTree>
    <p:extLst>
      <p:ext uri="{BB962C8B-B14F-4D97-AF65-F5344CB8AC3E}">
        <p14:creationId xmlns:p14="http://schemas.microsoft.com/office/powerpoint/2010/main" val="64651939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Slide Number Placeholder 5">
            <a:extLst>
              <a:ext uri="{FF2B5EF4-FFF2-40B4-BE49-F238E27FC236}">
                <a16:creationId xmlns:a16="http://schemas.microsoft.com/office/drawing/2014/main" id="{A6FA6CDB-83F7-1D6F-A275-A63F62DA9167}"/>
              </a:ext>
            </a:extLst>
          </p:cNvPr>
          <p:cNvSpPr>
            <a:spLocks noGrp="1"/>
          </p:cNvSpPr>
          <p:nvPr>
            <p:ph type="sldNum" sz="quarter" idx="4"/>
          </p:nvPr>
        </p:nvSpPr>
        <p:spPr>
          <a:xfrm>
            <a:off x="6983730" y="634492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Autofit/>
          </a:bodyPr>
          <a:lstStyle/>
          <a:p>
            <a:br>
              <a:rPr kumimoji="1" lang="en-US" altLang="ja-JP" sz="2000" dirty="0"/>
            </a:br>
            <a:r>
              <a:rPr kumimoji="1" lang="ja-JP" altLang="en-US" sz="2000" dirty="0"/>
              <a:t>一般社団法人</a:t>
            </a:r>
            <a:br>
              <a:rPr kumimoji="1" lang="en-US" altLang="ja-JP" sz="2000" dirty="0"/>
            </a:br>
            <a:r>
              <a:rPr kumimoji="1" lang="ja-JP" altLang="en-US" sz="2000" dirty="0"/>
              <a:t>全国空き家アドバイザー協議会　　　○○県○○支部</a:t>
            </a:r>
            <a:br>
              <a:rPr kumimoji="1" lang="en-US" altLang="ja-JP" sz="2000" dirty="0"/>
            </a:br>
            <a:br>
              <a:rPr kumimoji="1" lang="en-US" altLang="ja-JP" sz="2000" dirty="0"/>
            </a:br>
            <a:r>
              <a:rPr kumimoji="1" lang="ja-JP" altLang="en-US" sz="3200"/>
              <a:t>令和５年５月度例会</a:t>
            </a:r>
            <a:br>
              <a:rPr kumimoji="1" lang="en-US" altLang="ja-JP" sz="3200" dirty="0"/>
            </a:br>
            <a:r>
              <a:rPr kumimoji="1" lang="ja-JP" altLang="en-US" sz="3200"/>
              <a:t>学習プログラム用</a:t>
            </a:r>
            <a:br>
              <a:rPr kumimoji="1" lang="en-US" altLang="ja-JP" sz="3200" dirty="0"/>
            </a:br>
            <a:r>
              <a:rPr kumimoji="1" lang="ja-JP" altLang="en-US" sz="1600"/>
              <a:t>（過去の例会資料も参考</a:t>
            </a:r>
            <a:r>
              <a:rPr lang="ja-JP" altLang="en-US" sz="1600"/>
              <a:t>にしてください）</a:t>
            </a:r>
            <a:endParaRPr kumimoji="1" lang="ja-JP" altLang="en-US" sz="16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4856205" y="3752849"/>
            <a:ext cx="4014741" cy="2965451"/>
          </a:xfrm>
        </p:spPr>
        <p:txBody>
          <a:bodyPr anchor="ctr">
            <a:noAutofit/>
          </a:bodyPr>
          <a:lstStyle/>
          <a:p>
            <a:pPr marL="0" indent="0" algn="ctr">
              <a:lnSpc>
                <a:spcPct val="200000"/>
              </a:lnSpc>
              <a:buNone/>
            </a:pPr>
            <a:r>
              <a:rPr lang="en-US" sz="2400" u="sng" dirty="0" err="1"/>
              <a:t>実家凍結問題について</a:t>
            </a:r>
            <a:endParaRPr lang="en-US" sz="2400" u="sng" dirty="0"/>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0AF0842-A0F5-0C60-AA73-5A366CBC4EE3}"/>
              </a:ext>
            </a:extLst>
          </p:cNvPr>
          <p:cNvSpPr>
            <a:spLocks noGrp="1"/>
          </p:cNvSpPr>
          <p:nvPr>
            <p:ph type="title"/>
          </p:nvPr>
        </p:nvSpPr>
        <p:spPr/>
        <p:txBody>
          <a:bodyPr/>
          <a:lstStyle/>
          <a:p>
            <a:r>
              <a:rPr kumimoji="1" lang="ja-JP" altLang="en-US"/>
              <a:t>実家凍結問題とは</a:t>
            </a:r>
          </a:p>
        </p:txBody>
      </p:sp>
      <p:sp>
        <p:nvSpPr>
          <p:cNvPr id="3" name="コンテンツ プレースホルダー 2">
            <a:extLst>
              <a:ext uri="{FF2B5EF4-FFF2-40B4-BE49-F238E27FC236}">
                <a16:creationId xmlns:a16="http://schemas.microsoft.com/office/drawing/2014/main" id="{1801E3D9-3CBF-C003-DCFB-F29F0FAD2B4A}"/>
              </a:ext>
            </a:extLst>
          </p:cNvPr>
          <p:cNvSpPr>
            <a:spLocks noGrp="1"/>
          </p:cNvSpPr>
          <p:nvPr>
            <p:ph idx="1"/>
          </p:nvPr>
        </p:nvSpPr>
        <p:spPr>
          <a:xfrm>
            <a:off x="470995" y="908050"/>
            <a:ext cx="7886700" cy="5187026"/>
          </a:xfrm>
        </p:spPr>
        <p:txBody>
          <a:bodyPr/>
          <a:lstStyle/>
          <a:p>
            <a:pPr marL="0" indent="0">
              <a:buNone/>
            </a:pPr>
            <a:r>
              <a:rPr lang="en-US" altLang="ja-JP" dirty="0"/>
              <a:t>【</a:t>
            </a:r>
            <a:r>
              <a:rPr lang="ja-JP" altLang="en-US"/>
              <a:t>実家凍結（放置空き家）問題</a:t>
            </a:r>
            <a:r>
              <a:rPr lang="en-US" altLang="ja-JP" dirty="0"/>
              <a:t>】</a:t>
            </a:r>
            <a:r>
              <a:rPr lang="ja-JP" altLang="en-US"/>
              <a:t>とは、</a:t>
            </a:r>
            <a:endParaRPr kumimoji="1" lang="en-US" altLang="ja-JP" dirty="0"/>
          </a:p>
          <a:p>
            <a:pPr marL="0" indent="0">
              <a:buNone/>
            </a:pPr>
            <a:endParaRPr kumimoji="1" lang="en-US" altLang="ja-JP" dirty="0"/>
          </a:p>
          <a:p>
            <a:pPr marL="0" indent="0">
              <a:buNone/>
            </a:pPr>
            <a:r>
              <a:rPr lang="ja-JP" altLang="en-US" sz="2400"/>
              <a:t>所有者に何かしらの問題</a:t>
            </a:r>
            <a:r>
              <a:rPr lang="ja-JP" altLang="en-US" sz="1800"/>
              <a:t>（多くは認知症などの意思能力の欠如）</a:t>
            </a:r>
            <a:r>
              <a:rPr lang="ja-JP" altLang="en-US" sz="2400"/>
              <a:t>が生じており、物件の売買や改修工事が行えない状態を指します。</a:t>
            </a:r>
            <a:endParaRPr lang="en-US" altLang="ja-JP" sz="2400" dirty="0"/>
          </a:p>
          <a:p>
            <a:pPr marL="0" indent="0">
              <a:buNone/>
            </a:pPr>
            <a:endParaRPr lang="en-US" altLang="ja-JP" sz="2400" dirty="0"/>
          </a:p>
          <a:p>
            <a:pPr marL="0" indent="0">
              <a:buNone/>
            </a:pPr>
            <a:r>
              <a:rPr lang="ja-JP" altLang="en-US" sz="2400"/>
              <a:t>今月の学習資料では、実家凍結を生じさせないために未然にできる選択肢について学んでいきます。</a:t>
            </a:r>
            <a:endParaRPr lang="en-US" altLang="ja-JP" sz="2400" dirty="0"/>
          </a:p>
        </p:txBody>
      </p:sp>
      <p:sp>
        <p:nvSpPr>
          <p:cNvPr id="4" name="スライド番号プレースホルダー 3">
            <a:extLst>
              <a:ext uri="{FF2B5EF4-FFF2-40B4-BE49-F238E27FC236}">
                <a16:creationId xmlns:a16="http://schemas.microsoft.com/office/drawing/2014/main" id="{2853177B-DF28-57CF-43F5-670006889DA4}"/>
              </a:ext>
            </a:extLst>
          </p:cNvPr>
          <p:cNvSpPr>
            <a:spLocks noGrp="1"/>
          </p:cNvSpPr>
          <p:nvPr>
            <p:ph type="sldNum" sz="quarter" idx="4"/>
          </p:nvPr>
        </p:nvSpPr>
        <p:spPr/>
        <p:txBody>
          <a:bodyPr/>
          <a:lstStyle/>
          <a:p>
            <a:fld id="{3B436069-AED8-6F41-96C9-27086F582EDC}" type="slidenum">
              <a:rPr kumimoji="1" lang="ja-JP" altLang="en-US" smtClean="0"/>
              <a:t>2</a:t>
            </a:fld>
            <a:endParaRPr kumimoji="1" lang="ja-JP" altLang="en-US"/>
          </a:p>
        </p:txBody>
      </p:sp>
      <p:pic>
        <p:nvPicPr>
          <p:cNvPr id="5" name="図 4">
            <a:extLst>
              <a:ext uri="{FF2B5EF4-FFF2-40B4-BE49-F238E27FC236}">
                <a16:creationId xmlns:a16="http://schemas.microsoft.com/office/drawing/2014/main" id="{7F6B8CE8-1C20-6200-0653-AAE344E78B82}"/>
              </a:ext>
            </a:extLst>
          </p:cNvPr>
          <p:cNvPicPr>
            <a:picLocks noChangeAspect="1"/>
          </p:cNvPicPr>
          <p:nvPr/>
        </p:nvPicPr>
        <p:blipFill>
          <a:blip r:embed="rId2"/>
          <a:stretch>
            <a:fillRect/>
          </a:stretch>
        </p:blipFill>
        <p:spPr>
          <a:xfrm>
            <a:off x="6929821" y="4784299"/>
            <a:ext cx="1743184" cy="1743184"/>
          </a:xfrm>
          <a:prstGeom prst="rect">
            <a:avLst/>
          </a:prstGeom>
        </p:spPr>
      </p:pic>
      <p:pic>
        <p:nvPicPr>
          <p:cNvPr id="6" name="図 5">
            <a:extLst>
              <a:ext uri="{FF2B5EF4-FFF2-40B4-BE49-F238E27FC236}">
                <a16:creationId xmlns:a16="http://schemas.microsoft.com/office/drawing/2014/main" id="{AA0BA0CE-FE42-BD97-1AD8-AEE3431E077D}"/>
              </a:ext>
            </a:extLst>
          </p:cNvPr>
          <p:cNvPicPr>
            <a:picLocks noChangeAspect="1"/>
          </p:cNvPicPr>
          <p:nvPr/>
        </p:nvPicPr>
        <p:blipFill>
          <a:blip r:embed="rId3"/>
          <a:stretch>
            <a:fillRect/>
          </a:stretch>
        </p:blipFill>
        <p:spPr>
          <a:xfrm>
            <a:off x="5109823" y="4784299"/>
            <a:ext cx="1873907" cy="1873907"/>
          </a:xfrm>
          <a:prstGeom prst="rect">
            <a:avLst/>
          </a:prstGeom>
        </p:spPr>
      </p:pic>
      <p:pic>
        <p:nvPicPr>
          <p:cNvPr id="8" name="図 7">
            <a:extLst>
              <a:ext uri="{FF2B5EF4-FFF2-40B4-BE49-F238E27FC236}">
                <a16:creationId xmlns:a16="http://schemas.microsoft.com/office/drawing/2014/main" id="{4062E33A-85DB-958D-18D6-C4FA08D4A2B4}"/>
              </a:ext>
            </a:extLst>
          </p:cNvPr>
          <p:cNvPicPr>
            <a:picLocks noChangeAspect="1"/>
          </p:cNvPicPr>
          <p:nvPr/>
        </p:nvPicPr>
        <p:blipFill rotWithShape="1">
          <a:blip r:embed="rId4">
            <a:clrChange>
              <a:clrFrom>
                <a:srgbClr val="FDFFFE"/>
              </a:clrFrom>
              <a:clrTo>
                <a:srgbClr val="FDFFFE">
                  <a:alpha val="0"/>
                </a:srgbClr>
              </a:clrTo>
            </a:clrChange>
          </a:blip>
          <a:srcRect l="37361" r="-37361"/>
          <a:stretch/>
        </p:blipFill>
        <p:spPr>
          <a:xfrm>
            <a:off x="1208249" y="4013394"/>
            <a:ext cx="4032297" cy="3033144"/>
          </a:xfrm>
          <a:prstGeom prst="rect">
            <a:avLst/>
          </a:prstGeom>
        </p:spPr>
      </p:pic>
    </p:spTree>
    <p:extLst>
      <p:ext uri="{BB962C8B-B14F-4D97-AF65-F5344CB8AC3E}">
        <p14:creationId xmlns:p14="http://schemas.microsoft.com/office/powerpoint/2010/main" val="667741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8C2A02-D7EB-0EC6-F8ED-87426F16F1CC}"/>
              </a:ext>
            </a:extLst>
          </p:cNvPr>
          <p:cNvSpPr>
            <a:spLocks noGrp="1"/>
          </p:cNvSpPr>
          <p:nvPr>
            <p:ph type="title"/>
          </p:nvPr>
        </p:nvSpPr>
        <p:spPr/>
        <p:txBody>
          <a:bodyPr/>
          <a:lstStyle/>
          <a:p>
            <a:r>
              <a:rPr kumimoji="1" lang="ja-JP" altLang="en-US"/>
              <a:t>実家凍結を防ぐためには</a:t>
            </a:r>
          </a:p>
        </p:txBody>
      </p:sp>
      <p:sp>
        <p:nvSpPr>
          <p:cNvPr id="3" name="コンテンツ プレースホルダー 2">
            <a:extLst>
              <a:ext uri="{FF2B5EF4-FFF2-40B4-BE49-F238E27FC236}">
                <a16:creationId xmlns:a16="http://schemas.microsoft.com/office/drawing/2014/main" id="{4305E4FE-0C5F-6DCE-49D5-EFB8E386C6AE}"/>
              </a:ext>
            </a:extLst>
          </p:cNvPr>
          <p:cNvSpPr>
            <a:spLocks noGrp="1"/>
          </p:cNvSpPr>
          <p:nvPr>
            <p:ph idx="1"/>
          </p:nvPr>
        </p:nvSpPr>
        <p:spPr/>
        <p:txBody>
          <a:bodyPr/>
          <a:lstStyle/>
          <a:p>
            <a:pPr marL="0" indent="0">
              <a:buNone/>
            </a:pPr>
            <a:r>
              <a:rPr lang="ja-JP" altLang="en-US"/>
              <a:t>老親が元気なうちに、</a:t>
            </a:r>
            <a:endParaRPr lang="en-US" altLang="ja-JP" dirty="0"/>
          </a:p>
          <a:p>
            <a:pPr marL="0" indent="0">
              <a:buNone/>
            </a:pPr>
            <a:r>
              <a:rPr lang="ja-JP" altLang="en-US"/>
              <a:t>家族で、万が一があったときには実家をどうするのか？</a:t>
            </a:r>
            <a:endParaRPr lang="en-US" altLang="ja-JP" dirty="0"/>
          </a:p>
          <a:p>
            <a:pPr marL="0" indent="0">
              <a:buNone/>
            </a:pPr>
            <a:r>
              <a:rPr lang="ja-JP" altLang="en-US"/>
              <a:t>について話し合っておくことが重要です。</a:t>
            </a:r>
            <a:endParaRPr lang="en-US" altLang="ja-JP" dirty="0"/>
          </a:p>
          <a:p>
            <a:pPr marL="0" indent="0">
              <a:buNone/>
            </a:pPr>
            <a:endParaRPr kumimoji="1" lang="en-US" altLang="ja-JP" dirty="0"/>
          </a:p>
          <a:p>
            <a:pPr marL="0" indent="0">
              <a:buNone/>
            </a:pPr>
            <a:r>
              <a:rPr lang="ja-JP" altLang="en-US"/>
              <a:t>具体的な事前の対策としては、３つ方法をご紹介します。</a:t>
            </a:r>
            <a:endParaRPr lang="en-US" altLang="ja-JP" dirty="0"/>
          </a:p>
          <a:p>
            <a:pPr marL="0" indent="0">
              <a:buNone/>
            </a:pPr>
            <a:endParaRPr lang="en-US" altLang="ja-JP" dirty="0"/>
          </a:p>
        </p:txBody>
      </p:sp>
      <p:sp>
        <p:nvSpPr>
          <p:cNvPr id="4" name="スライド番号プレースホルダー 3">
            <a:extLst>
              <a:ext uri="{FF2B5EF4-FFF2-40B4-BE49-F238E27FC236}">
                <a16:creationId xmlns:a16="http://schemas.microsoft.com/office/drawing/2014/main" id="{71D63167-8CC8-1A27-2715-541FE861EA6B}"/>
              </a:ext>
            </a:extLst>
          </p:cNvPr>
          <p:cNvSpPr>
            <a:spLocks noGrp="1"/>
          </p:cNvSpPr>
          <p:nvPr>
            <p:ph type="sldNum" sz="quarter" idx="4"/>
          </p:nvPr>
        </p:nvSpPr>
        <p:spPr/>
        <p:txBody>
          <a:bodyPr/>
          <a:lstStyle/>
          <a:p>
            <a:fld id="{3B436069-AED8-6F41-96C9-27086F582EDC}" type="slidenum">
              <a:rPr kumimoji="1" lang="ja-JP" altLang="en-US" smtClean="0"/>
              <a:t>3</a:t>
            </a:fld>
            <a:endParaRPr kumimoji="1" lang="ja-JP" altLang="en-US"/>
          </a:p>
        </p:txBody>
      </p:sp>
    </p:spTree>
    <p:extLst>
      <p:ext uri="{BB962C8B-B14F-4D97-AF65-F5344CB8AC3E}">
        <p14:creationId xmlns:p14="http://schemas.microsoft.com/office/powerpoint/2010/main" val="2539142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BA75114-3410-592B-0FD1-B33E380EA963}"/>
              </a:ext>
            </a:extLst>
          </p:cNvPr>
          <p:cNvSpPr>
            <a:spLocks noGrp="1"/>
          </p:cNvSpPr>
          <p:nvPr>
            <p:ph type="title"/>
          </p:nvPr>
        </p:nvSpPr>
        <p:spPr/>
        <p:txBody>
          <a:bodyPr/>
          <a:lstStyle/>
          <a:p>
            <a:r>
              <a:rPr kumimoji="1" lang="en-US" altLang="ja-JP" dirty="0"/>
              <a:t>①</a:t>
            </a:r>
            <a:r>
              <a:rPr kumimoji="1" lang="ja-JP" altLang="en-US"/>
              <a:t>家族信託の活用</a:t>
            </a:r>
          </a:p>
        </p:txBody>
      </p:sp>
      <p:sp>
        <p:nvSpPr>
          <p:cNvPr id="3" name="コンテンツ プレースホルダー 2">
            <a:extLst>
              <a:ext uri="{FF2B5EF4-FFF2-40B4-BE49-F238E27FC236}">
                <a16:creationId xmlns:a16="http://schemas.microsoft.com/office/drawing/2014/main" id="{23C98FDE-BE43-6CEA-E0ED-272EE7C8CB76}"/>
              </a:ext>
            </a:extLst>
          </p:cNvPr>
          <p:cNvSpPr>
            <a:spLocks noGrp="1"/>
          </p:cNvSpPr>
          <p:nvPr>
            <p:ph idx="1"/>
          </p:nvPr>
        </p:nvSpPr>
        <p:spPr/>
        <p:txBody>
          <a:bodyPr/>
          <a:lstStyle/>
          <a:p>
            <a:pPr marL="0" indent="0">
              <a:buNone/>
            </a:pPr>
            <a:r>
              <a:rPr kumimoji="1" lang="ja-JP" altLang="en-US" dirty="0"/>
              <a:t>実家が凍結状態・放置空き家になるタイミングとして一番多いのが、老親が施設に入居するタイミングです。</a:t>
            </a:r>
            <a:endParaRPr kumimoji="1" lang="en-US" altLang="ja-JP" dirty="0"/>
          </a:p>
          <a:p>
            <a:pPr marL="0" indent="0">
              <a:buNone/>
            </a:pPr>
            <a:r>
              <a:rPr lang="ja-JP" altLang="en-US" dirty="0"/>
              <a:t>入所後、もう使わなくなった実家の売却を検討する際、問題となるのが認知症などが進行しており、売却など</a:t>
            </a:r>
            <a:r>
              <a:rPr lang="ja-JP" altLang="en-US"/>
              <a:t>の活用ができない</a:t>
            </a:r>
            <a:r>
              <a:rPr lang="ja-JP" altLang="en-US" dirty="0"/>
              <a:t>状態となることです。</a:t>
            </a:r>
            <a:endParaRPr kumimoji="1" lang="ja-JP" altLang="en-US" dirty="0"/>
          </a:p>
        </p:txBody>
      </p:sp>
      <p:sp>
        <p:nvSpPr>
          <p:cNvPr id="4" name="スライド番号プレースホルダー 3">
            <a:extLst>
              <a:ext uri="{FF2B5EF4-FFF2-40B4-BE49-F238E27FC236}">
                <a16:creationId xmlns:a16="http://schemas.microsoft.com/office/drawing/2014/main" id="{A3443075-2A1E-2CE8-9337-103AA3FFE4F2}"/>
              </a:ext>
            </a:extLst>
          </p:cNvPr>
          <p:cNvSpPr>
            <a:spLocks noGrp="1"/>
          </p:cNvSpPr>
          <p:nvPr>
            <p:ph type="sldNum" sz="quarter" idx="4"/>
          </p:nvPr>
        </p:nvSpPr>
        <p:spPr/>
        <p:txBody>
          <a:bodyPr/>
          <a:lstStyle/>
          <a:p>
            <a:fld id="{3B436069-AED8-6F41-96C9-27086F582EDC}" type="slidenum">
              <a:rPr kumimoji="1" lang="ja-JP" altLang="en-US" smtClean="0"/>
              <a:t>4</a:t>
            </a:fld>
            <a:endParaRPr kumimoji="1" lang="ja-JP" altLang="en-US"/>
          </a:p>
        </p:txBody>
      </p:sp>
    </p:spTree>
    <p:extLst>
      <p:ext uri="{BB962C8B-B14F-4D97-AF65-F5344CB8AC3E}">
        <p14:creationId xmlns:p14="http://schemas.microsoft.com/office/powerpoint/2010/main" val="34747009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682E757-2D0F-5CC0-6884-AEC02ADCFC90}"/>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84693A8D-603E-0D9A-8FC5-964E23F2E59B}"/>
              </a:ext>
            </a:extLst>
          </p:cNvPr>
          <p:cNvSpPr>
            <a:spLocks noGrp="1"/>
          </p:cNvSpPr>
          <p:nvPr>
            <p:ph idx="1"/>
          </p:nvPr>
        </p:nvSpPr>
        <p:spPr/>
        <p:txBody>
          <a:bodyPr/>
          <a:lstStyle/>
          <a:p>
            <a:pPr marL="0" indent="0">
              <a:buNone/>
            </a:pPr>
            <a:r>
              <a:rPr kumimoji="1" lang="ja-JP" altLang="en-US"/>
              <a:t>不動産を売却するとき、建物を解体するとき、</a:t>
            </a:r>
            <a:endParaRPr kumimoji="1" lang="en-US" altLang="ja-JP" dirty="0"/>
          </a:p>
          <a:p>
            <a:pPr marL="0" indent="0">
              <a:buNone/>
            </a:pPr>
            <a:r>
              <a:rPr lang="ja-JP" altLang="en-US"/>
              <a:t>その判断は所有者が下すものとなります。</a:t>
            </a:r>
            <a:endParaRPr lang="en-US" altLang="ja-JP" dirty="0"/>
          </a:p>
          <a:p>
            <a:pPr marL="0" indent="0">
              <a:buNone/>
            </a:pPr>
            <a:endParaRPr kumimoji="1" lang="en-US" altLang="ja-JP" dirty="0"/>
          </a:p>
          <a:p>
            <a:pPr marL="0" indent="0">
              <a:buNone/>
            </a:pPr>
            <a:r>
              <a:rPr lang="ja-JP" altLang="en-US"/>
              <a:t>しかし、その所有者の意思能力に疑義がある場合、そもそもその売却等に関する契約行為自体が行えず、実家が凍結状態になってします。</a:t>
            </a:r>
            <a:endParaRPr lang="en-US" altLang="ja-JP" dirty="0"/>
          </a:p>
          <a:p>
            <a:pPr marL="0" indent="0">
              <a:buNone/>
            </a:pPr>
            <a:endParaRPr lang="en-US" altLang="ja-JP" dirty="0"/>
          </a:p>
          <a:p>
            <a:pPr marL="0" indent="0">
              <a:buNone/>
            </a:pPr>
            <a:r>
              <a:rPr lang="ja-JP" altLang="en-US"/>
              <a:t>このような問題を回避するために活用できるのが、</a:t>
            </a:r>
            <a:r>
              <a:rPr lang="en-US" altLang="ja-JP" dirty="0"/>
              <a:t>【</a:t>
            </a:r>
            <a:r>
              <a:rPr lang="ja-JP" altLang="en-US"/>
              <a:t>家族信託</a:t>
            </a:r>
            <a:r>
              <a:rPr lang="en-US" altLang="ja-JP" dirty="0"/>
              <a:t>】</a:t>
            </a:r>
            <a:r>
              <a:rPr lang="ja-JP" altLang="en-US"/>
              <a:t>です。</a:t>
            </a:r>
            <a:endParaRPr lang="en-US" altLang="ja-JP" dirty="0"/>
          </a:p>
        </p:txBody>
      </p:sp>
      <p:sp>
        <p:nvSpPr>
          <p:cNvPr id="4" name="スライド番号プレースホルダー 3">
            <a:extLst>
              <a:ext uri="{FF2B5EF4-FFF2-40B4-BE49-F238E27FC236}">
                <a16:creationId xmlns:a16="http://schemas.microsoft.com/office/drawing/2014/main" id="{C8193AFF-27A6-91F7-2202-C7C96375FE1E}"/>
              </a:ext>
            </a:extLst>
          </p:cNvPr>
          <p:cNvSpPr>
            <a:spLocks noGrp="1"/>
          </p:cNvSpPr>
          <p:nvPr>
            <p:ph type="sldNum" sz="quarter" idx="4"/>
          </p:nvPr>
        </p:nvSpPr>
        <p:spPr/>
        <p:txBody>
          <a:bodyPr/>
          <a:lstStyle/>
          <a:p>
            <a:fld id="{3B436069-AED8-6F41-96C9-27086F582EDC}" type="slidenum">
              <a:rPr kumimoji="1" lang="ja-JP" altLang="en-US" smtClean="0"/>
              <a:t>5</a:t>
            </a:fld>
            <a:endParaRPr kumimoji="1" lang="ja-JP" altLang="en-US"/>
          </a:p>
        </p:txBody>
      </p:sp>
      <p:pic>
        <p:nvPicPr>
          <p:cNvPr id="6" name="図 5">
            <a:extLst>
              <a:ext uri="{FF2B5EF4-FFF2-40B4-BE49-F238E27FC236}">
                <a16:creationId xmlns:a16="http://schemas.microsoft.com/office/drawing/2014/main" id="{1542BE79-3575-71EB-E005-3F09F04B3ADA}"/>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4409573" y="4419164"/>
            <a:ext cx="4332143" cy="2438836"/>
          </a:xfrm>
          <a:prstGeom prst="rect">
            <a:avLst/>
          </a:prstGeom>
        </p:spPr>
      </p:pic>
    </p:spTree>
    <p:extLst>
      <p:ext uri="{BB962C8B-B14F-4D97-AF65-F5344CB8AC3E}">
        <p14:creationId xmlns:p14="http://schemas.microsoft.com/office/powerpoint/2010/main" val="42302376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6EEAD12-0579-55D9-B11B-D2752E59E1D7}"/>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16654F18-470D-4E94-8BFA-8087A01D31DD}"/>
              </a:ext>
            </a:extLst>
          </p:cNvPr>
          <p:cNvSpPr>
            <a:spLocks noGrp="1"/>
          </p:cNvSpPr>
          <p:nvPr>
            <p:ph idx="1"/>
          </p:nvPr>
        </p:nvSpPr>
        <p:spPr>
          <a:xfrm>
            <a:off x="628650" y="791154"/>
            <a:ext cx="7886700" cy="3831646"/>
          </a:xfrm>
        </p:spPr>
        <p:txBody>
          <a:bodyPr>
            <a:normAutofit/>
          </a:bodyPr>
          <a:lstStyle/>
          <a:p>
            <a:pPr marL="0" indent="0">
              <a:buNone/>
            </a:pPr>
            <a:r>
              <a:rPr lang="ja-JP" altLang="en-US"/>
              <a:t>信託は</a:t>
            </a:r>
            <a:r>
              <a:rPr lang="en-US" altLang="ja-JP" dirty="0"/>
              <a:t>3</a:t>
            </a:r>
            <a:r>
              <a:rPr lang="ja-JP" altLang="en-US"/>
              <a:t>つの当事者に分けられ、家族信託の場合、</a:t>
            </a:r>
            <a:endParaRPr lang="en-US" altLang="ja-JP" dirty="0"/>
          </a:p>
          <a:p>
            <a:pPr marL="0" indent="0">
              <a:buNone/>
            </a:pPr>
            <a:endParaRPr kumimoji="1" lang="en-US" altLang="ja-JP" sz="1800" dirty="0"/>
          </a:p>
          <a:p>
            <a:pPr marL="0" indent="0">
              <a:buNone/>
            </a:pPr>
            <a:r>
              <a:rPr kumimoji="1" lang="ja-JP" altLang="en-US" sz="1800"/>
              <a:t>委託者：委託者とは、信託する財産（実家）の元々の所有者であり、信託契約によって財産を託す人のことをいいます。このケースでは、老親を指します。</a:t>
            </a:r>
            <a:endParaRPr kumimoji="1" lang="en-US" altLang="ja-JP" sz="1800" dirty="0"/>
          </a:p>
          <a:p>
            <a:pPr marL="0" indent="0">
              <a:buNone/>
            </a:pPr>
            <a:endParaRPr lang="en-US" altLang="ja-JP" sz="1800" dirty="0"/>
          </a:p>
          <a:p>
            <a:pPr marL="0" indent="0">
              <a:buNone/>
            </a:pPr>
            <a:r>
              <a:rPr kumimoji="1" lang="ja-JP" altLang="en-US" sz="1800"/>
              <a:t>受託者：受託者とは、委託者から財産（実家）の管理・処分を託された人のことをいいます。このケースでは、老親の子どもなどが考えられます。</a:t>
            </a:r>
            <a:endParaRPr kumimoji="1" lang="en-US" altLang="ja-JP" sz="1800" dirty="0"/>
          </a:p>
          <a:p>
            <a:pPr marL="0" indent="0">
              <a:buNone/>
            </a:pPr>
            <a:endParaRPr lang="en-US" altLang="ja-JP" sz="1800" dirty="0"/>
          </a:p>
          <a:p>
            <a:pPr marL="0" indent="0">
              <a:buNone/>
            </a:pPr>
            <a:r>
              <a:rPr kumimoji="1" lang="ja-JP" altLang="en-US" sz="1800"/>
              <a:t>受益者：受益者とは、信託した財産から得られる利益（売却代金など）を受ける人のことをいいます。このケースでは、通常は老親となります。</a:t>
            </a:r>
            <a:endParaRPr kumimoji="1" lang="en-US" altLang="ja-JP" sz="1800" dirty="0"/>
          </a:p>
          <a:p>
            <a:pPr marL="0" indent="0">
              <a:buNone/>
            </a:pPr>
            <a:endParaRPr lang="en-US" altLang="ja-JP" dirty="0"/>
          </a:p>
        </p:txBody>
      </p:sp>
      <p:sp>
        <p:nvSpPr>
          <p:cNvPr id="4" name="スライド番号プレースホルダー 3">
            <a:extLst>
              <a:ext uri="{FF2B5EF4-FFF2-40B4-BE49-F238E27FC236}">
                <a16:creationId xmlns:a16="http://schemas.microsoft.com/office/drawing/2014/main" id="{06DB773A-1394-E58C-3EF5-E0A5C46AB45B}"/>
              </a:ext>
            </a:extLst>
          </p:cNvPr>
          <p:cNvSpPr>
            <a:spLocks noGrp="1"/>
          </p:cNvSpPr>
          <p:nvPr>
            <p:ph type="sldNum" sz="quarter" idx="4"/>
          </p:nvPr>
        </p:nvSpPr>
        <p:spPr/>
        <p:txBody>
          <a:bodyPr/>
          <a:lstStyle/>
          <a:p>
            <a:fld id="{3B436069-AED8-6F41-96C9-27086F582EDC}" type="slidenum">
              <a:rPr kumimoji="1" lang="ja-JP" altLang="en-US" smtClean="0"/>
              <a:t>6</a:t>
            </a:fld>
            <a:endParaRPr kumimoji="1" lang="ja-JP" altLang="en-US"/>
          </a:p>
        </p:txBody>
      </p:sp>
      <p:sp>
        <p:nvSpPr>
          <p:cNvPr id="5" name="テキスト ボックス 4">
            <a:extLst>
              <a:ext uri="{FF2B5EF4-FFF2-40B4-BE49-F238E27FC236}">
                <a16:creationId xmlns:a16="http://schemas.microsoft.com/office/drawing/2014/main" id="{1F801132-450A-87D9-A18F-E0159C387FC2}"/>
              </a:ext>
            </a:extLst>
          </p:cNvPr>
          <p:cNvSpPr txBox="1"/>
          <p:nvPr/>
        </p:nvSpPr>
        <p:spPr>
          <a:xfrm>
            <a:off x="920968" y="4794160"/>
            <a:ext cx="8032968" cy="1200329"/>
          </a:xfrm>
          <a:prstGeom prst="rect">
            <a:avLst/>
          </a:prstGeom>
          <a:noFill/>
        </p:spPr>
        <p:txBody>
          <a:bodyPr wrap="none" rtlCol="0">
            <a:spAutoFit/>
          </a:bodyPr>
          <a:lstStyle/>
          <a:p>
            <a:r>
              <a:rPr kumimoji="1" lang="ja-JP" altLang="en-US" u="sng"/>
              <a:t>意思能力に疑義が生じる前に、家族信託を設定しておけば、</a:t>
            </a:r>
            <a:endParaRPr kumimoji="1" lang="en-US" altLang="ja-JP" u="sng" dirty="0"/>
          </a:p>
          <a:p>
            <a:r>
              <a:rPr kumimoji="1" lang="ja-JP" altLang="en-US" u="sng"/>
              <a:t>委託者に何らかの問題が生じた際の判断を受託者に委ねることが可能です。</a:t>
            </a:r>
            <a:endParaRPr kumimoji="1" lang="en-US" altLang="ja-JP" u="sng" dirty="0"/>
          </a:p>
          <a:p>
            <a:r>
              <a:rPr kumimoji="1" lang="ja-JP" altLang="en-US" u="sng"/>
              <a:t>こうすることで、老親の意思能力等に万が一が生じた場合も、</a:t>
            </a:r>
            <a:endParaRPr kumimoji="1" lang="en-US" altLang="ja-JP" u="sng" dirty="0"/>
          </a:p>
          <a:p>
            <a:r>
              <a:rPr kumimoji="1" lang="ja-JP" altLang="en-US" u="sng"/>
              <a:t>相続人となる子どもが財産の処分権を有することが可能となります。</a:t>
            </a:r>
          </a:p>
        </p:txBody>
      </p:sp>
    </p:spTree>
    <p:extLst>
      <p:ext uri="{BB962C8B-B14F-4D97-AF65-F5344CB8AC3E}">
        <p14:creationId xmlns:p14="http://schemas.microsoft.com/office/powerpoint/2010/main" val="25780147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08052BE-569C-9813-A988-C26A574209A9}"/>
              </a:ext>
            </a:extLst>
          </p:cNvPr>
          <p:cNvSpPr>
            <a:spLocks noGrp="1"/>
          </p:cNvSpPr>
          <p:nvPr>
            <p:ph type="title"/>
          </p:nvPr>
        </p:nvSpPr>
        <p:spPr/>
        <p:txBody>
          <a:bodyPr/>
          <a:lstStyle/>
          <a:p>
            <a:r>
              <a:rPr kumimoji="1" lang="en-US" altLang="ja-JP" dirty="0"/>
              <a:t>②</a:t>
            </a:r>
            <a:r>
              <a:rPr kumimoji="1" lang="ja-JP" altLang="en-US"/>
              <a:t>任意後見</a:t>
            </a:r>
          </a:p>
        </p:txBody>
      </p:sp>
      <p:sp>
        <p:nvSpPr>
          <p:cNvPr id="3" name="コンテンツ プレースホルダー 2">
            <a:extLst>
              <a:ext uri="{FF2B5EF4-FFF2-40B4-BE49-F238E27FC236}">
                <a16:creationId xmlns:a16="http://schemas.microsoft.com/office/drawing/2014/main" id="{13644695-1395-9D8C-498D-480DE360E620}"/>
              </a:ext>
            </a:extLst>
          </p:cNvPr>
          <p:cNvSpPr>
            <a:spLocks noGrp="1"/>
          </p:cNvSpPr>
          <p:nvPr>
            <p:ph idx="1"/>
          </p:nvPr>
        </p:nvSpPr>
        <p:spPr/>
        <p:txBody>
          <a:bodyPr/>
          <a:lstStyle/>
          <a:p>
            <a:pPr marL="0" indent="0">
              <a:buNone/>
            </a:pPr>
            <a:r>
              <a:rPr kumimoji="1" lang="ja-JP" altLang="en-US"/>
              <a:t>任意後見とは、</a:t>
            </a:r>
            <a:endParaRPr kumimoji="1" lang="en-US" altLang="ja-JP" dirty="0"/>
          </a:p>
          <a:p>
            <a:pPr marL="0" indent="0">
              <a:buNone/>
            </a:pPr>
            <a:r>
              <a:rPr kumimoji="1" lang="ja-JP" altLang="en-US" sz="2000"/>
              <a:t>委任者（老親）の判断能力が将来低下してしまった場合に備えて、事前に、委任者（老親）の生活、療養監護・財産管理を担ってくれる人（受任者）と委任契約を結んでおく、という仕組みです。</a:t>
            </a:r>
            <a:endParaRPr kumimoji="1" lang="en-US" altLang="ja-JP" sz="2000" dirty="0"/>
          </a:p>
          <a:p>
            <a:pPr marL="0" indent="0">
              <a:buNone/>
            </a:pPr>
            <a:endParaRPr lang="en-US" altLang="ja-JP" sz="2000" dirty="0"/>
          </a:p>
          <a:p>
            <a:pPr marL="0" indent="0">
              <a:buNone/>
            </a:pPr>
            <a:r>
              <a:rPr kumimoji="1" lang="ja-JP" altLang="en-US" sz="2000"/>
              <a:t>この受任者には、家族が就任も可能ですし、</a:t>
            </a:r>
            <a:endParaRPr kumimoji="1" lang="en-US" altLang="ja-JP" sz="2000" dirty="0"/>
          </a:p>
          <a:p>
            <a:pPr marL="0" indent="0">
              <a:buNone/>
            </a:pPr>
            <a:r>
              <a:rPr kumimoji="1" lang="ja-JP" altLang="en-US" sz="2000"/>
              <a:t>相続時の公平性を保つために、弁護士や司法書士などの専門家に</a:t>
            </a:r>
            <a:endParaRPr kumimoji="1" lang="en-US" altLang="ja-JP" sz="2000" dirty="0"/>
          </a:p>
          <a:p>
            <a:pPr marL="0" indent="0">
              <a:buNone/>
            </a:pPr>
            <a:r>
              <a:rPr lang="ja-JP" altLang="en-US" sz="2000"/>
              <a:t>依頼することも可能です。</a:t>
            </a:r>
            <a:endParaRPr lang="en-US" altLang="ja-JP" sz="2000" dirty="0"/>
          </a:p>
          <a:p>
            <a:pPr marL="0" indent="0">
              <a:buNone/>
            </a:pPr>
            <a:endParaRPr kumimoji="1" lang="en-US" altLang="ja-JP" sz="2000" dirty="0"/>
          </a:p>
          <a:p>
            <a:pPr marL="0" indent="0">
              <a:buNone/>
            </a:pPr>
            <a:endParaRPr kumimoji="1" lang="ja-JP" altLang="en-US" sz="2000"/>
          </a:p>
        </p:txBody>
      </p:sp>
      <p:sp>
        <p:nvSpPr>
          <p:cNvPr id="4" name="スライド番号プレースホルダー 3">
            <a:extLst>
              <a:ext uri="{FF2B5EF4-FFF2-40B4-BE49-F238E27FC236}">
                <a16:creationId xmlns:a16="http://schemas.microsoft.com/office/drawing/2014/main" id="{A234D376-9BA5-FFA7-2133-AEE39C84322F}"/>
              </a:ext>
            </a:extLst>
          </p:cNvPr>
          <p:cNvSpPr>
            <a:spLocks noGrp="1"/>
          </p:cNvSpPr>
          <p:nvPr>
            <p:ph type="sldNum" sz="quarter" idx="4"/>
          </p:nvPr>
        </p:nvSpPr>
        <p:spPr/>
        <p:txBody>
          <a:bodyPr/>
          <a:lstStyle/>
          <a:p>
            <a:fld id="{3B436069-AED8-6F41-96C9-27086F582EDC}" type="slidenum">
              <a:rPr kumimoji="1" lang="ja-JP" altLang="en-US" smtClean="0"/>
              <a:t>7</a:t>
            </a:fld>
            <a:endParaRPr kumimoji="1" lang="ja-JP" altLang="en-US"/>
          </a:p>
        </p:txBody>
      </p:sp>
      <p:pic>
        <p:nvPicPr>
          <p:cNvPr id="5" name="図 4">
            <a:extLst>
              <a:ext uri="{FF2B5EF4-FFF2-40B4-BE49-F238E27FC236}">
                <a16:creationId xmlns:a16="http://schemas.microsoft.com/office/drawing/2014/main" id="{DFE2FCC0-DD87-C561-71CD-0E8DB45E797F}"/>
              </a:ext>
            </a:extLst>
          </p:cNvPr>
          <p:cNvPicPr>
            <a:picLocks noChangeAspect="1"/>
          </p:cNvPicPr>
          <p:nvPr/>
        </p:nvPicPr>
        <p:blipFill>
          <a:blip r:embed="rId2">
            <a:clrChange>
              <a:clrFrom>
                <a:srgbClr val="F8F6E9"/>
              </a:clrFrom>
              <a:clrTo>
                <a:srgbClr val="F8F6E9">
                  <a:alpha val="0"/>
                </a:srgbClr>
              </a:clrTo>
            </a:clrChange>
          </a:blip>
          <a:stretch>
            <a:fillRect/>
          </a:stretch>
        </p:blipFill>
        <p:spPr>
          <a:xfrm>
            <a:off x="3609474" y="3793474"/>
            <a:ext cx="4535905" cy="2551447"/>
          </a:xfrm>
          <a:prstGeom prst="rect">
            <a:avLst/>
          </a:prstGeom>
        </p:spPr>
      </p:pic>
    </p:spTree>
    <p:extLst>
      <p:ext uri="{BB962C8B-B14F-4D97-AF65-F5344CB8AC3E}">
        <p14:creationId xmlns:p14="http://schemas.microsoft.com/office/powerpoint/2010/main" val="33634717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AE1F984-C221-7C17-7FD8-B94B70B2D941}"/>
              </a:ext>
            </a:extLst>
          </p:cNvPr>
          <p:cNvSpPr>
            <a:spLocks noGrp="1"/>
          </p:cNvSpPr>
          <p:nvPr>
            <p:ph type="title"/>
          </p:nvPr>
        </p:nvSpPr>
        <p:spPr/>
        <p:txBody>
          <a:bodyPr/>
          <a:lstStyle/>
          <a:p>
            <a:r>
              <a:rPr kumimoji="1" lang="en-US" altLang="ja-JP" dirty="0"/>
              <a:t>③</a:t>
            </a:r>
            <a:r>
              <a:rPr kumimoji="1" lang="ja-JP" altLang="en-US"/>
              <a:t>遺言書の作成</a:t>
            </a:r>
          </a:p>
        </p:txBody>
      </p:sp>
      <p:sp>
        <p:nvSpPr>
          <p:cNvPr id="3" name="コンテンツ プレースホルダー 2">
            <a:extLst>
              <a:ext uri="{FF2B5EF4-FFF2-40B4-BE49-F238E27FC236}">
                <a16:creationId xmlns:a16="http://schemas.microsoft.com/office/drawing/2014/main" id="{8BB241F9-3419-D198-6DE0-990E3CD1DE79}"/>
              </a:ext>
            </a:extLst>
          </p:cNvPr>
          <p:cNvSpPr>
            <a:spLocks noGrp="1"/>
          </p:cNvSpPr>
          <p:nvPr>
            <p:ph idx="1"/>
          </p:nvPr>
        </p:nvSpPr>
        <p:spPr/>
        <p:txBody>
          <a:bodyPr/>
          <a:lstStyle/>
          <a:p>
            <a:pPr marL="0" indent="0">
              <a:buNone/>
            </a:pPr>
            <a:r>
              <a:rPr kumimoji="1" lang="ja-JP" altLang="en-US"/>
              <a:t>実家が凍結されてしまう要因として、</a:t>
            </a:r>
            <a:endParaRPr kumimoji="1" lang="en-US" altLang="ja-JP" dirty="0"/>
          </a:p>
          <a:p>
            <a:pPr marL="0" indent="0">
              <a:buNone/>
            </a:pPr>
            <a:r>
              <a:rPr kumimoji="1" lang="ja-JP" altLang="en-US"/>
              <a:t>次に多いのが</a:t>
            </a:r>
            <a:r>
              <a:rPr kumimoji="1" lang="en-US" altLang="ja-JP" dirty="0"/>
              <a:t>【</a:t>
            </a:r>
            <a:r>
              <a:rPr kumimoji="1" lang="ja-JP" altLang="en-US"/>
              <a:t>争族問題</a:t>
            </a:r>
            <a:r>
              <a:rPr kumimoji="1" lang="en-US" altLang="ja-JP" dirty="0"/>
              <a:t>】</a:t>
            </a:r>
            <a:r>
              <a:rPr kumimoji="1" lang="ja-JP" altLang="en-US"/>
              <a:t>です。</a:t>
            </a:r>
            <a:endParaRPr kumimoji="1" lang="en-US" altLang="ja-JP" dirty="0"/>
          </a:p>
          <a:p>
            <a:pPr marL="0" indent="0">
              <a:buNone/>
            </a:pPr>
            <a:endParaRPr lang="en-US" altLang="ja-JP" sz="1400" dirty="0"/>
          </a:p>
          <a:p>
            <a:pPr marL="0" indent="0">
              <a:buNone/>
            </a:pPr>
            <a:r>
              <a:rPr kumimoji="1" lang="en-US" altLang="ja-JP" sz="1400" dirty="0"/>
              <a:t>※</a:t>
            </a:r>
            <a:r>
              <a:rPr kumimoji="1" lang="ja-JP" altLang="en-US" sz="1400"/>
              <a:t>争族とは相続で争いが生じ、相続財産分割方法がまとまらないことを言います。</a:t>
            </a:r>
            <a:endParaRPr kumimoji="1" lang="en-US" altLang="ja-JP" sz="1400" dirty="0"/>
          </a:p>
          <a:p>
            <a:pPr marL="0" indent="0">
              <a:buNone/>
            </a:pPr>
            <a:endParaRPr lang="en-US" altLang="ja-JP" sz="1400" dirty="0"/>
          </a:p>
          <a:p>
            <a:pPr marL="0" indent="0">
              <a:buNone/>
            </a:pPr>
            <a:r>
              <a:rPr lang="ja-JP" altLang="en-US" sz="1800"/>
              <a:t>不動産を売却するには、もちろん所有者は亡くなった人ではいけません。</a:t>
            </a:r>
            <a:endParaRPr lang="en-US" altLang="ja-JP" sz="1800" dirty="0"/>
          </a:p>
          <a:p>
            <a:pPr marL="0" indent="0">
              <a:buNone/>
            </a:pPr>
            <a:endParaRPr lang="en-US" altLang="ja-JP" sz="1800" dirty="0"/>
          </a:p>
          <a:p>
            <a:pPr marL="0" indent="0">
              <a:buNone/>
            </a:pPr>
            <a:r>
              <a:rPr lang="ja-JP" altLang="en-US" sz="1800"/>
              <a:t>亡くなった親名義の不動産を売却するには、相続人が引き継いでから売却をする必要があります。</a:t>
            </a:r>
            <a:endParaRPr lang="en-US" altLang="ja-JP" sz="1800" dirty="0"/>
          </a:p>
          <a:p>
            <a:pPr marL="0" indent="0">
              <a:buNone/>
            </a:pPr>
            <a:endParaRPr lang="en-US" altLang="ja-JP" sz="1800" dirty="0"/>
          </a:p>
          <a:p>
            <a:pPr marL="0" indent="0">
              <a:buNone/>
            </a:pPr>
            <a:r>
              <a:rPr lang="ja-JP" altLang="en-US" sz="1800"/>
              <a:t>そのため、相続をスムーズ（争いなく分割方法を決めて）に進めるには</a:t>
            </a:r>
            <a:r>
              <a:rPr lang="en-US" altLang="ja-JP" sz="1800" dirty="0"/>
              <a:t>【</a:t>
            </a:r>
            <a:r>
              <a:rPr lang="ja-JP" altLang="en-US" sz="1800"/>
              <a:t>遺言書</a:t>
            </a:r>
            <a:r>
              <a:rPr lang="en-US" altLang="ja-JP" sz="1800" dirty="0"/>
              <a:t>】</a:t>
            </a:r>
            <a:r>
              <a:rPr lang="ja-JP" altLang="en-US" sz="1800"/>
              <a:t>が有効です。</a:t>
            </a:r>
            <a:endParaRPr lang="en-US" altLang="ja-JP" sz="1800" dirty="0"/>
          </a:p>
          <a:p>
            <a:pPr marL="0" indent="0">
              <a:buNone/>
            </a:pPr>
            <a:endParaRPr lang="en-US" altLang="ja-JP" sz="1400" dirty="0"/>
          </a:p>
          <a:p>
            <a:pPr marL="0" indent="0">
              <a:buNone/>
            </a:pPr>
            <a:endParaRPr kumimoji="1" lang="en-US" altLang="ja-JP" sz="1400" dirty="0"/>
          </a:p>
        </p:txBody>
      </p:sp>
      <p:sp>
        <p:nvSpPr>
          <p:cNvPr id="4" name="スライド番号プレースホルダー 3">
            <a:extLst>
              <a:ext uri="{FF2B5EF4-FFF2-40B4-BE49-F238E27FC236}">
                <a16:creationId xmlns:a16="http://schemas.microsoft.com/office/drawing/2014/main" id="{54482E1D-2598-D34D-9789-54630CC61BB0}"/>
              </a:ext>
            </a:extLst>
          </p:cNvPr>
          <p:cNvSpPr>
            <a:spLocks noGrp="1"/>
          </p:cNvSpPr>
          <p:nvPr>
            <p:ph type="sldNum" sz="quarter" idx="4"/>
          </p:nvPr>
        </p:nvSpPr>
        <p:spPr/>
        <p:txBody>
          <a:bodyPr/>
          <a:lstStyle/>
          <a:p>
            <a:fld id="{3B436069-AED8-6F41-96C9-27086F582EDC}" type="slidenum">
              <a:rPr kumimoji="1" lang="ja-JP" altLang="en-US" smtClean="0"/>
              <a:t>8</a:t>
            </a:fld>
            <a:endParaRPr kumimoji="1" lang="ja-JP" altLang="en-US"/>
          </a:p>
        </p:txBody>
      </p:sp>
    </p:spTree>
    <p:extLst>
      <p:ext uri="{BB962C8B-B14F-4D97-AF65-F5344CB8AC3E}">
        <p14:creationId xmlns:p14="http://schemas.microsoft.com/office/powerpoint/2010/main" val="18177743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0E4657F-A806-1127-DC98-73C8C793DFED}"/>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35CF4A0E-264F-67CB-853B-3BD90A174566}"/>
              </a:ext>
            </a:extLst>
          </p:cNvPr>
          <p:cNvSpPr>
            <a:spLocks noGrp="1"/>
          </p:cNvSpPr>
          <p:nvPr>
            <p:ph idx="1"/>
          </p:nvPr>
        </p:nvSpPr>
        <p:spPr/>
        <p:txBody>
          <a:bodyPr/>
          <a:lstStyle/>
          <a:p>
            <a:pPr marL="0" indent="0">
              <a:buNone/>
            </a:pPr>
            <a:r>
              <a:rPr kumimoji="1" lang="ja-JP" altLang="en-US"/>
              <a:t>相続で財産を分割するには、</a:t>
            </a:r>
            <a:endParaRPr kumimoji="1" lang="en-US" altLang="ja-JP" dirty="0"/>
          </a:p>
          <a:p>
            <a:pPr marL="0" indent="0">
              <a:buNone/>
            </a:pPr>
            <a:r>
              <a:rPr lang="ja-JP" altLang="en-US">
                <a:solidFill>
                  <a:srgbClr val="FF0000"/>
                </a:solidFill>
              </a:rPr>
              <a:t>・遺産分割協議</a:t>
            </a:r>
            <a:endParaRPr lang="en-US" altLang="ja-JP" dirty="0">
              <a:solidFill>
                <a:srgbClr val="FF0000"/>
              </a:solidFill>
            </a:endParaRPr>
          </a:p>
          <a:p>
            <a:pPr marL="0" indent="0">
              <a:buNone/>
            </a:pPr>
            <a:r>
              <a:rPr lang="ja-JP" altLang="en-US"/>
              <a:t>→相続人が話し合って分け方を決める</a:t>
            </a:r>
            <a:endParaRPr lang="en-US" altLang="ja-JP" dirty="0"/>
          </a:p>
          <a:p>
            <a:pPr marL="0" indent="0">
              <a:buNone/>
            </a:pPr>
            <a:endParaRPr kumimoji="1" lang="en-US" altLang="ja-JP" dirty="0"/>
          </a:p>
          <a:p>
            <a:pPr marL="0" indent="0">
              <a:buNone/>
            </a:pPr>
            <a:r>
              <a:rPr kumimoji="1" lang="ja-JP" altLang="en-US">
                <a:solidFill>
                  <a:srgbClr val="FF0000"/>
                </a:solidFill>
              </a:rPr>
              <a:t>・遺言</a:t>
            </a:r>
            <a:endParaRPr kumimoji="1" lang="en-US" altLang="ja-JP" dirty="0">
              <a:solidFill>
                <a:srgbClr val="FF0000"/>
              </a:solidFill>
            </a:endParaRPr>
          </a:p>
          <a:p>
            <a:pPr marL="0" indent="0">
              <a:buNone/>
            </a:pPr>
            <a:r>
              <a:rPr lang="ja-JP" altLang="en-US"/>
              <a:t>→被相続人（亡くなった人）が事前にどのように相続させるかを決めておく</a:t>
            </a:r>
            <a:endParaRPr lang="en-US" altLang="ja-JP" dirty="0"/>
          </a:p>
          <a:p>
            <a:pPr marL="0" indent="0">
              <a:buNone/>
            </a:pPr>
            <a:endParaRPr kumimoji="1" lang="en-US" altLang="ja-JP" dirty="0"/>
          </a:p>
          <a:p>
            <a:pPr marL="0" indent="0">
              <a:buNone/>
            </a:pPr>
            <a:r>
              <a:rPr lang="ja-JP" altLang="en-US"/>
              <a:t>の</a:t>
            </a:r>
            <a:r>
              <a:rPr lang="en-US" altLang="ja-JP" dirty="0"/>
              <a:t>2</a:t>
            </a:r>
            <a:r>
              <a:rPr lang="ja-JP" altLang="en-US"/>
              <a:t>種類があります。</a:t>
            </a:r>
            <a:endParaRPr kumimoji="1" lang="ja-JP" altLang="en-US"/>
          </a:p>
        </p:txBody>
      </p:sp>
      <p:sp>
        <p:nvSpPr>
          <p:cNvPr id="4" name="スライド番号プレースホルダー 3">
            <a:extLst>
              <a:ext uri="{FF2B5EF4-FFF2-40B4-BE49-F238E27FC236}">
                <a16:creationId xmlns:a16="http://schemas.microsoft.com/office/drawing/2014/main" id="{6AC62B2B-213C-83C2-4C97-F6B7B7A82BEF}"/>
              </a:ext>
            </a:extLst>
          </p:cNvPr>
          <p:cNvSpPr>
            <a:spLocks noGrp="1"/>
          </p:cNvSpPr>
          <p:nvPr>
            <p:ph type="sldNum" sz="quarter" idx="4"/>
          </p:nvPr>
        </p:nvSpPr>
        <p:spPr/>
        <p:txBody>
          <a:bodyPr/>
          <a:lstStyle/>
          <a:p>
            <a:fld id="{3B436069-AED8-6F41-96C9-27086F582EDC}" type="slidenum">
              <a:rPr kumimoji="1" lang="ja-JP" altLang="en-US" smtClean="0"/>
              <a:t>9</a:t>
            </a:fld>
            <a:endParaRPr kumimoji="1" lang="ja-JP" altLang="en-US"/>
          </a:p>
        </p:txBody>
      </p:sp>
      <p:pic>
        <p:nvPicPr>
          <p:cNvPr id="5" name="図 4">
            <a:extLst>
              <a:ext uri="{FF2B5EF4-FFF2-40B4-BE49-F238E27FC236}">
                <a16:creationId xmlns:a16="http://schemas.microsoft.com/office/drawing/2014/main" id="{44D523FC-1F1C-35E2-AABC-74F9D4EC0BE9}"/>
              </a:ext>
            </a:extLst>
          </p:cNvPr>
          <p:cNvPicPr>
            <a:picLocks noChangeAspect="1"/>
          </p:cNvPicPr>
          <p:nvPr/>
        </p:nvPicPr>
        <p:blipFill>
          <a:blip r:embed="rId2"/>
          <a:stretch>
            <a:fillRect/>
          </a:stretch>
        </p:blipFill>
        <p:spPr>
          <a:xfrm>
            <a:off x="6577549" y="879820"/>
            <a:ext cx="2788433" cy="2148126"/>
          </a:xfrm>
          <a:prstGeom prst="rect">
            <a:avLst/>
          </a:prstGeom>
        </p:spPr>
      </p:pic>
      <p:pic>
        <p:nvPicPr>
          <p:cNvPr id="6" name="図 5">
            <a:extLst>
              <a:ext uri="{FF2B5EF4-FFF2-40B4-BE49-F238E27FC236}">
                <a16:creationId xmlns:a16="http://schemas.microsoft.com/office/drawing/2014/main" id="{A35D0D23-0D27-0F40-5373-AA2DB3798358}"/>
              </a:ext>
            </a:extLst>
          </p:cNvPr>
          <p:cNvPicPr>
            <a:picLocks noChangeAspect="1"/>
          </p:cNvPicPr>
          <p:nvPr/>
        </p:nvPicPr>
        <p:blipFill>
          <a:blip r:embed="rId3"/>
          <a:stretch>
            <a:fillRect/>
          </a:stretch>
        </p:blipFill>
        <p:spPr>
          <a:xfrm>
            <a:off x="5664869" y="4439921"/>
            <a:ext cx="1905000" cy="1905000"/>
          </a:xfrm>
          <a:prstGeom prst="rect">
            <a:avLst/>
          </a:prstGeom>
        </p:spPr>
      </p:pic>
    </p:spTree>
    <p:extLst>
      <p:ext uri="{BB962C8B-B14F-4D97-AF65-F5344CB8AC3E}">
        <p14:creationId xmlns:p14="http://schemas.microsoft.com/office/powerpoint/2010/main" val="42333208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10E1848-6546-3C80-FF1C-C0F8E52515E6}"/>
              </a:ext>
            </a:extLst>
          </p:cNvPr>
          <p:cNvSpPr>
            <a:spLocks noGrp="1"/>
          </p:cNvSpPr>
          <p:nvPr>
            <p:ph type="title"/>
          </p:nvPr>
        </p:nvSpPr>
        <p:spPr/>
        <p:txBody>
          <a:bodyPr/>
          <a:lstStyle/>
          <a:p>
            <a:r>
              <a:rPr kumimoji="1" lang="ja-JP" altLang="en-US"/>
              <a:t>  </a:t>
            </a:r>
          </a:p>
        </p:txBody>
      </p:sp>
      <p:sp>
        <p:nvSpPr>
          <p:cNvPr id="3" name="コンテンツ プレースホルダー 2">
            <a:extLst>
              <a:ext uri="{FF2B5EF4-FFF2-40B4-BE49-F238E27FC236}">
                <a16:creationId xmlns:a16="http://schemas.microsoft.com/office/drawing/2014/main" id="{29A2FE04-2B15-0ECC-DAA1-1921A13257AE}"/>
              </a:ext>
            </a:extLst>
          </p:cNvPr>
          <p:cNvSpPr>
            <a:spLocks noGrp="1"/>
          </p:cNvSpPr>
          <p:nvPr>
            <p:ph idx="1"/>
          </p:nvPr>
        </p:nvSpPr>
        <p:spPr/>
        <p:txBody>
          <a:bodyPr>
            <a:normAutofit/>
          </a:bodyPr>
          <a:lstStyle/>
          <a:p>
            <a:pPr marL="0" indent="0">
              <a:buNone/>
            </a:pPr>
            <a:r>
              <a:rPr kumimoji="1" lang="en-US" altLang="ja-JP" sz="2000" dirty="0"/>
              <a:t>①〜③</a:t>
            </a:r>
            <a:r>
              <a:rPr kumimoji="1" lang="ja-JP" altLang="en-US" sz="2000"/>
              <a:t>までの手法はいずれにせよ、</a:t>
            </a:r>
            <a:endParaRPr kumimoji="1" lang="en-US" altLang="ja-JP" sz="2000" dirty="0"/>
          </a:p>
          <a:p>
            <a:pPr marL="0" indent="0">
              <a:buNone/>
            </a:pPr>
            <a:r>
              <a:rPr lang="ja-JP" altLang="en-US" sz="2000"/>
              <a:t>早めから相談して、対策を行う必要があります。</a:t>
            </a:r>
            <a:endParaRPr lang="en-US" altLang="ja-JP" sz="2000" dirty="0"/>
          </a:p>
          <a:p>
            <a:pPr marL="0" indent="0">
              <a:buNone/>
            </a:pPr>
            <a:endParaRPr kumimoji="1" lang="en-US" altLang="ja-JP" sz="2000" dirty="0"/>
          </a:p>
          <a:p>
            <a:pPr marL="0" indent="0">
              <a:buNone/>
            </a:pPr>
            <a:r>
              <a:rPr lang="ja-JP" altLang="en-US" sz="2000"/>
              <a:t>また、素人だけでは進めることが難しく、</a:t>
            </a:r>
            <a:endParaRPr lang="en-US" altLang="ja-JP" sz="2000" dirty="0"/>
          </a:p>
          <a:p>
            <a:pPr marL="0" indent="0">
              <a:buNone/>
            </a:pPr>
            <a:r>
              <a:rPr kumimoji="1" lang="ja-JP" altLang="en-US" sz="2000"/>
              <a:t>弁護士・司法書士などの専門家の力を活用して、</a:t>
            </a:r>
            <a:endParaRPr kumimoji="1" lang="en-US" altLang="ja-JP" sz="2000" dirty="0"/>
          </a:p>
          <a:p>
            <a:pPr marL="0" indent="0">
              <a:buNone/>
            </a:pPr>
            <a:r>
              <a:rPr lang="ja-JP" altLang="en-US" sz="2000"/>
              <a:t>進めていくことが望ましいです。</a:t>
            </a:r>
            <a:endParaRPr lang="en-US" altLang="ja-JP" sz="2000" dirty="0"/>
          </a:p>
          <a:p>
            <a:pPr marL="0" indent="0">
              <a:buNone/>
            </a:pPr>
            <a:endParaRPr kumimoji="1" lang="en-US" altLang="ja-JP" sz="2000" dirty="0"/>
          </a:p>
          <a:p>
            <a:pPr marL="0" indent="0" algn="ctr">
              <a:buNone/>
            </a:pPr>
            <a:r>
              <a:rPr lang="ja-JP" altLang="en-US" sz="2000">
                <a:solidFill>
                  <a:srgbClr val="FF0000"/>
                </a:solidFill>
              </a:rPr>
              <a:t>早め早めに対策・相談することで空き家の課題解決へつなげることが可能です。</a:t>
            </a:r>
            <a:endParaRPr lang="en-US" altLang="ja-JP" sz="2000" dirty="0">
              <a:solidFill>
                <a:srgbClr val="FF0000"/>
              </a:solidFill>
            </a:endParaRPr>
          </a:p>
          <a:p>
            <a:pPr marL="0" indent="0">
              <a:buNone/>
            </a:pPr>
            <a:endParaRPr kumimoji="1" lang="en-US" altLang="ja-JP" sz="2000" dirty="0"/>
          </a:p>
          <a:p>
            <a:pPr marL="0" indent="0">
              <a:buNone/>
            </a:pPr>
            <a:r>
              <a:rPr kumimoji="1" lang="ja-JP" altLang="en-US" sz="1900"/>
              <a:t>今月は、実家凍結問題とその事前の対策方法についてご紹介しました。</a:t>
            </a:r>
          </a:p>
        </p:txBody>
      </p:sp>
      <p:sp>
        <p:nvSpPr>
          <p:cNvPr id="4" name="スライド番号プレースホルダー 3">
            <a:extLst>
              <a:ext uri="{FF2B5EF4-FFF2-40B4-BE49-F238E27FC236}">
                <a16:creationId xmlns:a16="http://schemas.microsoft.com/office/drawing/2014/main" id="{F5C00184-3FF5-B17A-66E0-2E7CAD5C22B7}"/>
              </a:ext>
            </a:extLst>
          </p:cNvPr>
          <p:cNvSpPr>
            <a:spLocks noGrp="1"/>
          </p:cNvSpPr>
          <p:nvPr>
            <p:ph type="sldNum" sz="quarter" idx="4"/>
          </p:nvPr>
        </p:nvSpPr>
        <p:spPr/>
        <p:txBody>
          <a:bodyPr/>
          <a:lstStyle/>
          <a:p>
            <a:fld id="{3B436069-AED8-6F41-96C9-27086F582EDC}" type="slidenum">
              <a:rPr kumimoji="1" lang="ja-JP" altLang="en-US" smtClean="0"/>
              <a:t>10</a:t>
            </a:fld>
            <a:endParaRPr kumimoji="1" lang="ja-JP" altLang="en-US"/>
          </a:p>
        </p:txBody>
      </p:sp>
      <p:sp>
        <p:nvSpPr>
          <p:cNvPr id="6" name="タイトル 1">
            <a:extLst>
              <a:ext uri="{FF2B5EF4-FFF2-40B4-BE49-F238E27FC236}">
                <a16:creationId xmlns:a16="http://schemas.microsoft.com/office/drawing/2014/main" id="{613BB63E-C0C1-1422-FD2A-5F8409E4488F}"/>
              </a:ext>
            </a:extLst>
          </p:cNvPr>
          <p:cNvSpPr txBox="1">
            <a:spLocks/>
          </p:cNvSpPr>
          <p:nvPr/>
        </p:nvSpPr>
        <p:spPr>
          <a:xfrm>
            <a:off x="0" y="48664"/>
            <a:ext cx="7886700" cy="5591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2400" kern="1200">
                <a:solidFill>
                  <a:schemeClr val="tx1"/>
                </a:solidFill>
                <a:latin typeface="ＭＳ ゴシック" panose="020B0609070205080204" pitchFamily="49" charset="-128"/>
                <a:ea typeface="ＭＳ ゴシック" panose="020B0609070205080204" pitchFamily="49" charset="-128"/>
                <a:cs typeface="+mj-cs"/>
              </a:defRPr>
            </a:lvl1pPr>
          </a:lstStyle>
          <a:p>
            <a:r>
              <a:rPr lang="ja-JP" altLang="en-US"/>
              <a:t>いずれにせよ</a:t>
            </a:r>
          </a:p>
        </p:txBody>
      </p:sp>
    </p:spTree>
    <p:extLst>
      <p:ext uri="{BB962C8B-B14F-4D97-AF65-F5344CB8AC3E}">
        <p14:creationId xmlns:p14="http://schemas.microsoft.com/office/powerpoint/2010/main" val="393882097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3316</TotalTime>
  <Words>855</Words>
  <Application>Microsoft Office PowerPoint</Application>
  <PresentationFormat>画面に合わせる (4:3)</PresentationFormat>
  <Paragraphs>81</Paragraphs>
  <Slides>10</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10</vt:i4>
      </vt:variant>
    </vt:vector>
  </HeadingPairs>
  <TitlesOfParts>
    <vt:vector size="16" baseType="lpstr">
      <vt:lpstr>ＭＳ ゴシック</vt:lpstr>
      <vt:lpstr>游ゴシック</vt:lpstr>
      <vt:lpstr>Arial</vt:lpstr>
      <vt:lpstr>Calibri</vt:lpstr>
      <vt:lpstr>Calibri Light</vt:lpstr>
      <vt:lpstr>Office テーマ</vt:lpstr>
      <vt:lpstr> 一般社団法人 全国空き家アドバイザー協議会　　　○○県○○支部  令和５年５月度例会 学習プログラム用 （過去の例会資料も参考にしてください）</vt:lpstr>
      <vt:lpstr>実家凍結問題とは</vt:lpstr>
      <vt:lpstr>実家凍結を防ぐためには</vt:lpstr>
      <vt:lpstr>①家族信託の活用</vt:lpstr>
      <vt:lpstr>PowerPoint プレゼンテーション</vt:lpstr>
      <vt:lpstr>PowerPoint プレゼンテーション</vt:lpstr>
      <vt:lpstr>②任意後見</vt:lpstr>
      <vt:lpstr>③遺言書の作成</vt:lpstr>
      <vt:lpstr>PowerPoint プレゼンテーション</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河野 公宏</cp:lastModifiedBy>
  <cp:revision>29</cp:revision>
  <dcterms:created xsi:type="dcterms:W3CDTF">2021-02-04T05:15:42Z</dcterms:created>
  <dcterms:modified xsi:type="dcterms:W3CDTF">2023-05-01T00:32:06Z</dcterms:modified>
</cp:coreProperties>
</file>