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0"/>
  </p:notesMasterIdLst>
  <p:handoutMasterIdLst>
    <p:handoutMasterId r:id="rId11"/>
  </p:handoutMasterIdLst>
  <p:sldIdLst>
    <p:sldId id="1874" r:id="rId2"/>
    <p:sldId id="1885" r:id="rId3"/>
    <p:sldId id="1886" r:id="rId4"/>
    <p:sldId id="1887" r:id="rId5"/>
    <p:sldId id="1888" r:id="rId6"/>
    <p:sldId id="1889" r:id="rId7"/>
    <p:sldId id="1891" r:id="rId8"/>
    <p:sldId id="189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7"/>
    <p:restoredTop sz="96234"/>
  </p:normalViewPr>
  <p:slideViewPr>
    <p:cSldViewPr snapToGrid="0" snapToObjects="1">
      <p:cViewPr varScale="1">
        <p:scale>
          <a:sx n="116" d="100"/>
          <a:sy n="116" d="100"/>
        </p:scale>
        <p:origin x="20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2023/5/30</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2023/5/30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令和５年６月度例会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相続登記の申請義務化について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A1D084-9EA0-F673-D230-47AA7CBAF2B3}"/>
              </a:ext>
            </a:extLst>
          </p:cNvPr>
          <p:cNvSpPr>
            <a:spLocks noGrp="1"/>
          </p:cNvSpPr>
          <p:nvPr>
            <p:ph type="title"/>
          </p:nvPr>
        </p:nvSpPr>
        <p:spPr/>
        <p:txBody>
          <a:bodyPr/>
          <a:lstStyle/>
          <a:p>
            <a:r>
              <a:rPr kumimoji="1" lang="ja-JP" altLang="en-US"/>
              <a:t>所有者不明土地とは？</a:t>
            </a:r>
          </a:p>
        </p:txBody>
      </p:sp>
      <p:sp>
        <p:nvSpPr>
          <p:cNvPr id="3" name="コンテンツ プレースホルダー 2">
            <a:extLst>
              <a:ext uri="{FF2B5EF4-FFF2-40B4-BE49-F238E27FC236}">
                <a16:creationId xmlns:a16="http://schemas.microsoft.com/office/drawing/2014/main" id="{0DEBC077-5A1F-34BD-C4AB-75B21843CF61}"/>
              </a:ext>
            </a:extLst>
          </p:cNvPr>
          <p:cNvSpPr>
            <a:spLocks noGrp="1"/>
          </p:cNvSpPr>
          <p:nvPr>
            <p:ph idx="1"/>
          </p:nvPr>
        </p:nvSpPr>
        <p:spPr/>
        <p:txBody>
          <a:bodyPr>
            <a:normAutofit/>
          </a:bodyPr>
          <a:lstStyle/>
          <a:p>
            <a:pPr marL="0" indent="0">
              <a:buNone/>
            </a:pPr>
            <a:r>
              <a:rPr lang="ja-JP" altLang="en-US" sz="2000" b="0" i="0">
                <a:solidFill>
                  <a:srgbClr val="000000"/>
                </a:solidFill>
                <a:effectLst/>
                <a:latin typeface="Helvetica Neue" panose="02000503000000020004" pitchFamily="2" charset="0"/>
              </a:rPr>
              <a:t>相続等の際に土地の所有者についての登記が行われないなどの理由により、不動産登記簿を確認しても所有者が分からない土地、または所有者は分かっていてもその所在が不明で所有者に連絡がつかない土地のことです。</a:t>
            </a:r>
            <a:endParaRPr lang="en-US" altLang="ja-JP" sz="2000" b="0" i="0" dirty="0">
              <a:solidFill>
                <a:srgbClr val="000000"/>
              </a:solidFill>
              <a:effectLst/>
              <a:latin typeface="Helvetica Neue" panose="02000503000000020004" pitchFamily="2" charset="0"/>
            </a:endParaRPr>
          </a:p>
          <a:p>
            <a:pPr marL="0" indent="0">
              <a:buNone/>
            </a:pPr>
            <a:br>
              <a:rPr lang="ja-JP" altLang="en-US" sz="2000"/>
            </a:br>
            <a:r>
              <a:rPr lang="ja-JP" altLang="en-US" sz="2000" b="0" i="0">
                <a:solidFill>
                  <a:srgbClr val="000000"/>
                </a:solidFill>
                <a:effectLst/>
                <a:latin typeface="Helvetica Neue" panose="02000503000000020004" pitchFamily="2" charset="0"/>
              </a:rPr>
              <a:t>このような土地が日本各地で増加しており、その面積を合わせると、九州よりも広く、</a:t>
            </a:r>
            <a:r>
              <a:rPr lang="ja-JP" altLang="en-US" sz="2000" b="0" i="0">
                <a:solidFill>
                  <a:srgbClr val="FF0000"/>
                </a:solidFill>
                <a:effectLst/>
                <a:latin typeface="Helvetica Neue" panose="02000503000000020004" pitchFamily="2" charset="0"/>
              </a:rPr>
              <a:t>国土の約</a:t>
            </a:r>
            <a:r>
              <a:rPr lang="en-US" altLang="ja-JP" sz="2000" b="0" i="0" dirty="0">
                <a:solidFill>
                  <a:srgbClr val="FF0000"/>
                </a:solidFill>
                <a:effectLst/>
                <a:latin typeface="Helvetica Neue" panose="02000503000000020004" pitchFamily="2" charset="0"/>
              </a:rPr>
              <a:t>22</a:t>
            </a:r>
            <a:r>
              <a:rPr lang="ja-JP" altLang="en-US" sz="2000" b="0" i="0">
                <a:solidFill>
                  <a:srgbClr val="FF0000"/>
                </a:solidFill>
                <a:effectLst/>
                <a:latin typeface="Helvetica Neue" panose="02000503000000020004" pitchFamily="2" charset="0"/>
              </a:rPr>
              <a:t>％</a:t>
            </a:r>
            <a:r>
              <a:rPr lang="ja-JP" altLang="en-US" sz="2000" b="0" i="0">
                <a:solidFill>
                  <a:srgbClr val="000000"/>
                </a:solidFill>
                <a:effectLst/>
                <a:latin typeface="Helvetica Neue" panose="02000503000000020004" pitchFamily="2" charset="0"/>
              </a:rPr>
              <a:t>（平成</a:t>
            </a:r>
            <a:r>
              <a:rPr lang="en-US" altLang="ja-JP" sz="2000" b="0" i="0" dirty="0">
                <a:solidFill>
                  <a:srgbClr val="000000"/>
                </a:solidFill>
                <a:effectLst/>
                <a:latin typeface="Helvetica Neue" panose="02000503000000020004" pitchFamily="2" charset="0"/>
              </a:rPr>
              <a:t>29</a:t>
            </a:r>
            <a:r>
              <a:rPr lang="ja-JP" altLang="en-US" sz="2000" b="0" i="0">
                <a:solidFill>
                  <a:srgbClr val="000000"/>
                </a:solidFill>
                <a:effectLst/>
                <a:latin typeface="Helvetica Neue" panose="02000503000000020004" pitchFamily="2" charset="0"/>
              </a:rPr>
              <a:t>年度国土交通省調べ）にも及んでいます。今後、所有者不明土地は、さらに増えていくと予想されており、各地で社会問題になっています。</a:t>
            </a:r>
            <a:endParaRPr lang="en-US" altLang="ja-JP" sz="2000" b="0" i="0" dirty="0">
              <a:solidFill>
                <a:srgbClr val="000000"/>
              </a:solidFill>
              <a:effectLst/>
              <a:latin typeface="Helvetica Neue" panose="02000503000000020004" pitchFamily="2" charset="0"/>
            </a:endParaRPr>
          </a:p>
          <a:p>
            <a:pPr marL="0" indent="0">
              <a:buNone/>
            </a:pPr>
            <a:endParaRPr kumimoji="1" lang="en-US" altLang="ja-JP" sz="2000" dirty="0">
              <a:solidFill>
                <a:srgbClr val="000000"/>
              </a:solidFill>
              <a:latin typeface="Helvetica Neue" panose="02000503000000020004" pitchFamily="2" charset="0"/>
            </a:endParaRPr>
          </a:p>
          <a:p>
            <a:pPr marL="0" indent="0">
              <a:buNone/>
            </a:pPr>
            <a:r>
              <a:rPr lang="ja-JP" altLang="en-US" sz="2000">
                <a:solidFill>
                  <a:srgbClr val="FF0000"/>
                </a:solidFill>
                <a:latin typeface="Helvetica Neue" panose="02000503000000020004" pitchFamily="2" charset="0"/>
              </a:rPr>
              <a:t>現在の所有者不明土地の面積の合計は北海道一つ分</a:t>
            </a:r>
            <a:r>
              <a:rPr lang="ja-JP" altLang="en-US" sz="2000">
                <a:solidFill>
                  <a:srgbClr val="000000"/>
                </a:solidFill>
                <a:latin typeface="Helvetica Neue" panose="02000503000000020004" pitchFamily="2" charset="0"/>
              </a:rPr>
              <a:t>ほどと言われています。</a:t>
            </a:r>
            <a:endParaRPr lang="en-US" altLang="ja-JP" sz="2000" dirty="0">
              <a:solidFill>
                <a:srgbClr val="000000"/>
              </a:solidFill>
              <a:latin typeface="Helvetica Neue" panose="02000503000000020004" pitchFamily="2" charset="0"/>
            </a:endParaRP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1A9A74E8-59C6-1914-0A3A-F66F5CEBCD9A}"/>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5" name="図 4">
            <a:extLst>
              <a:ext uri="{FF2B5EF4-FFF2-40B4-BE49-F238E27FC236}">
                <a16:creationId xmlns:a16="http://schemas.microsoft.com/office/drawing/2014/main" id="{9997C2FC-0AC5-AF7B-5D55-B426314631CD}"/>
              </a:ext>
            </a:extLst>
          </p:cNvPr>
          <p:cNvPicPr>
            <a:picLocks noChangeAspect="1"/>
          </p:cNvPicPr>
          <p:nvPr/>
        </p:nvPicPr>
        <p:blipFill>
          <a:blip r:embed="rId2"/>
          <a:stretch>
            <a:fillRect/>
          </a:stretch>
        </p:blipFill>
        <p:spPr>
          <a:xfrm>
            <a:off x="6570980" y="4736546"/>
            <a:ext cx="2272030" cy="1516934"/>
          </a:xfrm>
          <a:prstGeom prst="rect">
            <a:avLst/>
          </a:prstGeom>
        </p:spPr>
      </p:pic>
      <p:pic>
        <p:nvPicPr>
          <p:cNvPr id="6" name="図 5">
            <a:extLst>
              <a:ext uri="{FF2B5EF4-FFF2-40B4-BE49-F238E27FC236}">
                <a16:creationId xmlns:a16="http://schemas.microsoft.com/office/drawing/2014/main" id="{4B811869-0C6F-4E24-18E0-E24AED0E5D30}"/>
              </a:ext>
            </a:extLst>
          </p:cNvPr>
          <p:cNvPicPr>
            <a:picLocks noChangeAspect="1"/>
          </p:cNvPicPr>
          <p:nvPr/>
        </p:nvPicPr>
        <p:blipFill>
          <a:blip r:embed="rId3"/>
          <a:stretch>
            <a:fillRect/>
          </a:stretch>
        </p:blipFill>
        <p:spPr>
          <a:xfrm>
            <a:off x="2573021" y="4358861"/>
            <a:ext cx="3657600" cy="2067339"/>
          </a:xfrm>
          <a:prstGeom prst="rect">
            <a:avLst/>
          </a:prstGeom>
        </p:spPr>
      </p:pic>
    </p:spTree>
    <p:extLst>
      <p:ext uri="{BB962C8B-B14F-4D97-AF65-F5344CB8AC3E}">
        <p14:creationId xmlns:p14="http://schemas.microsoft.com/office/powerpoint/2010/main" val="1699686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FE91E0-D267-05F6-2954-AB74021FC3D9}"/>
              </a:ext>
            </a:extLst>
          </p:cNvPr>
          <p:cNvSpPr>
            <a:spLocks noGrp="1"/>
          </p:cNvSpPr>
          <p:nvPr>
            <p:ph type="title"/>
          </p:nvPr>
        </p:nvSpPr>
        <p:spPr/>
        <p:txBody>
          <a:bodyPr/>
          <a:lstStyle/>
          <a:p>
            <a:r>
              <a:rPr kumimoji="1" lang="ja-JP" altLang="en-US"/>
              <a:t>所有者不明土地の解消を目指して</a:t>
            </a:r>
          </a:p>
        </p:txBody>
      </p:sp>
      <p:sp>
        <p:nvSpPr>
          <p:cNvPr id="3" name="コンテンツ プレースホルダー 2">
            <a:extLst>
              <a:ext uri="{FF2B5EF4-FFF2-40B4-BE49-F238E27FC236}">
                <a16:creationId xmlns:a16="http://schemas.microsoft.com/office/drawing/2014/main" id="{4DDF9022-0584-B788-F1C9-DABDD53BB3AB}"/>
              </a:ext>
            </a:extLst>
          </p:cNvPr>
          <p:cNvSpPr>
            <a:spLocks noGrp="1"/>
          </p:cNvSpPr>
          <p:nvPr>
            <p:ph idx="1"/>
          </p:nvPr>
        </p:nvSpPr>
        <p:spPr/>
        <p:txBody>
          <a:bodyPr/>
          <a:lstStyle/>
          <a:p>
            <a:pPr marL="0" indent="0">
              <a:buNone/>
            </a:pPr>
            <a:r>
              <a:rPr kumimoji="1" lang="ja-JP" altLang="en-US">
                <a:solidFill>
                  <a:srgbClr val="FF0000"/>
                </a:solidFill>
              </a:rPr>
              <a:t>２０２４年４月１日</a:t>
            </a:r>
            <a:r>
              <a:rPr kumimoji="1" lang="ja-JP" altLang="en-US"/>
              <a:t>から</a:t>
            </a:r>
            <a:endParaRPr kumimoji="1" lang="en-US" altLang="ja-JP" dirty="0"/>
          </a:p>
          <a:p>
            <a:pPr marL="0" indent="0">
              <a:buNone/>
            </a:pPr>
            <a:r>
              <a:rPr lang="ja-JP" altLang="en-US"/>
              <a:t>「相続登記の義務化」が始まります。</a:t>
            </a:r>
            <a:endParaRPr lang="en-US" altLang="ja-JP" dirty="0"/>
          </a:p>
          <a:p>
            <a:pPr marL="0" indent="0">
              <a:buNone/>
            </a:pPr>
            <a:endParaRPr kumimoji="1" lang="en-US" altLang="ja-JP" dirty="0"/>
          </a:p>
          <a:p>
            <a:pPr marL="0" indent="0">
              <a:buNone/>
            </a:pPr>
            <a:r>
              <a:rPr lang="ja-JP" altLang="en-US"/>
              <a:t>土地の所有者を正確に把握するため、</a:t>
            </a:r>
            <a:endParaRPr lang="en-US" altLang="ja-JP" dirty="0"/>
          </a:p>
          <a:p>
            <a:pPr marL="0" indent="0">
              <a:buNone/>
            </a:pPr>
            <a:r>
              <a:rPr kumimoji="1" lang="ja-JP" altLang="en-US"/>
              <a:t>土地・建物を相続した場合、変更登記を行うことが義務付けられる制度です。</a:t>
            </a:r>
            <a:endParaRPr kumimoji="1" lang="en-US" altLang="ja-JP" dirty="0"/>
          </a:p>
          <a:p>
            <a:pPr marL="0" indent="0">
              <a:buNone/>
            </a:pPr>
            <a:endParaRPr lang="en-US" altLang="ja-JP" dirty="0"/>
          </a:p>
          <a:p>
            <a:pPr marL="0" indent="0">
              <a:buNone/>
            </a:pPr>
            <a:r>
              <a:rPr kumimoji="1" lang="ja-JP" altLang="en-US"/>
              <a:t>変更申請を怠ると</a:t>
            </a:r>
            <a:r>
              <a:rPr kumimoji="1" lang="ja-JP" altLang="en-US">
                <a:solidFill>
                  <a:srgbClr val="FF0000"/>
                </a:solidFill>
              </a:rPr>
              <a:t>罰則が課される</a:t>
            </a:r>
            <a:r>
              <a:rPr kumimoji="1" lang="ja-JP" altLang="en-US"/>
              <a:t>事となります。</a:t>
            </a:r>
            <a:endParaRPr kumimoji="1"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4BB3F60C-CE39-F1B5-2309-0E2FB186E0B2}"/>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7" name="図 6">
            <a:extLst>
              <a:ext uri="{FF2B5EF4-FFF2-40B4-BE49-F238E27FC236}">
                <a16:creationId xmlns:a16="http://schemas.microsoft.com/office/drawing/2014/main" id="{FE97A8D7-933C-7E8F-72A4-BE9069247D77}"/>
              </a:ext>
            </a:extLst>
          </p:cNvPr>
          <p:cNvPicPr>
            <a:picLocks noChangeAspect="1"/>
          </p:cNvPicPr>
          <p:nvPr/>
        </p:nvPicPr>
        <p:blipFill>
          <a:blip r:embed="rId2"/>
          <a:stretch>
            <a:fillRect/>
          </a:stretch>
        </p:blipFill>
        <p:spPr>
          <a:xfrm>
            <a:off x="5412449" y="4814096"/>
            <a:ext cx="2599981" cy="1753475"/>
          </a:xfrm>
          <a:prstGeom prst="rect">
            <a:avLst/>
          </a:prstGeom>
        </p:spPr>
      </p:pic>
    </p:spTree>
    <p:extLst>
      <p:ext uri="{BB962C8B-B14F-4D97-AF65-F5344CB8AC3E}">
        <p14:creationId xmlns:p14="http://schemas.microsoft.com/office/powerpoint/2010/main" val="401283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570D0-2C0A-4D38-CCFF-B6A52668749E}"/>
              </a:ext>
            </a:extLst>
          </p:cNvPr>
          <p:cNvSpPr>
            <a:spLocks noGrp="1"/>
          </p:cNvSpPr>
          <p:nvPr>
            <p:ph type="title"/>
          </p:nvPr>
        </p:nvSpPr>
        <p:spPr/>
        <p:txBody>
          <a:bodyPr/>
          <a:lstStyle/>
          <a:p>
            <a:r>
              <a:rPr kumimoji="1" lang="ja-JP" altLang="en-US"/>
              <a:t>どんな罰則が課されるのか？</a:t>
            </a:r>
          </a:p>
        </p:txBody>
      </p:sp>
      <p:sp>
        <p:nvSpPr>
          <p:cNvPr id="3" name="コンテンツ プレースホルダー 2">
            <a:extLst>
              <a:ext uri="{FF2B5EF4-FFF2-40B4-BE49-F238E27FC236}">
                <a16:creationId xmlns:a16="http://schemas.microsoft.com/office/drawing/2014/main" id="{1B1556CB-0AD9-5677-AFE0-857F61AEFE49}"/>
              </a:ext>
            </a:extLst>
          </p:cNvPr>
          <p:cNvSpPr>
            <a:spLocks noGrp="1"/>
          </p:cNvSpPr>
          <p:nvPr>
            <p:ph idx="1"/>
          </p:nvPr>
        </p:nvSpPr>
        <p:spPr>
          <a:xfrm>
            <a:off x="628650" y="1157895"/>
            <a:ext cx="7886700" cy="5187026"/>
          </a:xfrm>
        </p:spPr>
        <p:txBody>
          <a:bodyPr>
            <a:normAutofit/>
          </a:bodyPr>
          <a:lstStyle/>
          <a:p>
            <a:pPr marL="0" indent="0">
              <a:buNone/>
            </a:pPr>
            <a:r>
              <a:rPr lang="ja-JP" altLang="en-US" sz="2000" b="0" i="0">
                <a:solidFill>
                  <a:srgbClr val="FF0000"/>
                </a:solidFill>
                <a:effectLst/>
                <a:latin typeface="MS Gothic" panose="020B0609070205080204" pitchFamily="49" charset="-128"/>
                <a:ea typeface="MS Gothic" panose="020B0609070205080204" pitchFamily="49" charset="-128"/>
              </a:rPr>
              <a:t>相続により取得した不動産</a:t>
            </a:r>
            <a:r>
              <a:rPr lang="ja-JP" altLang="en-US" sz="2000" b="0" i="0">
                <a:solidFill>
                  <a:srgbClr val="333333"/>
                </a:solidFill>
                <a:effectLst/>
                <a:latin typeface="MS Gothic" panose="020B0609070205080204" pitchFamily="49" charset="-128"/>
                <a:ea typeface="MS Gothic" panose="020B0609070205080204" pitchFamily="49" charset="-128"/>
              </a:rPr>
              <a:t>を正当な理由なしに</a:t>
            </a:r>
            <a:r>
              <a:rPr lang="en-US" altLang="ja-JP" sz="2000" b="0" i="0" dirty="0">
                <a:solidFill>
                  <a:srgbClr val="FF0000"/>
                </a:solidFill>
                <a:effectLst/>
                <a:latin typeface="MS Gothic" panose="020B0609070205080204" pitchFamily="49" charset="-128"/>
                <a:ea typeface="MS Gothic" panose="020B0609070205080204" pitchFamily="49" charset="-128"/>
              </a:rPr>
              <a:t>3</a:t>
            </a:r>
            <a:r>
              <a:rPr lang="ja-JP" altLang="en-US" sz="2000" b="0" i="0">
                <a:solidFill>
                  <a:srgbClr val="FF0000"/>
                </a:solidFill>
                <a:effectLst/>
                <a:latin typeface="MS Gothic" panose="020B0609070205080204" pitchFamily="49" charset="-128"/>
                <a:ea typeface="MS Gothic" panose="020B0609070205080204" pitchFamily="49" charset="-128"/>
              </a:rPr>
              <a:t>年以内</a:t>
            </a:r>
            <a:r>
              <a:rPr lang="ja-JP" altLang="en-US" sz="2000" b="0" i="0">
                <a:solidFill>
                  <a:srgbClr val="333333"/>
                </a:solidFill>
                <a:effectLst/>
                <a:latin typeface="MS Gothic" panose="020B0609070205080204" pitchFamily="49" charset="-128"/>
                <a:ea typeface="MS Gothic" panose="020B0609070205080204" pitchFamily="49" charset="-128"/>
              </a:rPr>
              <a:t>に登記しなかった場合、</a:t>
            </a:r>
            <a:r>
              <a:rPr lang="en-US" altLang="ja-JP" sz="2000" b="0" i="0" dirty="0">
                <a:solidFill>
                  <a:srgbClr val="FF0000"/>
                </a:solidFill>
                <a:effectLst/>
                <a:latin typeface="MS Gothic" panose="020B0609070205080204" pitchFamily="49" charset="-128"/>
                <a:ea typeface="MS Gothic" panose="020B0609070205080204" pitchFamily="49" charset="-128"/>
              </a:rPr>
              <a:t>10</a:t>
            </a:r>
            <a:r>
              <a:rPr lang="ja-JP" altLang="en-US" sz="2000" b="0" i="0">
                <a:solidFill>
                  <a:srgbClr val="FF0000"/>
                </a:solidFill>
                <a:effectLst/>
                <a:latin typeface="MS Gothic" panose="020B0609070205080204" pitchFamily="49" charset="-128"/>
                <a:ea typeface="MS Gothic" panose="020B0609070205080204" pitchFamily="49" charset="-128"/>
              </a:rPr>
              <a:t>万円以下の過料</a:t>
            </a:r>
            <a:r>
              <a:rPr lang="ja-JP" altLang="en-US" sz="2000" b="0" i="0">
                <a:solidFill>
                  <a:srgbClr val="333333"/>
                </a:solidFill>
                <a:effectLst/>
                <a:latin typeface="MS Gothic" panose="020B0609070205080204" pitchFamily="49" charset="-128"/>
                <a:ea typeface="MS Gothic" panose="020B0609070205080204" pitchFamily="49" charset="-128"/>
              </a:rPr>
              <a:t>を求められる可能性があります。</a:t>
            </a:r>
            <a:endParaRPr lang="en-US" altLang="ja-JP" sz="2000" b="0" i="0" dirty="0">
              <a:solidFill>
                <a:srgbClr val="333333"/>
              </a:solidFill>
              <a:effectLst/>
              <a:latin typeface="MS Gothic" panose="020B0609070205080204" pitchFamily="49" charset="-128"/>
              <a:ea typeface="MS Gothic" panose="020B0609070205080204" pitchFamily="49" charset="-128"/>
            </a:endParaRPr>
          </a:p>
          <a:p>
            <a:pPr marL="0" indent="0">
              <a:buNone/>
            </a:pPr>
            <a:endParaRPr lang="en-US" altLang="ja-JP" sz="2000" dirty="0">
              <a:solidFill>
                <a:srgbClr val="333333"/>
              </a:solidFill>
              <a:latin typeface="MS Gothic" panose="020B0609070205080204" pitchFamily="49" charset="-128"/>
              <a:ea typeface="MS Gothic" panose="020B0609070205080204" pitchFamily="49" charset="-128"/>
            </a:endParaRPr>
          </a:p>
          <a:p>
            <a:pPr marL="0" indent="0">
              <a:buNone/>
            </a:pPr>
            <a:r>
              <a:rPr lang="ja-JP" altLang="en-US" sz="2000" b="0" i="0">
                <a:solidFill>
                  <a:srgbClr val="333333"/>
                </a:solidFill>
                <a:effectLst/>
                <a:latin typeface="MS Gothic" panose="020B0609070205080204" pitchFamily="49" charset="-128"/>
                <a:ea typeface="MS Gothic" panose="020B0609070205080204" pitchFamily="49" charset="-128"/>
              </a:rPr>
              <a:t>また本改正では一緒に「住所変更登記の義務化」も行われます。</a:t>
            </a:r>
            <a:endParaRPr lang="en-US" altLang="ja-JP" sz="2000" b="0" i="0" dirty="0">
              <a:solidFill>
                <a:srgbClr val="333333"/>
              </a:solidFill>
              <a:effectLst/>
              <a:latin typeface="MS Gothic" panose="020B0609070205080204" pitchFamily="49" charset="-128"/>
              <a:ea typeface="MS Gothic" panose="020B0609070205080204" pitchFamily="49" charset="-128"/>
            </a:endParaRPr>
          </a:p>
          <a:p>
            <a:pPr marL="0" indent="0">
              <a:buNone/>
            </a:pPr>
            <a:r>
              <a:rPr lang="ja-JP" altLang="en-US" sz="2000" b="0" i="0">
                <a:solidFill>
                  <a:srgbClr val="FF0000"/>
                </a:solidFill>
                <a:effectLst/>
                <a:latin typeface="MS Gothic" panose="020B0609070205080204" pitchFamily="49" charset="-128"/>
                <a:ea typeface="MS Gothic" panose="020B0609070205080204" pitchFamily="49" charset="-128"/>
              </a:rPr>
              <a:t>不動産の所有者に氏名・住所の変更がある際</a:t>
            </a:r>
            <a:r>
              <a:rPr lang="ja-JP" altLang="en-US" sz="2000" b="0" i="0">
                <a:solidFill>
                  <a:srgbClr val="333333"/>
                </a:solidFill>
                <a:effectLst/>
                <a:latin typeface="MS Gothic" panose="020B0609070205080204" pitchFamily="49" charset="-128"/>
                <a:ea typeface="MS Gothic" panose="020B0609070205080204" pitchFamily="49" charset="-128"/>
              </a:rPr>
              <a:t>にも、</a:t>
            </a:r>
            <a:r>
              <a:rPr lang="en-US" altLang="ja-JP" sz="2000" b="0" i="0" dirty="0">
                <a:solidFill>
                  <a:srgbClr val="FF0000"/>
                </a:solidFill>
                <a:effectLst/>
                <a:latin typeface="MS Gothic" panose="020B0609070205080204" pitchFamily="49" charset="-128"/>
                <a:ea typeface="MS Gothic" panose="020B0609070205080204" pitchFamily="49" charset="-128"/>
              </a:rPr>
              <a:t>2</a:t>
            </a:r>
            <a:r>
              <a:rPr lang="ja-JP" altLang="en-US" sz="2000" b="0" i="0">
                <a:solidFill>
                  <a:srgbClr val="FF0000"/>
                </a:solidFill>
                <a:effectLst/>
                <a:latin typeface="MS Gothic" panose="020B0609070205080204" pitchFamily="49" charset="-128"/>
                <a:ea typeface="MS Gothic" panose="020B0609070205080204" pitchFamily="49" charset="-128"/>
              </a:rPr>
              <a:t>年以内</a:t>
            </a:r>
            <a:r>
              <a:rPr lang="ja-JP" altLang="en-US" sz="2000" b="0" i="0">
                <a:solidFill>
                  <a:srgbClr val="333333"/>
                </a:solidFill>
                <a:effectLst/>
                <a:latin typeface="MS Gothic" panose="020B0609070205080204" pitchFamily="49" charset="-128"/>
                <a:ea typeface="MS Gothic" panose="020B0609070205080204" pitchFamily="49" charset="-128"/>
              </a:rPr>
              <a:t>に変更手続きを済ませておかないと、</a:t>
            </a:r>
            <a:r>
              <a:rPr lang="en-US" altLang="ja-JP" sz="2000" b="0" i="0" dirty="0">
                <a:solidFill>
                  <a:srgbClr val="FF0000"/>
                </a:solidFill>
                <a:effectLst/>
                <a:latin typeface="MS Gothic" panose="020B0609070205080204" pitchFamily="49" charset="-128"/>
                <a:ea typeface="MS Gothic" panose="020B0609070205080204" pitchFamily="49" charset="-128"/>
              </a:rPr>
              <a:t>5</a:t>
            </a:r>
            <a:r>
              <a:rPr lang="ja-JP" altLang="en-US" sz="2000" b="0" i="0">
                <a:solidFill>
                  <a:srgbClr val="FF0000"/>
                </a:solidFill>
                <a:effectLst/>
                <a:latin typeface="MS Gothic" panose="020B0609070205080204" pitchFamily="49" charset="-128"/>
                <a:ea typeface="MS Gothic" panose="020B0609070205080204" pitchFamily="49" charset="-128"/>
              </a:rPr>
              <a:t>万円以下の過料</a:t>
            </a:r>
            <a:r>
              <a:rPr lang="ja-JP" altLang="en-US" sz="2000" b="0" i="0">
                <a:solidFill>
                  <a:srgbClr val="333333"/>
                </a:solidFill>
                <a:effectLst/>
                <a:latin typeface="MS Gothic" panose="020B0609070205080204" pitchFamily="49" charset="-128"/>
                <a:ea typeface="MS Gothic" panose="020B0609070205080204" pitchFamily="49" charset="-128"/>
              </a:rPr>
              <a:t>が請求される可能性があります。</a:t>
            </a:r>
            <a:endParaRPr lang="en-US" altLang="ja-JP" sz="2000" b="0" i="0" dirty="0">
              <a:solidFill>
                <a:srgbClr val="333333"/>
              </a:solidFill>
              <a:effectLst/>
              <a:latin typeface="MS Gothic" panose="020B0609070205080204" pitchFamily="49" charset="-128"/>
              <a:ea typeface="MS Gothic" panose="020B0609070205080204" pitchFamily="49" charset="-128"/>
            </a:endParaRPr>
          </a:p>
          <a:p>
            <a:pPr marL="0" indent="0">
              <a:buNone/>
            </a:pPr>
            <a:endParaRPr kumimoji="1" lang="en-US" altLang="ja-JP" sz="2000" dirty="0">
              <a:solidFill>
                <a:srgbClr val="333333"/>
              </a:solidFill>
              <a:latin typeface="MS Gothic" panose="020B0609070205080204" pitchFamily="49" charset="-128"/>
              <a:ea typeface="MS Gothic" panose="020B0609070205080204" pitchFamily="49" charset="-128"/>
            </a:endParaRPr>
          </a:p>
          <a:p>
            <a:pPr marL="0" indent="0">
              <a:buNone/>
            </a:pPr>
            <a:r>
              <a:rPr lang="ja-JP" altLang="en-US" sz="2000">
                <a:solidFill>
                  <a:srgbClr val="333333"/>
                </a:solidFill>
                <a:latin typeface="MS Gothic" panose="020B0609070205080204" pitchFamily="49" charset="-128"/>
                <a:ea typeface="MS Gothic" panose="020B0609070205080204" pitchFamily="49" charset="-128"/>
              </a:rPr>
              <a:t>→相続で不動産を取得した場合はもちろんですが、</a:t>
            </a:r>
            <a:endParaRPr lang="en-US" altLang="ja-JP" sz="2000" dirty="0">
              <a:solidFill>
                <a:srgbClr val="333333"/>
              </a:solidFill>
              <a:latin typeface="MS Gothic" panose="020B0609070205080204" pitchFamily="49" charset="-128"/>
              <a:ea typeface="MS Gothic" panose="020B0609070205080204" pitchFamily="49" charset="-128"/>
            </a:endParaRPr>
          </a:p>
          <a:p>
            <a:pPr marL="0" indent="0">
              <a:buNone/>
            </a:pPr>
            <a:r>
              <a:rPr kumimoji="1" lang="ja-JP" altLang="en-US" sz="2000">
                <a:solidFill>
                  <a:srgbClr val="333333"/>
                </a:solidFill>
                <a:latin typeface="MS Gothic" panose="020B0609070205080204" pitchFamily="49" charset="-128"/>
                <a:ea typeface="MS Gothic" panose="020B0609070205080204" pitchFamily="49" charset="-128"/>
              </a:rPr>
              <a:t>　自身が引っ越しなどで住所が変わった場合も登記の変更をしておかないと罰則の対象となります。</a:t>
            </a:r>
            <a:endParaRPr kumimoji="1" lang="ja-JP" altLang="en-US" sz="2000">
              <a:latin typeface="MS Gothic" panose="020B0609070205080204" pitchFamily="49" charset="-128"/>
              <a:ea typeface="MS Gothic" panose="020B0609070205080204" pitchFamily="49" charset="-128"/>
            </a:endParaRPr>
          </a:p>
        </p:txBody>
      </p:sp>
      <p:sp>
        <p:nvSpPr>
          <p:cNvPr id="4" name="スライド番号プレースホルダー 3">
            <a:extLst>
              <a:ext uri="{FF2B5EF4-FFF2-40B4-BE49-F238E27FC236}">
                <a16:creationId xmlns:a16="http://schemas.microsoft.com/office/drawing/2014/main" id="{EC226878-E5CD-BE19-C5A9-954892B693DA}"/>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7" name="図 6">
            <a:extLst>
              <a:ext uri="{FF2B5EF4-FFF2-40B4-BE49-F238E27FC236}">
                <a16:creationId xmlns:a16="http://schemas.microsoft.com/office/drawing/2014/main" id="{F9B8899C-F155-120E-99DE-FD46D4F550C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206838" y="5072596"/>
            <a:ext cx="4219689" cy="1710381"/>
          </a:xfrm>
          <a:prstGeom prst="rect">
            <a:avLst/>
          </a:prstGeom>
        </p:spPr>
      </p:pic>
    </p:spTree>
    <p:extLst>
      <p:ext uri="{BB962C8B-B14F-4D97-AF65-F5344CB8AC3E}">
        <p14:creationId xmlns:p14="http://schemas.microsoft.com/office/powerpoint/2010/main" val="2643992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71ECED-B693-A7A9-6F7B-A6B87D4E7FA2}"/>
              </a:ext>
            </a:extLst>
          </p:cNvPr>
          <p:cNvSpPr>
            <a:spLocks noGrp="1"/>
          </p:cNvSpPr>
          <p:nvPr>
            <p:ph type="title"/>
          </p:nvPr>
        </p:nvSpPr>
        <p:spPr/>
        <p:txBody>
          <a:bodyPr/>
          <a:lstStyle/>
          <a:p>
            <a:r>
              <a:rPr lang="ja-JP" altLang="en-US"/>
              <a:t>登記をしないことでのデメリット</a:t>
            </a:r>
            <a:endParaRPr kumimoji="1" lang="ja-JP" altLang="en-US"/>
          </a:p>
        </p:txBody>
      </p:sp>
      <p:sp>
        <p:nvSpPr>
          <p:cNvPr id="3" name="コンテンツ プレースホルダー 2">
            <a:extLst>
              <a:ext uri="{FF2B5EF4-FFF2-40B4-BE49-F238E27FC236}">
                <a16:creationId xmlns:a16="http://schemas.microsoft.com/office/drawing/2014/main" id="{2B87EE56-5304-7AA1-89A6-2B7FE2589281}"/>
              </a:ext>
            </a:extLst>
          </p:cNvPr>
          <p:cNvSpPr>
            <a:spLocks noGrp="1"/>
          </p:cNvSpPr>
          <p:nvPr>
            <p:ph idx="1"/>
          </p:nvPr>
        </p:nvSpPr>
        <p:spPr/>
        <p:txBody>
          <a:bodyPr>
            <a:normAutofit/>
          </a:bodyPr>
          <a:lstStyle/>
          <a:p>
            <a:pPr marL="0" indent="0">
              <a:buNone/>
            </a:pPr>
            <a:r>
              <a:rPr lang="ja-JP" altLang="en-US" sz="2400"/>
              <a:t>・権利関係が複雑になる可能性がある</a:t>
            </a:r>
            <a:endParaRPr lang="en-US" altLang="ja-JP" sz="2400" dirty="0"/>
          </a:p>
          <a:p>
            <a:pPr marL="0" indent="0">
              <a:buNone/>
            </a:pPr>
            <a:endParaRPr lang="en-US" altLang="ja-JP" sz="2400" dirty="0"/>
          </a:p>
          <a:p>
            <a:pPr marL="0" indent="0">
              <a:buNone/>
            </a:pPr>
            <a:r>
              <a:rPr lang="ja-JP" altLang="en-US" sz="2400"/>
              <a:t>・亡くなった方の名義のままだと不動産が売却できない</a:t>
            </a:r>
            <a:endParaRPr lang="en-US" altLang="ja-JP" sz="2400" dirty="0"/>
          </a:p>
          <a:p>
            <a:pPr marL="0" indent="0">
              <a:buNone/>
            </a:pPr>
            <a:endParaRPr lang="en-US" altLang="ja-JP" sz="2400" dirty="0"/>
          </a:p>
          <a:p>
            <a:pPr marL="0" indent="0">
              <a:buNone/>
            </a:pPr>
            <a:r>
              <a:rPr lang="ja-JP" altLang="en-US" sz="2400"/>
              <a:t>・借金を滞納している自分以外の相続人がいる場合、　　差し押さえを受ける可能性がある</a:t>
            </a:r>
            <a:endParaRPr lang="en-US" altLang="ja-JP" sz="2400" dirty="0"/>
          </a:p>
        </p:txBody>
      </p:sp>
      <p:sp>
        <p:nvSpPr>
          <p:cNvPr id="4" name="スライド番号プレースホルダー 3">
            <a:extLst>
              <a:ext uri="{FF2B5EF4-FFF2-40B4-BE49-F238E27FC236}">
                <a16:creationId xmlns:a16="http://schemas.microsoft.com/office/drawing/2014/main" id="{88CFB1D9-C63A-6F58-5350-1CCBE95A77EA}"/>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5" name="図 4">
            <a:extLst>
              <a:ext uri="{FF2B5EF4-FFF2-40B4-BE49-F238E27FC236}">
                <a16:creationId xmlns:a16="http://schemas.microsoft.com/office/drawing/2014/main" id="{85593589-A23E-7543-3C05-5431C5A45D5B}"/>
              </a:ext>
            </a:extLst>
          </p:cNvPr>
          <p:cNvPicPr>
            <a:picLocks noChangeAspect="1"/>
          </p:cNvPicPr>
          <p:nvPr/>
        </p:nvPicPr>
        <p:blipFill>
          <a:blip r:embed="rId2"/>
          <a:stretch>
            <a:fillRect/>
          </a:stretch>
        </p:blipFill>
        <p:spPr>
          <a:xfrm>
            <a:off x="3259908" y="3582036"/>
            <a:ext cx="3723822" cy="3128010"/>
          </a:xfrm>
          <a:prstGeom prst="rect">
            <a:avLst/>
          </a:prstGeom>
        </p:spPr>
      </p:pic>
    </p:spTree>
    <p:extLst>
      <p:ext uri="{BB962C8B-B14F-4D97-AF65-F5344CB8AC3E}">
        <p14:creationId xmlns:p14="http://schemas.microsoft.com/office/powerpoint/2010/main" val="1661053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16ED77-BA8A-7A79-A9FA-2D7AAC7C3141}"/>
              </a:ext>
            </a:extLst>
          </p:cNvPr>
          <p:cNvSpPr>
            <a:spLocks noGrp="1"/>
          </p:cNvSpPr>
          <p:nvPr>
            <p:ph type="title"/>
          </p:nvPr>
        </p:nvSpPr>
        <p:spPr/>
        <p:txBody>
          <a:bodyPr/>
          <a:lstStyle/>
          <a:p>
            <a:r>
              <a:rPr kumimoji="1" lang="ja-JP" altLang="en-US"/>
              <a:t>相続登記にかかる費用</a:t>
            </a:r>
          </a:p>
        </p:txBody>
      </p:sp>
      <p:sp>
        <p:nvSpPr>
          <p:cNvPr id="3" name="コンテンツ プレースホルダー 2">
            <a:extLst>
              <a:ext uri="{FF2B5EF4-FFF2-40B4-BE49-F238E27FC236}">
                <a16:creationId xmlns:a16="http://schemas.microsoft.com/office/drawing/2014/main" id="{474939FB-91D2-C13F-F2B3-80B1E1D8C24E}"/>
              </a:ext>
            </a:extLst>
          </p:cNvPr>
          <p:cNvSpPr>
            <a:spLocks noGrp="1"/>
          </p:cNvSpPr>
          <p:nvPr>
            <p:ph idx="1"/>
          </p:nvPr>
        </p:nvSpPr>
        <p:spPr/>
        <p:txBody>
          <a:bodyPr/>
          <a:lstStyle/>
          <a:p>
            <a:pPr marL="0" indent="0">
              <a:buNone/>
            </a:pPr>
            <a:r>
              <a:rPr kumimoji="1" lang="en-US" altLang="ja-JP" dirty="0"/>
              <a:t>①</a:t>
            </a:r>
            <a:r>
              <a:rPr kumimoji="1" lang="ja-JP" altLang="en-US"/>
              <a:t>登録免許税（相続の場合）</a:t>
            </a:r>
            <a:endParaRPr kumimoji="1" lang="en-US" altLang="ja-JP" dirty="0"/>
          </a:p>
          <a:p>
            <a:pPr marL="0" indent="0">
              <a:buNone/>
            </a:pPr>
            <a:r>
              <a:rPr lang="ja-JP" altLang="en-US" sz="2000"/>
              <a:t>固定資産税価格の</a:t>
            </a:r>
            <a:r>
              <a:rPr lang="en-US" altLang="ja-JP" sz="2000" dirty="0"/>
              <a:t>0.4%</a:t>
            </a:r>
            <a:r>
              <a:rPr lang="ja-JP" altLang="en-US" sz="2000"/>
              <a:t>の金額を納付する必要があります。</a:t>
            </a:r>
            <a:endParaRPr lang="en-US" altLang="ja-JP" sz="2000" dirty="0"/>
          </a:p>
          <a:p>
            <a:pPr marL="0" indent="0">
              <a:buNone/>
            </a:pPr>
            <a:endParaRPr kumimoji="1" lang="en-US" altLang="ja-JP" dirty="0"/>
          </a:p>
          <a:p>
            <a:pPr marL="0" indent="0">
              <a:buNone/>
            </a:pPr>
            <a:r>
              <a:rPr lang="en-US" altLang="ja-JP" dirty="0"/>
              <a:t>②</a:t>
            </a:r>
            <a:r>
              <a:rPr lang="ja-JP" altLang="en-US"/>
              <a:t>必要書類の取得費</a:t>
            </a:r>
            <a:endParaRPr lang="en-US" altLang="ja-JP" dirty="0"/>
          </a:p>
          <a:p>
            <a:pPr marL="0" indent="0">
              <a:buNone/>
            </a:pPr>
            <a:r>
              <a:rPr kumimoji="1" lang="ja-JP" altLang="en-US" sz="2000"/>
              <a:t>・戸籍謄本・・・引き継ぐ方が相続人であるかを確認します。</a:t>
            </a:r>
            <a:endParaRPr kumimoji="1" lang="en-US" altLang="ja-JP" sz="2000" dirty="0"/>
          </a:p>
          <a:p>
            <a:pPr marL="0" indent="0">
              <a:buNone/>
            </a:pPr>
            <a:r>
              <a:rPr lang="ja-JP" altLang="en-US" sz="2000"/>
              <a:t>・登記事項証明書・・・不動産の情報確認</a:t>
            </a:r>
            <a:endParaRPr lang="en-US" altLang="ja-JP" sz="2000" dirty="0"/>
          </a:p>
          <a:p>
            <a:pPr marL="0" indent="0">
              <a:buNone/>
            </a:pPr>
            <a:r>
              <a:rPr kumimoji="1" lang="ja-JP" altLang="en-US" sz="2000"/>
              <a:t>・印鑑証明書・・・遺産分割協議書に捺印した本人かの確認</a:t>
            </a:r>
            <a:endParaRPr kumimoji="1" lang="en-US" altLang="ja-JP" sz="2000" dirty="0"/>
          </a:p>
          <a:p>
            <a:pPr marL="0" indent="0">
              <a:buNone/>
            </a:pPr>
            <a:r>
              <a:rPr lang="ja-JP" altLang="en-US" sz="2000"/>
              <a:t>・住民票　　</a:t>
            </a:r>
            <a:r>
              <a:rPr kumimoji="1" lang="ja-JP" altLang="en-US" sz="2000"/>
              <a:t>などが必要になります。</a:t>
            </a:r>
            <a:endParaRPr kumimoji="1" lang="en-US" altLang="ja-JP" sz="2000" dirty="0"/>
          </a:p>
          <a:p>
            <a:pPr marL="0" indent="0">
              <a:buNone/>
            </a:pPr>
            <a:endParaRPr lang="en-US" altLang="ja-JP" sz="2000" dirty="0"/>
          </a:p>
          <a:p>
            <a:pPr marL="0" indent="0">
              <a:buNone/>
            </a:pPr>
            <a:r>
              <a:rPr lang="ja-JP" altLang="en-US" sz="1800">
                <a:solidFill>
                  <a:srgbClr val="FF0000"/>
                </a:solidFill>
              </a:rPr>
              <a:t>書類取得の煩雑さ等を考えると、</a:t>
            </a:r>
            <a:endParaRPr lang="en-US" altLang="ja-JP" sz="1800" dirty="0">
              <a:solidFill>
                <a:srgbClr val="FF0000"/>
              </a:solidFill>
            </a:endParaRPr>
          </a:p>
          <a:p>
            <a:pPr marL="0" indent="0">
              <a:buNone/>
            </a:pPr>
            <a:r>
              <a:rPr lang="ja-JP" altLang="en-US" sz="1800">
                <a:solidFill>
                  <a:srgbClr val="FF0000"/>
                </a:solidFill>
              </a:rPr>
              <a:t>司法書士などの専門家に依頼したほうがスムーズに手続きが完了します。</a:t>
            </a:r>
            <a:endParaRPr lang="en-US" altLang="ja-JP" sz="1800" dirty="0">
              <a:solidFill>
                <a:srgbClr val="FF0000"/>
              </a:solidFill>
            </a:endParaRPr>
          </a:p>
        </p:txBody>
      </p:sp>
      <p:sp>
        <p:nvSpPr>
          <p:cNvPr id="4" name="スライド番号プレースホルダー 3">
            <a:extLst>
              <a:ext uri="{FF2B5EF4-FFF2-40B4-BE49-F238E27FC236}">
                <a16:creationId xmlns:a16="http://schemas.microsoft.com/office/drawing/2014/main" id="{352F1C60-B5AA-C0AD-6F81-4630B2550FC4}"/>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5" name="図 4">
            <a:extLst>
              <a:ext uri="{FF2B5EF4-FFF2-40B4-BE49-F238E27FC236}">
                <a16:creationId xmlns:a16="http://schemas.microsoft.com/office/drawing/2014/main" id="{3EBE49BE-C4FC-79E8-3342-6B582BC2A3D6}"/>
              </a:ext>
            </a:extLst>
          </p:cNvPr>
          <p:cNvPicPr>
            <a:picLocks noChangeAspect="1"/>
          </p:cNvPicPr>
          <p:nvPr/>
        </p:nvPicPr>
        <p:blipFill>
          <a:blip r:embed="rId2"/>
          <a:stretch>
            <a:fillRect/>
          </a:stretch>
        </p:blipFill>
        <p:spPr>
          <a:xfrm>
            <a:off x="7179447" y="1097280"/>
            <a:ext cx="1414506" cy="1410970"/>
          </a:xfrm>
          <a:prstGeom prst="rect">
            <a:avLst/>
          </a:prstGeom>
        </p:spPr>
      </p:pic>
    </p:spTree>
    <p:extLst>
      <p:ext uri="{BB962C8B-B14F-4D97-AF65-F5344CB8AC3E}">
        <p14:creationId xmlns:p14="http://schemas.microsoft.com/office/powerpoint/2010/main" val="880454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042112-74BB-B373-F6A6-15C26F4C3BFD}"/>
              </a:ext>
            </a:extLst>
          </p:cNvPr>
          <p:cNvSpPr>
            <a:spLocks noGrp="1"/>
          </p:cNvSpPr>
          <p:nvPr>
            <p:ph type="title"/>
          </p:nvPr>
        </p:nvSpPr>
        <p:spPr/>
        <p:txBody>
          <a:bodyPr/>
          <a:lstStyle/>
          <a:p>
            <a:r>
              <a:rPr lang="ja-JP" altLang="en-US"/>
              <a:t>その他の国の動き（ご参考）</a:t>
            </a:r>
            <a:endParaRPr kumimoji="1" lang="ja-JP" altLang="en-US"/>
          </a:p>
        </p:txBody>
      </p:sp>
      <p:sp>
        <p:nvSpPr>
          <p:cNvPr id="3" name="コンテンツ プレースホルダー 2">
            <a:extLst>
              <a:ext uri="{FF2B5EF4-FFF2-40B4-BE49-F238E27FC236}">
                <a16:creationId xmlns:a16="http://schemas.microsoft.com/office/drawing/2014/main" id="{C49A1926-5A9F-2F2F-6EF0-235F3D1160BE}"/>
              </a:ext>
            </a:extLst>
          </p:cNvPr>
          <p:cNvSpPr>
            <a:spLocks noGrp="1"/>
          </p:cNvSpPr>
          <p:nvPr>
            <p:ph idx="1"/>
          </p:nvPr>
        </p:nvSpPr>
        <p:spPr>
          <a:xfrm>
            <a:off x="516890" y="1082785"/>
            <a:ext cx="7886700" cy="5187026"/>
          </a:xfrm>
        </p:spPr>
        <p:txBody>
          <a:bodyPr>
            <a:normAutofit/>
          </a:bodyPr>
          <a:lstStyle/>
          <a:p>
            <a:r>
              <a:rPr lang="ja-JP" altLang="en-US" sz="2000" b="0" i="0">
                <a:solidFill>
                  <a:srgbClr val="000000"/>
                </a:solidFill>
                <a:effectLst/>
                <a:latin typeface="Helvetica Neue" panose="02000503000000020004" pitchFamily="2" charset="0"/>
              </a:rPr>
              <a:t>所有不動産記録証明制度（令和８年４月までに施行）</a:t>
            </a:r>
            <a:endParaRPr lang="en-US" altLang="ja-JP" sz="2000" b="0" i="0" dirty="0">
              <a:solidFill>
                <a:srgbClr val="000000"/>
              </a:solidFill>
              <a:effectLst/>
              <a:latin typeface="Helvetica Neue" panose="02000503000000020004" pitchFamily="2" charset="0"/>
            </a:endParaRPr>
          </a:p>
          <a:p>
            <a:pPr marL="0" indent="0">
              <a:buNone/>
            </a:pPr>
            <a:r>
              <a:rPr lang="ja-JP" altLang="en-US" sz="2000">
                <a:solidFill>
                  <a:srgbClr val="000000"/>
                </a:solidFill>
                <a:latin typeface="Helvetica Neue" panose="02000503000000020004" pitchFamily="2" charset="0"/>
              </a:rPr>
              <a:t>→親の不動産がどこにあるのかを調べられるようになります。</a:t>
            </a:r>
            <a:endParaRPr lang="en-US" altLang="ja-JP" sz="2000" b="0" i="0" dirty="0">
              <a:solidFill>
                <a:srgbClr val="000000"/>
              </a:solidFill>
              <a:effectLst/>
              <a:latin typeface="Helvetica Neue" panose="02000503000000020004" pitchFamily="2" charset="0"/>
            </a:endParaRPr>
          </a:p>
          <a:p>
            <a:endParaRPr kumimoji="1" lang="en-US" altLang="ja-JP" sz="2000" dirty="0">
              <a:solidFill>
                <a:srgbClr val="000000"/>
              </a:solidFill>
              <a:latin typeface="Helvetica Neue" panose="02000503000000020004" pitchFamily="2" charset="0"/>
            </a:endParaRPr>
          </a:p>
          <a:p>
            <a:r>
              <a:rPr lang="ja-JP" altLang="en-US" sz="2000" b="0" i="0">
                <a:solidFill>
                  <a:srgbClr val="000000"/>
                </a:solidFill>
                <a:effectLst/>
                <a:latin typeface="Helvetica Neue" panose="02000503000000020004" pitchFamily="2" charset="0"/>
              </a:rPr>
              <a:t>他の公的機関との情報連携により所有権の登記名義人の住所等が変わったら不動産登記にも反映されるようになる仕組み</a:t>
            </a:r>
            <a:r>
              <a:rPr lang="ja-JP" altLang="en-US" sz="2000">
                <a:solidFill>
                  <a:srgbClr val="000000"/>
                </a:solidFill>
                <a:latin typeface="Helvetica Neue" panose="02000503000000020004" pitchFamily="2" charset="0"/>
              </a:rPr>
              <a:t>　　　　　　　</a:t>
            </a:r>
            <a:r>
              <a:rPr lang="ja-JP" altLang="en-US" sz="2000" b="0" i="0">
                <a:solidFill>
                  <a:srgbClr val="000000"/>
                </a:solidFill>
                <a:effectLst/>
                <a:latin typeface="Helvetica Neue" panose="02000503000000020004" pitchFamily="2" charset="0"/>
              </a:rPr>
              <a:t>（令和８年４月までに施行）</a:t>
            </a:r>
            <a:endParaRPr lang="en-US" altLang="ja-JP" sz="2000" b="0" i="0" dirty="0">
              <a:solidFill>
                <a:srgbClr val="000000"/>
              </a:solidFill>
              <a:effectLst/>
              <a:latin typeface="Helvetica Neue" panose="02000503000000020004" pitchFamily="2" charset="0"/>
            </a:endParaRPr>
          </a:p>
          <a:p>
            <a:pPr marL="0" indent="0">
              <a:buNone/>
            </a:pPr>
            <a:r>
              <a:rPr lang="ja-JP" altLang="en-US" sz="2000">
                <a:solidFill>
                  <a:srgbClr val="000000"/>
                </a:solidFill>
                <a:latin typeface="Helvetica Neue" panose="02000503000000020004" pitchFamily="2" charset="0"/>
              </a:rPr>
              <a:t>→不動産登記の情報変更漏れを防ぐための制度</a:t>
            </a:r>
            <a:endParaRPr lang="en-US" altLang="ja-JP" sz="2000" b="0" i="0" dirty="0">
              <a:solidFill>
                <a:srgbClr val="000000"/>
              </a:solidFill>
              <a:effectLst/>
              <a:latin typeface="Helvetica Neue" panose="02000503000000020004" pitchFamily="2" charset="0"/>
            </a:endParaRPr>
          </a:p>
          <a:p>
            <a:endParaRPr kumimoji="1" lang="en-US" altLang="ja-JP" sz="2000" dirty="0">
              <a:solidFill>
                <a:srgbClr val="000000"/>
              </a:solidFill>
              <a:latin typeface="Helvetica Neue" panose="02000503000000020004" pitchFamily="2" charset="0"/>
            </a:endParaRPr>
          </a:p>
          <a:p>
            <a:r>
              <a:rPr lang="en" altLang="ja-JP" sz="2000" b="0" i="0" dirty="0">
                <a:solidFill>
                  <a:srgbClr val="000000"/>
                </a:solidFill>
                <a:effectLst/>
                <a:latin typeface="Helvetica Neue" panose="02000503000000020004" pitchFamily="2" charset="0"/>
              </a:rPr>
              <a:t>DV</a:t>
            </a:r>
            <a:r>
              <a:rPr lang="ja-JP" altLang="en-US" sz="2000" b="0" i="0">
                <a:solidFill>
                  <a:srgbClr val="000000"/>
                </a:solidFill>
                <a:effectLst/>
                <a:latin typeface="Helvetica Neue" panose="02000503000000020004" pitchFamily="2" charset="0"/>
              </a:rPr>
              <a:t>被害者等を保護するため登記事項証明書等に現住所に代わる事項を記載する特例（令和６年４月１日施行）</a:t>
            </a:r>
            <a:endParaRPr lang="en-US" altLang="ja-JP" sz="2000" b="0" i="0" dirty="0">
              <a:solidFill>
                <a:srgbClr val="000000"/>
              </a:solidFill>
              <a:effectLst/>
              <a:latin typeface="Helvetica Neue" panose="02000503000000020004" pitchFamily="2" charset="0"/>
            </a:endParaRPr>
          </a:p>
          <a:p>
            <a:pPr marL="0" indent="0">
              <a:buNone/>
            </a:pPr>
            <a:r>
              <a:rPr kumimoji="1" lang="ja-JP" altLang="en-US" sz="2000">
                <a:solidFill>
                  <a:srgbClr val="000000"/>
                </a:solidFill>
                <a:latin typeface="Helvetica Neue" panose="02000503000000020004" pitchFamily="2" charset="0"/>
              </a:rPr>
              <a:t>→</a:t>
            </a:r>
            <a:r>
              <a:rPr kumimoji="1" lang="en-US" altLang="ja-JP" sz="2000" dirty="0">
                <a:solidFill>
                  <a:srgbClr val="000000"/>
                </a:solidFill>
                <a:latin typeface="Helvetica Neue" panose="02000503000000020004" pitchFamily="2" charset="0"/>
              </a:rPr>
              <a:t>DV</a:t>
            </a:r>
            <a:r>
              <a:rPr lang="ja-JP" altLang="en-US" sz="2000">
                <a:solidFill>
                  <a:srgbClr val="000000"/>
                </a:solidFill>
                <a:latin typeface="Helvetica Neue" panose="02000503000000020004" pitchFamily="2" charset="0"/>
              </a:rPr>
              <a:t>被害等の事情がある場合、</a:t>
            </a:r>
            <a:r>
              <a:rPr kumimoji="1" lang="ja-JP" altLang="en-US" sz="2000">
                <a:solidFill>
                  <a:srgbClr val="000000"/>
                </a:solidFill>
                <a:latin typeface="Helvetica Neue" panose="02000503000000020004" pitchFamily="2" charset="0"/>
              </a:rPr>
              <a:t>登記情報に必要な現住所を公開しなくて済むようになる制度</a:t>
            </a:r>
            <a:endParaRPr kumimoji="1" lang="ja-JP" altLang="en-US" sz="2000"/>
          </a:p>
        </p:txBody>
      </p:sp>
      <p:sp>
        <p:nvSpPr>
          <p:cNvPr id="4" name="スライド番号プレースホルダー 3">
            <a:extLst>
              <a:ext uri="{FF2B5EF4-FFF2-40B4-BE49-F238E27FC236}">
                <a16:creationId xmlns:a16="http://schemas.microsoft.com/office/drawing/2014/main" id="{BB5ABB1C-8DE9-A8AB-93B6-D062FD12D65F}"/>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pic>
        <p:nvPicPr>
          <p:cNvPr id="5" name="図 4">
            <a:extLst>
              <a:ext uri="{FF2B5EF4-FFF2-40B4-BE49-F238E27FC236}">
                <a16:creationId xmlns:a16="http://schemas.microsoft.com/office/drawing/2014/main" id="{1CF64DB9-13DD-196B-C0F0-19949E0E9590}"/>
              </a:ext>
            </a:extLst>
          </p:cNvPr>
          <p:cNvPicPr>
            <a:picLocks noChangeAspect="1"/>
          </p:cNvPicPr>
          <p:nvPr/>
        </p:nvPicPr>
        <p:blipFill>
          <a:blip r:embed="rId2"/>
          <a:stretch>
            <a:fillRect/>
          </a:stretch>
        </p:blipFill>
        <p:spPr>
          <a:xfrm>
            <a:off x="7424420" y="706307"/>
            <a:ext cx="1616710" cy="905358"/>
          </a:xfrm>
          <a:prstGeom prst="rect">
            <a:avLst/>
          </a:prstGeom>
        </p:spPr>
      </p:pic>
    </p:spTree>
    <p:extLst>
      <p:ext uri="{BB962C8B-B14F-4D97-AF65-F5344CB8AC3E}">
        <p14:creationId xmlns:p14="http://schemas.microsoft.com/office/powerpoint/2010/main" val="382165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0D00FD-FC48-C094-8935-172856336757}"/>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501F1388-6DAE-E61F-5491-0641BCC0BF8C}"/>
              </a:ext>
            </a:extLst>
          </p:cNvPr>
          <p:cNvSpPr>
            <a:spLocks noGrp="1"/>
          </p:cNvSpPr>
          <p:nvPr>
            <p:ph idx="1"/>
          </p:nvPr>
        </p:nvSpPr>
        <p:spPr>
          <a:xfrm>
            <a:off x="628650" y="1157895"/>
            <a:ext cx="7886700" cy="5187026"/>
          </a:xfrm>
        </p:spPr>
        <p:txBody>
          <a:bodyPr/>
          <a:lstStyle/>
          <a:p>
            <a:r>
              <a:rPr kumimoji="1" lang="ja-JP" altLang="en-US" sz="2400">
                <a:solidFill>
                  <a:srgbClr val="FF0000"/>
                </a:solidFill>
              </a:rPr>
              <a:t>２０２３年</a:t>
            </a:r>
            <a:r>
              <a:rPr lang="ja-JP" altLang="en-US" sz="2400">
                <a:solidFill>
                  <a:srgbClr val="FF0000"/>
                </a:solidFill>
              </a:rPr>
              <a:t>４月１日より登記の義務化がスタート</a:t>
            </a:r>
            <a:endParaRPr kumimoji="1" lang="en-US" altLang="ja-JP" sz="2400" dirty="0">
              <a:solidFill>
                <a:srgbClr val="FF0000"/>
              </a:solidFill>
            </a:endParaRPr>
          </a:p>
          <a:p>
            <a:r>
              <a:rPr lang="ja-JP" altLang="en-US" sz="2400">
                <a:solidFill>
                  <a:srgbClr val="FF0000"/>
                </a:solidFill>
              </a:rPr>
              <a:t>登記手続きを期限内に行わなければ罰則が発生</a:t>
            </a:r>
            <a:endParaRPr lang="en-US" altLang="ja-JP" sz="2400" dirty="0">
              <a:solidFill>
                <a:srgbClr val="FF0000"/>
              </a:solidFill>
            </a:endParaRPr>
          </a:p>
          <a:p>
            <a:r>
              <a:rPr lang="ja-JP" altLang="en-US" sz="2400">
                <a:solidFill>
                  <a:srgbClr val="FF0000"/>
                </a:solidFill>
              </a:rPr>
              <a:t>多くの方は手続きの煩雑さから専門家に依頼をします</a:t>
            </a:r>
            <a:endParaRPr lang="en-US" altLang="ja-JP" sz="2400" dirty="0">
              <a:solidFill>
                <a:srgbClr val="FF0000"/>
              </a:solidFill>
            </a:endParaRPr>
          </a:p>
          <a:p>
            <a:pPr marL="0" indent="0">
              <a:buNone/>
            </a:pPr>
            <a:endParaRPr lang="en-US" altLang="ja-JP" dirty="0"/>
          </a:p>
          <a:p>
            <a:pPr marL="0" indent="0">
              <a:buNone/>
            </a:pPr>
            <a:r>
              <a:rPr kumimoji="1" lang="ja-JP" altLang="en-US" sz="2400"/>
              <a:t>この制度が施行されるとより多くの方が空き家アドバイザー協議会支部に相談に来ることが見込まれます。</a:t>
            </a:r>
            <a:endParaRPr kumimoji="1" lang="en-US" altLang="ja-JP" sz="2400" dirty="0"/>
          </a:p>
          <a:p>
            <a:pPr marL="0" indent="0">
              <a:buNone/>
            </a:pPr>
            <a:endParaRPr lang="en-US" altLang="ja-JP" sz="2400" dirty="0"/>
          </a:p>
          <a:p>
            <a:pPr marL="0" indent="0">
              <a:buNone/>
            </a:pPr>
            <a:r>
              <a:rPr lang="ja-JP" altLang="en-US" sz="2400"/>
              <a:t>国が行う施策と足並み揃える為には、</a:t>
            </a:r>
            <a:r>
              <a:rPr kumimoji="1" lang="ja-JP" altLang="en-US" sz="2400"/>
              <a:t>税理士・司法書士などの専門家の方をチームに加えることが重要です。</a:t>
            </a:r>
            <a:endParaRPr kumimoji="1" lang="en-US" altLang="ja-JP" sz="2400" dirty="0"/>
          </a:p>
          <a:p>
            <a:pPr marL="0" indent="0">
              <a:buNone/>
            </a:pPr>
            <a:endParaRPr kumimoji="1"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C10F0874-B2E5-5007-1914-457A0C4CB295}"/>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B9FA4316-65AA-5EC9-6527-C6554180E8C6}"/>
              </a:ext>
            </a:extLst>
          </p:cNvPr>
          <p:cNvPicPr>
            <a:picLocks noChangeAspect="1"/>
          </p:cNvPicPr>
          <p:nvPr/>
        </p:nvPicPr>
        <p:blipFill>
          <a:blip r:embed="rId2"/>
          <a:stretch>
            <a:fillRect/>
          </a:stretch>
        </p:blipFill>
        <p:spPr>
          <a:xfrm>
            <a:off x="6847840" y="5163821"/>
            <a:ext cx="1422400" cy="1181100"/>
          </a:xfrm>
          <a:prstGeom prst="rect">
            <a:avLst/>
          </a:prstGeom>
        </p:spPr>
      </p:pic>
    </p:spTree>
    <p:extLst>
      <p:ext uri="{BB962C8B-B14F-4D97-AF65-F5344CB8AC3E}">
        <p14:creationId xmlns:p14="http://schemas.microsoft.com/office/powerpoint/2010/main" val="30324858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3465</TotalTime>
  <Words>756</Words>
  <Application>Microsoft Macintosh PowerPoint</Application>
  <PresentationFormat>画面に合わせる (4:3)</PresentationFormat>
  <Paragraphs>65</Paragraphs>
  <Slides>8</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MS Gothic</vt:lpstr>
      <vt:lpstr>MS Gothic</vt:lpstr>
      <vt:lpstr>游ゴシック</vt:lpstr>
      <vt:lpstr>Arial</vt:lpstr>
      <vt:lpstr>Calibri</vt:lpstr>
      <vt:lpstr>Calibri Light</vt:lpstr>
      <vt:lpstr>Helvetica Neue</vt:lpstr>
      <vt:lpstr>Office テーマ</vt:lpstr>
      <vt:lpstr> 一般社団法人 全国空き家アドバイザー協議会　　　○○県○○支部  令和５年６月度例会 学習プログラム用 （過去の例会資料も参考にしてください）</vt:lpstr>
      <vt:lpstr>所有者不明土地とは？</vt:lpstr>
      <vt:lpstr>所有者不明土地の解消を目指して</vt:lpstr>
      <vt:lpstr>どんな罰則が課されるのか？</vt:lpstr>
      <vt:lpstr>登記をしないことでのデメリット</vt:lpstr>
      <vt:lpstr>相続登記にかかる費用</vt:lpstr>
      <vt:lpstr>その他の国の動き（ご参考）</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33</cp:revision>
  <dcterms:created xsi:type="dcterms:W3CDTF">2021-02-04T05:15:42Z</dcterms:created>
  <dcterms:modified xsi:type="dcterms:W3CDTF">2023-05-30T07:18:20Z</dcterms:modified>
</cp:coreProperties>
</file>