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2"/>
  </p:notesMasterIdLst>
  <p:handoutMasterIdLst>
    <p:handoutMasterId r:id="rId13"/>
  </p:handoutMasterIdLst>
  <p:sldIdLst>
    <p:sldId id="1874" r:id="rId2"/>
    <p:sldId id="1875" r:id="rId3"/>
    <p:sldId id="1876" r:id="rId4"/>
    <p:sldId id="1877" r:id="rId5"/>
    <p:sldId id="1888" r:id="rId6"/>
    <p:sldId id="1879" r:id="rId7"/>
    <p:sldId id="1880" r:id="rId8"/>
    <p:sldId id="1886" r:id="rId9"/>
    <p:sldId id="1887" r:id="rId10"/>
    <p:sldId id="188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29"/>
    <p:restoredTop sz="96138"/>
  </p:normalViewPr>
  <p:slideViewPr>
    <p:cSldViewPr snapToGrid="0" snapToObjects="1">
      <p:cViewPr varScale="1">
        <p:scale>
          <a:sx n="106" d="100"/>
          <a:sy n="106" d="100"/>
        </p:scale>
        <p:origin x="165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2023/6/30</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2023/6/30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令和５年７月度例会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空家等対策に関する特別措置法</a:t>
            </a:r>
            <a:endParaRPr lang="en-US" sz="2000" u="sng" dirty="0"/>
          </a:p>
          <a:p>
            <a:pPr marL="0" indent="0" algn="ctr">
              <a:lnSpc>
                <a:spcPct val="200000"/>
              </a:lnSpc>
              <a:buNone/>
            </a:pPr>
            <a:r>
              <a:rPr lang="en-US" sz="2000" u="sng" dirty="0" err="1"/>
              <a:t>一部改正について</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203A35-E790-13CE-DE96-068D51028CD5}"/>
              </a:ext>
            </a:extLst>
          </p:cNvPr>
          <p:cNvSpPr>
            <a:spLocks noGrp="1"/>
          </p:cNvSpPr>
          <p:nvPr>
            <p:ph type="title"/>
          </p:nvPr>
        </p:nvSpPr>
        <p:spPr/>
        <p:txBody>
          <a:bodyPr/>
          <a:lstStyle/>
          <a:p>
            <a:r>
              <a:rPr kumimoji="1" lang="ja-JP" altLang="en-US"/>
              <a:t>空き家特措法の一部改正が決定しました。</a:t>
            </a:r>
          </a:p>
        </p:txBody>
      </p:sp>
      <p:sp>
        <p:nvSpPr>
          <p:cNvPr id="3" name="コンテンツ プレースホルダー 2">
            <a:extLst>
              <a:ext uri="{FF2B5EF4-FFF2-40B4-BE49-F238E27FC236}">
                <a16:creationId xmlns:a16="http://schemas.microsoft.com/office/drawing/2014/main" id="{157BF605-E6C9-A6EF-0179-D196E27769B5}"/>
              </a:ext>
            </a:extLst>
          </p:cNvPr>
          <p:cNvSpPr>
            <a:spLocks noGrp="1"/>
          </p:cNvSpPr>
          <p:nvPr>
            <p:ph idx="1"/>
          </p:nvPr>
        </p:nvSpPr>
        <p:spPr/>
        <p:txBody>
          <a:bodyPr/>
          <a:lstStyle/>
          <a:p>
            <a:r>
              <a:rPr kumimoji="1" lang="ja-JP" altLang="en-US"/>
              <a:t>本年３月３日に閣議決定され、先日の通常国会で審議され、６月１４日に改正後の法律が公布されました。</a:t>
            </a:r>
            <a:endParaRPr kumimoji="1" lang="en-US" altLang="ja-JP" dirty="0"/>
          </a:p>
          <a:p>
            <a:endParaRPr lang="en-US" altLang="ja-JP" dirty="0"/>
          </a:p>
          <a:p>
            <a:pPr marL="0" indent="0">
              <a:buNone/>
            </a:pPr>
            <a:endParaRPr kumimoji="1" lang="en-US" altLang="ja-JP" dirty="0"/>
          </a:p>
        </p:txBody>
      </p:sp>
      <p:sp>
        <p:nvSpPr>
          <p:cNvPr id="4" name="スライド番号プレースホルダー 3">
            <a:extLst>
              <a:ext uri="{FF2B5EF4-FFF2-40B4-BE49-F238E27FC236}">
                <a16:creationId xmlns:a16="http://schemas.microsoft.com/office/drawing/2014/main" id="{9DF59BB7-3AA6-2BF3-3B33-D9418BD0B502}"/>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6" name="図 5">
            <a:extLst>
              <a:ext uri="{FF2B5EF4-FFF2-40B4-BE49-F238E27FC236}">
                <a16:creationId xmlns:a16="http://schemas.microsoft.com/office/drawing/2014/main" id="{7E1868FA-BE14-C448-CBE7-A45EE7842114}"/>
              </a:ext>
            </a:extLst>
          </p:cNvPr>
          <p:cNvPicPr>
            <a:picLocks noChangeAspect="1"/>
          </p:cNvPicPr>
          <p:nvPr/>
        </p:nvPicPr>
        <p:blipFill>
          <a:blip r:embed="rId2"/>
          <a:stretch>
            <a:fillRect/>
          </a:stretch>
        </p:blipFill>
        <p:spPr>
          <a:xfrm>
            <a:off x="1355474" y="2068541"/>
            <a:ext cx="5801413" cy="4276380"/>
          </a:xfrm>
          <a:prstGeom prst="rect">
            <a:avLst/>
          </a:prstGeom>
        </p:spPr>
      </p:pic>
    </p:spTree>
    <p:extLst>
      <p:ext uri="{BB962C8B-B14F-4D97-AF65-F5344CB8AC3E}">
        <p14:creationId xmlns:p14="http://schemas.microsoft.com/office/powerpoint/2010/main" val="646854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5ACDBD-871E-288D-27E8-22655BF76288}"/>
              </a:ext>
            </a:extLst>
          </p:cNvPr>
          <p:cNvSpPr>
            <a:spLocks noGrp="1"/>
          </p:cNvSpPr>
          <p:nvPr>
            <p:ph type="title"/>
          </p:nvPr>
        </p:nvSpPr>
        <p:spPr/>
        <p:txBody>
          <a:bodyPr/>
          <a:lstStyle/>
          <a:p>
            <a:r>
              <a:rPr kumimoji="1" lang="ja-JP" altLang="en-US"/>
              <a:t>法改正により、以下の点が大きく変更となります</a:t>
            </a:r>
          </a:p>
        </p:txBody>
      </p:sp>
      <p:pic>
        <p:nvPicPr>
          <p:cNvPr id="6" name="コンテンツ プレースホルダー 5">
            <a:extLst>
              <a:ext uri="{FF2B5EF4-FFF2-40B4-BE49-F238E27FC236}">
                <a16:creationId xmlns:a16="http://schemas.microsoft.com/office/drawing/2014/main" id="{33AD8A61-6BE7-FA2C-5276-781495AA8F29}"/>
              </a:ext>
            </a:extLst>
          </p:cNvPr>
          <p:cNvPicPr>
            <a:picLocks noGrp="1" noChangeAspect="1"/>
          </p:cNvPicPr>
          <p:nvPr>
            <p:ph idx="1"/>
          </p:nvPr>
        </p:nvPicPr>
        <p:blipFill>
          <a:blip r:embed="rId2"/>
          <a:stretch>
            <a:fillRect/>
          </a:stretch>
        </p:blipFill>
        <p:spPr>
          <a:xfrm>
            <a:off x="619653" y="728416"/>
            <a:ext cx="7904693" cy="5477368"/>
          </a:xfrm>
        </p:spPr>
      </p:pic>
      <p:sp>
        <p:nvSpPr>
          <p:cNvPr id="4" name="スライド番号プレースホルダー 3">
            <a:extLst>
              <a:ext uri="{FF2B5EF4-FFF2-40B4-BE49-F238E27FC236}">
                <a16:creationId xmlns:a16="http://schemas.microsoft.com/office/drawing/2014/main" id="{1C21A397-7401-5161-F9F5-667F025AD029}"/>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1660634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59F889-5B80-FA9A-A643-3AF41AAB265B}"/>
              </a:ext>
            </a:extLst>
          </p:cNvPr>
          <p:cNvSpPr>
            <a:spLocks noGrp="1"/>
          </p:cNvSpPr>
          <p:nvPr>
            <p:ph type="title"/>
          </p:nvPr>
        </p:nvSpPr>
        <p:spPr/>
        <p:txBody>
          <a:bodyPr/>
          <a:lstStyle/>
          <a:p>
            <a:r>
              <a:rPr kumimoji="1" lang="ja-JP" altLang="en-US"/>
              <a:t>その中でも目玉が空家等管理活用支援法人</a:t>
            </a:r>
          </a:p>
        </p:txBody>
      </p:sp>
      <p:sp>
        <p:nvSpPr>
          <p:cNvPr id="3" name="コンテンツ プレースホルダー 2">
            <a:extLst>
              <a:ext uri="{FF2B5EF4-FFF2-40B4-BE49-F238E27FC236}">
                <a16:creationId xmlns:a16="http://schemas.microsoft.com/office/drawing/2014/main" id="{8229300E-BD01-DA61-AE54-44D53A289F73}"/>
              </a:ext>
            </a:extLst>
          </p:cNvPr>
          <p:cNvSpPr>
            <a:spLocks noGrp="1"/>
          </p:cNvSpPr>
          <p:nvPr>
            <p:ph idx="1"/>
          </p:nvPr>
        </p:nvSpPr>
        <p:spPr/>
        <p:txBody>
          <a:bodyPr>
            <a:normAutofit/>
          </a:bodyPr>
          <a:lstStyle/>
          <a:p>
            <a:r>
              <a:rPr kumimoji="1" lang="ja-JP" altLang="en-US" sz="2400"/>
              <a:t>市区町村長が</a:t>
            </a:r>
            <a:r>
              <a:rPr kumimoji="1" lang="en-US" altLang="ja-JP" sz="2400" dirty="0"/>
              <a:t>NPO</a:t>
            </a:r>
            <a:r>
              <a:rPr kumimoji="1" lang="ja-JP" altLang="en-US" sz="2400"/>
              <a:t>法人や社団法人を空家等管理活用支援法人に指定</a:t>
            </a:r>
            <a:endParaRPr kumimoji="1" lang="en-US" altLang="ja-JP" sz="2400" dirty="0"/>
          </a:p>
          <a:p>
            <a:pPr marL="0" indent="0">
              <a:buNone/>
            </a:pPr>
            <a:r>
              <a:rPr lang="ja-JP" altLang="en-US" sz="2000"/>
              <a:t>（</a:t>
            </a:r>
            <a:r>
              <a:rPr lang="en-US" altLang="ja-JP" sz="2000" dirty="0"/>
              <a:t>DMO</a:t>
            </a:r>
            <a:r>
              <a:rPr lang="ja-JP" altLang="en-US" sz="2000"/>
              <a:t>のように、新しく法人が立ち上がるわけではないです。）</a:t>
            </a:r>
            <a:endParaRPr lang="en-US" altLang="ja-JP" sz="2000" dirty="0"/>
          </a:p>
          <a:p>
            <a:pPr marL="0" indent="0">
              <a:buNone/>
            </a:pPr>
            <a:endParaRPr lang="en-US" altLang="ja-JP" sz="2400" dirty="0"/>
          </a:p>
          <a:p>
            <a:r>
              <a:rPr kumimoji="1" lang="ja-JP" altLang="en-US" sz="2400"/>
              <a:t>管理活用支援法人に指定された法人は、地域で空き家に関する普及啓発、市区町村長から情報提供を受け、所有者との相談対応を行います。</a:t>
            </a:r>
            <a:endParaRPr kumimoji="1" lang="en-US" altLang="ja-JP" sz="2400" dirty="0"/>
          </a:p>
          <a:p>
            <a:pPr marL="0" indent="0">
              <a:buNone/>
            </a:pPr>
            <a:r>
              <a:rPr lang="ja-JP" altLang="en-US" sz="2400">
                <a:solidFill>
                  <a:srgbClr val="FF0000"/>
                </a:solidFill>
              </a:rPr>
              <a:t>→協議会会員の方のお仕事につながる</a:t>
            </a:r>
            <a:endParaRPr lang="en-US" altLang="ja-JP" sz="2400" dirty="0">
              <a:solidFill>
                <a:srgbClr val="FF0000"/>
              </a:solidFill>
            </a:endParaRPr>
          </a:p>
          <a:p>
            <a:pPr marL="0" indent="0">
              <a:buNone/>
            </a:pPr>
            <a:endParaRPr kumimoji="1" lang="en-US" altLang="ja-JP" sz="2400" dirty="0">
              <a:solidFill>
                <a:srgbClr val="FF0000"/>
              </a:solidFill>
            </a:endParaRPr>
          </a:p>
          <a:p>
            <a:pPr marL="0" indent="0">
              <a:buNone/>
            </a:pPr>
            <a:r>
              <a:rPr lang="ja-JP" altLang="en-US" sz="2400">
                <a:solidFill>
                  <a:srgbClr val="00B0F0"/>
                </a:solidFill>
              </a:rPr>
              <a:t>しかし、逆に支援法人の指定を受けていないとその地域での空き家を活用したビジネスは難しくなります。</a:t>
            </a:r>
            <a:endParaRPr kumimoji="1" lang="en-US" altLang="ja-JP" sz="2400" dirty="0">
              <a:solidFill>
                <a:srgbClr val="00B0F0"/>
              </a:solidFill>
            </a:endParaRPr>
          </a:p>
          <a:p>
            <a:pPr marL="0" indent="0">
              <a:buNone/>
            </a:pPr>
            <a:endParaRPr kumimoji="1" lang="en-US" altLang="ja-JP" sz="2400" dirty="0"/>
          </a:p>
          <a:p>
            <a:pPr marL="0" indent="0">
              <a:buNone/>
            </a:pPr>
            <a:endParaRPr kumimoji="1" lang="ja-JP" altLang="en-US" sz="2400"/>
          </a:p>
        </p:txBody>
      </p:sp>
      <p:sp>
        <p:nvSpPr>
          <p:cNvPr id="4" name="スライド番号プレースホルダー 3">
            <a:extLst>
              <a:ext uri="{FF2B5EF4-FFF2-40B4-BE49-F238E27FC236}">
                <a16:creationId xmlns:a16="http://schemas.microsoft.com/office/drawing/2014/main" id="{60533313-727A-E0AB-37DF-304B13657C8D}"/>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2875116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9E5322-752B-62FE-1F62-28403FADDB9F}"/>
              </a:ext>
            </a:extLst>
          </p:cNvPr>
          <p:cNvSpPr>
            <a:spLocks noGrp="1"/>
          </p:cNvSpPr>
          <p:nvPr>
            <p:ph type="title"/>
          </p:nvPr>
        </p:nvSpPr>
        <p:spPr/>
        <p:txBody>
          <a:bodyPr/>
          <a:lstStyle/>
          <a:p>
            <a:r>
              <a:rPr kumimoji="1" lang="ja-JP" altLang="en-US"/>
              <a:t>管理活用支援法人について</a:t>
            </a:r>
          </a:p>
        </p:txBody>
      </p:sp>
      <p:sp>
        <p:nvSpPr>
          <p:cNvPr id="3" name="コンテンツ プレースホルダー 2">
            <a:extLst>
              <a:ext uri="{FF2B5EF4-FFF2-40B4-BE49-F238E27FC236}">
                <a16:creationId xmlns:a16="http://schemas.microsoft.com/office/drawing/2014/main" id="{99980239-E014-66E9-C9FF-4048DDAC7537}"/>
              </a:ext>
            </a:extLst>
          </p:cNvPr>
          <p:cNvSpPr>
            <a:spLocks noGrp="1"/>
          </p:cNvSpPr>
          <p:nvPr>
            <p:ph idx="1"/>
          </p:nvPr>
        </p:nvSpPr>
        <p:spPr>
          <a:xfrm>
            <a:off x="628650" y="791154"/>
            <a:ext cx="7886700" cy="4695246"/>
          </a:xfrm>
        </p:spPr>
        <p:txBody>
          <a:bodyPr/>
          <a:lstStyle/>
          <a:p>
            <a:r>
              <a:rPr lang="ja-JP" altLang="en-US"/>
              <a:t>６月６日の参議院国土交通委員会では、高橋光男議員からの質問に対して、斉藤大臣からは、「直接的な財政支援」についても行っていく旨が答弁されています。</a:t>
            </a:r>
            <a:endParaRPr lang="en-US" altLang="ja-JP" dirty="0"/>
          </a:p>
          <a:p>
            <a:pPr marL="0" indent="0">
              <a:buNone/>
            </a:pPr>
            <a:r>
              <a:rPr lang="ja-JP" altLang="en-US"/>
              <a:t>　</a:t>
            </a:r>
            <a:endParaRPr lang="en-US" altLang="ja-JP" dirty="0"/>
          </a:p>
        </p:txBody>
      </p:sp>
      <p:sp>
        <p:nvSpPr>
          <p:cNvPr id="4" name="スライド番号プレースホルダー 3">
            <a:extLst>
              <a:ext uri="{FF2B5EF4-FFF2-40B4-BE49-F238E27FC236}">
                <a16:creationId xmlns:a16="http://schemas.microsoft.com/office/drawing/2014/main" id="{6F143302-34BD-A30B-D3BC-2C617F6BE141}"/>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pic>
        <p:nvPicPr>
          <p:cNvPr id="6" name="図 5">
            <a:extLst>
              <a:ext uri="{FF2B5EF4-FFF2-40B4-BE49-F238E27FC236}">
                <a16:creationId xmlns:a16="http://schemas.microsoft.com/office/drawing/2014/main" id="{969F1DFA-4E0E-1398-C1ED-D4F4F182E1FD}"/>
              </a:ext>
            </a:extLst>
          </p:cNvPr>
          <p:cNvPicPr>
            <a:picLocks noChangeAspect="1"/>
          </p:cNvPicPr>
          <p:nvPr/>
        </p:nvPicPr>
        <p:blipFill>
          <a:blip r:embed="rId2"/>
          <a:stretch>
            <a:fillRect/>
          </a:stretch>
        </p:blipFill>
        <p:spPr>
          <a:xfrm>
            <a:off x="3238500" y="2915307"/>
            <a:ext cx="2667000" cy="2667000"/>
          </a:xfrm>
          <a:prstGeom prst="rect">
            <a:avLst/>
          </a:prstGeom>
        </p:spPr>
      </p:pic>
      <p:sp>
        <p:nvSpPr>
          <p:cNvPr id="7" name="テキスト ボックス 6">
            <a:extLst>
              <a:ext uri="{FF2B5EF4-FFF2-40B4-BE49-F238E27FC236}">
                <a16:creationId xmlns:a16="http://schemas.microsoft.com/office/drawing/2014/main" id="{7CB8294C-C087-C19F-7E8A-2068F0D226EA}"/>
              </a:ext>
            </a:extLst>
          </p:cNvPr>
          <p:cNvSpPr txBox="1"/>
          <p:nvPr/>
        </p:nvSpPr>
        <p:spPr>
          <a:xfrm>
            <a:off x="1839310" y="5717628"/>
            <a:ext cx="5844870" cy="369332"/>
          </a:xfrm>
          <a:prstGeom prst="rect">
            <a:avLst/>
          </a:prstGeom>
          <a:noFill/>
        </p:spPr>
        <p:txBody>
          <a:bodyPr wrap="none" rtlCol="0">
            <a:spAutoFit/>
          </a:bodyPr>
          <a:lstStyle/>
          <a:p>
            <a:r>
              <a:rPr kumimoji="1" lang="ja-JP" altLang="en-US"/>
              <a:t>高橋議員の議会質問の様子（</a:t>
            </a:r>
            <a:r>
              <a:rPr kumimoji="1" lang="en-US" altLang="ja-JP" dirty="0"/>
              <a:t>3</a:t>
            </a:r>
            <a:r>
              <a:rPr kumimoji="1" lang="ja-JP" altLang="en-US"/>
              <a:t>分</a:t>
            </a:r>
            <a:r>
              <a:rPr kumimoji="1" lang="en-US" altLang="ja-JP" dirty="0"/>
              <a:t>49</a:t>
            </a:r>
            <a:r>
              <a:rPr kumimoji="1" lang="ja-JP" altLang="en-US"/>
              <a:t>秒</a:t>
            </a:r>
            <a:r>
              <a:rPr kumimoji="1" lang="en-US" altLang="ja-JP" dirty="0"/>
              <a:t>〜</a:t>
            </a:r>
            <a:r>
              <a:rPr kumimoji="1" lang="ja-JP" altLang="en-US"/>
              <a:t>ご覧ください）</a:t>
            </a:r>
          </a:p>
        </p:txBody>
      </p:sp>
    </p:spTree>
    <p:extLst>
      <p:ext uri="{BB962C8B-B14F-4D97-AF65-F5344CB8AC3E}">
        <p14:creationId xmlns:p14="http://schemas.microsoft.com/office/powerpoint/2010/main" val="3844077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591BC0-F97D-BF6A-CD36-43FB60F4CA10}"/>
              </a:ext>
            </a:extLst>
          </p:cNvPr>
          <p:cNvSpPr>
            <a:spLocks noGrp="1"/>
          </p:cNvSpPr>
          <p:nvPr>
            <p:ph type="title"/>
          </p:nvPr>
        </p:nvSpPr>
        <p:spPr/>
        <p:txBody>
          <a:bodyPr/>
          <a:lstStyle/>
          <a:p>
            <a:r>
              <a:rPr kumimoji="1" lang="ja-JP" altLang="en-US"/>
              <a:t>管理不全空き家の創設</a:t>
            </a:r>
          </a:p>
        </p:txBody>
      </p:sp>
      <p:sp>
        <p:nvSpPr>
          <p:cNvPr id="3" name="コンテンツ プレースホルダー 2">
            <a:extLst>
              <a:ext uri="{FF2B5EF4-FFF2-40B4-BE49-F238E27FC236}">
                <a16:creationId xmlns:a16="http://schemas.microsoft.com/office/drawing/2014/main" id="{DD813FBD-2979-D718-81C3-A9723884FE37}"/>
              </a:ext>
            </a:extLst>
          </p:cNvPr>
          <p:cNvSpPr>
            <a:spLocks noGrp="1"/>
          </p:cNvSpPr>
          <p:nvPr>
            <p:ph idx="1"/>
          </p:nvPr>
        </p:nvSpPr>
        <p:spPr/>
        <p:txBody>
          <a:bodyPr>
            <a:normAutofit/>
          </a:bodyPr>
          <a:lstStyle/>
          <a:p>
            <a:pPr marL="0" indent="0">
              <a:buNone/>
            </a:pPr>
            <a:r>
              <a:rPr kumimoji="1" lang="ja-JP" altLang="en-US" sz="2400"/>
              <a:t>国は空き家の</a:t>
            </a:r>
            <a:r>
              <a:rPr kumimoji="1" lang="en-US" altLang="ja-JP" sz="2400" dirty="0"/>
              <a:t>【</a:t>
            </a:r>
            <a:r>
              <a:rPr kumimoji="1" lang="ja-JP" altLang="en-US" sz="2400"/>
              <a:t>活用拡大</a:t>
            </a:r>
            <a:r>
              <a:rPr kumimoji="1" lang="en-US" altLang="ja-JP" sz="2400" dirty="0"/>
              <a:t>】【</a:t>
            </a:r>
            <a:r>
              <a:rPr kumimoji="1" lang="ja-JP" altLang="en-US" sz="2400"/>
              <a:t>管理の確保</a:t>
            </a:r>
            <a:r>
              <a:rPr kumimoji="1" lang="en-US" altLang="ja-JP" sz="2400" dirty="0"/>
              <a:t>】【</a:t>
            </a:r>
            <a:r>
              <a:rPr kumimoji="1" lang="ja-JP" altLang="en-US" sz="2400"/>
              <a:t>特定空家の除却等</a:t>
            </a:r>
            <a:r>
              <a:rPr kumimoji="1" lang="en-US" altLang="ja-JP" sz="2400" dirty="0"/>
              <a:t>】</a:t>
            </a:r>
            <a:r>
              <a:rPr kumimoji="1" lang="ja-JP" altLang="en-US" sz="2400"/>
              <a:t>の</a:t>
            </a:r>
            <a:r>
              <a:rPr lang="ja-JP" altLang="en-US" sz="2400"/>
              <a:t>３</a:t>
            </a:r>
            <a:r>
              <a:rPr kumimoji="1" lang="ja-JP" altLang="en-US" sz="2400"/>
              <a:t>本柱で対応の強化を進めています。</a:t>
            </a:r>
            <a:endParaRPr kumimoji="1" lang="en-US" altLang="ja-JP" sz="2400" dirty="0"/>
          </a:p>
          <a:p>
            <a:pPr marL="0" indent="0">
              <a:buNone/>
            </a:pPr>
            <a:endParaRPr lang="en-US" altLang="ja-JP" sz="2400" dirty="0"/>
          </a:p>
          <a:p>
            <a:pPr marL="0" indent="0">
              <a:buNone/>
            </a:pPr>
            <a:r>
              <a:rPr lang="ja-JP" altLang="en-US" sz="2400"/>
              <a:t>空き家の</a:t>
            </a:r>
            <a:r>
              <a:rPr lang="en-US" altLang="ja-JP" sz="2400" dirty="0"/>
              <a:t>【</a:t>
            </a:r>
            <a:r>
              <a:rPr lang="ja-JP" altLang="en-US" sz="2400"/>
              <a:t>管理の確保</a:t>
            </a:r>
            <a:r>
              <a:rPr lang="en-US" altLang="ja-JP" sz="2400" dirty="0"/>
              <a:t>】</a:t>
            </a:r>
            <a:r>
              <a:rPr lang="ja-JP" altLang="en-US" sz="2400"/>
              <a:t>を促進するために、</a:t>
            </a:r>
            <a:endParaRPr lang="en-US" altLang="ja-JP" sz="2400" dirty="0"/>
          </a:p>
          <a:p>
            <a:pPr marL="0" indent="0">
              <a:buNone/>
            </a:pPr>
            <a:r>
              <a:rPr lang="en-US" altLang="ja-JP" sz="2400" dirty="0"/>
              <a:t>【</a:t>
            </a:r>
            <a:r>
              <a:rPr lang="ja-JP" altLang="en-US" sz="2400">
                <a:solidFill>
                  <a:srgbClr val="FF0000"/>
                </a:solidFill>
              </a:rPr>
              <a:t>管理不全空き家</a:t>
            </a:r>
            <a:r>
              <a:rPr lang="en-US" altLang="ja-JP" sz="2400" dirty="0"/>
              <a:t>】</a:t>
            </a:r>
            <a:r>
              <a:rPr lang="ja-JP" altLang="en-US" sz="2400"/>
              <a:t>を創設しました。</a:t>
            </a:r>
            <a:endParaRPr lang="en-US" altLang="ja-JP" sz="2400" dirty="0"/>
          </a:p>
          <a:p>
            <a:pPr marL="0" indent="0">
              <a:buNone/>
            </a:pPr>
            <a:endParaRPr lang="en-US" altLang="ja-JP" sz="2400" dirty="0"/>
          </a:p>
          <a:p>
            <a:pPr marL="0" indent="0">
              <a:buNone/>
            </a:pPr>
            <a:r>
              <a:rPr kumimoji="1" lang="ja-JP" altLang="en-US" sz="2400">
                <a:solidFill>
                  <a:srgbClr val="FF0000"/>
                </a:solidFill>
              </a:rPr>
              <a:t>管理不全空き家に指定されると</a:t>
            </a:r>
            <a:r>
              <a:rPr kumimoji="1" lang="ja-JP" altLang="en-US" sz="2400"/>
              <a:t>、</a:t>
            </a:r>
            <a:endParaRPr kumimoji="1" lang="en-US" altLang="ja-JP" sz="2400" dirty="0"/>
          </a:p>
          <a:p>
            <a:pPr marL="0" indent="0">
              <a:buNone/>
            </a:pPr>
            <a:r>
              <a:rPr lang="ja-JP" altLang="en-US" sz="2400"/>
              <a:t>固定資産税の住宅用地の特例の対象外になります。</a:t>
            </a:r>
            <a:endParaRPr lang="en-US" altLang="ja-JP" sz="2400" dirty="0"/>
          </a:p>
          <a:p>
            <a:pPr marL="0" indent="0">
              <a:buNone/>
            </a:pPr>
            <a:r>
              <a:rPr kumimoji="1" lang="ja-JP" altLang="en-US" sz="2400"/>
              <a:t>→つまり、</a:t>
            </a:r>
            <a:r>
              <a:rPr kumimoji="1" lang="ja-JP" altLang="en-US" sz="2400">
                <a:solidFill>
                  <a:srgbClr val="FF0000"/>
                </a:solidFill>
              </a:rPr>
              <a:t>固定資産税が高くなる。</a:t>
            </a:r>
            <a:endParaRPr kumimoji="1" lang="en-US" altLang="ja-JP" sz="2400" dirty="0">
              <a:solidFill>
                <a:srgbClr val="FF0000"/>
              </a:solidFill>
            </a:endParaRPr>
          </a:p>
          <a:p>
            <a:pPr marL="0" indent="0">
              <a:buNone/>
            </a:pPr>
            <a:endParaRPr kumimoji="1" lang="en-US" altLang="ja-JP" sz="2400" dirty="0"/>
          </a:p>
          <a:p>
            <a:pPr marL="0" indent="0">
              <a:buNone/>
            </a:pPr>
            <a:r>
              <a:rPr kumimoji="1" lang="ja-JP" altLang="en-US" sz="2400"/>
              <a:t>→固定資産税が高くなることを避けるため、物件を管理する人が増えることを狙いとします。</a:t>
            </a:r>
          </a:p>
        </p:txBody>
      </p:sp>
      <p:sp>
        <p:nvSpPr>
          <p:cNvPr id="4" name="スライド番号プレースホルダー 3">
            <a:extLst>
              <a:ext uri="{FF2B5EF4-FFF2-40B4-BE49-F238E27FC236}">
                <a16:creationId xmlns:a16="http://schemas.microsoft.com/office/drawing/2014/main" id="{CF075A4F-38BB-C720-1795-778FE05941CB}"/>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718309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F46B1D-AC32-DBEF-9FEF-CC31A1689264}"/>
              </a:ext>
            </a:extLst>
          </p:cNvPr>
          <p:cNvSpPr>
            <a:spLocks noGrp="1"/>
          </p:cNvSpPr>
          <p:nvPr>
            <p:ph type="title"/>
          </p:nvPr>
        </p:nvSpPr>
        <p:spPr/>
        <p:txBody>
          <a:bodyPr/>
          <a:lstStyle/>
          <a:p>
            <a:r>
              <a:rPr lang="ja-JP" altLang="en-US"/>
              <a:t>どのレベルが管理不全空き家になるのか</a:t>
            </a:r>
            <a:endParaRPr kumimoji="1" lang="ja-JP" altLang="en-US"/>
          </a:p>
        </p:txBody>
      </p:sp>
      <p:sp>
        <p:nvSpPr>
          <p:cNvPr id="4" name="スライド番号プレースホルダー 3">
            <a:extLst>
              <a:ext uri="{FF2B5EF4-FFF2-40B4-BE49-F238E27FC236}">
                <a16:creationId xmlns:a16="http://schemas.microsoft.com/office/drawing/2014/main" id="{78D7D9FE-3337-5015-B3D6-C77E61137660}"/>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
        <p:nvSpPr>
          <p:cNvPr id="5" name="コンテンツ プレースホルダー 2">
            <a:extLst>
              <a:ext uri="{FF2B5EF4-FFF2-40B4-BE49-F238E27FC236}">
                <a16:creationId xmlns:a16="http://schemas.microsoft.com/office/drawing/2014/main" id="{6446D2F2-255E-8A43-536B-733A67FC9CC7}"/>
              </a:ext>
            </a:extLst>
          </p:cNvPr>
          <p:cNvSpPr txBox="1">
            <a:spLocks noChangeArrowheads="1"/>
          </p:cNvSpPr>
          <p:nvPr/>
        </p:nvSpPr>
        <p:spPr>
          <a:xfrm>
            <a:off x="628650" y="790575"/>
            <a:ext cx="7886700" cy="51879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a:t>窓ガラスが割れていたり、雑草が生い茂っている状態の空き家が管理不全空き家に指定される対象として現在、議論が進められています。</a:t>
            </a:r>
            <a:endParaRPr lang="en-US" altLang="ja-JP"/>
          </a:p>
          <a:p>
            <a:pPr marL="0" indent="0">
              <a:buFont typeface="Arial" panose="020B0604020202020204" pitchFamily="34" charset="0"/>
              <a:buNone/>
            </a:pPr>
            <a:endParaRPr lang="en-US" altLang="ja-JP" dirty="0"/>
          </a:p>
        </p:txBody>
      </p:sp>
      <p:pic>
        <p:nvPicPr>
          <p:cNvPr id="6" name="図 5">
            <a:extLst>
              <a:ext uri="{FF2B5EF4-FFF2-40B4-BE49-F238E27FC236}">
                <a16:creationId xmlns:a16="http://schemas.microsoft.com/office/drawing/2014/main" id="{0820ECD4-E885-B1D4-C6DB-6628A1A3C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622550"/>
            <a:ext cx="7772400"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3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タイトル 1">
            <a:extLst>
              <a:ext uri="{FF2B5EF4-FFF2-40B4-BE49-F238E27FC236}">
                <a16:creationId xmlns:a16="http://schemas.microsoft.com/office/drawing/2014/main" id="{C0934750-44DA-3011-47C3-B406AC35F047}"/>
              </a:ext>
            </a:extLst>
          </p:cNvPr>
          <p:cNvSpPr>
            <a:spLocks noGrp="1" noChangeArrowheads="1"/>
          </p:cNvSpPr>
          <p:nvPr>
            <p:ph type="title"/>
          </p:nvPr>
        </p:nvSpPr>
        <p:spPr>
          <a:xfrm>
            <a:off x="0" y="30163"/>
            <a:ext cx="7886700" cy="558800"/>
          </a:xfrm>
        </p:spPr>
        <p:txBody>
          <a:bodyPr/>
          <a:lstStyle/>
          <a:p>
            <a:pPr eaLnBrk="1" hangingPunct="1"/>
            <a:r>
              <a:rPr lang="ja-JP" altLang="en-US"/>
              <a:t>所有者不明土地の解消を目指して</a:t>
            </a:r>
          </a:p>
        </p:txBody>
      </p:sp>
      <p:sp>
        <p:nvSpPr>
          <p:cNvPr id="34818" name="コンテンツ プレースホルダー 2">
            <a:extLst>
              <a:ext uri="{FF2B5EF4-FFF2-40B4-BE49-F238E27FC236}">
                <a16:creationId xmlns:a16="http://schemas.microsoft.com/office/drawing/2014/main" id="{985D4B9B-3608-20B2-B76C-C34484696A83}"/>
              </a:ext>
            </a:extLst>
          </p:cNvPr>
          <p:cNvSpPr>
            <a:spLocks noGrp="1" noChangeArrowheads="1"/>
          </p:cNvSpPr>
          <p:nvPr>
            <p:ph idx="1"/>
          </p:nvPr>
        </p:nvSpPr>
        <p:spPr>
          <a:xfrm>
            <a:off x="628650" y="790575"/>
            <a:ext cx="7886700" cy="5187950"/>
          </a:xfrm>
        </p:spPr>
        <p:txBody>
          <a:bodyPr/>
          <a:lstStyle/>
          <a:p>
            <a:pPr marL="0" indent="0" eaLnBrk="1" hangingPunct="1">
              <a:buFont typeface="Arial" panose="020B0604020202020204" pitchFamily="34" charset="0"/>
              <a:buNone/>
            </a:pPr>
            <a:r>
              <a:rPr lang="ja-JP" altLang="en-US">
                <a:solidFill>
                  <a:srgbClr val="FF0000"/>
                </a:solidFill>
              </a:rPr>
              <a:t>２０２４年４月１日</a:t>
            </a:r>
            <a:r>
              <a:rPr lang="ja-JP" altLang="en-US"/>
              <a:t>から</a:t>
            </a:r>
            <a:endParaRPr lang="en-US" altLang="ja-JP"/>
          </a:p>
          <a:p>
            <a:pPr marL="0" indent="0" eaLnBrk="1" hangingPunct="1">
              <a:buFont typeface="Arial" panose="020B0604020202020204" pitchFamily="34" charset="0"/>
              <a:buNone/>
            </a:pPr>
            <a:r>
              <a:rPr lang="ja-JP" altLang="en-US"/>
              <a:t>「相続登記の義務化」が始まります。</a:t>
            </a:r>
            <a:endParaRPr lang="en-US" altLang="ja-JP"/>
          </a:p>
          <a:p>
            <a:pPr marL="0" indent="0" eaLnBrk="1" hangingPunct="1">
              <a:buFont typeface="Arial" panose="020B0604020202020204" pitchFamily="34" charset="0"/>
              <a:buNone/>
            </a:pPr>
            <a:endParaRPr lang="en-US" altLang="ja-JP"/>
          </a:p>
          <a:p>
            <a:pPr marL="0" indent="0" eaLnBrk="1" hangingPunct="1">
              <a:buFont typeface="Arial" panose="020B0604020202020204" pitchFamily="34" charset="0"/>
              <a:buNone/>
            </a:pPr>
            <a:r>
              <a:rPr lang="ja-JP" altLang="en-US"/>
              <a:t>所有者不明土地の解決に向けて、</a:t>
            </a:r>
            <a:endParaRPr lang="en-US" altLang="ja-JP"/>
          </a:p>
          <a:p>
            <a:pPr marL="0" indent="0" eaLnBrk="1" hangingPunct="1">
              <a:buFont typeface="Arial" panose="020B0604020202020204" pitchFamily="34" charset="0"/>
              <a:buNone/>
            </a:pPr>
            <a:r>
              <a:rPr lang="ja-JP" altLang="en-US"/>
              <a:t>土地・建物を相続した場合、変更登記を行うことが義務付けられる制度です。</a:t>
            </a:r>
            <a:endParaRPr lang="en-US" altLang="ja-JP"/>
          </a:p>
          <a:p>
            <a:pPr marL="0" indent="0" eaLnBrk="1" hangingPunct="1">
              <a:buFont typeface="Arial" panose="020B0604020202020204" pitchFamily="34" charset="0"/>
              <a:buNone/>
            </a:pPr>
            <a:endParaRPr lang="en-US" altLang="ja-JP"/>
          </a:p>
          <a:p>
            <a:pPr marL="0" indent="0" eaLnBrk="1" hangingPunct="1">
              <a:buFont typeface="Arial" panose="020B0604020202020204" pitchFamily="34" charset="0"/>
              <a:buNone/>
            </a:pPr>
            <a:r>
              <a:rPr lang="ja-JP" altLang="en-US"/>
              <a:t>変更申請を怠ると</a:t>
            </a:r>
            <a:r>
              <a:rPr lang="ja-JP" altLang="en-US">
                <a:solidFill>
                  <a:srgbClr val="FF0000"/>
                </a:solidFill>
              </a:rPr>
              <a:t>罰則が課される</a:t>
            </a:r>
            <a:r>
              <a:rPr lang="ja-JP" altLang="en-US"/>
              <a:t>事となります。</a:t>
            </a:r>
            <a:endParaRPr lang="en-US" altLang="ja-JP"/>
          </a:p>
          <a:p>
            <a:pPr marL="0" indent="0" eaLnBrk="1" hangingPunct="1">
              <a:buFont typeface="Arial" panose="020B0604020202020204" pitchFamily="34" charset="0"/>
              <a:buNone/>
            </a:pPr>
            <a:endParaRPr lang="ja-JP" altLang="en-US"/>
          </a:p>
        </p:txBody>
      </p:sp>
      <p:sp>
        <p:nvSpPr>
          <p:cNvPr id="4" name="スライド番号プレースホルダー 3">
            <a:extLst>
              <a:ext uri="{FF2B5EF4-FFF2-40B4-BE49-F238E27FC236}">
                <a16:creationId xmlns:a16="http://schemas.microsoft.com/office/drawing/2014/main" id="{3FB84A75-687C-1F31-4302-3B2235AB4767}"/>
              </a:ext>
            </a:extLst>
          </p:cNvPr>
          <p:cNvSpPr>
            <a:spLocks noGrp="1"/>
          </p:cNvSpPr>
          <p:nvPr>
            <p:ph type="sldNum" sz="quarter" idx="10"/>
          </p:nvPr>
        </p:nvSpPr>
        <p:spPr>
          <a:xfrm>
            <a:off x="6983413" y="6345238"/>
            <a:ext cx="2057400" cy="365125"/>
          </a:xfrm>
          <a:prstGeom prst="rect">
            <a:avLst/>
          </a:prstGeom>
        </p:spPr>
        <p:txBody>
          <a:bodyPr vert="horz" lIns="91440" tIns="45720" rIns="91440" bIns="45720" rtlCol="0" anchor="ctr"/>
          <a:lstStyle>
            <a:defPPr>
              <a:defRPr lang="en-US"/>
            </a:defPPr>
            <a:lvl1pPr algn="r" defTabSz="457200" rtl="0" eaLnBrk="1" fontAlgn="auto" hangingPunct="1">
              <a:spcBef>
                <a:spcPts val="0"/>
              </a:spcBef>
              <a:spcAft>
                <a:spcPts val="0"/>
              </a:spcAft>
              <a:defRPr kumimoji="1" sz="1200" kern="1200">
                <a:solidFill>
                  <a:schemeClr val="tx1">
                    <a:tint val="75000"/>
                  </a:schemeClr>
                </a:solidFill>
                <a:latin typeface="+mn-lt"/>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57751C09-8294-5249-A11D-E52FD419B469}" type="slidenum">
              <a:rPr lang="ja-JP" altLang="en-US" smtClean="0"/>
              <a:pPr>
                <a:defRPr/>
              </a:pPr>
              <a:t>8</a:t>
            </a:fld>
            <a:endParaRPr lang="ja-JP" altLang="en-US"/>
          </a:p>
        </p:txBody>
      </p:sp>
      <p:pic>
        <p:nvPicPr>
          <p:cNvPr id="34820" name="図 6">
            <a:extLst>
              <a:ext uri="{FF2B5EF4-FFF2-40B4-BE49-F238E27FC236}">
                <a16:creationId xmlns:a16="http://schemas.microsoft.com/office/drawing/2014/main" id="{8190064C-FFFB-6F79-07F4-FA9BB0F925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788" y="4814888"/>
            <a:ext cx="26003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タイトル 1">
            <a:extLst>
              <a:ext uri="{FF2B5EF4-FFF2-40B4-BE49-F238E27FC236}">
                <a16:creationId xmlns:a16="http://schemas.microsoft.com/office/drawing/2014/main" id="{467C4C99-99C3-C143-B04B-41D75F1A63C1}"/>
              </a:ext>
            </a:extLst>
          </p:cNvPr>
          <p:cNvSpPr>
            <a:spLocks noGrp="1" noChangeArrowheads="1"/>
          </p:cNvSpPr>
          <p:nvPr>
            <p:ph type="title"/>
          </p:nvPr>
        </p:nvSpPr>
        <p:spPr>
          <a:xfrm>
            <a:off x="0" y="30163"/>
            <a:ext cx="7886700" cy="558800"/>
          </a:xfrm>
        </p:spPr>
        <p:txBody>
          <a:bodyPr/>
          <a:lstStyle/>
          <a:p>
            <a:pPr eaLnBrk="1" hangingPunct="1"/>
            <a:r>
              <a:rPr lang="ja-JP" altLang="en-US"/>
              <a:t>どんな罰則が課されるのか？</a:t>
            </a:r>
          </a:p>
        </p:txBody>
      </p:sp>
      <p:sp>
        <p:nvSpPr>
          <p:cNvPr id="36866" name="コンテンツ プレースホルダー 2">
            <a:extLst>
              <a:ext uri="{FF2B5EF4-FFF2-40B4-BE49-F238E27FC236}">
                <a16:creationId xmlns:a16="http://schemas.microsoft.com/office/drawing/2014/main" id="{70002780-9E62-2BCA-8012-07912D4EE2B8}"/>
              </a:ext>
            </a:extLst>
          </p:cNvPr>
          <p:cNvSpPr>
            <a:spLocks noGrp="1" noChangeArrowheads="1"/>
          </p:cNvSpPr>
          <p:nvPr>
            <p:ph idx="1"/>
          </p:nvPr>
        </p:nvSpPr>
        <p:spPr>
          <a:xfrm>
            <a:off x="628650" y="1157288"/>
            <a:ext cx="7886700" cy="5187950"/>
          </a:xfrm>
        </p:spPr>
        <p:txBody>
          <a:bodyPr/>
          <a:lstStyle/>
          <a:p>
            <a:pPr marL="0" indent="0" eaLnBrk="1" hangingPunct="1">
              <a:buFont typeface="Arial" panose="020B0604020202020204" pitchFamily="34" charset="0"/>
              <a:buNone/>
            </a:pPr>
            <a:r>
              <a:rPr lang="ja-JP" altLang="en-US" sz="2000">
                <a:solidFill>
                  <a:srgbClr val="FF0000"/>
                </a:solidFill>
              </a:rPr>
              <a:t>相続により取得した不動産</a:t>
            </a:r>
            <a:r>
              <a:rPr lang="ja-JP" altLang="en-US" sz="2000">
                <a:solidFill>
                  <a:srgbClr val="333333"/>
                </a:solidFill>
              </a:rPr>
              <a:t>を正当な理由なしに</a:t>
            </a:r>
            <a:r>
              <a:rPr lang="en-US" altLang="ja-JP" sz="2000">
                <a:solidFill>
                  <a:srgbClr val="FF0000"/>
                </a:solidFill>
              </a:rPr>
              <a:t>3</a:t>
            </a:r>
            <a:r>
              <a:rPr lang="ja-JP" altLang="en-US" sz="2000">
                <a:solidFill>
                  <a:srgbClr val="FF0000"/>
                </a:solidFill>
              </a:rPr>
              <a:t>年以内</a:t>
            </a:r>
            <a:r>
              <a:rPr lang="ja-JP" altLang="en-US" sz="2000">
                <a:solidFill>
                  <a:srgbClr val="333333"/>
                </a:solidFill>
              </a:rPr>
              <a:t>に登記しなかった場合、</a:t>
            </a:r>
            <a:r>
              <a:rPr lang="en-US" altLang="ja-JP" sz="2000">
                <a:solidFill>
                  <a:srgbClr val="FF0000"/>
                </a:solidFill>
              </a:rPr>
              <a:t>10</a:t>
            </a:r>
            <a:r>
              <a:rPr lang="ja-JP" altLang="en-US" sz="2000">
                <a:solidFill>
                  <a:srgbClr val="FF0000"/>
                </a:solidFill>
              </a:rPr>
              <a:t>万円以下の過料</a:t>
            </a:r>
            <a:r>
              <a:rPr lang="ja-JP" altLang="en-US" sz="2000">
                <a:solidFill>
                  <a:srgbClr val="333333"/>
                </a:solidFill>
              </a:rPr>
              <a:t>を求められる可能性があります。</a:t>
            </a:r>
            <a:endParaRPr lang="en-US" altLang="ja-JP" sz="2000">
              <a:solidFill>
                <a:srgbClr val="333333"/>
              </a:solidFill>
            </a:endParaRPr>
          </a:p>
          <a:p>
            <a:pPr marL="0" indent="0" eaLnBrk="1" hangingPunct="1">
              <a:buFont typeface="Arial" panose="020B0604020202020204" pitchFamily="34" charset="0"/>
              <a:buNone/>
            </a:pPr>
            <a:endParaRPr lang="en-US" altLang="ja-JP" sz="2000">
              <a:solidFill>
                <a:srgbClr val="333333"/>
              </a:solidFill>
            </a:endParaRPr>
          </a:p>
          <a:p>
            <a:pPr marL="0" indent="0" eaLnBrk="1" hangingPunct="1">
              <a:buFont typeface="Arial" panose="020B0604020202020204" pitchFamily="34" charset="0"/>
              <a:buNone/>
            </a:pPr>
            <a:r>
              <a:rPr lang="ja-JP" altLang="en-US" sz="2000">
                <a:solidFill>
                  <a:srgbClr val="333333"/>
                </a:solidFill>
              </a:rPr>
              <a:t>また本改正では一緒に「住所変更登記の義務化」も行われます。</a:t>
            </a:r>
            <a:endParaRPr lang="en-US" altLang="ja-JP" sz="2000">
              <a:solidFill>
                <a:srgbClr val="333333"/>
              </a:solidFill>
            </a:endParaRPr>
          </a:p>
          <a:p>
            <a:pPr marL="0" indent="0" eaLnBrk="1" hangingPunct="1">
              <a:buFont typeface="Arial" panose="020B0604020202020204" pitchFamily="34" charset="0"/>
              <a:buNone/>
            </a:pPr>
            <a:r>
              <a:rPr lang="ja-JP" altLang="en-US" sz="2000">
                <a:solidFill>
                  <a:srgbClr val="FF0000"/>
                </a:solidFill>
              </a:rPr>
              <a:t>不動産の所有者に氏名・住所の変更がある際</a:t>
            </a:r>
            <a:r>
              <a:rPr lang="ja-JP" altLang="en-US" sz="2000">
                <a:solidFill>
                  <a:srgbClr val="333333"/>
                </a:solidFill>
              </a:rPr>
              <a:t>にも、</a:t>
            </a:r>
            <a:r>
              <a:rPr lang="en-US" altLang="ja-JP" sz="2000">
                <a:solidFill>
                  <a:srgbClr val="FF0000"/>
                </a:solidFill>
              </a:rPr>
              <a:t>2</a:t>
            </a:r>
            <a:r>
              <a:rPr lang="ja-JP" altLang="en-US" sz="2000">
                <a:solidFill>
                  <a:srgbClr val="FF0000"/>
                </a:solidFill>
              </a:rPr>
              <a:t>年以内</a:t>
            </a:r>
            <a:r>
              <a:rPr lang="ja-JP" altLang="en-US" sz="2000">
                <a:solidFill>
                  <a:srgbClr val="333333"/>
                </a:solidFill>
              </a:rPr>
              <a:t>に変更手続きを済ませておかないと、</a:t>
            </a:r>
            <a:r>
              <a:rPr lang="en-US" altLang="ja-JP" sz="2000">
                <a:solidFill>
                  <a:srgbClr val="FF0000"/>
                </a:solidFill>
              </a:rPr>
              <a:t>5</a:t>
            </a:r>
            <a:r>
              <a:rPr lang="ja-JP" altLang="en-US" sz="2000">
                <a:solidFill>
                  <a:srgbClr val="FF0000"/>
                </a:solidFill>
              </a:rPr>
              <a:t>万円以下の過料</a:t>
            </a:r>
            <a:r>
              <a:rPr lang="ja-JP" altLang="en-US" sz="2000">
                <a:solidFill>
                  <a:srgbClr val="333333"/>
                </a:solidFill>
              </a:rPr>
              <a:t>が請求される可能性があります。</a:t>
            </a:r>
            <a:endParaRPr lang="en-US" altLang="ja-JP" sz="2000">
              <a:solidFill>
                <a:srgbClr val="333333"/>
              </a:solidFill>
            </a:endParaRPr>
          </a:p>
          <a:p>
            <a:pPr marL="0" indent="0" eaLnBrk="1" hangingPunct="1">
              <a:buFont typeface="Arial" panose="020B0604020202020204" pitchFamily="34" charset="0"/>
              <a:buNone/>
            </a:pPr>
            <a:endParaRPr lang="en-US" altLang="ja-JP" sz="2000">
              <a:solidFill>
                <a:srgbClr val="333333"/>
              </a:solidFill>
            </a:endParaRPr>
          </a:p>
          <a:p>
            <a:pPr marL="0" indent="0" eaLnBrk="1" hangingPunct="1">
              <a:buFont typeface="Arial" panose="020B0604020202020204" pitchFamily="34" charset="0"/>
              <a:buNone/>
            </a:pPr>
            <a:r>
              <a:rPr lang="ja-JP" altLang="en-US" sz="2000">
                <a:solidFill>
                  <a:srgbClr val="333333"/>
                </a:solidFill>
              </a:rPr>
              <a:t>→相続で不動産を取得した場合はもちろんですが、</a:t>
            </a:r>
            <a:endParaRPr lang="en-US" altLang="ja-JP" sz="2000">
              <a:solidFill>
                <a:srgbClr val="333333"/>
              </a:solidFill>
            </a:endParaRPr>
          </a:p>
          <a:p>
            <a:pPr marL="0" indent="0" eaLnBrk="1" hangingPunct="1">
              <a:buFont typeface="Arial" panose="020B0604020202020204" pitchFamily="34" charset="0"/>
              <a:buNone/>
            </a:pPr>
            <a:r>
              <a:rPr lang="ja-JP" altLang="en-US" sz="2000">
                <a:solidFill>
                  <a:srgbClr val="333333"/>
                </a:solidFill>
              </a:rPr>
              <a:t>　自身が引っ越しなどで住所が変わった場合も登記の変更をしておかないと罰則の対象となります。</a:t>
            </a:r>
            <a:endParaRPr lang="ja-JP" altLang="en-US" sz="2000"/>
          </a:p>
        </p:txBody>
      </p:sp>
      <p:sp>
        <p:nvSpPr>
          <p:cNvPr id="4" name="スライド番号プレースホルダー 3">
            <a:extLst>
              <a:ext uri="{FF2B5EF4-FFF2-40B4-BE49-F238E27FC236}">
                <a16:creationId xmlns:a16="http://schemas.microsoft.com/office/drawing/2014/main" id="{7F465630-D6F8-A243-62E0-296065E40C7C}"/>
              </a:ext>
            </a:extLst>
          </p:cNvPr>
          <p:cNvSpPr>
            <a:spLocks noGrp="1"/>
          </p:cNvSpPr>
          <p:nvPr>
            <p:ph type="sldNum" sz="quarter" idx="10"/>
          </p:nvPr>
        </p:nvSpPr>
        <p:spPr>
          <a:xfrm>
            <a:off x="6983413" y="6345238"/>
            <a:ext cx="2057400" cy="365125"/>
          </a:xfrm>
          <a:prstGeom prst="rect">
            <a:avLst/>
          </a:prstGeom>
        </p:spPr>
        <p:txBody>
          <a:bodyPr vert="horz" lIns="91440" tIns="45720" rIns="91440" bIns="45720" rtlCol="0" anchor="ctr"/>
          <a:lstStyle>
            <a:defPPr>
              <a:defRPr lang="en-US"/>
            </a:defPPr>
            <a:lvl1pPr algn="r" defTabSz="457200" rtl="0" eaLnBrk="1" fontAlgn="auto" hangingPunct="1">
              <a:spcBef>
                <a:spcPts val="0"/>
              </a:spcBef>
              <a:spcAft>
                <a:spcPts val="0"/>
              </a:spcAft>
              <a:defRPr kumimoji="1" sz="1200" kern="1200">
                <a:solidFill>
                  <a:schemeClr val="tx1">
                    <a:tint val="75000"/>
                  </a:schemeClr>
                </a:solidFill>
                <a:latin typeface="+mn-lt"/>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fld id="{57751C09-8294-5249-A11D-E52FD419B469}" type="slidenum">
              <a:rPr lang="ja-JP" altLang="en-US" smtClean="0"/>
              <a:pPr>
                <a:defRPr/>
              </a:pPr>
              <a:t>9</a:t>
            </a:fld>
            <a:endParaRPr lang="ja-JP" altLang="en-US"/>
          </a:p>
        </p:txBody>
      </p:sp>
      <p:pic>
        <p:nvPicPr>
          <p:cNvPr id="36868" name="図 6">
            <a:extLst>
              <a:ext uri="{FF2B5EF4-FFF2-40B4-BE49-F238E27FC236}">
                <a16:creationId xmlns:a16="http://schemas.microsoft.com/office/drawing/2014/main" id="{04413E8A-314F-9B2E-5B5C-AF75D6167A71}"/>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06875" y="5072063"/>
            <a:ext cx="4219575"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B433F7-08DE-7B8C-676C-76F8E83861EA}"/>
              </a:ext>
            </a:extLst>
          </p:cNvPr>
          <p:cNvSpPr>
            <a:spLocks noGrp="1"/>
          </p:cNvSpPr>
          <p:nvPr>
            <p:ph type="title"/>
          </p:nvPr>
        </p:nvSpPr>
        <p:spPr/>
        <p:txBody>
          <a:bodyPr/>
          <a:lstStyle/>
          <a:p>
            <a:r>
              <a:rPr kumimoji="1" lang="ja-JP" altLang="en-US" dirty="0"/>
              <a:t>　</a:t>
            </a:r>
          </a:p>
        </p:txBody>
      </p:sp>
      <p:sp>
        <p:nvSpPr>
          <p:cNvPr id="3" name="コンテンツ プレースホルダー 2">
            <a:extLst>
              <a:ext uri="{FF2B5EF4-FFF2-40B4-BE49-F238E27FC236}">
                <a16:creationId xmlns:a16="http://schemas.microsoft.com/office/drawing/2014/main" id="{7691D202-389C-6103-65DA-CAAF6D84CEDA}"/>
              </a:ext>
            </a:extLst>
          </p:cNvPr>
          <p:cNvSpPr>
            <a:spLocks noGrp="1"/>
          </p:cNvSpPr>
          <p:nvPr>
            <p:ph idx="1"/>
          </p:nvPr>
        </p:nvSpPr>
        <p:spPr/>
        <p:txBody>
          <a:bodyPr>
            <a:normAutofit/>
          </a:bodyPr>
          <a:lstStyle/>
          <a:p>
            <a:pPr marL="0" indent="0">
              <a:buNone/>
            </a:pPr>
            <a:r>
              <a:rPr lang="en-US" altLang="ja-JP" sz="2000" dirty="0"/>
              <a:t>【</a:t>
            </a:r>
            <a:r>
              <a:rPr lang="ja-JP" altLang="en-US" sz="2000" dirty="0"/>
              <a:t>管理不全空き家</a:t>
            </a:r>
            <a:r>
              <a:rPr lang="en-US" altLang="ja-JP" sz="2000" dirty="0"/>
              <a:t>】</a:t>
            </a:r>
            <a:r>
              <a:rPr lang="ja-JP" altLang="en-US" sz="2000" dirty="0"/>
              <a:t>の創設により、</a:t>
            </a:r>
            <a:endParaRPr lang="en-US" altLang="ja-JP" sz="2000" dirty="0"/>
          </a:p>
          <a:p>
            <a:pPr marL="0" indent="0">
              <a:buNone/>
            </a:pPr>
            <a:r>
              <a:rPr kumimoji="1" lang="ja-JP" altLang="en-US" sz="2000" dirty="0"/>
              <a:t>建物の管理を行う人が増えるのは明白。</a:t>
            </a:r>
            <a:endParaRPr kumimoji="1" lang="en-US" altLang="ja-JP" sz="2000" dirty="0"/>
          </a:p>
          <a:p>
            <a:pPr marL="0" indent="0">
              <a:buNone/>
            </a:pPr>
            <a:endParaRPr lang="en-US" altLang="ja-JP" sz="2000" dirty="0"/>
          </a:p>
          <a:p>
            <a:pPr marL="0" indent="0">
              <a:buNone/>
            </a:pPr>
            <a:r>
              <a:rPr kumimoji="1" lang="ja-JP" altLang="en-US" sz="2000" dirty="0"/>
              <a:t>また、登記の義務化により、士業の力がより必要にもなってきます。</a:t>
            </a:r>
            <a:endParaRPr kumimoji="1" lang="en-US" altLang="ja-JP" sz="2000" dirty="0"/>
          </a:p>
          <a:p>
            <a:pPr marL="0" indent="0">
              <a:buNone/>
            </a:pPr>
            <a:endParaRPr lang="en-US" altLang="ja-JP" sz="2000" dirty="0"/>
          </a:p>
          <a:p>
            <a:pPr marL="0" indent="0">
              <a:buNone/>
            </a:pPr>
            <a:r>
              <a:rPr lang="ja-JP" altLang="en-US" sz="2000" dirty="0"/>
              <a:t>空き家の管理・活用・解体など総合的な相談情報は自治体に集まります。</a:t>
            </a:r>
            <a:endParaRPr lang="en-US" altLang="ja-JP" sz="2000" dirty="0"/>
          </a:p>
          <a:p>
            <a:pPr marL="0" indent="0">
              <a:buNone/>
            </a:pPr>
            <a:r>
              <a:rPr lang="ja-JP" altLang="en-US" sz="2000" dirty="0"/>
              <a:t>その情報は今後、</a:t>
            </a:r>
            <a:r>
              <a:rPr lang="en-US" altLang="ja-JP" sz="2000" dirty="0"/>
              <a:t>【</a:t>
            </a:r>
            <a:r>
              <a:rPr lang="ja-JP" altLang="en-US" sz="2000" dirty="0"/>
              <a:t>管理活用支援法人</a:t>
            </a:r>
            <a:r>
              <a:rPr lang="en-US" altLang="ja-JP" sz="2000" dirty="0"/>
              <a:t>】</a:t>
            </a:r>
            <a:r>
              <a:rPr lang="ja-JP" altLang="en-US" sz="2000" dirty="0"/>
              <a:t>に指定された法人が中心になり課題解決を進めていくこととなります。</a:t>
            </a:r>
            <a:endParaRPr lang="en-US" altLang="ja-JP" sz="2000" dirty="0"/>
          </a:p>
          <a:p>
            <a:pPr marL="0" indent="0">
              <a:buNone/>
            </a:pPr>
            <a:endParaRPr kumimoji="1" lang="en-US" altLang="ja-JP" sz="2000" dirty="0"/>
          </a:p>
          <a:p>
            <a:pPr marL="0" indent="0" algn="ctr">
              <a:buNone/>
            </a:pPr>
            <a:r>
              <a:rPr kumimoji="1" lang="ja-JP" altLang="en-US" dirty="0">
                <a:solidFill>
                  <a:srgbClr val="FF0000"/>
                </a:solidFill>
              </a:rPr>
              <a:t>今からの地域の空き家課題解決の中心は</a:t>
            </a:r>
            <a:endParaRPr kumimoji="1" lang="en-US" altLang="ja-JP" dirty="0">
              <a:solidFill>
                <a:srgbClr val="FF0000"/>
              </a:solidFill>
            </a:endParaRPr>
          </a:p>
          <a:p>
            <a:pPr marL="0" indent="0" algn="ctr">
              <a:buNone/>
            </a:pPr>
            <a:r>
              <a:rPr lang="en-US" altLang="ja-JP" dirty="0">
                <a:solidFill>
                  <a:srgbClr val="FF0000"/>
                </a:solidFill>
              </a:rPr>
              <a:t>【</a:t>
            </a:r>
            <a:r>
              <a:rPr lang="ja-JP" altLang="en-US" dirty="0">
                <a:solidFill>
                  <a:srgbClr val="FF0000"/>
                </a:solidFill>
              </a:rPr>
              <a:t>空家等管理活用支援法人</a:t>
            </a:r>
            <a:r>
              <a:rPr lang="en-US" altLang="ja-JP" dirty="0">
                <a:solidFill>
                  <a:srgbClr val="FF0000"/>
                </a:solidFill>
              </a:rPr>
              <a:t>】</a:t>
            </a:r>
            <a:endParaRPr kumimoji="1" lang="en-US" altLang="ja-JP" dirty="0">
              <a:solidFill>
                <a:srgbClr val="FF0000"/>
              </a:solidFill>
            </a:endParaRPr>
          </a:p>
          <a:p>
            <a:pPr marL="0" indent="0">
              <a:buNone/>
            </a:pPr>
            <a:endParaRPr lang="en-US" altLang="ja-JP" sz="2000" dirty="0"/>
          </a:p>
          <a:p>
            <a:pPr marL="0" indent="0">
              <a:buNone/>
            </a:pPr>
            <a:endParaRPr kumimoji="1" lang="ja-JP" altLang="en-US" sz="2000" dirty="0"/>
          </a:p>
        </p:txBody>
      </p:sp>
      <p:sp>
        <p:nvSpPr>
          <p:cNvPr id="4" name="スライド番号プレースホルダー 3">
            <a:extLst>
              <a:ext uri="{FF2B5EF4-FFF2-40B4-BE49-F238E27FC236}">
                <a16:creationId xmlns:a16="http://schemas.microsoft.com/office/drawing/2014/main" id="{3096B5D3-ADBB-1173-A123-DAD61F6AED5A}"/>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28611381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3616</TotalTime>
  <Words>714</Words>
  <Application>Microsoft Office PowerPoint</Application>
  <PresentationFormat>画面に合わせる (4:3)</PresentationFormat>
  <Paragraphs>67</Paragraphs>
  <Slides>10</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ＭＳ ゴシック</vt:lpstr>
      <vt:lpstr>游ゴシック</vt:lpstr>
      <vt:lpstr>Arial</vt:lpstr>
      <vt:lpstr>Calibri</vt:lpstr>
      <vt:lpstr>Calibri Light</vt:lpstr>
      <vt:lpstr>Office テーマ</vt:lpstr>
      <vt:lpstr> 一般社団法人 全国空き家アドバイザー協議会　　　○○県○○支部  令和５年７月度例会 学習プログラム用 （過去の例会資料も参考にしてください）</vt:lpstr>
      <vt:lpstr>空き家特措法の一部改正が決定しました。</vt:lpstr>
      <vt:lpstr>法改正により、以下の点が大きく変更となります</vt:lpstr>
      <vt:lpstr>その中でも目玉が空家等管理活用支援法人</vt:lpstr>
      <vt:lpstr>管理活用支援法人について</vt:lpstr>
      <vt:lpstr>管理不全空き家の創設</vt:lpstr>
      <vt:lpstr>どのレベルが管理不全空き家になるのか</vt:lpstr>
      <vt:lpstr>所有者不明土地の解消を目指して</vt:lpstr>
      <vt:lpstr>どんな罰則が課されるのか？</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公宏 河野</cp:lastModifiedBy>
  <cp:revision>36</cp:revision>
  <dcterms:created xsi:type="dcterms:W3CDTF">2021-02-04T05:15:42Z</dcterms:created>
  <dcterms:modified xsi:type="dcterms:W3CDTF">2023-06-30T02:44:52Z</dcterms:modified>
</cp:coreProperties>
</file>