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1"/>
  </p:notesMasterIdLst>
  <p:handoutMasterIdLst>
    <p:handoutMasterId r:id="rId12"/>
  </p:handoutMasterIdLst>
  <p:sldIdLst>
    <p:sldId id="1874" r:id="rId2"/>
    <p:sldId id="1889" r:id="rId3"/>
    <p:sldId id="1895" r:id="rId4"/>
    <p:sldId id="1890" r:id="rId5"/>
    <p:sldId id="1894" r:id="rId6"/>
    <p:sldId id="1891" r:id="rId7"/>
    <p:sldId id="1892" r:id="rId8"/>
    <p:sldId id="1893" r:id="rId9"/>
    <p:sldId id="1896"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57"/>
    <p:restoredTop sz="96138"/>
  </p:normalViewPr>
  <p:slideViewPr>
    <p:cSldViewPr snapToGrid="0" snapToObjects="1">
      <p:cViewPr varScale="1">
        <p:scale>
          <a:sx n="116" d="100"/>
          <a:sy n="116" d="100"/>
        </p:scale>
        <p:origin x="208" y="3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2023/7/29</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2023/7/29</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令和５年８月度例会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en-US" sz="2000" u="sng" dirty="0" err="1"/>
              <a:t>空き家課題と相続</a:t>
            </a:r>
            <a:endParaRPr lang="en-US" sz="20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9EFFBE-A1C1-D964-442F-F79AB5F3FF06}"/>
              </a:ext>
            </a:extLst>
          </p:cNvPr>
          <p:cNvSpPr>
            <a:spLocks noGrp="1"/>
          </p:cNvSpPr>
          <p:nvPr>
            <p:ph type="title"/>
          </p:nvPr>
        </p:nvSpPr>
        <p:spPr/>
        <p:txBody>
          <a:bodyPr/>
          <a:lstStyle/>
          <a:p>
            <a:r>
              <a:rPr kumimoji="1" lang="ja-JP" altLang="en-US"/>
              <a:t>空き家の原因の半数以上は相続</a:t>
            </a:r>
          </a:p>
        </p:txBody>
      </p:sp>
      <p:pic>
        <p:nvPicPr>
          <p:cNvPr id="6" name="コンテンツ プレースホルダー 5">
            <a:extLst>
              <a:ext uri="{FF2B5EF4-FFF2-40B4-BE49-F238E27FC236}">
                <a16:creationId xmlns:a16="http://schemas.microsoft.com/office/drawing/2014/main" id="{41E4DE43-A96D-5970-79E5-684271187F2B}"/>
              </a:ext>
            </a:extLst>
          </p:cNvPr>
          <p:cNvPicPr>
            <a:picLocks noGrp="1" noChangeAspect="1"/>
          </p:cNvPicPr>
          <p:nvPr>
            <p:ph idx="1"/>
          </p:nvPr>
        </p:nvPicPr>
        <p:blipFill>
          <a:blip r:embed="rId2"/>
          <a:stretch>
            <a:fillRect/>
          </a:stretch>
        </p:blipFill>
        <p:spPr>
          <a:xfrm>
            <a:off x="721400" y="790574"/>
            <a:ext cx="7701199" cy="5442059"/>
          </a:xfrm>
        </p:spPr>
      </p:pic>
      <p:sp>
        <p:nvSpPr>
          <p:cNvPr id="4" name="スライド番号プレースホルダー 3">
            <a:extLst>
              <a:ext uri="{FF2B5EF4-FFF2-40B4-BE49-F238E27FC236}">
                <a16:creationId xmlns:a16="http://schemas.microsoft.com/office/drawing/2014/main" id="{06EC517C-9FF6-6B69-7D42-73A93B5C4FA5}"/>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sp>
        <p:nvSpPr>
          <p:cNvPr id="7" name="正方形/長方形 6">
            <a:extLst>
              <a:ext uri="{FF2B5EF4-FFF2-40B4-BE49-F238E27FC236}">
                <a16:creationId xmlns:a16="http://schemas.microsoft.com/office/drawing/2014/main" id="{12BD444D-49BA-72AF-525A-11F702534A94}"/>
              </a:ext>
            </a:extLst>
          </p:cNvPr>
          <p:cNvSpPr/>
          <p:nvPr/>
        </p:nvSpPr>
        <p:spPr>
          <a:xfrm>
            <a:off x="966952" y="2659117"/>
            <a:ext cx="1292772" cy="504497"/>
          </a:xfrm>
          <a:prstGeom prst="rect">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56863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0002F8-95A0-D1E7-A366-ED30ADBFF483}"/>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BF63A555-C118-00B6-06D8-3DFB9E41A5B1}"/>
              </a:ext>
            </a:extLst>
          </p:cNvPr>
          <p:cNvSpPr>
            <a:spLocks noGrp="1"/>
          </p:cNvSpPr>
          <p:nvPr>
            <p:ph idx="1"/>
          </p:nvPr>
        </p:nvSpPr>
        <p:spPr/>
        <p:txBody>
          <a:bodyPr/>
          <a:lstStyle/>
          <a:p>
            <a:endParaRPr kumimoji="1" lang="en-US" altLang="ja-JP" dirty="0"/>
          </a:p>
          <a:p>
            <a:endParaRPr lang="en-US" altLang="ja-JP" dirty="0"/>
          </a:p>
          <a:p>
            <a:endParaRPr kumimoji="1" lang="en-US" altLang="ja-JP" dirty="0"/>
          </a:p>
          <a:p>
            <a:endParaRPr lang="en-US" altLang="ja-JP" dirty="0"/>
          </a:p>
          <a:p>
            <a:pPr marL="0" indent="0">
              <a:buNone/>
            </a:pPr>
            <a:r>
              <a:rPr kumimoji="1" lang="ja-JP" altLang="en-US"/>
              <a:t>空き家の総合的な課題解決を行う上で、</a:t>
            </a:r>
            <a:endParaRPr kumimoji="1" lang="en-US" altLang="ja-JP" dirty="0"/>
          </a:p>
          <a:p>
            <a:pPr marL="0" indent="0" algn="r">
              <a:buNone/>
            </a:pPr>
            <a:r>
              <a:rPr lang="ja-JP" altLang="en-US"/>
              <a:t>相続の知識は必須です。</a:t>
            </a:r>
            <a:endParaRPr kumimoji="1" lang="ja-JP" altLang="en-US"/>
          </a:p>
        </p:txBody>
      </p:sp>
      <p:sp>
        <p:nvSpPr>
          <p:cNvPr id="4" name="スライド番号プレースホルダー 3">
            <a:extLst>
              <a:ext uri="{FF2B5EF4-FFF2-40B4-BE49-F238E27FC236}">
                <a16:creationId xmlns:a16="http://schemas.microsoft.com/office/drawing/2014/main" id="{380C9A26-A614-0334-ACDB-32E14870BF82}"/>
              </a:ext>
            </a:extLst>
          </p:cNvPr>
          <p:cNvSpPr>
            <a:spLocks noGrp="1"/>
          </p:cNvSpPr>
          <p:nvPr>
            <p:ph type="sldNum" sz="quarter" idx="4"/>
          </p:nvPr>
        </p:nvSpPr>
        <p:spPr/>
        <p:txBody>
          <a:bodyPr/>
          <a:lstStyle/>
          <a:p>
            <a:fld id="{3B436069-AED8-6F41-96C9-27086F582EDC}" type="slidenum">
              <a:rPr kumimoji="1" lang="ja-JP" altLang="en-US" smtClean="0"/>
              <a:t>3</a:t>
            </a:fld>
            <a:endParaRPr kumimoji="1" lang="ja-JP" altLang="en-US"/>
          </a:p>
        </p:txBody>
      </p:sp>
    </p:spTree>
    <p:extLst>
      <p:ext uri="{BB962C8B-B14F-4D97-AF65-F5344CB8AC3E}">
        <p14:creationId xmlns:p14="http://schemas.microsoft.com/office/powerpoint/2010/main" val="4081625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D3B1C05-31F9-DF4E-F299-0C594BD2A42E}"/>
              </a:ext>
            </a:extLst>
          </p:cNvPr>
          <p:cNvSpPr>
            <a:spLocks noGrp="1"/>
          </p:cNvSpPr>
          <p:nvPr>
            <p:ph type="title"/>
          </p:nvPr>
        </p:nvSpPr>
        <p:spPr/>
        <p:txBody>
          <a:bodyPr/>
          <a:lstStyle/>
          <a:p>
            <a:r>
              <a:rPr kumimoji="1" lang="ja-JP" altLang="en-US"/>
              <a:t>相続についての基本的な知識</a:t>
            </a:r>
          </a:p>
        </p:txBody>
      </p:sp>
      <p:sp>
        <p:nvSpPr>
          <p:cNvPr id="3" name="コンテンツ プレースホルダー 2">
            <a:extLst>
              <a:ext uri="{FF2B5EF4-FFF2-40B4-BE49-F238E27FC236}">
                <a16:creationId xmlns:a16="http://schemas.microsoft.com/office/drawing/2014/main" id="{780871E2-B3D4-77CE-0C77-21FAAC0AC6D0}"/>
              </a:ext>
            </a:extLst>
          </p:cNvPr>
          <p:cNvSpPr>
            <a:spLocks noGrp="1"/>
          </p:cNvSpPr>
          <p:nvPr>
            <p:ph idx="1"/>
          </p:nvPr>
        </p:nvSpPr>
        <p:spPr/>
        <p:txBody>
          <a:bodyPr/>
          <a:lstStyle/>
          <a:p>
            <a:r>
              <a:rPr kumimoji="1" lang="ja-JP" altLang="en-US">
                <a:latin typeface="+mn-ea"/>
                <a:ea typeface="+mn-ea"/>
              </a:rPr>
              <a:t>相続は</a:t>
            </a:r>
            <a:r>
              <a:rPr kumimoji="1" lang="en-US" altLang="ja-JP" dirty="0">
                <a:latin typeface="+mn-ea"/>
                <a:ea typeface="+mn-ea"/>
              </a:rPr>
              <a:t>【</a:t>
            </a:r>
            <a:r>
              <a:rPr kumimoji="1" lang="ja-JP" altLang="en-US">
                <a:latin typeface="+mn-ea"/>
                <a:ea typeface="+mn-ea"/>
              </a:rPr>
              <a:t>遺産分割協議</a:t>
            </a:r>
            <a:r>
              <a:rPr kumimoji="1" lang="en-US" altLang="ja-JP" dirty="0">
                <a:latin typeface="+mn-ea"/>
                <a:ea typeface="+mn-ea"/>
              </a:rPr>
              <a:t>】【</a:t>
            </a:r>
            <a:r>
              <a:rPr kumimoji="1" lang="ja-JP" altLang="en-US">
                <a:latin typeface="+mn-ea"/>
                <a:ea typeface="+mn-ea"/>
              </a:rPr>
              <a:t>遺言</a:t>
            </a:r>
            <a:r>
              <a:rPr kumimoji="1" lang="en-US" altLang="ja-JP" dirty="0">
                <a:latin typeface="+mn-ea"/>
                <a:ea typeface="+mn-ea"/>
              </a:rPr>
              <a:t>】</a:t>
            </a:r>
            <a:r>
              <a:rPr lang="ja-JP" altLang="en-US">
                <a:latin typeface="+mn-ea"/>
                <a:ea typeface="+mn-ea"/>
              </a:rPr>
              <a:t>の</a:t>
            </a:r>
            <a:r>
              <a:rPr lang="en-US" altLang="ja-JP" dirty="0">
                <a:latin typeface="+mn-ea"/>
                <a:ea typeface="+mn-ea"/>
              </a:rPr>
              <a:t>2</a:t>
            </a:r>
            <a:r>
              <a:rPr lang="ja-JP" altLang="en-US">
                <a:latin typeface="+mn-ea"/>
                <a:ea typeface="+mn-ea"/>
              </a:rPr>
              <a:t>つの財産の分け方があります。</a:t>
            </a:r>
            <a:endParaRPr lang="en-US" altLang="ja-JP" dirty="0">
              <a:latin typeface="+mn-ea"/>
              <a:ea typeface="+mn-ea"/>
            </a:endParaRPr>
          </a:p>
          <a:p>
            <a:endParaRPr kumimoji="1" lang="en-US" altLang="ja-JP" dirty="0">
              <a:latin typeface="+mn-ea"/>
              <a:ea typeface="+mn-ea"/>
            </a:endParaRPr>
          </a:p>
          <a:p>
            <a:pPr marL="0" indent="0">
              <a:buNone/>
            </a:pPr>
            <a:r>
              <a:rPr lang="en-US" altLang="ja-JP" dirty="0">
                <a:latin typeface="+mn-ea"/>
                <a:ea typeface="+mn-ea"/>
              </a:rPr>
              <a:t>【</a:t>
            </a:r>
            <a:r>
              <a:rPr lang="ja-JP" altLang="en-US">
                <a:latin typeface="+mn-ea"/>
                <a:ea typeface="+mn-ea"/>
              </a:rPr>
              <a:t>遺産分割協議</a:t>
            </a:r>
            <a:r>
              <a:rPr lang="en-US" altLang="ja-JP" dirty="0">
                <a:latin typeface="+mn-ea"/>
                <a:ea typeface="+mn-ea"/>
              </a:rPr>
              <a:t>】</a:t>
            </a:r>
            <a:r>
              <a:rPr lang="ja-JP" altLang="en-US">
                <a:latin typeface="+mn-ea"/>
                <a:ea typeface="+mn-ea"/>
              </a:rPr>
              <a:t>残された相続人が亡くなった方の財産を話し合いにより分割する方法</a:t>
            </a:r>
            <a:endParaRPr lang="en-US" altLang="ja-JP" dirty="0">
              <a:latin typeface="+mn-ea"/>
              <a:ea typeface="+mn-ea"/>
            </a:endParaRPr>
          </a:p>
          <a:p>
            <a:pPr marL="0" indent="0">
              <a:buNone/>
            </a:pPr>
            <a:endParaRPr kumimoji="1" lang="en-US" altLang="ja-JP" dirty="0">
              <a:latin typeface="+mn-ea"/>
              <a:ea typeface="+mn-ea"/>
            </a:endParaRPr>
          </a:p>
          <a:p>
            <a:pPr marL="0" indent="0">
              <a:buNone/>
            </a:pPr>
            <a:r>
              <a:rPr lang="en-US" altLang="ja-JP" dirty="0">
                <a:latin typeface="+mn-ea"/>
                <a:ea typeface="+mn-ea"/>
              </a:rPr>
              <a:t>【</a:t>
            </a:r>
            <a:r>
              <a:rPr lang="ja-JP" altLang="en-US">
                <a:latin typeface="+mn-ea"/>
                <a:ea typeface="+mn-ea"/>
              </a:rPr>
              <a:t>遺言</a:t>
            </a:r>
            <a:r>
              <a:rPr lang="en-US" altLang="ja-JP" dirty="0">
                <a:latin typeface="+mn-ea"/>
                <a:ea typeface="+mn-ea"/>
              </a:rPr>
              <a:t>】</a:t>
            </a:r>
            <a:r>
              <a:rPr lang="ja-JP" altLang="en-US">
                <a:latin typeface="+mn-ea"/>
                <a:ea typeface="+mn-ea"/>
              </a:rPr>
              <a:t>亡くなった方が生前に財産の分け方を決めておく方法。遺言には「公正証書遺言」 「自筆証書遺言」の</a:t>
            </a:r>
            <a:r>
              <a:rPr lang="en-US" altLang="ja-JP" dirty="0">
                <a:latin typeface="+mn-ea"/>
                <a:ea typeface="+mn-ea"/>
              </a:rPr>
              <a:t>2</a:t>
            </a:r>
            <a:r>
              <a:rPr lang="ja-JP" altLang="en-US">
                <a:latin typeface="+mn-ea"/>
                <a:ea typeface="+mn-ea"/>
              </a:rPr>
              <a:t>つがあるが、複数の遺言が存在している場合は、新しいものが有効となる。</a:t>
            </a:r>
            <a:endParaRPr kumimoji="1" lang="ja-JP" altLang="en-US">
              <a:latin typeface="+mn-ea"/>
              <a:ea typeface="+mn-ea"/>
            </a:endParaRPr>
          </a:p>
        </p:txBody>
      </p:sp>
      <p:sp>
        <p:nvSpPr>
          <p:cNvPr id="4" name="スライド番号プレースホルダー 3">
            <a:extLst>
              <a:ext uri="{FF2B5EF4-FFF2-40B4-BE49-F238E27FC236}">
                <a16:creationId xmlns:a16="http://schemas.microsoft.com/office/drawing/2014/main" id="{F9A849A7-2AC3-6851-95B1-211B558D680D}"/>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pic>
        <p:nvPicPr>
          <p:cNvPr id="6" name="図 5">
            <a:extLst>
              <a:ext uri="{FF2B5EF4-FFF2-40B4-BE49-F238E27FC236}">
                <a16:creationId xmlns:a16="http://schemas.microsoft.com/office/drawing/2014/main" id="{A9A51E2B-32AD-118F-4AB5-91D075B371A4}"/>
              </a:ext>
            </a:extLst>
          </p:cNvPr>
          <p:cNvPicPr>
            <a:picLocks noChangeAspect="1"/>
          </p:cNvPicPr>
          <p:nvPr/>
        </p:nvPicPr>
        <p:blipFill>
          <a:blip r:embed="rId2"/>
          <a:stretch>
            <a:fillRect/>
          </a:stretch>
        </p:blipFill>
        <p:spPr>
          <a:xfrm>
            <a:off x="5853430" y="5457246"/>
            <a:ext cx="2159000" cy="1219200"/>
          </a:xfrm>
          <a:prstGeom prst="rect">
            <a:avLst/>
          </a:prstGeom>
        </p:spPr>
      </p:pic>
    </p:spTree>
    <p:extLst>
      <p:ext uri="{BB962C8B-B14F-4D97-AF65-F5344CB8AC3E}">
        <p14:creationId xmlns:p14="http://schemas.microsoft.com/office/powerpoint/2010/main" val="3117534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084821F-65F3-D1B9-2DC0-54991937B48F}"/>
              </a:ext>
            </a:extLst>
          </p:cNvPr>
          <p:cNvSpPr>
            <a:spLocks noGrp="1"/>
          </p:cNvSpPr>
          <p:nvPr>
            <p:ph type="title"/>
          </p:nvPr>
        </p:nvSpPr>
        <p:spPr/>
        <p:txBody>
          <a:bodyPr/>
          <a:lstStyle/>
          <a:p>
            <a:r>
              <a:rPr kumimoji="1" lang="ja-JP" altLang="en-US"/>
              <a:t>相続人の範囲</a:t>
            </a:r>
            <a:r>
              <a:rPr kumimoji="1" lang="en-US" altLang="ja-JP" dirty="0"/>
              <a:t>1</a:t>
            </a:r>
            <a:endParaRPr kumimoji="1" lang="ja-JP" altLang="en-US"/>
          </a:p>
        </p:txBody>
      </p:sp>
      <p:pic>
        <p:nvPicPr>
          <p:cNvPr id="6" name="コンテンツ プレースホルダー 5">
            <a:extLst>
              <a:ext uri="{FF2B5EF4-FFF2-40B4-BE49-F238E27FC236}">
                <a16:creationId xmlns:a16="http://schemas.microsoft.com/office/drawing/2014/main" id="{1592E9AE-B5EE-B9DC-96BD-18CC0BE7D55C}"/>
              </a:ext>
            </a:extLst>
          </p:cNvPr>
          <p:cNvPicPr>
            <a:picLocks noGrp="1" noChangeAspect="1"/>
          </p:cNvPicPr>
          <p:nvPr>
            <p:ph idx="1"/>
          </p:nvPr>
        </p:nvPicPr>
        <p:blipFill>
          <a:blip r:embed="rId2"/>
          <a:stretch>
            <a:fillRect/>
          </a:stretch>
        </p:blipFill>
        <p:spPr>
          <a:xfrm>
            <a:off x="4951978" y="1053334"/>
            <a:ext cx="3091983" cy="5187950"/>
          </a:xfrm>
        </p:spPr>
      </p:pic>
      <p:sp>
        <p:nvSpPr>
          <p:cNvPr id="4" name="スライド番号プレースホルダー 3">
            <a:extLst>
              <a:ext uri="{FF2B5EF4-FFF2-40B4-BE49-F238E27FC236}">
                <a16:creationId xmlns:a16="http://schemas.microsoft.com/office/drawing/2014/main" id="{57BF5199-E78E-BE05-0738-34099AFEC9D0}"/>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sp>
        <p:nvSpPr>
          <p:cNvPr id="7" name="テキスト ボックス 6">
            <a:extLst>
              <a:ext uri="{FF2B5EF4-FFF2-40B4-BE49-F238E27FC236}">
                <a16:creationId xmlns:a16="http://schemas.microsoft.com/office/drawing/2014/main" id="{6BFE65FD-0F54-D06A-0510-E3C050626436}"/>
              </a:ext>
            </a:extLst>
          </p:cNvPr>
          <p:cNvSpPr txBox="1"/>
          <p:nvPr/>
        </p:nvSpPr>
        <p:spPr>
          <a:xfrm>
            <a:off x="210208" y="1208690"/>
            <a:ext cx="4570482" cy="4801314"/>
          </a:xfrm>
          <a:prstGeom prst="rect">
            <a:avLst/>
          </a:prstGeom>
          <a:noFill/>
        </p:spPr>
        <p:txBody>
          <a:bodyPr wrap="none" rtlCol="0">
            <a:spAutoFit/>
          </a:bodyPr>
          <a:lstStyle/>
          <a:p>
            <a:r>
              <a:rPr kumimoji="1" lang="ja-JP" altLang="en-US"/>
              <a:t>・配偶者がいる場合、必ず相続人となる。</a:t>
            </a:r>
            <a:endParaRPr kumimoji="1" lang="en-US" altLang="ja-JP" dirty="0"/>
          </a:p>
          <a:p>
            <a:r>
              <a:rPr kumimoji="1" lang="ja-JP" altLang="en-US"/>
              <a:t>（</a:t>
            </a:r>
            <a:r>
              <a:rPr kumimoji="1" lang="en-US" altLang="ja-JP" dirty="0"/>
              <a:t>※</a:t>
            </a:r>
            <a:r>
              <a:rPr kumimoji="1" lang="ja-JP" altLang="en-US"/>
              <a:t>民法上の配偶者に限る）</a:t>
            </a:r>
            <a:endParaRPr kumimoji="1" lang="en-US" altLang="ja-JP" dirty="0"/>
          </a:p>
          <a:p>
            <a:endParaRPr kumimoji="1" lang="en-US" altLang="ja-JP" dirty="0"/>
          </a:p>
          <a:p>
            <a:r>
              <a:rPr kumimoji="1" lang="ja-JP" altLang="en-US"/>
              <a:t>・その後、第</a:t>
            </a:r>
            <a:r>
              <a:rPr kumimoji="1" lang="en-US" altLang="ja-JP" dirty="0"/>
              <a:t>1</a:t>
            </a:r>
            <a:r>
              <a:rPr kumimoji="1" lang="ja-JP" altLang="en-US"/>
              <a:t>順位</a:t>
            </a:r>
            <a:r>
              <a:rPr kumimoji="1" lang="en-US" altLang="ja-JP" dirty="0"/>
              <a:t>〜</a:t>
            </a:r>
            <a:r>
              <a:rPr kumimoji="1" lang="ja-JP" altLang="en-US"/>
              <a:t>第</a:t>
            </a:r>
            <a:r>
              <a:rPr kumimoji="1" lang="en-US" altLang="ja-JP" dirty="0"/>
              <a:t>3</a:t>
            </a:r>
            <a:r>
              <a:rPr kumimoji="1" lang="ja-JP" altLang="en-US"/>
              <a:t>順位と相続人に</a:t>
            </a:r>
            <a:endParaRPr kumimoji="1" lang="en-US" altLang="ja-JP" dirty="0"/>
          </a:p>
          <a:p>
            <a:r>
              <a:rPr kumimoji="1" lang="ja-JP" altLang="en-US"/>
              <a:t>　なることができる順番が決まっている。</a:t>
            </a:r>
            <a:endParaRPr kumimoji="1" lang="en-US" altLang="ja-JP" dirty="0"/>
          </a:p>
          <a:p>
            <a:endParaRPr kumimoji="1" lang="en-US" altLang="ja-JP" dirty="0"/>
          </a:p>
          <a:p>
            <a:r>
              <a:rPr kumimoji="1" lang="ja-JP" altLang="en-US"/>
              <a:t>・子ども→親→兄弟姉妹　</a:t>
            </a:r>
            <a:endParaRPr kumimoji="1" lang="en-US" altLang="ja-JP" dirty="0"/>
          </a:p>
          <a:p>
            <a:r>
              <a:rPr kumimoji="1" lang="ja-JP" altLang="en-US"/>
              <a:t>　　　　　　　　　の順で相続人となる。</a:t>
            </a:r>
            <a:endParaRPr kumimoji="1" lang="en-US" altLang="ja-JP" dirty="0"/>
          </a:p>
          <a:p>
            <a:endParaRPr kumimoji="1" lang="en-US" altLang="ja-JP" dirty="0"/>
          </a:p>
          <a:p>
            <a:r>
              <a:rPr kumimoji="1" lang="ja-JP" altLang="en-US"/>
              <a:t>該当となる相続人が</a:t>
            </a:r>
            <a:endParaRPr kumimoji="1" lang="en-US" altLang="ja-JP" dirty="0"/>
          </a:p>
          <a:p>
            <a:r>
              <a:rPr kumimoji="1" lang="ja-JP" altLang="en-US"/>
              <a:t>先に亡くなっていた場合は、</a:t>
            </a:r>
            <a:endParaRPr kumimoji="1" lang="en-US" altLang="ja-JP" dirty="0"/>
          </a:p>
          <a:p>
            <a:r>
              <a:rPr kumimoji="1" lang="ja-JP" altLang="en-US"/>
              <a:t>孫・ひ孫（直系卑属）や</a:t>
            </a:r>
            <a:endParaRPr kumimoji="1" lang="en-US" altLang="ja-JP" dirty="0"/>
          </a:p>
          <a:p>
            <a:r>
              <a:rPr kumimoji="1" lang="ja-JP" altLang="en-US"/>
              <a:t>親・祖父母（直系尊属）が代襲相続。</a:t>
            </a:r>
            <a:endParaRPr kumimoji="1" lang="en-US" altLang="ja-JP" dirty="0"/>
          </a:p>
          <a:p>
            <a:endParaRPr kumimoji="1" lang="en-US" altLang="ja-JP" dirty="0"/>
          </a:p>
          <a:p>
            <a:r>
              <a:rPr kumimoji="1" lang="ja-JP" altLang="en-US"/>
              <a:t>兄弟が亡くなっている場合は、</a:t>
            </a:r>
            <a:endParaRPr kumimoji="1" lang="en-US" altLang="ja-JP" dirty="0"/>
          </a:p>
          <a:p>
            <a:r>
              <a:rPr kumimoji="1" lang="ja-JP" altLang="en-US"/>
              <a:t>その子ども（甥・姪）までは</a:t>
            </a:r>
            <a:endParaRPr kumimoji="1" lang="en-US" altLang="ja-JP" dirty="0"/>
          </a:p>
          <a:p>
            <a:r>
              <a:rPr kumimoji="1" lang="ja-JP" altLang="en-US"/>
              <a:t>相続人となることができる。</a:t>
            </a:r>
            <a:endParaRPr kumimoji="1" lang="en-US" altLang="ja-JP" dirty="0"/>
          </a:p>
        </p:txBody>
      </p:sp>
    </p:spTree>
    <p:extLst>
      <p:ext uri="{BB962C8B-B14F-4D97-AF65-F5344CB8AC3E}">
        <p14:creationId xmlns:p14="http://schemas.microsoft.com/office/powerpoint/2010/main" val="842550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AD6904-B042-7500-B5A0-50ABAE42346D}"/>
              </a:ext>
            </a:extLst>
          </p:cNvPr>
          <p:cNvSpPr>
            <a:spLocks noGrp="1"/>
          </p:cNvSpPr>
          <p:nvPr>
            <p:ph type="title"/>
          </p:nvPr>
        </p:nvSpPr>
        <p:spPr/>
        <p:txBody>
          <a:bodyPr/>
          <a:lstStyle/>
          <a:p>
            <a:r>
              <a:rPr kumimoji="1" lang="ja-JP" altLang="en-US"/>
              <a:t>相続人の範囲</a:t>
            </a:r>
            <a:r>
              <a:rPr lang="en-US" altLang="ja-JP" dirty="0"/>
              <a:t>2</a:t>
            </a:r>
            <a:endParaRPr kumimoji="1" lang="ja-JP" altLang="en-US"/>
          </a:p>
        </p:txBody>
      </p:sp>
      <p:sp>
        <p:nvSpPr>
          <p:cNvPr id="3" name="コンテンツ プレースホルダー 2">
            <a:extLst>
              <a:ext uri="{FF2B5EF4-FFF2-40B4-BE49-F238E27FC236}">
                <a16:creationId xmlns:a16="http://schemas.microsoft.com/office/drawing/2014/main" id="{224F46DE-904E-4B54-542A-FDDAC6511F61}"/>
              </a:ext>
            </a:extLst>
          </p:cNvPr>
          <p:cNvSpPr>
            <a:spLocks noGrp="1"/>
          </p:cNvSpPr>
          <p:nvPr>
            <p:ph idx="1"/>
          </p:nvPr>
        </p:nvSpPr>
        <p:spPr/>
        <p:txBody>
          <a:bodyPr/>
          <a:lstStyle/>
          <a:p>
            <a:r>
              <a:rPr kumimoji="1" lang="ja-JP" altLang="en-US">
                <a:latin typeface="+mn-ea"/>
                <a:ea typeface="+mn-ea"/>
              </a:rPr>
              <a:t>遺産分割協議で財産を受け取る対象となる方は民法で定められた法定相続人に限られます。</a:t>
            </a:r>
            <a:endParaRPr kumimoji="1" lang="en-US" altLang="ja-JP" dirty="0">
              <a:latin typeface="+mn-ea"/>
              <a:ea typeface="+mn-ea"/>
            </a:endParaRPr>
          </a:p>
          <a:p>
            <a:pPr marL="0" indent="0">
              <a:buNone/>
            </a:pPr>
            <a:r>
              <a:rPr kumimoji="1" lang="ja-JP" altLang="en-US">
                <a:latin typeface="+mn-ea"/>
                <a:ea typeface="+mn-ea"/>
              </a:rPr>
              <a:t>→</a:t>
            </a:r>
            <a:r>
              <a:rPr kumimoji="1" lang="ja-JP" altLang="en-US">
                <a:solidFill>
                  <a:srgbClr val="FF0000"/>
                </a:solidFill>
                <a:latin typeface="+mn-ea"/>
                <a:ea typeface="+mn-ea"/>
              </a:rPr>
              <a:t>なので誰が相続人になるかの判断ができる必要がある。</a:t>
            </a:r>
            <a:endParaRPr kumimoji="1" lang="en-US" altLang="ja-JP" dirty="0">
              <a:solidFill>
                <a:srgbClr val="FF0000"/>
              </a:solidFill>
              <a:latin typeface="+mn-ea"/>
              <a:ea typeface="+mn-ea"/>
            </a:endParaRPr>
          </a:p>
          <a:p>
            <a:endParaRPr lang="en-US" altLang="ja-JP" dirty="0">
              <a:latin typeface="+mn-ea"/>
              <a:ea typeface="+mn-ea"/>
            </a:endParaRPr>
          </a:p>
          <a:p>
            <a:r>
              <a:rPr kumimoji="1" lang="ja-JP" altLang="en-US">
                <a:latin typeface="+mn-ea"/>
                <a:ea typeface="+mn-ea"/>
              </a:rPr>
              <a:t>一方、遺言を作成していた場合は、法定相続人以外の方を財産を受け取れる人（第三受遺者）として指定することができます。</a:t>
            </a:r>
            <a:endParaRPr lang="en-US" altLang="ja-JP" dirty="0">
              <a:latin typeface="+mn-ea"/>
              <a:ea typeface="+mn-ea"/>
            </a:endParaRPr>
          </a:p>
          <a:p>
            <a:pPr marL="0" indent="0">
              <a:buNone/>
            </a:pPr>
            <a:r>
              <a:rPr lang="ja-JP" altLang="en-US">
                <a:latin typeface="+mn-ea"/>
                <a:ea typeface="+mn-ea"/>
              </a:rPr>
              <a:t>息子の奥さん、配偶者の兄弟など、相続人になりえない人に財産を残してあげたいという場合は必ず遺言の作成が必要になります。</a:t>
            </a:r>
            <a:endParaRPr kumimoji="1" lang="ja-JP" altLang="en-US">
              <a:latin typeface="+mn-ea"/>
              <a:ea typeface="+mn-ea"/>
            </a:endParaRPr>
          </a:p>
        </p:txBody>
      </p:sp>
      <p:sp>
        <p:nvSpPr>
          <p:cNvPr id="4" name="スライド番号プレースホルダー 3">
            <a:extLst>
              <a:ext uri="{FF2B5EF4-FFF2-40B4-BE49-F238E27FC236}">
                <a16:creationId xmlns:a16="http://schemas.microsoft.com/office/drawing/2014/main" id="{D365D756-B620-B252-8EF4-9F5799FBAB77}"/>
              </a:ext>
            </a:extLst>
          </p:cNvPr>
          <p:cNvSpPr>
            <a:spLocks noGrp="1"/>
          </p:cNvSpPr>
          <p:nvPr>
            <p:ph type="sldNum" sz="quarter" idx="4"/>
          </p:nvPr>
        </p:nvSpPr>
        <p:spPr/>
        <p:txBody>
          <a:bodyPr/>
          <a:lstStyle/>
          <a:p>
            <a:fld id="{3B436069-AED8-6F41-96C9-27086F582EDC}" type="slidenum">
              <a:rPr kumimoji="1" lang="ja-JP" altLang="en-US" smtClean="0"/>
              <a:t>6</a:t>
            </a:fld>
            <a:endParaRPr kumimoji="1" lang="ja-JP" altLang="en-US"/>
          </a:p>
        </p:txBody>
      </p:sp>
    </p:spTree>
    <p:extLst>
      <p:ext uri="{BB962C8B-B14F-4D97-AF65-F5344CB8AC3E}">
        <p14:creationId xmlns:p14="http://schemas.microsoft.com/office/powerpoint/2010/main" val="1731692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E8187B-B2A1-7E32-06BC-653BF79CFA1B}"/>
              </a:ext>
            </a:extLst>
          </p:cNvPr>
          <p:cNvSpPr>
            <a:spLocks noGrp="1"/>
          </p:cNvSpPr>
          <p:nvPr>
            <p:ph type="title"/>
          </p:nvPr>
        </p:nvSpPr>
        <p:spPr/>
        <p:txBody>
          <a:bodyPr/>
          <a:lstStyle/>
          <a:p>
            <a:r>
              <a:rPr kumimoji="1" lang="ja-JP" altLang="en-US"/>
              <a:t>相続が争族にならないように</a:t>
            </a:r>
          </a:p>
        </p:txBody>
      </p:sp>
      <p:pic>
        <p:nvPicPr>
          <p:cNvPr id="6" name="コンテンツ プレースホルダー 5">
            <a:extLst>
              <a:ext uri="{FF2B5EF4-FFF2-40B4-BE49-F238E27FC236}">
                <a16:creationId xmlns:a16="http://schemas.microsoft.com/office/drawing/2014/main" id="{98C0A429-2EF9-BC7E-F782-6465E67C11E1}"/>
              </a:ext>
            </a:extLst>
          </p:cNvPr>
          <p:cNvPicPr>
            <a:picLocks noGrp="1" noChangeAspect="1"/>
          </p:cNvPicPr>
          <p:nvPr>
            <p:ph idx="1"/>
          </p:nvPr>
        </p:nvPicPr>
        <p:blipFill>
          <a:blip r:embed="rId2"/>
          <a:stretch>
            <a:fillRect/>
          </a:stretch>
        </p:blipFill>
        <p:spPr>
          <a:xfrm>
            <a:off x="628650" y="754428"/>
            <a:ext cx="7886700" cy="4776767"/>
          </a:xfrm>
        </p:spPr>
      </p:pic>
      <p:sp>
        <p:nvSpPr>
          <p:cNvPr id="4" name="スライド番号プレースホルダー 3">
            <a:extLst>
              <a:ext uri="{FF2B5EF4-FFF2-40B4-BE49-F238E27FC236}">
                <a16:creationId xmlns:a16="http://schemas.microsoft.com/office/drawing/2014/main" id="{E849B05A-4725-FCF3-9389-EC0BF029593B}"/>
              </a:ext>
            </a:extLst>
          </p:cNvPr>
          <p:cNvSpPr>
            <a:spLocks noGrp="1"/>
          </p:cNvSpPr>
          <p:nvPr>
            <p:ph type="sldNum" sz="quarter" idx="4"/>
          </p:nvPr>
        </p:nvSpPr>
        <p:spPr/>
        <p:txBody>
          <a:bodyPr/>
          <a:lstStyle/>
          <a:p>
            <a:fld id="{3B436069-AED8-6F41-96C9-27086F582EDC}" type="slidenum">
              <a:rPr kumimoji="1" lang="ja-JP" altLang="en-US" smtClean="0"/>
              <a:t>7</a:t>
            </a:fld>
            <a:endParaRPr kumimoji="1" lang="ja-JP" altLang="en-US"/>
          </a:p>
        </p:txBody>
      </p:sp>
      <p:sp>
        <p:nvSpPr>
          <p:cNvPr id="7" name="テキスト ボックス 6">
            <a:extLst>
              <a:ext uri="{FF2B5EF4-FFF2-40B4-BE49-F238E27FC236}">
                <a16:creationId xmlns:a16="http://schemas.microsoft.com/office/drawing/2014/main" id="{F49A7AD8-3A20-2A29-D0B5-6B2F3199D999}"/>
              </a:ext>
            </a:extLst>
          </p:cNvPr>
          <p:cNvSpPr txBox="1"/>
          <p:nvPr/>
        </p:nvSpPr>
        <p:spPr>
          <a:xfrm>
            <a:off x="341590" y="5418838"/>
            <a:ext cx="8802410" cy="830997"/>
          </a:xfrm>
          <a:prstGeom prst="rect">
            <a:avLst/>
          </a:prstGeom>
          <a:noFill/>
        </p:spPr>
        <p:txBody>
          <a:bodyPr wrap="none" rtlCol="0">
            <a:spAutoFit/>
          </a:bodyPr>
          <a:lstStyle/>
          <a:p>
            <a:r>
              <a:rPr kumimoji="1" lang="ja-JP" altLang="en-US" sz="1200" b="1">
                <a:solidFill>
                  <a:srgbClr val="FF0000"/>
                </a:solidFill>
              </a:rPr>
              <a:t>相続で揉めている約</a:t>
            </a:r>
            <a:r>
              <a:rPr kumimoji="1" lang="en-US" altLang="ja-JP" sz="1200" b="1" dirty="0">
                <a:solidFill>
                  <a:srgbClr val="FF0000"/>
                </a:solidFill>
              </a:rPr>
              <a:t>75</a:t>
            </a:r>
            <a:r>
              <a:rPr kumimoji="1" lang="ja-JP" altLang="en-US" sz="1200" b="1">
                <a:solidFill>
                  <a:srgbClr val="FF0000"/>
                </a:solidFill>
              </a:rPr>
              <a:t>％は一般的な家庭と言われる財産額</a:t>
            </a:r>
            <a:r>
              <a:rPr kumimoji="1" lang="en-US" altLang="ja-JP" sz="1200" b="1" dirty="0">
                <a:solidFill>
                  <a:srgbClr val="FF0000"/>
                </a:solidFill>
              </a:rPr>
              <a:t>5,000</a:t>
            </a:r>
            <a:r>
              <a:rPr kumimoji="1" lang="ja-JP" altLang="en-US" sz="1200" b="1">
                <a:solidFill>
                  <a:srgbClr val="FF0000"/>
                </a:solidFill>
              </a:rPr>
              <a:t>万円以下のご家庭です。</a:t>
            </a:r>
            <a:endParaRPr kumimoji="1" lang="en-US" altLang="ja-JP" sz="1200" b="1" dirty="0">
              <a:solidFill>
                <a:srgbClr val="FF0000"/>
              </a:solidFill>
            </a:endParaRPr>
          </a:p>
          <a:p>
            <a:r>
              <a:rPr kumimoji="1" lang="ja-JP" altLang="en-US" sz="1200" b="1">
                <a:solidFill>
                  <a:srgbClr val="FF0000"/>
                </a:solidFill>
              </a:rPr>
              <a:t>親が相続人としている場合の一次相続といない場合の二次相続では格段に揉める可能性が高まります。</a:t>
            </a:r>
            <a:endParaRPr kumimoji="1" lang="en-US" altLang="ja-JP" sz="1200" b="1" dirty="0">
              <a:solidFill>
                <a:srgbClr val="FF0000"/>
              </a:solidFill>
            </a:endParaRPr>
          </a:p>
          <a:p>
            <a:endParaRPr kumimoji="1" lang="en-US" altLang="ja-JP" sz="1200" b="1" dirty="0">
              <a:solidFill>
                <a:srgbClr val="FF0000"/>
              </a:solidFill>
            </a:endParaRPr>
          </a:p>
          <a:p>
            <a:r>
              <a:rPr kumimoji="1" lang="ja-JP" altLang="en-US" sz="1200" b="1">
                <a:solidFill>
                  <a:srgbClr val="FF0000"/>
                </a:solidFill>
              </a:rPr>
              <a:t>相続手続きが進まず、実家が空き家になることを防ぐ一番身近な方法は早めに親子（その他相続人）で話しをしておくこと。</a:t>
            </a:r>
          </a:p>
        </p:txBody>
      </p:sp>
    </p:spTree>
    <p:extLst>
      <p:ext uri="{BB962C8B-B14F-4D97-AF65-F5344CB8AC3E}">
        <p14:creationId xmlns:p14="http://schemas.microsoft.com/office/powerpoint/2010/main" val="3280813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D039CF-00F8-A3C6-1FBC-CA4DFF611634}"/>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0C05850A-55D7-20F1-5483-50EBBBC65732}"/>
              </a:ext>
            </a:extLst>
          </p:cNvPr>
          <p:cNvPicPr>
            <a:picLocks noGrp="1" noChangeAspect="1"/>
          </p:cNvPicPr>
          <p:nvPr>
            <p:ph idx="1"/>
          </p:nvPr>
        </p:nvPicPr>
        <p:blipFill>
          <a:blip r:embed="rId2"/>
          <a:stretch>
            <a:fillRect/>
          </a:stretch>
        </p:blipFill>
        <p:spPr>
          <a:xfrm>
            <a:off x="251600" y="955828"/>
            <a:ext cx="6349289" cy="5187950"/>
          </a:xfrm>
        </p:spPr>
      </p:pic>
      <p:sp>
        <p:nvSpPr>
          <p:cNvPr id="4" name="スライド番号プレースホルダー 3">
            <a:extLst>
              <a:ext uri="{FF2B5EF4-FFF2-40B4-BE49-F238E27FC236}">
                <a16:creationId xmlns:a16="http://schemas.microsoft.com/office/drawing/2014/main" id="{4FF57D69-C89A-7A29-8328-B4162B9E17E4}"/>
              </a:ext>
            </a:extLst>
          </p:cNvPr>
          <p:cNvSpPr>
            <a:spLocks noGrp="1"/>
          </p:cNvSpPr>
          <p:nvPr>
            <p:ph type="sldNum" sz="quarter" idx="4"/>
          </p:nvPr>
        </p:nvSpPr>
        <p:spPr/>
        <p:txBody>
          <a:bodyPr/>
          <a:lstStyle/>
          <a:p>
            <a:fld id="{3B436069-AED8-6F41-96C9-27086F582EDC}" type="slidenum">
              <a:rPr kumimoji="1" lang="ja-JP" altLang="en-US" smtClean="0"/>
              <a:t>8</a:t>
            </a:fld>
            <a:endParaRPr kumimoji="1" lang="ja-JP" altLang="en-US"/>
          </a:p>
        </p:txBody>
      </p:sp>
      <p:sp>
        <p:nvSpPr>
          <p:cNvPr id="7" name="テキスト ボックス 6">
            <a:extLst>
              <a:ext uri="{FF2B5EF4-FFF2-40B4-BE49-F238E27FC236}">
                <a16:creationId xmlns:a16="http://schemas.microsoft.com/office/drawing/2014/main" id="{29C48803-C083-1289-9E26-768DAA8E6B26}"/>
              </a:ext>
            </a:extLst>
          </p:cNvPr>
          <p:cNvSpPr txBox="1"/>
          <p:nvPr/>
        </p:nvSpPr>
        <p:spPr>
          <a:xfrm>
            <a:off x="6364025" y="1444687"/>
            <a:ext cx="2698175" cy="3108543"/>
          </a:xfrm>
          <a:prstGeom prst="rect">
            <a:avLst/>
          </a:prstGeom>
          <a:noFill/>
          <a:ln>
            <a:solidFill>
              <a:schemeClr val="tx1"/>
            </a:solidFill>
          </a:ln>
        </p:spPr>
        <p:txBody>
          <a:bodyPr wrap="none" rtlCol="0">
            <a:spAutoFit/>
          </a:bodyPr>
          <a:lstStyle/>
          <a:p>
            <a:r>
              <a:rPr kumimoji="1" lang="en-US" altLang="ja-JP" sz="1400" dirty="0"/>
              <a:t>①</a:t>
            </a:r>
            <a:r>
              <a:rPr kumimoji="1" lang="ja-JP" altLang="en-US" sz="1400"/>
              <a:t>相続</a:t>
            </a:r>
            <a:endParaRPr kumimoji="1" lang="en-US" altLang="ja-JP" sz="1400" dirty="0"/>
          </a:p>
          <a:p>
            <a:r>
              <a:rPr kumimoji="1" lang="ja-JP" altLang="en-US" sz="1400"/>
              <a:t>親が亡くなったときに</a:t>
            </a:r>
            <a:endParaRPr kumimoji="1" lang="en-US" altLang="ja-JP" sz="1400" dirty="0"/>
          </a:p>
          <a:p>
            <a:r>
              <a:rPr kumimoji="1" lang="ja-JP" altLang="en-US" sz="1400"/>
              <a:t>実家は誰が引き継ぐのか</a:t>
            </a:r>
            <a:endParaRPr kumimoji="1" lang="en-US" altLang="ja-JP" sz="1400" dirty="0"/>
          </a:p>
          <a:p>
            <a:endParaRPr kumimoji="1" lang="en-US" altLang="ja-JP" sz="1400" dirty="0"/>
          </a:p>
          <a:p>
            <a:r>
              <a:rPr kumimoji="1" lang="en-US" altLang="ja-JP" sz="1400" dirty="0"/>
              <a:t>②</a:t>
            </a:r>
            <a:r>
              <a:rPr kumimoji="1" lang="ja-JP" altLang="en-US" sz="1400"/>
              <a:t>老後</a:t>
            </a:r>
            <a:endParaRPr kumimoji="1" lang="en-US" altLang="ja-JP" sz="1400" dirty="0"/>
          </a:p>
          <a:p>
            <a:r>
              <a:rPr kumimoji="1" lang="ja-JP" altLang="en-US" sz="1400"/>
              <a:t>老後の生活はどこでするのか？</a:t>
            </a:r>
            <a:endParaRPr kumimoji="1" lang="en-US" altLang="ja-JP" sz="1400" dirty="0"/>
          </a:p>
          <a:p>
            <a:r>
              <a:rPr kumimoji="1" lang="ja-JP" altLang="en-US" sz="1400"/>
              <a:t>その際、実家はどうするのか？</a:t>
            </a:r>
            <a:endParaRPr kumimoji="1" lang="en-US" altLang="ja-JP" sz="1400" dirty="0"/>
          </a:p>
          <a:p>
            <a:endParaRPr kumimoji="1" lang="en-US" altLang="ja-JP" sz="1400" dirty="0"/>
          </a:p>
          <a:p>
            <a:r>
              <a:rPr kumimoji="1" lang="en-US" altLang="ja-JP" sz="1400" dirty="0"/>
              <a:t>③</a:t>
            </a:r>
            <a:r>
              <a:rPr kumimoji="1" lang="ja-JP" altLang="en-US" sz="1400"/>
              <a:t>介護</a:t>
            </a:r>
            <a:endParaRPr kumimoji="1" lang="en-US" altLang="ja-JP" sz="1400" dirty="0"/>
          </a:p>
          <a:p>
            <a:r>
              <a:rPr kumimoji="1" lang="ja-JP" altLang="en-US" sz="1400"/>
              <a:t>介護で施設に入って、</a:t>
            </a:r>
            <a:endParaRPr kumimoji="1" lang="en-US" altLang="ja-JP" sz="1400" dirty="0"/>
          </a:p>
          <a:p>
            <a:r>
              <a:rPr kumimoji="1" lang="ja-JP" altLang="en-US" sz="1400"/>
              <a:t>実家が空き家になった場合は？</a:t>
            </a:r>
            <a:endParaRPr kumimoji="1" lang="en-US" altLang="ja-JP" sz="1400" dirty="0"/>
          </a:p>
          <a:p>
            <a:endParaRPr kumimoji="1" lang="en-US" altLang="ja-JP" sz="1400" dirty="0"/>
          </a:p>
          <a:p>
            <a:r>
              <a:rPr kumimoji="1" lang="ja-JP" altLang="en-US" sz="1400"/>
              <a:t>意思能力が欠陥した際の、</a:t>
            </a:r>
            <a:endParaRPr kumimoji="1" lang="en-US" altLang="ja-JP" sz="1400" dirty="0"/>
          </a:p>
          <a:p>
            <a:r>
              <a:rPr kumimoji="1" lang="ja-JP" altLang="en-US" sz="1400"/>
              <a:t>対応（家族信託など）は？</a:t>
            </a:r>
            <a:endParaRPr kumimoji="1" lang="en-US" altLang="ja-JP" sz="1400" dirty="0"/>
          </a:p>
        </p:txBody>
      </p:sp>
    </p:spTree>
    <p:extLst>
      <p:ext uri="{BB962C8B-B14F-4D97-AF65-F5344CB8AC3E}">
        <p14:creationId xmlns:p14="http://schemas.microsoft.com/office/powerpoint/2010/main" val="3151431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4774441-D883-0EDC-836E-EC24E4B6AD2F}"/>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25BC5F1F-79A9-4E55-9633-8E1D880EE8B4}"/>
              </a:ext>
            </a:extLst>
          </p:cNvPr>
          <p:cNvSpPr>
            <a:spLocks noGrp="1"/>
          </p:cNvSpPr>
          <p:nvPr>
            <p:ph idx="1"/>
          </p:nvPr>
        </p:nvSpPr>
        <p:spPr/>
        <p:txBody>
          <a:bodyPr/>
          <a:lstStyle/>
          <a:p>
            <a:pPr marL="0" indent="0">
              <a:buNone/>
            </a:pPr>
            <a:r>
              <a:rPr kumimoji="1" lang="ja-JP" altLang="en-US"/>
              <a:t>スムーズに相続手続きがされた空き家はまだ活用の可能性がありますが、</a:t>
            </a:r>
            <a:endParaRPr kumimoji="1" lang="en-US" altLang="ja-JP" dirty="0"/>
          </a:p>
          <a:p>
            <a:pPr marL="0" indent="0">
              <a:buNone/>
            </a:pPr>
            <a:endParaRPr lang="en-US" altLang="ja-JP" dirty="0"/>
          </a:p>
          <a:p>
            <a:pPr marL="0" indent="0">
              <a:buNone/>
            </a:pPr>
            <a:r>
              <a:rPr kumimoji="1" lang="ja-JP" altLang="en-US" u="sng">
                <a:solidFill>
                  <a:srgbClr val="FF0000"/>
                </a:solidFill>
              </a:rPr>
              <a:t>相続がまとまらず放置される空き家が生まれてしますと、あとは朽ちていくのを待つだけとなります。</a:t>
            </a:r>
            <a:endParaRPr kumimoji="1" lang="en-US" altLang="ja-JP" u="sng" dirty="0">
              <a:solidFill>
                <a:srgbClr val="FF0000"/>
              </a:solidFill>
            </a:endParaRPr>
          </a:p>
          <a:p>
            <a:pPr marL="0" indent="0">
              <a:buNone/>
            </a:pPr>
            <a:endParaRPr lang="en-US" altLang="ja-JP" dirty="0"/>
          </a:p>
          <a:p>
            <a:pPr marL="0" indent="0">
              <a:buNone/>
            </a:pPr>
            <a:r>
              <a:rPr kumimoji="1" lang="ja-JP" altLang="en-US" b="1"/>
              <a:t>相続の一番簡単な対策は、事前に話し合いをしておくことです。</a:t>
            </a:r>
            <a:endParaRPr kumimoji="1" lang="en-US" altLang="ja-JP" b="1" dirty="0"/>
          </a:p>
          <a:p>
            <a:pPr marL="0" indent="0">
              <a:buNone/>
            </a:pPr>
            <a:r>
              <a:rPr lang="ja-JP" altLang="en-US"/>
              <a:t>まずは、ここを理解し、実務的な相談業務に活かしていただけると幸いです。</a:t>
            </a:r>
            <a:endParaRPr kumimoji="1" lang="en-US" altLang="ja-JP" dirty="0"/>
          </a:p>
        </p:txBody>
      </p:sp>
      <p:sp>
        <p:nvSpPr>
          <p:cNvPr id="4" name="スライド番号プレースホルダー 3">
            <a:extLst>
              <a:ext uri="{FF2B5EF4-FFF2-40B4-BE49-F238E27FC236}">
                <a16:creationId xmlns:a16="http://schemas.microsoft.com/office/drawing/2014/main" id="{FCD76879-6E60-1C66-66F9-1EB8FC748D7D}"/>
              </a:ext>
            </a:extLst>
          </p:cNvPr>
          <p:cNvSpPr>
            <a:spLocks noGrp="1"/>
          </p:cNvSpPr>
          <p:nvPr>
            <p:ph type="sldNum" sz="quarter" idx="4"/>
          </p:nvPr>
        </p:nvSpPr>
        <p:spPr/>
        <p:txBody>
          <a:bodyPr/>
          <a:lstStyle/>
          <a:p>
            <a:fld id="{3B436069-AED8-6F41-96C9-27086F582EDC}" type="slidenum">
              <a:rPr kumimoji="1" lang="ja-JP" altLang="en-US" smtClean="0"/>
              <a:t>9</a:t>
            </a:fld>
            <a:endParaRPr kumimoji="1" lang="ja-JP" altLang="en-US"/>
          </a:p>
        </p:txBody>
      </p:sp>
    </p:spTree>
    <p:extLst>
      <p:ext uri="{BB962C8B-B14F-4D97-AF65-F5344CB8AC3E}">
        <p14:creationId xmlns:p14="http://schemas.microsoft.com/office/powerpoint/2010/main" val="304433997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3677</TotalTime>
  <Words>611</Words>
  <Application>Microsoft Macintosh PowerPoint</Application>
  <PresentationFormat>画面に合わせる (4:3)</PresentationFormat>
  <Paragraphs>72</Paragraphs>
  <Slides>9</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9</vt:i4>
      </vt:variant>
    </vt:vector>
  </HeadingPairs>
  <TitlesOfParts>
    <vt:vector size="15" baseType="lpstr">
      <vt:lpstr>ＭＳ ゴシック</vt:lpstr>
      <vt:lpstr>游ゴシック</vt:lpstr>
      <vt:lpstr>Arial</vt:lpstr>
      <vt:lpstr>Calibri</vt:lpstr>
      <vt:lpstr>Calibri Light</vt:lpstr>
      <vt:lpstr>Office テーマ</vt:lpstr>
      <vt:lpstr> 一般社団法人 全国空き家アドバイザー協議会　　　○○県○○支部  令和５年８月度例会 学習プログラム用 （過去の例会資料も参考にしてください）</vt:lpstr>
      <vt:lpstr>空き家の原因の半数以上は相続</vt:lpstr>
      <vt:lpstr>PowerPoint プレゼンテーション</vt:lpstr>
      <vt:lpstr>相続についての基本的な知識</vt:lpstr>
      <vt:lpstr>相続人の範囲1</vt:lpstr>
      <vt:lpstr>相続人の範囲2</vt:lpstr>
      <vt:lpstr>相続が争族にならないように</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健太 山名</cp:lastModifiedBy>
  <cp:revision>38</cp:revision>
  <dcterms:created xsi:type="dcterms:W3CDTF">2021-02-04T05:15:42Z</dcterms:created>
  <dcterms:modified xsi:type="dcterms:W3CDTF">2023-07-28T23:02:42Z</dcterms:modified>
</cp:coreProperties>
</file>