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7"/>
  </p:notesMasterIdLst>
  <p:handoutMasterIdLst>
    <p:handoutMasterId r:id="rId18"/>
  </p:handoutMasterIdLst>
  <p:sldIdLst>
    <p:sldId id="1874" r:id="rId2"/>
    <p:sldId id="1875" r:id="rId3"/>
    <p:sldId id="1883" r:id="rId4"/>
    <p:sldId id="1882" r:id="rId5"/>
    <p:sldId id="1876" r:id="rId6"/>
    <p:sldId id="1877" r:id="rId7"/>
    <p:sldId id="1878" r:id="rId8"/>
    <p:sldId id="1879" r:id="rId9"/>
    <p:sldId id="1880" r:id="rId10"/>
    <p:sldId id="1881" r:id="rId11"/>
    <p:sldId id="1884" r:id="rId12"/>
    <p:sldId id="1885" r:id="rId13"/>
    <p:sldId id="1886" r:id="rId14"/>
    <p:sldId id="1887" r:id="rId15"/>
    <p:sldId id="1888"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79"/>
    <p:restoredTop sz="96138"/>
  </p:normalViewPr>
  <p:slideViewPr>
    <p:cSldViewPr snapToGrid="0" snapToObjects="1">
      <p:cViewPr varScale="1">
        <p:scale>
          <a:sx n="106" d="100"/>
          <a:sy n="106" d="100"/>
        </p:scale>
        <p:origin x="165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2023/10/31</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2023/10/31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a:t>
            </a:r>
            <a:r>
              <a:rPr lang="ja-JP" altLang="en-US" sz="3200"/>
              <a:t>１１</a:t>
            </a:r>
            <a:r>
              <a:rPr kumimoji="1" lang="ja-JP" altLang="en-US" sz="3200"/>
              <a:t>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a:t>令和6年度</a:t>
            </a:r>
            <a:r>
              <a:rPr lang="ja-JP" altLang="en-US" sz="2000" u="sng"/>
              <a:t>国の予算について</a:t>
            </a:r>
            <a:endParaRPr lang="en-US" altLang="ja-JP" sz="2000" u="sng" dirty="0"/>
          </a:p>
          <a:p>
            <a:pPr marL="0" indent="0" algn="ctr">
              <a:lnSpc>
                <a:spcPct val="200000"/>
              </a:lnSpc>
              <a:buNone/>
            </a:pPr>
            <a:r>
              <a:rPr lang="ja-JP" altLang="en-US" sz="2000" u="sng"/>
              <a:t>（観光庁）</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72AA1D-29BE-C4BF-B047-7B6944C97D5F}"/>
              </a:ext>
            </a:extLst>
          </p:cNvPr>
          <p:cNvSpPr>
            <a:spLocks noGrp="1"/>
          </p:cNvSpPr>
          <p:nvPr>
            <p:ph type="title"/>
          </p:nvPr>
        </p:nvSpPr>
        <p:spPr/>
        <p:txBody>
          <a:bodyPr/>
          <a:lstStyle/>
          <a:p>
            <a:r>
              <a:rPr kumimoji="1" lang="ja-JP" altLang="en-US"/>
              <a:t>本年</a:t>
            </a:r>
            <a:r>
              <a:rPr kumimoji="1" lang="en-US" altLang="ja-JP" dirty="0"/>
              <a:t>8</a:t>
            </a:r>
            <a:r>
              <a:rPr kumimoji="1" lang="ja-JP" altLang="en-US"/>
              <a:t>月に各省庁から概算要求が提出されました</a:t>
            </a:r>
          </a:p>
        </p:txBody>
      </p:sp>
      <p:pic>
        <p:nvPicPr>
          <p:cNvPr id="6" name="コンテンツ プレースホルダー 5">
            <a:extLst>
              <a:ext uri="{FF2B5EF4-FFF2-40B4-BE49-F238E27FC236}">
                <a16:creationId xmlns:a16="http://schemas.microsoft.com/office/drawing/2014/main" id="{AA11942B-308C-B063-DA3C-B366C02355A5}"/>
              </a:ext>
            </a:extLst>
          </p:cNvPr>
          <p:cNvPicPr>
            <a:picLocks noGrp="1" noChangeAspect="1"/>
          </p:cNvPicPr>
          <p:nvPr>
            <p:ph idx="1"/>
          </p:nvPr>
        </p:nvPicPr>
        <p:blipFill>
          <a:blip r:embed="rId2"/>
          <a:stretch>
            <a:fillRect/>
          </a:stretch>
        </p:blipFill>
        <p:spPr>
          <a:xfrm>
            <a:off x="480761" y="983294"/>
            <a:ext cx="3666069" cy="5187950"/>
          </a:xfrm>
          <a:ln>
            <a:solidFill>
              <a:schemeClr val="tx1"/>
            </a:solidFill>
          </a:ln>
        </p:spPr>
      </p:pic>
      <p:sp>
        <p:nvSpPr>
          <p:cNvPr id="4" name="スライド番号プレースホルダー 3">
            <a:extLst>
              <a:ext uri="{FF2B5EF4-FFF2-40B4-BE49-F238E27FC236}">
                <a16:creationId xmlns:a16="http://schemas.microsoft.com/office/drawing/2014/main" id="{4E3957D9-AFC0-5B72-ED7F-FC89283A2B62}"/>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
        <p:nvSpPr>
          <p:cNvPr id="7" name="テキスト ボックス 6">
            <a:extLst>
              <a:ext uri="{FF2B5EF4-FFF2-40B4-BE49-F238E27FC236}">
                <a16:creationId xmlns:a16="http://schemas.microsoft.com/office/drawing/2014/main" id="{5F619881-8966-E810-B277-B7A42C6E4523}"/>
              </a:ext>
            </a:extLst>
          </p:cNvPr>
          <p:cNvSpPr txBox="1"/>
          <p:nvPr/>
        </p:nvSpPr>
        <p:spPr>
          <a:xfrm>
            <a:off x="4572000" y="2324559"/>
            <a:ext cx="3647152" cy="2031325"/>
          </a:xfrm>
          <a:prstGeom prst="rect">
            <a:avLst/>
          </a:prstGeom>
          <a:noFill/>
        </p:spPr>
        <p:txBody>
          <a:bodyPr wrap="none" rtlCol="0">
            <a:spAutoFit/>
          </a:bodyPr>
          <a:lstStyle/>
          <a:p>
            <a:r>
              <a:rPr kumimoji="1" lang="ja-JP" altLang="en-US" dirty="0"/>
              <a:t>令和</a:t>
            </a:r>
            <a:r>
              <a:rPr kumimoji="1" lang="en-US" altLang="ja-JP" dirty="0"/>
              <a:t>6</a:t>
            </a:r>
            <a:r>
              <a:rPr kumimoji="1" lang="ja-JP" altLang="en-US" dirty="0"/>
              <a:t>年度どんな事業に</a:t>
            </a:r>
            <a:endParaRPr kumimoji="1" lang="en-US" altLang="ja-JP" dirty="0"/>
          </a:p>
          <a:p>
            <a:r>
              <a:rPr kumimoji="1" lang="ja-JP" altLang="en-US" dirty="0"/>
              <a:t>どれくらいの予算を使うことを</a:t>
            </a:r>
            <a:endParaRPr kumimoji="1" lang="en-US" altLang="ja-JP" dirty="0"/>
          </a:p>
          <a:p>
            <a:r>
              <a:rPr kumimoji="1" lang="ja-JP" altLang="en-US" dirty="0"/>
              <a:t>想定しているのか？</a:t>
            </a:r>
            <a:endParaRPr kumimoji="1" lang="en-US" altLang="ja-JP" dirty="0"/>
          </a:p>
          <a:p>
            <a:endParaRPr kumimoji="1" lang="en-US" altLang="ja-JP" dirty="0"/>
          </a:p>
          <a:p>
            <a:r>
              <a:rPr kumimoji="1" lang="ja-JP" altLang="en-US" dirty="0"/>
              <a:t>その大枠が概算要求を見ることで</a:t>
            </a:r>
            <a:endParaRPr kumimoji="1" lang="en-US" altLang="ja-JP" dirty="0"/>
          </a:p>
          <a:p>
            <a:r>
              <a:rPr kumimoji="1" lang="ja-JP" altLang="en-US" dirty="0"/>
              <a:t>把握できます。</a:t>
            </a:r>
            <a:endParaRPr kumimoji="1" lang="en-US" altLang="ja-JP" dirty="0"/>
          </a:p>
          <a:p>
            <a:endParaRPr kumimoji="1" lang="en-US" altLang="ja-JP" dirty="0"/>
          </a:p>
        </p:txBody>
      </p:sp>
    </p:spTree>
    <p:extLst>
      <p:ext uri="{BB962C8B-B14F-4D97-AF65-F5344CB8AC3E}">
        <p14:creationId xmlns:p14="http://schemas.microsoft.com/office/powerpoint/2010/main" val="2119946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046D9-5A7A-28F9-7F73-FD392E0A5D5C}"/>
              </a:ext>
            </a:extLst>
          </p:cNvPr>
          <p:cNvSpPr>
            <a:spLocks noGrp="1"/>
          </p:cNvSpPr>
          <p:nvPr>
            <p:ph type="title"/>
          </p:nvPr>
        </p:nvSpPr>
        <p:spPr/>
        <p:txBody>
          <a:bodyPr/>
          <a:lstStyle/>
          <a:p>
            <a:r>
              <a:rPr kumimoji="1" lang="ja-JP" altLang="en-US"/>
              <a:t>観光庁予算が大幅に増加</a:t>
            </a:r>
          </a:p>
        </p:txBody>
      </p:sp>
      <p:pic>
        <p:nvPicPr>
          <p:cNvPr id="6" name="コンテンツ プレースホルダー 5">
            <a:extLst>
              <a:ext uri="{FF2B5EF4-FFF2-40B4-BE49-F238E27FC236}">
                <a16:creationId xmlns:a16="http://schemas.microsoft.com/office/drawing/2014/main" id="{83ED8857-8877-114E-DA1D-E9BB1ED6C720}"/>
              </a:ext>
            </a:extLst>
          </p:cNvPr>
          <p:cNvPicPr>
            <a:picLocks noGrp="1" noChangeAspect="1"/>
          </p:cNvPicPr>
          <p:nvPr>
            <p:ph idx="1"/>
          </p:nvPr>
        </p:nvPicPr>
        <p:blipFill>
          <a:blip r:embed="rId2"/>
          <a:stretch>
            <a:fillRect/>
          </a:stretch>
        </p:blipFill>
        <p:spPr>
          <a:xfrm>
            <a:off x="332365" y="589280"/>
            <a:ext cx="4041331" cy="5718993"/>
          </a:xfrm>
        </p:spPr>
      </p:pic>
      <p:sp>
        <p:nvSpPr>
          <p:cNvPr id="4" name="スライド番号プレースホルダー 3">
            <a:extLst>
              <a:ext uri="{FF2B5EF4-FFF2-40B4-BE49-F238E27FC236}">
                <a16:creationId xmlns:a16="http://schemas.microsoft.com/office/drawing/2014/main" id="{FD73A9B9-1825-5755-A7B3-7D329DFD61AD}"/>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
        <p:nvSpPr>
          <p:cNvPr id="7" name="角丸四角形 6">
            <a:extLst>
              <a:ext uri="{FF2B5EF4-FFF2-40B4-BE49-F238E27FC236}">
                <a16:creationId xmlns:a16="http://schemas.microsoft.com/office/drawing/2014/main" id="{0FC62306-7DC4-2714-C445-452A4FC00A88}"/>
              </a:ext>
            </a:extLst>
          </p:cNvPr>
          <p:cNvSpPr/>
          <p:nvPr/>
        </p:nvSpPr>
        <p:spPr>
          <a:xfrm>
            <a:off x="430587" y="4594033"/>
            <a:ext cx="3844886" cy="242371"/>
          </a:xfrm>
          <a:prstGeom prst="roundRect">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12D7CCEA-C87E-580A-9392-E846D411EC9C}"/>
              </a:ext>
            </a:extLst>
          </p:cNvPr>
          <p:cNvSpPr txBox="1"/>
          <p:nvPr/>
        </p:nvSpPr>
        <p:spPr>
          <a:xfrm>
            <a:off x="4373696" y="2291508"/>
            <a:ext cx="4862228" cy="2585323"/>
          </a:xfrm>
          <a:prstGeom prst="rect">
            <a:avLst/>
          </a:prstGeom>
          <a:noFill/>
        </p:spPr>
        <p:txBody>
          <a:bodyPr wrap="none" rtlCol="0">
            <a:spAutoFit/>
          </a:bodyPr>
          <a:lstStyle/>
          <a:p>
            <a:r>
              <a:rPr kumimoji="1" lang="ja-JP" altLang="en-US" dirty="0"/>
              <a:t>令和</a:t>
            </a:r>
            <a:r>
              <a:rPr kumimoji="1" lang="en-US" altLang="ja-JP" dirty="0"/>
              <a:t>4</a:t>
            </a:r>
            <a:r>
              <a:rPr kumimoji="1" lang="ja-JP" altLang="en-US" dirty="0"/>
              <a:t>年度の補正予算を含め計算すると</a:t>
            </a:r>
            <a:endParaRPr kumimoji="1" lang="en-US" altLang="ja-JP" dirty="0"/>
          </a:p>
          <a:p>
            <a:r>
              <a:rPr kumimoji="1" lang="ja-JP" altLang="en-US" dirty="0"/>
              <a:t>今年度の</a:t>
            </a:r>
            <a:r>
              <a:rPr kumimoji="1" lang="en-US" altLang="ja-JP" dirty="0"/>
              <a:t>2.2</a:t>
            </a:r>
            <a:r>
              <a:rPr kumimoji="1" lang="ja-JP" altLang="en-US" dirty="0"/>
              <a:t>倍の予算額が要求されています。</a:t>
            </a:r>
            <a:endParaRPr kumimoji="1" lang="en-US" altLang="ja-JP" dirty="0"/>
          </a:p>
          <a:p>
            <a:endParaRPr kumimoji="1" lang="en-US" altLang="ja-JP" dirty="0"/>
          </a:p>
          <a:p>
            <a:r>
              <a:rPr kumimoji="1" lang="ja-JP" altLang="en-US" dirty="0"/>
              <a:t>純粋な予算要求額でも</a:t>
            </a:r>
            <a:endParaRPr kumimoji="1" lang="en-US" altLang="ja-JP" dirty="0"/>
          </a:p>
          <a:p>
            <a:r>
              <a:rPr kumimoji="1" lang="ja-JP" altLang="en-US" dirty="0"/>
              <a:t>今年度から来年度にかけて、</a:t>
            </a:r>
            <a:endParaRPr kumimoji="1" lang="en-US" altLang="ja-JP" dirty="0"/>
          </a:p>
          <a:p>
            <a:r>
              <a:rPr kumimoji="1" lang="en-US" altLang="ja-JP" dirty="0"/>
              <a:t>1.2</a:t>
            </a:r>
            <a:r>
              <a:rPr kumimoji="1" lang="ja-JP" altLang="en-US" dirty="0"/>
              <a:t>倍の予算要求がされています。</a:t>
            </a:r>
            <a:endParaRPr kumimoji="1" lang="en-US" altLang="ja-JP" dirty="0"/>
          </a:p>
          <a:p>
            <a:endParaRPr kumimoji="1" lang="en-US" altLang="ja-JP" dirty="0"/>
          </a:p>
          <a:p>
            <a:r>
              <a:rPr kumimoji="1" lang="ja-JP" altLang="en-US" b="1" dirty="0">
                <a:solidFill>
                  <a:srgbClr val="FF0000"/>
                </a:solidFill>
              </a:rPr>
              <a:t>→コロナでダメージを受けた観光業を</a:t>
            </a:r>
            <a:endParaRPr kumimoji="1" lang="en-US" altLang="ja-JP" b="1" dirty="0">
              <a:solidFill>
                <a:srgbClr val="FF0000"/>
              </a:solidFill>
            </a:endParaRPr>
          </a:p>
          <a:p>
            <a:r>
              <a:rPr kumimoji="1" lang="ja-JP" altLang="en-US" b="1" dirty="0">
                <a:solidFill>
                  <a:srgbClr val="FF0000"/>
                </a:solidFill>
              </a:rPr>
              <a:t>　一気に立て直していく方針。</a:t>
            </a:r>
          </a:p>
        </p:txBody>
      </p:sp>
    </p:spTree>
    <p:extLst>
      <p:ext uri="{BB962C8B-B14F-4D97-AF65-F5344CB8AC3E}">
        <p14:creationId xmlns:p14="http://schemas.microsoft.com/office/powerpoint/2010/main" val="879912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2B5B85-7599-BDB1-487B-89C375772DAA}"/>
              </a:ext>
            </a:extLst>
          </p:cNvPr>
          <p:cNvSpPr>
            <a:spLocks noGrp="1"/>
          </p:cNvSpPr>
          <p:nvPr>
            <p:ph type="title"/>
          </p:nvPr>
        </p:nvSpPr>
        <p:spPr/>
        <p:txBody>
          <a:bodyPr/>
          <a:lstStyle/>
          <a:p>
            <a:r>
              <a:rPr kumimoji="1" lang="ja-JP" altLang="en-US"/>
              <a:t>令和</a:t>
            </a:r>
            <a:r>
              <a:rPr kumimoji="1" lang="en-US" altLang="ja-JP" dirty="0"/>
              <a:t>6</a:t>
            </a:r>
            <a:r>
              <a:rPr kumimoji="1" lang="ja-JP" altLang="en-US"/>
              <a:t>年度　観光庁事業</a:t>
            </a:r>
            <a:r>
              <a:rPr kumimoji="1" lang="en-US" altLang="ja-JP" dirty="0"/>
              <a:t>3</a:t>
            </a:r>
            <a:r>
              <a:rPr kumimoji="1" lang="ja-JP" altLang="en-US"/>
              <a:t>つの柱</a:t>
            </a:r>
          </a:p>
        </p:txBody>
      </p:sp>
      <p:sp>
        <p:nvSpPr>
          <p:cNvPr id="3" name="コンテンツ プレースホルダー 2">
            <a:extLst>
              <a:ext uri="{FF2B5EF4-FFF2-40B4-BE49-F238E27FC236}">
                <a16:creationId xmlns:a16="http://schemas.microsoft.com/office/drawing/2014/main" id="{3C88CFE3-130D-DD80-5C69-EE12974ECDB3}"/>
              </a:ext>
            </a:extLst>
          </p:cNvPr>
          <p:cNvSpPr>
            <a:spLocks noGrp="1"/>
          </p:cNvSpPr>
          <p:nvPr>
            <p:ph idx="1"/>
          </p:nvPr>
        </p:nvSpPr>
        <p:spPr/>
        <p:txBody>
          <a:bodyPr/>
          <a:lstStyle/>
          <a:p>
            <a:r>
              <a:rPr kumimoji="1" lang="ja-JP" altLang="en-US"/>
              <a:t>持続可能な観光地域づくり</a:t>
            </a:r>
            <a:endParaRPr kumimoji="1" lang="en-US" altLang="ja-JP" dirty="0"/>
          </a:p>
          <a:p>
            <a:endParaRPr lang="en-US" altLang="ja-JP" dirty="0"/>
          </a:p>
          <a:p>
            <a:endParaRPr lang="en-US" altLang="ja-JP" dirty="0"/>
          </a:p>
          <a:p>
            <a:r>
              <a:rPr lang="ja-JP" altLang="en-US"/>
              <a:t>地方を中心としたインバウンド誘客</a:t>
            </a:r>
            <a:endParaRPr lang="en-US" altLang="ja-JP" dirty="0"/>
          </a:p>
          <a:p>
            <a:endParaRPr lang="en-US" altLang="ja-JP" dirty="0"/>
          </a:p>
          <a:p>
            <a:endParaRPr lang="en-US" altLang="ja-JP" dirty="0"/>
          </a:p>
          <a:p>
            <a:r>
              <a:rPr lang="ja-JP" altLang="en-US"/>
              <a:t>国内交流拡大</a:t>
            </a:r>
            <a:endParaRPr lang="en-US" altLang="ja-JP" dirty="0"/>
          </a:p>
          <a:p>
            <a:endParaRPr kumimoji="1" lang="en-US" altLang="ja-JP" dirty="0"/>
          </a:p>
          <a:p>
            <a:pPr marL="0" indent="0">
              <a:buNone/>
            </a:pPr>
            <a:r>
              <a:rPr lang="ja-JP" altLang="en-US"/>
              <a:t>各事業の詳細については次ページ以降を</a:t>
            </a:r>
            <a:endParaRPr lang="en-US" altLang="ja-JP" dirty="0"/>
          </a:p>
          <a:p>
            <a:pPr marL="0" indent="0">
              <a:buNone/>
            </a:pPr>
            <a:r>
              <a:rPr lang="ja-JP" altLang="en-US"/>
              <a:t>ご覧ください。</a:t>
            </a:r>
            <a:endParaRPr lang="en-US" altLang="ja-JP" dirty="0"/>
          </a:p>
        </p:txBody>
      </p:sp>
      <p:sp>
        <p:nvSpPr>
          <p:cNvPr id="4" name="スライド番号プレースホルダー 3">
            <a:extLst>
              <a:ext uri="{FF2B5EF4-FFF2-40B4-BE49-F238E27FC236}">
                <a16:creationId xmlns:a16="http://schemas.microsoft.com/office/drawing/2014/main" id="{DF1C3D68-792D-4807-45DB-BDAAE1242271}"/>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3800623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5">
            <a:extLst>
              <a:ext uri="{FF2B5EF4-FFF2-40B4-BE49-F238E27FC236}">
                <a16:creationId xmlns:a16="http://schemas.microsoft.com/office/drawing/2014/main" id="{037ED667-F1B9-6DA2-5077-7F46738511D1}"/>
              </a:ext>
            </a:extLst>
          </p:cNvPr>
          <p:cNvPicPr>
            <a:picLocks noGrp="1" noChangeAspect="1"/>
          </p:cNvPicPr>
          <p:nvPr>
            <p:ph idx="1"/>
          </p:nvPr>
        </p:nvPicPr>
        <p:blipFill>
          <a:blip r:embed="rId2"/>
          <a:stretch>
            <a:fillRect/>
          </a:stretch>
        </p:blipFill>
        <p:spPr>
          <a:xfrm>
            <a:off x="575342" y="696438"/>
            <a:ext cx="7993316" cy="5648483"/>
          </a:xfrm>
        </p:spPr>
      </p:pic>
      <p:sp>
        <p:nvSpPr>
          <p:cNvPr id="4" name="スライド番号プレースホルダー 3">
            <a:extLst>
              <a:ext uri="{FF2B5EF4-FFF2-40B4-BE49-F238E27FC236}">
                <a16:creationId xmlns:a16="http://schemas.microsoft.com/office/drawing/2014/main" id="{76ABE5FA-8BD1-A9B0-859D-E6E0692449FE}"/>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4243296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48BD023-D164-1DB3-3EC2-38AC7E8D7D45}"/>
              </a:ext>
            </a:extLst>
          </p:cNvPr>
          <p:cNvSpPr>
            <a:spLocks noGrp="1"/>
          </p:cNvSpPr>
          <p:nvPr>
            <p:ph idx="1"/>
          </p:nvPr>
        </p:nvSpPr>
        <p:spPr/>
        <p:txBody>
          <a:bodyPr/>
          <a:lstStyle/>
          <a:p>
            <a:endParaRPr lang="en-US" altLang="ja-JP" dirty="0"/>
          </a:p>
          <a:p>
            <a:pPr marL="0" indent="0">
              <a:buNone/>
            </a:pPr>
            <a:endParaRPr kumimoji="1" lang="en-US" altLang="ja-JP" dirty="0"/>
          </a:p>
          <a:p>
            <a:pPr marL="0" indent="0">
              <a:buNone/>
            </a:pPr>
            <a:r>
              <a:rPr lang="ja-JP" altLang="en-US"/>
              <a:t>観光・まちづくりに関連する様々な事業に</a:t>
            </a:r>
            <a:endParaRPr lang="en-US" altLang="ja-JP" dirty="0"/>
          </a:p>
          <a:p>
            <a:pPr marL="0" indent="0">
              <a:buNone/>
            </a:pPr>
            <a:r>
              <a:rPr lang="ja-JP" altLang="en-US"/>
              <a:t>予算がつけられています。</a:t>
            </a:r>
            <a:endParaRPr lang="en-US" altLang="ja-JP" dirty="0"/>
          </a:p>
          <a:p>
            <a:pPr marL="0" indent="0">
              <a:buNone/>
            </a:pPr>
            <a:endParaRPr lang="en-US" altLang="ja-JP" dirty="0"/>
          </a:p>
          <a:p>
            <a:pPr marL="0" indent="0">
              <a:buNone/>
            </a:pPr>
            <a:r>
              <a:rPr lang="ja-JP" altLang="en-US"/>
              <a:t>使用できそうなものを一部抜粋したので、</a:t>
            </a:r>
            <a:endParaRPr lang="en-US" altLang="ja-JP" dirty="0"/>
          </a:p>
          <a:p>
            <a:pPr marL="0" indent="0">
              <a:buNone/>
            </a:pPr>
            <a:r>
              <a:rPr lang="ja-JP" altLang="en-US"/>
              <a:t>事業として活用できるものがないか、</a:t>
            </a:r>
            <a:endParaRPr lang="en-US" altLang="ja-JP" dirty="0"/>
          </a:p>
          <a:p>
            <a:pPr marL="0" indent="0">
              <a:buNone/>
            </a:pPr>
            <a:r>
              <a:rPr lang="ja-JP" altLang="en-US"/>
              <a:t>支部内でご検討ください！</a:t>
            </a:r>
            <a:endParaRPr lang="en-US" altLang="ja-JP" dirty="0"/>
          </a:p>
        </p:txBody>
      </p:sp>
      <p:sp>
        <p:nvSpPr>
          <p:cNvPr id="4" name="スライド番号プレースホルダー 3">
            <a:extLst>
              <a:ext uri="{FF2B5EF4-FFF2-40B4-BE49-F238E27FC236}">
                <a16:creationId xmlns:a16="http://schemas.microsoft.com/office/drawing/2014/main" id="{976F0CCE-3BDD-A1C1-E404-B9FB76A075D6}"/>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807327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5">
            <a:extLst>
              <a:ext uri="{FF2B5EF4-FFF2-40B4-BE49-F238E27FC236}">
                <a16:creationId xmlns:a16="http://schemas.microsoft.com/office/drawing/2014/main" id="{2D1B078A-4556-8960-C757-4EBA6044DC95}"/>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E83FC59D-BB1F-F2BB-BA56-AD3ECDCB0281}"/>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531779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5">
            <a:extLst>
              <a:ext uri="{FF2B5EF4-FFF2-40B4-BE49-F238E27FC236}">
                <a16:creationId xmlns:a16="http://schemas.microsoft.com/office/drawing/2014/main" id="{498D39E2-1A11-5AAE-528E-78A89C56FF08}"/>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9811E682-83D1-52B1-6688-384D2B8600A8}"/>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3488928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3BD559-16A5-7712-9922-CAAF1DDE21DB}"/>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08E452C6-1DAA-CD32-1C04-586913F88BC4}"/>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080B0E57-5278-576C-7744-A2DB56905C08}"/>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2918268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66415B-B6B1-A98D-AABD-5F246818285F}"/>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6525E145-D2A3-A123-83F1-48684052F015}"/>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8BA4FC59-0A50-84E9-9E5F-2A131D2382CB}"/>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3441550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28818B-7268-0E68-C8BE-C13305BC6C9A}"/>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6E8B1F17-A954-AF4C-8992-C07FECE1AB03}"/>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E7C27E28-9BAB-61B2-22FC-775E296357DE}"/>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523251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1B50E7-27D0-12EE-12C0-C9F7CCE67E0A}"/>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D6496258-82FE-6BFE-E818-A746920059DD}"/>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711BF141-D96E-7AC6-075A-8AA808B7843C}"/>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spTree>
    <p:extLst>
      <p:ext uri="{BB962C8B-B14F-4D97-AF65-F5344CB8AC3E}">
        <p14:creationId xmlns:p14="http://schemas.microsoft.com/office/powerpoint/2010/main" val="3459912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A5DFCE-D07F-29A8-9F97-93F7AA3799A2}"/>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014DDCBE-2567-8F52-8D59-7552BF45D5DE}"/>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D4C5DBF6-8444-A224-5A15-80BF234B573D}"/>
              </a:ext>
            </a:extLst>
          </p:cNvPr>
          <p:cNvSpPr>
            <a:spLocks noGrp="1"/>
          </p:cNvSpPr>
          <p:nvPr>
            <p:ph type="sldNum" sz="quarter" idx="4"/>
          </p:nvPr>
        </p:nvSpPr>
        <p:spPr/>
        <p:txBody>
          <a:bodyPr/>
          <a:lstStyle/>
          <a:p>
            <a:fld id="{3B436069-AED8-6F41-96C9-27086F582EDC}" type="slidenum">
              <a:rPr kumimoji="1" lang="ja-JP" altLang="en-US" smtClean="0"/>
              <a:t>13</a:t>
            </a:fld>
            <a:endParaRPr kumimoji="1" lang="ja-JP" altLang="en-US"/>
          </a:p>
        </p:txBody>
      </p:sp>
    </p:spTree>
    <p:extLst>
      <p:ext uri="{BB962C8B-B14F-4D97-AF65-F5344CB8AC3E}">
        <p14:creationId xmlns:p14="http://schemas.microsoft.com/office/powerpoint/2010/main" val="2083212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18C10F-B872-8907-38DA-443B211FCB4E}"/>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DD99809E-D7C2-61ED-CCB7-C8E2463E2E19}"/>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3A74A47B-EFA8-B760-237E-57A7EEE505D7}"/>
              </a:ext>
            </a:extLst>
          </p:cNvPr>
          <p:cNvSpPr>
            <a:spLocks noGrp="1"/>
          </p:cNvSpPr>
          <p:nvPr>
            <p:ph type="sldNum" sz="quarter" idx="4"/>
          </p:nvPr>
        </p:nvSpPr>
        <p:spPr/>
        <p:txBody>
          <a:bodyPr/>
          <a:lstStyle/>
          <a:p>
            <a:fld id="{3B436069-AED8-6F41-96C9-27086F582EDC}" type="slidenum">
              <a:rPr kumimoji="1" lang="ja-JP" altLang="en-US" smtClean="0"/>
              <a:t>14</a:t>
            </a:fld>
            <a:endParaRPr kumimoji="1" lang="ja-JP" altLang="en-US"/>
          </a:p>
        </p:txBody>
      </p:sp>
    </p:spTree>
    <p:extLst>
      <p:ext uri="{BB962C8B-B14F-4D97-AF65-F5344CB8AC3E}">
        <p14:creationId xmlns:p14="http://schemas.microsoft.com/office/powerpoint/2010/main" val="1865360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CA7BB3-C942-F2D5-9A93-7B07E6FB4905}"/>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9B256C19-A496-9F62-01AE-769BF8926157}"/>
              </a:ext>
            </a:extLst>
          </p:cNvPr>
          <p:cNvSpPr>
            <a:spLocks noGrp="1"/>
          </p:cNvSpPr>
          <p:nvPr>
            <p:ph idx="1"/>
          </p:nvPr>
        </p:nvSpPr>
        <p:spPr/>
        <p:txBody>
          <a:bodyPr>
            <a:normAutofit/>
          </a:bodyPr>
          <a:lstStyle/>
          <a:p>
            <a:pPr marL="0" indent="0">
              <a:buNone/>
            </a:pPr>
            <a:r>
              <a:rPr kumimoji="1" lang="ja-JP" altLang="en-US" sz="2400"/>
              <a:t>このように観光庁だけでもこれだけ多くの予算が</a:t>
            </a:r>
            <a:endParaRPr kumimoji="1" lang="en-US" altLang="ja-JP" sz="2400" dirty="0"/>
          </a:p>
          <a:p>
            <a:pPr marL="0" indent="0">
              <a:buNone/>
            </a:pPr>
            <a:r>
              <a:rPr kumimoji="1" lang="ja-JP" altLang="en-US" sz="2400"/>
              <a:t>確保されています。</a:t>
            </a:r>
            <a:endParaRPr kumimoji="1" lang="en-US" altLang="ja-JP" sz="2400" dirty="0"/>
          </a:p>
          <a:p>
            <a:pPr marL="0" indent="0">
              <a:buNone/>
            </a:pPr>
            <a:endParaRPr lang="en-US" altLang="ja-JP" sz="2400" dirty="0"/>
          </a:p>
          <a:p>
            <a:pPr marL="0" indent="0">
              <a:buNone/>
            </a:pPr>
            <a:r>
              <a:rPr kumimoji="1" lang="ja-JP" altLang="en-US" sz="2400"/>
              <a:t>この予算は元をたどれば、我々一人一人の税金で</a:t>
            </a:r>
            <a:endParaRPr kumimoji="1" lang="en-US" altLang="ja-JP" sz="2400" dirty="0"/>
          </a:p>
          <a:p>
            <a:pPr marL="0" indent="0">
              <a:buNone/>
            </a:pPr>
            <a:r>
              <a:rPr kumimoji="1" lang="ja-JP" altLang="en-US" sz="2400"/>
              <a:t>成り立っています。</a:t>
            </a:r>
            <a:endParaRPr kumimoji="1" lang="en-US" altLang="ja-JP" sz="2400" dirty="0"/>
          </a:p>
          <a:p>
            <a:pPr marL="0" indent="0">
              <a:buNone/>
            </a:pPr>
            <a:endParaRPr lang="en-US" altLang="ja-JP" sz="2400" dirty="0"/>
          </a:p>
          <a:p>
            <a:pPr marL="0" indent="0">
              <a:buNone/>
            </a:pPr>
            <a:r>
              <a:rPr kumimoji="1" lang="ja-JP" altLang="en-US" sz="2400"/>
              <a:t>また、予算は必ず年度内に使われ切ります。</a:t>
            </a:r>
            <a:endParaRPr kumimoji="1" lang="en-US" altLang="ja-JP" sz="2400" dirty="0"/>
          </a:p>
          <a:p>
            <a:pPr marL="0" indent="0">
              <a:buNone/>
            </a:pPr>
            <a:endParaRPr lang="en-US" altLang="ja-JP" sz="2400" dirty="0"/>
          </a:p>
          <a:p>
            <a:pPr marL="0" indent="0">
              <a:buNone/>
            </a:pPr>
            <a:r>
              <a:rPr kumimoji="1" lang="ja-JP" altLang="en-US" sz="2400"/>
              <a:t>であれば、</a:t>
            </a:r>
            <a:endParaRPr kumimoji="1" lang="en-US" altLang="ja-JP" sz="2400" dirty="0"/>
          </a:p>
          <a:p>
            <a:pPr marL="0" indent="0">
              <a:buNone/>
            </a:pPr>
            <a:r>
              <a:rPr kumimoji="1" lang="ja-JP" altLang="en-US" sz="2400">
                <a:solidFill>
                  <a:srgbClr val="FF0000"/>
                </a:solidFill>
              </a:rPr>
              <a:t>地域のために活動する支部の皆さまが地域のために予算を活用していくことが、</a:t>
            </a:r>
            <a:r>
              <a:rPr lang="ja-JP" altLang="en-US" sz="2400">
                <a:solidFill>
                  <a:srgbClr val="FF0000"/>
                </a:solidFill>
              </a:rPr>
              <a:t>ベストな選択肢だと考えております。</a:t>
            </a:r>
            <a:endParaRPr kumimoji="1" lang="ja-JP" altLang="en-US" sz="2400">
              <a:solidFill>
                <a:srgbClr val="FF0000"/>
              </a:solidFill>
            </a:endParaRPr>
          </a:p>
        </p:txBody>
      </p:sp>
      <p:sp>
        <p:nvSpPr>
          <p:cNvPr id="4" name="スライド番号プレースホルダー 3">
            <a:extLst>
              <a:ext uri="{FF2B5EF4-FFF2-40B4-BE49-F238E27FC236}">
                <a16:creationId xmlns:a16="http://schemas.microsoft.com/office/drawing/2014/main" id="{BC4455FF-C9AA-80CC-536A-1BEF5A426375}"/>
              </a:ext>
            </a:extLst>
          </p:cNvPr>
          <p:cNvSpPr>
            <a:spLocks noGrp="1"/>
          </p:cNvSpPr>
          <p:nvPr>
            <p:ph type="sldNum" sz="quarter" idx="4"/>
          </p:nvPr>
        </p:nvSpPr>
        <p:spPr/>
        <p:txBody>
          <a:bodyPr/>
          <a:lstStyle/>
          <a:p>
            <a:fld id="{3B436069-AED8-6F41-96C9-27086F582EDC}" type="slidenum">
              <a:rPr kumimoji="1" lang="ja-JP" altLang="en-US" smtClean="0"/>
              <a:t>15</a:t>
            </a:fld>
            <a:endParaRPr kumimoji="1" lang="ja-JP" altLang="en-US"/>
          </a:p>
        </p:txBody>
      </p:sp>
    </p:spTree>
    <p:extLst>
      <p:ext uri="{BB962C8B-B14F-4D97-AF65-F5344CB8AC3E}">
        <p14:creationId xmlns:p14="http://schemas.microsoft.com/office/powerpoint/2010/main" val="163842844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5357</TotalTime>
  <Words>316</Words>
  <Application>Microsoft Office PowerPoint</Application>
  <PresentationFormat>画面に合わせる (4:3)</PresentationFormat>
  <Paragraphs>63</Paragraphs>
  <Slides>15</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15</vt:i4>
      </vt:variant>
    </vt:vector>
  </HeadingPairs>
  <TitlesOfParts>
    <vt:vector size="21" baseType="lpstr">
      <vt:lpstr>ＭＳ ゴシック</vt:lpstr>
      <vt:lpstr>游ゴシック</vt:lpstr>
      <vt:lpstr>Arial</vt:lpstr>
      <vt:lpstr>Calibri</vt:lpstr>
      <vt:lpstr>Calibri Light</vt:lpstr>
      <vt:lpstr>Office テーマ</vt:lpstr>
      <vt:lpstr> 一般社団法人 全国空き家アドバイザー協議会　　　○○県○○支部  令和５年１１月度例会 学習プログラム用 （過去の例会資料も参考にしてください）</vt:lpstr>
      <vt:lpstr>本年8月に各省庁から概算要求が提出されました</vt:lpstr>
      <vt:lpstr>観光庁予算が大幅に増加</vt:lpstr>
      <vt:lpstr>令和6年度　観光庁事業3つの柱</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公宏 河野</cp:lastModifiedBy>
  <cp:revision>45</cp:revision>
  <dcterms:created xsi:type="dcterms:W3CDTF">2021-02-04T05:15:42Z</dcterms:created>
  <dcterms:modified xsi:type="dcterms:W3CDTF">2023-10-31T01:35:14Z</dcterms:modified>
</cp:coreProperties>
</file>