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5"/>
  </p:notesMasterIdLst>
  <p:handoutMasterIdLst>
    <p:handoutMasterId r:id="rId16"/>
  </p:handoutMasterIdLst>
  <p:sldIdLst>
    <p:sldId id="1874" r:id="rId2"/>
    <p:sldId id="1875" r:id="rId3"/>
    <p:sldId id="1876" r:id="rId4"/>
    <p:sldId id="1877" r:id="rId5"/>
    <p:sldId id="1878" r:id="rId6"/>
    <p:sldId id="1879" r:id="rId7"/>
    <p:sldId id="1885" r:id="rId8"/>
    <p:sldId id="1883" r:id="rId9"/>
    <p:sldId id="1884" r:id="rId10"/>
    <p:sldId id="1886" r:id="rId11"/>
    <p:sldId id="1880" r:id="rId12"/>
    <p:sldId id="1881" r:id="rId13"/>
    <p:sldId id="1882"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99"/>
    <p:restoredTop sz="95872"/>
  </p:normalViewPr>
  <p:slideViewPr>
    <p:cSldViewPr snapToGrid="0" snapToObjects="1">
      <p:cViewPr varScale="1">
        <p:scale>
          <a:sx n="145" d="100"/>
          <a:sy n="145" d="100"/>
        </p:scale>
        <p:origin x="25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2023/11/9</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2023/11/9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令和５年</a:t>
            </a:r>
            <a:r>
              <a:rPr lang="ja-JP" altLang="en-US" sz="3200"/>
              <a:t>１１</a:t>
            </a:r>
            <a:r>
              <a:rPr kumimoji="1" lang="ja-JP" altLang="en-US" sz="3200"/>
              <a:t>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000" u="sng"/>
              <a:t>空家等対策に関する特別措置法</a:t>
            </a:r>
            <a:endParaRPr lang="en-US" altLang="ja-JP" sz="2000" u="sng" dirty="0"/>
          </a:p>
          <a:p>
            <a:pPr marL="0" indent="0" algn="ctr">
              <a:lnSpc>
                <a:spcPct val="200000"/>
              </a:lnSpc>
              <a:buNone/>
            </a:pPr>
            <a:r>
              <a:rPr lang="ja-JP" altLang="en-US" sz="2000" u="sng"/>
              <a:t>一部改正のガイドラインについて</a:t>
            </a:r>
            <a:endParaRPr lang="en-US" altLang="ja-JP"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3DAB2C2-A0E1-CCB5-EE0E-11C1C7B1C42F}"/>
              </a:ext>
            </a:extLst>
          </p:cNvPr>
          <p:cNvSpPr>
            <a:spLocks noGrp="1"/>
          </p:cNvSpPr>
          <p:nvPr>
            <p:ph type="title"/>
          </p:nvPr>
        </p:nvSpPr>
        <p:spPr/>
        <p:txBody>
          <a:bodyPr/>
          <a:lstStyle/>
          <a:p>
            <a:r>
              <a:rPr kumimoji="1" lang="ja-JP" altLang="en-US"/>
              <a:t>空家等対策に関する特別措置法改正内容について</a:t>
            </a:r>
          </a:p>
        </p:txBody>
      </p:sp>
      <p:sp>
        <p:nvSpPr>
          <p:cNvPr id="3" name="コンテンツ プレースホルダー 2">
            <a:extLst>
              <a:ext uri="{FF2B5EF4-FFF2-40B4-BE49-F238E27FC236}">
                <a16:creationId xmlns:a16="http://schemas.microsoft.com/office/drawing/2014/main" id="{F8A81351-1922-4666-52C5-AD4CB591799A}"/>
              </a:ext>
            </a:extLst>
          </p:cNvPr>
          <p:cNvSpPr>
            <a:spLocks noGrp="1"/>
          </p:cNvSpPr>
          <p:nvPr>
            <p:ph idx="1"/>
          </p:nvPr>
        </p:nvSpPr>
        <p:spPr>
          <a:xfrm>
            <a:off x="259373" y="720816"/>
            <a:ext cx="8620858" cy="5187026"/>
          </a:xfrm>
        </p:spPr>
        <p:txBody>
          <a:bodyPr/>
          <a:lstStyle/>
          <a:p>
            <a:r>
              <a:rPr kumimoji="1" lang="ja-JP" altLang="en-US"/>
              <a:t>空家等管理活用支援法人が市区町村長に対し空家等対策計画の作成又は変更をすることを提案することが可能に。</a:t>
            </a:r>
            <a:endParaRPr kumimoji="1" lang="en-US" altLang="ja-JP" dirty="0"/>
          </a:p>
          <a:p>
            <a:endParaRPr lang="en-US" altLang="ja-JP" dirty="0"/>
          </a:p>
          <a:p>
            <a:r>
              <a:rPr kumimoji="1" lang="ja-JP" altLang="en-US"/>
              <a:t>空家等対策を行う上で、地域の空家等対策に取り組む特定非営利法人等の民間団体と連携することが有効であると考えられ、その法人を空家等管理活用支援法人に指定することを検討する。と明記される。</a:t>
            </a:r>
            <a:endParaRPr kumimoji="1" lang="en-US" altLang="ja-JP" dirty="0"/>
          </a:p>
        </p:txBody>
      </p:sp>
      <p:sp>
        <p:nvSpPr>
          <p:cNvPr id="4" name="スライド番号プレースホルダー 3">
            <a:extLst>
              <a:ext uri="{FF2B5EF4-FFF2-40B4-BE49-F238E27FC236}">
                <a16:creationId xmlns:a16="http://schemas.microsoft.com/office/drawing/2014/main" id="{6AF43846-E8B2-5734-4BE3-FF35D3B31F49}"/>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3296530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C2809C-80FF-2BBF-5494-D8E086C79F94}"/>
              </a:ext>
            </a:extLst>
          </p:cNvPr>
          <p:cNvSpPr>
            <a:spLocks noGrp="1"/>
          </p:cNvSpPr>
          <p:nvPr>
            <p:ph type="title"/>
          </p:nvPr>
        </p:nvSpPr>
        <p:spPr/>
        <p:txBody>
          <a:bodyPr/>
          <a:lstStyle/>
          <a:p>
            <a:r>
              <a:rPr kumimoji="1" lang="ja-JP" altLang="en-US"/>
              <a:t>都道府県の役割</a:t>
            </a:r>
          </a:p>
        </p:txBody>
      </p:sp>
      <p:sp>
        <p:nvSpPr>
          <p:cNvPr id="3" name="コンテンツ プレースホルダー 2">
            <a:extLst>
              <a:ext uri="{FF2B5EF4-FFF2-40B4-BE49-F238E27FC236}">
                <a16:creationId xmlns:a16="http://schemas.microsoft.com/office/drawing/2014/main" id="{E2B34362-F2E5-C3BB-F7AE-E8D84C5E0200}"/>
              </a:ext>
            </a:extLst>
          </p:cNvPr>
          <p:cNvSpPr>
            <a:spLocks noGrp="1"/>
          </p:cNvSpPr>
          <p:nvPr>
            <p:ph idx="1"/>
          </p:nvPr>
        </p:nvSpPr>
        <p:spPr>
          <a:xfrm>
            <a:off x="276957" y="712024"/>
            <a:ext cx="8612066" cy="5918892"/>
          </a:xfrm>
        </p:spPr>
        <p:txBody>
          <a:bodyPr>
            <a:normAutofit/>
          </a:bodyPr>
          <a:lstStyle/>
          <a:p>
            <a:r>
              <a:rPr kumimoji="1" lang="ja-JP" altLang="en-US"/>
              <a:t>活動する空家等管理活用支援法人に対し、その業務の実施に関し必要な情報の提供を行うこと。</a:t>
            </a:r>
            <a:endParaRPr kumimoji="1" lang="en-US" altLang="ja-JP" dirty="0"/>
          </a:p>
          <a:p>
            <a:endParaRPr lang="en-US" altLang="ja-JP" dirty="0"/>
          </a:p>
          <a:p>
            <a:r>
              <a:rPr kumimoji="1" lang="ja-JP" altLang="en-US"/>
              <a:t>空家等活用促進区域内において、建築基準法の特例が措置されている</a:t>
            </a:r>
            <a:r>
              <a:rPr lang="ja-JP" altLang="en-US"/>
              <a:t>場合や、都市計画法又は農地法の規定による処分に係る空家等の活用の促進についての配慮の対象となる場合には、都道府県は、建築基準法の特定行政庁としてまた、都市計画法や農地法の許可権者として、市区町村から協議を受け付ける対応を実施。</a:t>
            </a:r>
            <a:endParaRPr kumimoji="1" lang="ja-JP" altLang="en-US"/>
          </a:p>
        </p:txBody>
      </p:sp>
      <p:sp>
        <p:nvSpPr>
          <p:cNvPr id="4" name="スライド番号プレースホルダー 3">
            <a:extLst>
              <a:ext uri="{FF2B5EF4-FFF2-40B4-BE49-F238E27FC236}">
                <a16:creationId xmlns:a16="http://schemas.microsoft.com/office/drawing/2014/main" id="{93088DD2-B51D-E550-4B93-3262D02CCA94}"/>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3824446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0B833C-D586-C9D2-ACFD-A12DBB444CEC}"/>
              </a:ext>
            </a:extLst>
          </p:cNvPr>
          <p:cNvSpPr>
            <a:spLocks noGrp="1"/>
          </p:cNvSpPr>
          <p:nvPr>
            <p:ph type="title"/>
          </p:nvPr>
        </p:nvSpPr>
        <p:spPr/>
        <p:txBody>
          <a:bodyPr/>
          <a:lstStyle/>
          <a:p>
            <a:r>
              <a:rPr kumimoji="1" lang="ja-JP" altLang="en-US"/>
              <a:t>国の役割</a:t>
            </a:r>
          </a:p>
        </p:txBody>
      </p:sp>
      <p:sp>
        <p:nvSpPr>
          <p:cNvPr id="3" name="コンテンツ プレースホルダー 2">
            <a:extLst>
              <a:ext uri="{FF2B5EF4-FFF2-40B4-BE49-F238E27FC236}">
                <a16:creationId xmlns:a16="http://schemas.microsoft.com/office/drawing/2014/main" id="{DAC9F603-0F1E-EB80-9BD6-2EB9D9D2CF3D}"/>
              </a:ext>
            </a:extLst>
          </p:cNvPr>
          <p:cNvSpPr>
            <a:spLocks noGrp="1"/>
          </p:cNvSpPr>
          <p:nvPr>
            <p:ph idx="1"/>
          </p:nvPr>
        </p:nvSpPr>
        <p:spPr>
          <a:xfrm>
            <a:off x="285749" y="690217"/>
            <a:ext cx="8603273" cy="5553767"/>
          </a:xfrm>
        </p:spPr>
        <p:txBody>
          <a:bodyPr>
            <a:normAutofit/>
          </a:bodyPr>
          <a:lstStyle/>
          <a:p>
            <a:r>
              <a:rPr kumimoji="1" lang="ja-JP" altLang="en-US"/>
              <a:t>国の責務として、空家等に関する施策を総合的に策定し、及び実施すること、地方公共団体その他の者が行う空家等に関する取組みのために必要となる情報の収集及び提供その他の支援を行うこと広報活動、啓発活動その他の活動を通じて、空家等の適切な管理及びその活用に関し、国民の理解を深めることが規定されている。</a:t>
            </a:r>
            <a:endParaRPr kumimoji="1" lang="en-US" altLang="ja-JP" dirty="0"/>
          </a:p>
          <a:p>
            <a:endParaRPr lang="en-US" altLang="ja-JP" dirty="0"/>
          </a:p>
          <a:p>
            <a:r>
              <a:rPr kumimoji="1" lang="ja-JP" altLang="en-US"/>
              <a:t>さらに空家等の活用や適切な管理、除去に関し国民の理解を深めるため、都道府県・市区町村・民間団体と連携してパンフレットやウェブサイトを用いた情報提供に加え</a:t>
            </a:r>
            <a:r>
              <a:rPr lang="ja-JP" altLang="en-US"/>
              <a:t>、動画配信・説明会を積極的に開催していく。</a:t>
            </a:r>
            <a:endParaRPr lang="en-US" altLang="ja-JP" dirty="0"/>
          </a:p>
        </p:txBody>
      </p:sp>
      <p:sp>
        <p:nvSpPr>
          <p:cNvPr id="4" name="スライド番号プレースホルダー 3">
            <a:extLst>
              <a:ext uri="{FF2B5EF4-FFF2-40B4-BE49-F238E27FC236}">
                <a16:creationId xmlns:a16="http://schemas.microsoft.com/office/drawing/2014/main" id="{ADC32B3B-6DF2-B5F5-E39F-F121EDDEECAA}"/>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3081775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BD0A52-4FF7-DF11-47B7-732325920890}"/>
              </a:ext>
            </a:extLst>
          </p:cNvPr>
          <p:cNvSpPr>
            <a:spLocks noGrp="1"/>
          </p:cNvSpPr>
          <p:nvPr>
            <p:ph type="title"/>
          </p:nvPr>
        </p:nvSpPr>
        <p:spPr/>
        <p:txBody>
          <a:bodyPr/>
          <a:lstStyle/>
          <a:p>
            <a:r>
              <a:rPr kumimoji="1" lang="ja-JP" altLang="en-US"/>
              <a:t>実施体制の整備について</a:t>
            </a:r>
          </a:p>
        </p:txBody>
      </p:sp>
      <p:sp>
        <p:nvSpPr>
          <p:cNvPr id="3" name="コンテンツ プレースホルダー 2">
            <a:extLst>
              <a:ext uri="{FF2B5EF4-FFF2-40B4-BE49-F238E27FC236}">
                <a16:creationId xmlns:a16="http://schemas.microsoft.com/office/drawing/2014/main" id="{03BFA67A-2B02-0669-FD59-B1ACA87AE21B}"/>
              </a:ext>
            </a:extLst>
          </p:cNvPr>
          <p:cNvSpPr>
            <a:spLocks noGrp="1"/>
          </p:cNvSpPr>
          <p:nvPr>
            <p:ph idx="1"/>
          </p:nvPr>
        </p:nvSpPr>
        <p:spPr>
          <a:xfrm>
            <a:off x="276957" y="712023"/>
            <a:ext cx="8612066" cy="5187026"/>
          </a:xfrm>
        </p:spPr>
        <p:txBody>
          <a:bodyPr>
            <a:normAutofit/>
          </a:bodyPr>
          <a:lstStyle/>
          <a:p>
            <a:r>
              <a:rPr kumimoji="1" lang="ja-JP" altLang="en-US"/>
              <a:t>空家等の所有者等及び周辺住民からの相談体制の整備について</a:t>
            </a:r>
            <a:endParaRPr kumimoji="1" lang="en-US" altLang="ja-JP" dirty="0"/>
          </a:p>
          <a:p>
            <a:pPr marL="0" indent="0">
              <a:buNone/>
            </a:pPr>
            <a:r>
              <a:rPr lang="en-US" altLang="ja-JP" dirty="0"/>
              <a:t>  </a:t>
            </a:r>
            <a:r>
              <a:rPr lang="ja-JP" altLang="en-US"/>
              <a:t>→市区町村は空き家所有者からの相談に対し迅速</a:t>
            </a:r>
            <a:endParaRPr lang="en-US" altLang="ja-JP" dirty="0"/>
          </a:p>
          <a:p>
            <a:pPr marL="0" indent="0">
              <a:buNone/>
            </a:pPr>
            <a:r>
              <a:rPr lang="ja-JP" altLang="en-US"/>
              <a:t>　　に対応することが求められる。</a:t>
            </a:r>
            <a:endParaRPr lang="en-US" altLang="ja-JP" dirty="0"/>
          </a:p>
          <a:p>
            <a:pPr marL="0" indent="0">
              <a:buNone/>
            </a:pPr>
            <a:endParaRPr lang="en-US" altLang="ja-JP" dirty="0"/>
          </a:p>
          <a:p>
            <a:r>
              <a:rPr kumimoji="1" lang="ja-JP" altLang="en-US"/>
              <a:t>体制整備に当たっては、管理不全空家等や特定空家等に対する措置に係る近隣住民等からの相談は市町村を中心に対応しつつ、空家等の管理や活用の方法等を巡る空家等の所有者からの専門的な相談については空家等管理活用支援法人などと連携して対応することが明記された。</a:t>
            </a:r>
            <a:r>
              <a:rPr kumimoji="1" lang="en-US" altLang="ja-JP" dirty="0"/>
              <a:t>  </a:t>
            </a:r>
            <a:endParaRPr kumimoji="1" lang="ja-JP" altLang="en-US"/>
          </a:p>
        </p:txBody>
      </p:sp>
      <p:sp>
        <p:nvSpPr>
          <p:cNvPr id="4" name="スライド番号プレースホルダー 3">
            <a:extLst>
              <a:ext uri="{FF2B5EF4-FFF2-40B4-BE49-F238E27FC236}">
                <a16:creationId xmlns:a16="http://schemas.microsoft.com/office/drawing/2014/main" id="{4C1A1B4F-0936-45A5-F365-040020A742BC}"/>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1949369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98FEF2-7014-0AA5-ACC2-AA5237636E65}"/>
              </a:ext>
            </a:extLst>
          </p:cNvPr>
          <p:cNvSpPr>
            <a:spLocks noGrp="1"/>
          </p:cNvSpPr>
          <p:nvPr>
            <p:ph type="title"/>
          </p:nvPr>
        </p:nvSpPr>
        <p:spPr/>
        <p:txBody>
          <a:bodyPr/>
          <a:lstStyle/>
          <a:p>
            <a:r>
              <a:rPr kumimoji="1" lang="ja-JP" altLang="en-US"/>
              <a:t>空家等管理活用支援法人の指定について</a:t>
            </a:r>
          </a:p>
        </p:txBody>
      </p:sp>
      <p:sp>
        <p:nvSpPr>
          <p:cNvPr id="3" name="コンテンツ プレースホルダー 2">
            <a:extLst>
              <a:ext uri="{FF2B5EF4-FFF2-40B4-BE49-F238E27FC236}">
                <a16:creationId xmlns:a16="http://schemas.microsoft.com/office/drawing/2014/main" id="{A2ABBE8C-7CD5-8BC7-1EA9-B0129433B8F8}"/>
              </a:ext>
            </a:extLst>
          </p:cNvPr>
          <p:cNvSpPr>
            <a:spLocks noGrp="1"/>
          </p:cNvSpPr>
          <p:nvPr>
            <p:ph idx="1"/>
          </p:nvPr>
        </p:nvSpPr>
        <p:spPr>
          <a:xfrm>
            <a:off x="263209" y="703603"/>
            <a:ext cx="8634606" cy="5187026"/>
          </a:xfrm>
        </p:spPr>
        <p:txBody>
          <a:bodyPr>
            <a:normAutofit/>
          </a:bodyPr>
          <a:lstStyle/>
          <a:p>
            <a:r>
              <a:rPr kumimoji="1" lang="ja-JP" altLang="en-US"/>
              <a:t>市町村長は特定非営利活動法人、一般社団法人一般財団法人又は空家等の管理若しくは活用を図る活動を行うことを目的とする会社であって業務を適切かつ確実に行うことができると認められるものを空家等管理活用法人として指定することができる。</a:t>
            </a:r>
            <a:endParaRPr kumimoji="1" lang="en-US" altLang="ja-JP" dirty="0"/>
          </a:p>
          <a:p>
            <a:endParaRPr kumimoji="1" lang="en-US" altLang="ja-JP" dirty="0"/>
          </a:p>
          <a:p>
            <a:r>
              <a:rPr lang="ja-JP" altLang="en-US"/>
              <a:t>空家等管理活用支援法人は市町村における人員等の不足を補い、同法人が有する空き家等の管理または活用に係る専門的知見やネットワークを生かして、空家等の所有者等の空家等の活用を希望する者に対する相談対応、普及啓発等を行う役割が期待される。</a:t>
            </a:r>
            <a:endParaRPr kumimoji="1" lang="ja-JP" altLang="en-US"/>
          </a:p>
        </p:txBody>
      </p:sp>
      <p:sp>
        <p:nvSpPr>
          <p:cNvPr id="4" name="スライド番号プレースホルダー 3">
            <a:extLst>
              <a:ext uri="{FF2B5EF4-FFF2-40B4-BE49-F238E27FC236}">
                <a16:creationId xmlns:a16="http://schemas.microsoft.com/office/drawing/2014/main" id="{BFF33F3D-032E-4725-99C1-FF43C5D963AA}"/>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20324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81E2E2-F106-A6CE-7959-0BEE4934000F}"/>
              </a:ext>
            </a:extLst>
          </p:cNvPr>
          <p:cNvSpPr>
            <a:spLocks noGrp="1"/>
          </p:cNvSpPr>
          <p:nvPr>
            <p:ph type="title"/>
          </p:nvPr>
        </p:nvSpPr>
        <p:spPr/>
        <p:txBody>
          <a:bodyPr/>
          <a:lstStyle/>
          <a:p>
            <a:r>
              <a:rPr lang="ja-JP" altLang="en-US"/>
              <a:t>空家等管理活用支援法人申請に必要な書類（例）</a:t>
            </a:r>
            <a:endParaRPr kumimoji="1" lang="ja-JP" altLang="en-US"/>
          </a:p>
        </p:txBody>
      </p:sp>
      <p:sp>
        <p:nvSpPr>
          <p:cNvPr id="3" name="コンテンツ プレースホルダー 2">
            <a:extLst>
              <a:ext uri="{FF2B5EF4-FFF2-40B4-BE49-F238E27FC236}">
                <a16:creationId xmlns:a16="http://schemas.microsoft.com/office/drawing/2014/main" id="{2F51EEB6-0752-23B5-C094-230C6FA12C82}"/>
              </a:ext>
            </a:extLst>
          </p:cNvPr>
          <p:cNvSpPr>
            <a:spLocks noGrp="1"/>
          </p:cNvSpPr>
          <p:nvPr>
            <p:ph idx="1"/>
          </p:nvPr>
        </p:nvSpPr>
        <p:spPr>
          <a:xfrm>
            <a:off x="628650" y="791153"/>
            <a:ext cx="8295542" cy="5553767"/>
          </a:xfrm>
        </p:spPr>
        <p:txBody>
          <a:bodyPr>
            <a:normAutofit/>
          </a:bodyPr>
          <a:lstStyle/>
          <a:p>
            <a:pPr>
              <a:lnSpc>
                <a:spcPct val="120000"/>
              </a:lnSpc>
            </a:pPr>
            <a:r>
              <a:rPr kumimoji="1" lang="ja-JP" altLang="en-US" sz="1800"/>
              <a:t>定款</a:t>
            </a:r>
          </a:p>
          <a:p>
            <a:pPr>
              <a:lnSpc>
                <a:spcPct val="120000"/>
              </a:lnSpc>
            </a:pPr>
            <a:r>
              <a:rPr kumimoji="1" lang="ja-JP" altLang="en-US" sz="1800"/>
              <a:t>登記事項証明書</a:t>
            </a:r>
          </a:p>
          <a:p>
            <a:pPr>
              <a:lnSpc>
                <a:spcPct val="120000"/>
              </a:lnSpc>
            </a:pPr>
            <a:r>
              <a:rPr kumimoji="1" lang="ja-JP" altLang="en-US" sz="1800"/>
              <a:t>役員の氏名、住所及び路歴を記載した書面</a:t>
            </a:r>
          </a:p>
          <a:p>
            <a:pPr>
              <a:lnSpc>
                <a:spcPct val="120000"/>
              </a:lnSpc>
            </a:pPr>
            <a:r>
              <a:rPr kumimoji="1" lang="ja-JP" altLang="en-US" sz="1800"/>
              <a:t>法人の組織及び沿革を記載した書面並びに 事務分担を記載した書面</a:t>
            </a:r>
          </a:p>
          <a:p>
            <a:pPr>
              <a:lnSpc>
                <a:spcPct val="120000"/>
              </a:lnSpc>
            </a:pPr>
            <a:r>
              <a:rPr kumimoji="1" lang="ja-JP" altLang="en-US" sz="1800"/>
              <a:t>前事業年度の事業報告書、収支決算書及び貸借対照表 </a:t>
            </a:r>
            <a:endParaRPr kumimoji="1" lang="en-US" altLang="ja-JP" sz="1800" dirty="0"/>
          </a:p>
          <a:p>
            <a:pPr>
              <a:lnSpc>
                <a:spcPct val="120000"/>
              </a:lnSpc>
            </a:pPr>
            <a:r>
              <a:rPr kumimoji="1" lang="ja-JP" altLang="en-US" sz="1800"/>
              <a:t>当該事業年度の事業計画書及び収支予算書</a:t>
            </a:r>
          </a:p>
          <a:p>
            <a:pPr>
              <a:lnSpc>
                <a:spcPct val="120000"/>
              </a:lnSpc>
            </a:pPr>
            <a:r>
              <a:rPr kumimoji="1" lang="ja-JP" altLang="en-US" sz="1800"/>
              <a:t>これまでの空家等の管理又は活用等に関する活動実績を記載した書面 </a:t>
            </a:r>
            <a:endParaRPr kumimoji="1" lang="en-US" altLang="ja-JP" sz="1800" dirty="0"/>
          </a:p>
          <a:p>
            <a:pPr>
              <a:lnSpc>
                <a:spcPct val="120000"/>
              </a:lnSpc>
            </a:pPr>
            <a:r>
              <a:rPr kumimoji="1" lang="ja-JP" altLang="en-US" sz="1800"/>
              <a:t>法第</a:t>
            </a:r>
            <a:r>
              <a:rPr kumimoji="1" lang="en-US" altLang="ja-JP" sz="1800" dirty="0"/>
              <a:t>24</a:t>
            </a:r>
            <a:r>
              <a:rPr kumimoji="1" lang="ja-JP" altLang="en-US" sz="1800"/>
              <a:t>条各号に規定する業務に関する計画書</a:t>
            </a:r>
          </a:p>
          <a:p>
            <a:pPr>
              <a:lnSpc>
                <a:spcPct val="120000"/>
              </a:lnSpc>
            </a:pPr>
            <a:r>
              <a:rPr kumimoji="1" lang="ja-JP" altLang="en-US" sz="1800"/>
              <a:t>前各号に掲げるもののほか、支援法人の業務に関し参考となる書類</a:t>
            </a:r>
            <a:endParaRPr kumimoji="1" lang="en-US" altLang="ja-JP" sz="1800" dirty="0"/>
          </a:p>
          <a:p>
            <a:endParaRPr lang="en-US" altLang="ja-JP" sz="2000" dirty="0"/>
          </a:p>
          <a:p>
            <a:pPr marL="0" indent="0">
              <a:buNone/>
            </a:pPr>
            <a:r>
              <a:rPr lang="ja-JP" altLang="en-US" sz="1700"/>
              <a:t>ガイドラインでは、定款や資金計画は法人本体のもの、</a:t>
            </a:r>
            <a:endParaRPr lang="en-US" altLang="ja-JP" sz="1700" dirty="0"/>
          </a:p>
          <a:p>
            <a:pPr marL="0" indent="0">
              <a:buNone/>
            </a:pPr>
            <a:r>
              <a:rPr lang="ja-JP" altLang="en-US" sz="1700"/>
              <a:t>計画書・活動実績については支部のものの提出を求めることが推奨されています。</a:t>
            </a:r>
            <a:endParaRPr lang="en-US" altLang="ja-JP" sz="1700" dirty="0"/>
          </a:p>
          <a:p>
            <a:pPr marL="0" indent="0">
              <a:buNone/>
            </a:pPr>
            <a:r>
              <a:rPr kumimoji="1" lang="en-US" altLang="ja-JP" sz="1600" b="1" dirty="0">
                <a:solidFill>
                  <a:srgbClr val="FF0000"/>
                </a:solidFill>
              </a:rPr>
              <a:t>※</a:t>
            </a:r>
            <a:r>
              <a:rPr kumimoji="1" lang="ja-JP" altLang="en-US" sz="1600" b="1">
                <a:solidFill>
                  <a:srgbClr val="FF0000"/>
                </a:solidFill>
              </a:rPr>
              <a:t>自治体によって必要書類は異なる場合がございます。</a:t>
            </a:r>
          </a:p>
        </p:txBody>
      </p:sp>
      <p:sp>
        <p:nvSpPr>
          <p:cNvPr id="4" name="スライド番号プレースホルダー 3">
            <a:extLst>
              <a:ext uri="{FF2B5EF4-FFF2-40B4-BE49-F238E27FC236}">
                <a16:creationId xmlns:a16="http://schemas.microsoft.com/office/drawing/2014/main" id="{23BC965B-993D-6CD0-A74A-140F66B9A865}"/>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669087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2A61E4-553F-A81A-E85C-D000F374B557}"/>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A5884F8-1D14-2D5B-8C71-05F77455F2E4}"/>
              </a:ext>
            </a:extLst>
          </p:cNvPr>
          <p:cNvSpPr>
            <a:spLocks noGrp="1"/>
          </p:cNvSpPr>
          <p:nvPr>
            <p:ph idx="1"/>
          </p:nvPr>
        </p:nvSpPr>
        <p:spPr/>
        <p:txBody>
          <a:bodyPr>
            <a:normAutofit/>
          </a:bodyPr>
          <a:lstStyle/>
          <a:p>
            <a:pPr marL="0" indent="0">
              <a:buNone/>
            </a:pPr>
            <a:r>
              <a:rPr lang="ja-JP" altLang="en-US" sz="2500"/>
              <a:t>以下に記載されている法人が空家等管理活用支援法人になりえる法人です。</a:t>
            </a:r>
            <a:endParaRPr lang="en-US" altLang="ja-JP" sz="2500" dirty="0"/>
          </a:p>
          <a:p>
            <a:pPr marL="0" indent="0">
              <a:buNone/>
            </a:pPr>
            <a:endParaRPr kumimoji="1" lang="en-US" altLang="ja-JP" sz="2500" dirty="0"/>
          </a:p>
          <a:p>
            <a:pPr>
              <a:lnSpc>
                <a:spcPct val="120000"/>
              </a:lnSpc>
            </a:pPr>
            <a:r>
              <a:rPr kumimoji="1" lang="ja-JP" altLang="en-US" sz="2500"/>
              <a:t>特定非営利活動促進法 </a:t>
            </a:r>
            <a:r>
              <a:rPr kumimoji="1" lang="en-US" altLang="ja-JP" sz="2500" dirty="0"/>
              <a:t>(</a:t>
            </a:r>
            <a:r>
              <a:rPr kumimoji="1" lang="ja-JP" altLang="en-US" sz="2500"/>
              <a:t>平成</a:t>
            </a:r>
            <a:r>
              <a:rPr kumimoji="1" lang="en-US" altLang="ja-JP" sz="2500" dirty="0"/>
              <a:t>10</a:t>
            </a:r>
            <a:r>
              <a:rPr kumimoji="1" lang="ja-JP" altLang="en-US" sz="2500"/>
              <a:t>年法律第</a:t>
            </a:r>
            <a:r>
              <a:rPr kumimoji="1" lang="en-US" altLang="ja-JP" sz="2500" dirty="0"/>
              <a:t>7</a:t>
            </a:r>
            <a:r>
              <a:rPr kumimoji="1" lang="ja-JP" altLang="en-US" sz="2500"/>
              <a:t>号</a:t>
            </a:r>
            <a:r>
              <a:rPr kumimoji="1" lang="en-US" altLang="ja-JP" sz="2500" dirty="0"/>
              <a:t>)</a:t>
            </a:r>
            <a:r>
              <a:rPr kumimoji="1" lang="ja-JP" altLang="en-US" sz="2500"/>
              <a:t>　　　　　　　　第</a:t>
            </a:r>
            <a:r>
              <a:rPr kumimoji="1" lang="en-US" altLang="ja-JP" sz="2500" dirty="0"/>
              <a:t>2</a:t>
            </a:r>
            <a:r>
              <a:rPr kumimoji="1" lang="ja-JP" altLang="en-US" sz="2500"/>
              <a:t>条第</a:t>
            </a:r>
            <a:r>
              <a:rPr kumimoji="1" lang="en-US" altLang="ja-JP" sz="2500" dirty="0"/>
              <a:t>2</a:t>
            </a:r>
            <a:r>
              <a:rPr kumimoji="1" lang="ja-JP" altLang="en-US" sz="2500"/>
              <a:t>項に規定する特定非営利活動法人</a:t>
            </a:r>
          </a:p>
          <a:p>
            <a:pPr>
              <a:lnSpc>
                <a:spcPct val="120000"/>
              </a:lnSpc>
            </a:pPr>
            <a:r>
              <a:rPr kumimoji="1" lang="ja-JP" altLang="en-US" sz="2500"/>
              <a:t>一般社団法人</a:t>
            </a:r>
            <a:r>
              <a:rPr kumimoji="1" lang="en-US" altLang="ja-JP" sz="2500" dirty="0"/>
              <a:t>(</a:t>
            </a:r>
            <a:r>
              <a:rPr kumimoji="1" lang="ja-JP" altLang="en-US" sz="2500"/>
              <a:t>公益社団法人を含みます。</a:t>
            </a:r>
            <a:r>
              <a:rPr kumimoji="1" lang="en-US" altLang="ja-JP" sz="2500" dirty="0"/>
              <a:t>)</a:t>
            </a:r>
          </a:p>
          <a:p>
            <a:pPr>
              <a:lnSpc>
                <a:spcPct val="120000"/>
              </a:lnSpc>
            </a:pPr>
            <a:r>
              <a:rPr kumimoji="1" lang="ja-JP" altLang="en-US" sz="2500"/>
              <a:t>一般財団法人</a:t>
            </a:r>
            <a:r>
              <a:rPr kumimoji="1" lang="en-US" altLang="ja-JP" sz="2500" dirty="0"/>
              <a:t>(</a:t>
            </a:r>
            <a:r>
              <a:rPr kumimoji="1" lang="ja-JP" altLang="en-US" sz="2500"/>
              <a:t>公益財団法人を含みます。</a:t>
            </a:r>
            <a:r>
              <a:rPr kumimoji="1" lang="en-US" altLang="ja-JP" sz="2500" dirty="0"/>
              <a:t>)</a:t>
            </a:r>
          </a:p>
          <a:p>
            <a:pPr>
              <a:lnSpc>
                <a:spcPct val="120000"/>
              </a:lnSpc>
            </a:pPr>
            <a:r>
              <a:rPr kumimoji="1" lang="ja-JP" altLang="en-US" sz="2500"/>
              <a:t>空家等の管理又は活用を図る活動を行うことを目的とする会社（株式会社等）</a:t>
            </a:r>
            <a:endParaRPr kumimoji="1" lang="en-US" altLang="ja-JP" sz="2500" dirty="0"/>
          </a:p>
          <a:p>
            <a:endParaRPr lang="en-US" altLang="ja-JP" sz="2500" dirty="0"/>
          </a:p>
          <a:p>
            <a:endParaRPr kumimoji="1" lang="ja-JP" altLang="en-US" sz="2500"/>
          </a:p>
        </p:txBody>
      </p:sp>
      <p:sp>
        <p:nvSpPr>
          <p:cNvPr id="4" name="スライド番号プレースホルダー 3">
            <a:extLst>
              <a:ext uri="{FF2B5EF4-FFF2-40B4-BE49-F238E27FC236}">
                <a16:creationId xmlns:a16="http://schemas.microsoft.com/office/drawing/2014/main" id="{D6DFD9E9-4158-BBAA-66CC-B001CB9E4E1E}"/>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Tree>
    <p:extLst>
      <p:ext uri="{BB962C8B-B14F-4D97-AF65-F5344CB8AC3E}">
        <p14:creationId xmlns:p14="http://schemas.microsoft.com/office/powerpoint/2010/main" val="3270319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0357B7-56E4-C995-5A7E-C7894F66A532}"/>
              </a:ext>
            </a:extLst>
          </p:cNvPr>
          <p:cNvSpPr>
            <a:spLocks noGrp="1"/>
          </p:cNvSpPr>
          <p:nvPr>
            <p:ph type="title"/>
          </p:nvPr>
        </p:nvSpPr>
        <p:spPr/>
        <p:txBody>
          <a:bodyPr/>
          <a:lstStyle/>
          <a:p>
            <a:r>
              <a:rPr kumimoji="1" lang="ja-JP" altLang="en-US"/>
              <a:t>空家等管理活用支援法人指定申請書</a:t>
            </a:r>
          </a:p>
        </p:txBody>
      </p:sp>
      <p:pic>
        <p:nvPicPr>
          <p:cNvPr id="6" name="コンテンツ プレースホルダー 5">
            <a:extLst>
              <a:ext uri="{FF2B5EF4-FFF2-40B4-BE49-F238E27FC236}">
                <a16:creationId xmlns:a16="http://schemas.microsoft.com/office/drawing/2014/main" id="{9CF5D687-B438-0DAC-97EB-6ACE256260D8}"/>
              </a:ext>
            </a:extLst>
          </p:cNvPr>
          <p:cNvPicPr>
            <a:picLocks noGrp="1" noChangeAspect="1"/>
          </p:cNvPicPr>
          <p:nvPr>
            <p:ph idx="1"/>
          </p:nvPr>
        </p:nvPicPr>
        <p:blipFill rotWithShape="1">
          <a:blip r:embed="rId2">
            <a:clrChange>
              <a:clrFrom>
                <a:srgbClr val="000000">
                  <a:alpha val="0"/>
                </a:srgbClr>
              </a:clrFrom>
              <a:clrTo>
                <a:srgbClr val="000000">
                  <a:alpha val="0"/>
                </a:srgbClr>
              </a:clrTo>
            </a:clrChange>
          </a:blip>
          <a:srcRect l="5007" t="6490" r="5964" b="6103"/>
          <a:stretch/>
        </p:blipFill>
        <p:spPr>
          <a:xfrm>
            <a:off x="2710668" y="749481"/>
            <a:ext cx="4158762" cy="5778002"/>
          </a:xfrm>
        </p:spPr>
      </p:pic>
      <p:sp>
        <p:nvSpPr>
          <p:cNvPr id="4" name="スライド番号プレースホルダー 3">
            <a:extLst>
              <a:ext uri="{FF2B5EF4-FFF2-40B4-BE49-F238E27FC236}">
                <a16:creationId xmlns:a16="http://schemas.microsoft.com/office/drawing/2014/main" id="{EEA098E8-941E-CAD9-3153-5C6429AB991E}"/>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4088432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0D5550-F9B0-3905-C02C-E57BF236CA27}"/>
              </a:ext>
            </a:extLst>
          </p:cNvPr>
          <p:cNvSpPr>
            <a:spLocks noGrp="1"/>
          </p:cNvSpPr>
          <p:nvPr>
            <p:ph type="title"/>
          </p:nvPr>
        </p:nvSpPr>
        <p:spPr/>
        <p:txBody>
          <a:bodyPr/>
          <a:lstStyle/>
          <a:p>
            <a:r>
              <a:rPr kumimoji="1" lang="ja-JP" altLang="en-US"/>
              <a:t>支援法人としての役割を期待される法人</a:t>
            </a:r>
          </a:p>
        </p:txBody>
      </p:sp>
      <p:sp>
        <p:nvSpPr>
          <p:cNvPr id="3" name="コンテンツ プレースホルダー 2">
            <a:extLst>
              <a:ext uri="{FF2B5EF4-FFF2-40B4-BE49-F238E27FC236}">
                <a16:creationId xmlns:a16="http://schemas.microsoft.com/office/drawing/2014/main" id="{BA1C3B39-A54E-8BAF-D22B-815D123889E9}"/>
              </a:ext>
            </a:extLst>
          </p:cNvPr>
          <p:cNvSpPr>
            <a:spLocks noGrp="1"/>
          </p:cNvSpPr>
          <p:nvPr>
            <p:ph idx="1"/>
          </p:nvPr>
        </p:nvSpPr>
        <p:spPr>
          <a:xfrm>
            <a:off x="365760" y="785107"/>
            <a:ext cx="8412480" cy="5363986"/>
          </a:xfrm>
        </p:spPr>
        <p:txBody>
          <a:bodyPr>
            <a:normAutofit fontScale="70000" lnSpcReduction="20000"/>
          </a:bodyPr>
          <a:lstStyle/>
          <a:p>
            <a:pPr>
              <a:lnSpc>
                <a:spcPct val="120000"/>
              </a:lnSpc>
            </a:pPr>
            <a:r>
              <a:rPr kumimoji="1" lang="ja-JP" altLang="en-US">
                <a:highlight>
                  <a:srgbClr val="FFFF00"/>
                </a:highlight>
              </a:rPr>
              <a:t>すでに市町村が協定等を締結している法人</a:t>
            </a:r>
            <a:r>
              <a:rPr kumimoji="1" lang="ja-JP" altLang="en-US"/>
              <a:t>、市町村から業務を受託している法人のほか、次の法令に基づく指定法人であって、</a:t>
            </a:r>
            <a:r>
              <a:rPr kumimoji="1" lang="ja-JP" altLang="en-US" u="sng"/>
              <a:t>空家等の管理・活用に関する事業に取り組むものも支援法人として活動することが期待されます。</a:t>
            </a:r>
          </a:p>
          <a:p>
            <a:pPr>
              <a:lnSpc>
                <a:spcPct val="120000"/>
              </a:lnSpc>
            </a:pPr>
            <a:r>
              <a:rPr kumimoji="1" lang="ja-JP" altLang="en-US"/>
              <a:t>所有者不明土地の利用の円滑化等に関する特別措置法</a:t>
            </a:r>
            <a:r>
              <a:rPr kumimoji="1" lang="en-US" altLang="ja-JP" dirty="0"/>
              <a:t>(</a:t>
            </a:r>
            <a:r>
              <a:rPr kumimoji="1" lang="ja-JP" altLang="en-US"/>
              <a:t>平成 </a:t>
            </a:r>
            <a:r>
              <a:rPr kumimoji="1" lang="en-US" altLang="ja-JP" dirty="0"/>
              <a:t>30</a:t>
            </a:r>
            <a:r>
              <a:rPr kumimoji="1" lang="ja-JP" altLang="en-US"/>
              <a:t>年法律第</a:t>
            </a:r>
            <a:r>
              <a:rPr kumimoji="1" lang="en-US" altLang="ja-JP" dirty="0"/>
              <a:t>4 9</a:t>
            </a:r>
            <a:r>
              <a:rPr kumimoji="1" lang="ja-JP" altLang="en-US"/>
              <a:t>号</a:t>
            </a:r>
            <a:r>
              <a:rPr kumimoji="1" lang="en-US" altLang="ja-JP" dirty="0"/>
              <a:t>)</a:t>
            </a:r>
            <a:r>
              <a:rPr kumimoji="1" lang="ja-JP" altLang="en-US"/>
              <a:t>第</a:t>
            </a:r>
            <a:r>
              <a:rPr kumimoji="1" lang="en-US" altLang="ja-JP" dirty="0"/>
              <a:t>47</a:t>
            </a:r>
            <a:r>
              <a:rPr kumimoji="1" lang="ja-JP" altLang="en-US"/>
              <a:t>条第</a:t>
            </a:r>
            <a:r>
              <a:rPr kumimoji="1" lang="en-US" altLang="ja-JP" dirty="0"/>
              <a:t>1</a:t>
            </a:r>
            <a:r>
              <a:rPr kumimoji="1" lang="ja-JP" altLang="en-US"/>
              <a:t>項に規定する所有者不明土地利用円滑化等推進法人</a:t>
            </a:r>
          </a:p>
          <a:p>
            <a:pPr>
              <a:lnSpc>
                <a:spcPct val="120000"/>
              </a:lnSpc>
            </a:pPr>
            <a:r>
              <a:rPr kumimoji="1" lang="ja-JP" altLang="en-US"/>
              <a:t>都市再生特別措置法</a:t>
            </a:r>
            <a:r>
              <a:rPr kumimoji="1" lang="en-US" altLang="ja-JP" dirty="0"/>
              <a:t>(</a:t>
            </a:r>
            <a:r>
              <a:rPr kumimoji="1" lang="ja-JP" altLang="en-US"/>
              <a:t>平成</a:t>
            </a:r>
            <a:r>
              <a:rPr kumimoji="1" lang="en-US" altLang="ja-JP" dirty="0"/>
              <a:t>14</a:t>
            </a:r>
            <a:r>
              <a:rPr kumimoji="1" lang="ja-JP" altLang="en-US"/>
              <a:t>年法律第</a:t>
            </a:r>
            <a:r>
              <a:rPr kumimoji="1" lang="en-US" altLang="ja-JP" dirty="0"/>
              <a:t>22</a:t>
            </a:r>
            <a:r>
              <a:rPr kumimoji="1" lang="ja-JP" altLang="en-US"/>
              <a:t>号</a:t>
            </a:r>
            <a:r>
              <a:rPr kumimoji="1" lang="en-US" altLang="ja-JP" dirty="0"/>
              <a:t>)</a:t>
            </a:r>
            <a:r>
              <a:rPr kumimoji="1" lang="ja-JP" altLang="en-US"/>
              <a:t>第</a:t>
            </a:r>
            <a:r>
              <a:rPr kumimoji="1" lang="en-US" altLang="ja-JP" dirty="0"/>
              <a:t>118</a:t>
            </a:r>
            <a:r>
              <a:rPr kumimoji="1" lang="ja-JP" altLang="en-US"/>
              <a:t>条第</a:t>
            </a:r>
            <a:r>
              <a:rPr kumimoji="1" lang="en-US" altLang="ja-JP" dirty="0"/>
              <a:t>1</a:t>
            </a:r>
            <a:r>
              <a:rPr kumimoji="1" lang="ja-JP" altLang="en-US"/>
              <a:t>項に規定する都市再生推進法人 </a:t>
            </a:r>
            <a:endParaRPr kumimoji="1" lang="en-US" altLang="ja-JP" dirty="0"/>
          </a:p>
          <a:p>
            <a:pPr>
              <a:lnSpc>
                <a:spcPct val="120000"/>
              </a:lnSpc>
            </a:pPr>
            <a:r>
              <a:rPr kumimoji="1" lang="ja-JP" altLang="en-US">
                <a:highlight>
                  <a:srgbClr val="FFFF00"/>
                </a:highlight>
              </a:rPr>
              <a:t>地域再生法</a:t>
            </a:r>
            <a:r>
              <a:rPr kumimoji="1" lang="en-US" altLang="ja-JP" dirty="0">
                <a:highlight>
                  <a:srgbClr val="FFFF00"/>
                </a:highlight>
              </a:rPr>
              <a:t>(</a:t>
            </a:r>
            <a:r>
              <a:rPr kumimoji="1" lang="ja-JP" altLang="en-US">
                <a:highlight>
                  <a:srgbClr val="FFFF00"/>
                </a:highlight>
              </a:rPr>
              <a:t>平成</a:t>
            </a:r>
            <a:r>
              <a:rPr kumimoji="1" lang="en-US" altLang="ja-JP" dirty="0">
                <a:highlight>
                  <a:srgbClr val="FFFF00"/>
                </a:highlight>
              </a:rPr>
              <a:t>17</a:t>
            </a:r>
            <a:r>
              <a:rPr kumimoji="1" lang="ja-JP" altLang="en-US">
                <a:highlight>
                  <a:srgbClr val="FFFF00"/>
                </a:highlight>
              </a:rPr>
              <a:t>年法律第</a:t>
            </a:r>
            <a:r>
              <a:rPr kumimoji="1" lang="en-US" altLang="ja-JP" dirty="0">
                <a:highlight>
                  <a:srgbClr val="FFFF00"/>
                </a:highlight>
              </a:rPr>
              <a:t>24</a:t>
            </a:r>
            <a:r>
              <a:rPr kumimoji="1" lang="ja-JP" altLang="en-US">
                <a:highlight>
                  <a:srgbClr val="FFFF00"/>
                </a:highlight>
              </a:rPr>
              <a:t>号</a:t>
            </a:r>
            <a:r>
              <a:rPr kumimoji="1" lang="en-US" altLang="ja-JP" dirty="0">
                <a:highlight>
                  <a:srgbClr val="FFFF00"/>
                </a:highlight>
              </a:rPr>
              <a:t>)</a:t>
            </a:r>
            <a:r>
              <a:rPr kumimoji="1" lang="ja-JP" altLang="en-US">
                <a:highlight>
                  <a:srgbClr val="FFFF00"/>
                </a:highlight>
              </a:rPr>
              <a:t>第</a:t>
            </a:r>
            <a:r>
              <a:rPr kumimoji="1" lang="en-US" altLang="ja-JP" dirty="0">
                <a:highlight>
                  <a:srgbClr val="FFFF00"/>
                </a:highlight>
              </a:rPr>
              <a:t>19</a:t>
            </a:r>
            <a:r>
              <a:rPr kumimoji="1" lang="ja-JP" altLang="en-US">
                <a:highlight>
                  <a:srgbClr val="FFFF00"/>
                </a:highlight>
              </a:rPr>
              <a:t>条第</a:t>
            </a:r>
            <a:r>
              <a:rPr kumimoji="1" lang="en-US" altLang="ja-JP" dirty="0">
                <a:highlight>
                  <a:srgbClr val="FFFF00"/>
                </a:highlight>
              </a:rPr>
              <a:t>1</a:t>
            </a:r>
            <a:r>
              <a:rPr kumimoji="1" lang="ja-JP" altLang="en-US">
                <a:highlight>
                  <a:srgbClr val="FFFF00"/>
                </a:highlight>
              </a:rPr>
              <a:t>項に規定する地域再生推進法人</a:t>
            </a:r>
          </a:p>
          <a:p>
            <a:pPr>
              <a:lnSpc>
                <a:spcPct val="120000"/>
              </a:lnSpc>
            </a:pPr>
            <a:r>
              <a:rPr kumimoji="1" lang="ja-JP" altLang="en-US"/>
              <a:t>住宅確保要配慮者に対する賃貸住宅の供給の促進に関する法律</a:t>
            </a:r>
            <a:r>
              <a:rPr kumimoji="1" lang="en-US" altLang="ja-JP" dirty="0"/>
              <a:t>(</a:t>
            </a:r>
            <a:r>
              <a:rPr kumimoji="1" lang="ja-JP" altLang="en-US"/>
              <a:t>平成</a:t>
            </a:r>
            <a:r>
              <a:rPr kumimoji="1" lang="en-US" altLang="ja-JP" dirty="0"/>
              <a:t>19</a:t>
            </a:r>
            <a:r>
              <a:rPr kumimoji="1" lang="ja-JP" altLang="en-US"/>
              <a:t>年法律第</a:t>
            </a:r>
            <a:r>
              <a:rPr kumimoji="1" lang="en-US" altLang="ja-JP" dirty="0"/>
              <a:t>112</a:t>
            </a:r>
            <a:r>
              <a:rPr kumimoji="1" lang="ja-JP" altLang="en-US"/>
              <a:t>号</a:t>
            </a:r>
            <a:r>
              <a:rPr kumimoji="1" lang="en-US" altLang="ja-JP" dirty="0"/>
              <a:t>)</a:t>
            </a:r>
          </a:p>
          <a:p>
            <a:pPr>
              <a:lnSpc>
                <a:spcPct val="120000"/>
              </a:lnSpc>
            </a:pPr>
            <a:r>
              <a:rPr kumimoji="1" lang="ja-JP" altLang="en-US"/>
              <a:t>第</a:t>
            </a:r>
            <a:r>
              <a:rPr kumimoji="1" lang="en-US" altLang="ja-JP" dirty="0"/>
              <a:t>40 </a:t>
            </a:r>
            <a:r>
              <a:rPr kumimoji="1" lang="ja-JP" altLang="en-US"/>
              <a:t>条第</a:t>
            </a:r>
            <a:r>
              <a:rPr kumimoji="1" lang="en-US" altLang="ja-JP" dirty="0"/>
              <a:t>1</a:t>
            </a:r>
            <a:r>
              <a:rPr kumimoji="1" lang="ja-JP" altLang="en-US"/>
              <a:t>項に規定する住宅確保要配慮者居住支援法人そのため、必要に応じて、こうした法人制度を所管する部局等との連携を図ることが望ましいと考えられます。</a:t>
            </a:r>
          </a:p>
        </p:txBody>
      </p:sp>
      <p:sp>
        <p:nvSpPr>
          <p:cNvPr id="4" name="スライド番号プレースホルダー 3">
            <a:extLst>
              <a:ext uri="{FF2B5EF4-FFF2-40B4-BE49-F238E27FC236}">
                <a16:creationId xmlns:a16="http://schemas.microsoft.com/office/drawing/2014/main" id="{94DCC135-95B0-224A-C1B7-C3271DCFB84B}"/>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1880307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3DC9D4-394C-2AAC-C103-B002EF786608}"/>
              </a:ext>
            </a:extLst>
          </p:cNvPr>
          <p:cNvSpPr>
            <a:spLocks noGrp="1"/>
          </p:cNvSpPr>
          <p:nvPr>
            <p:ph type="title"/>
          </p:nvPr>
        </p:nvSpPr>
        <p:spPr/>
        <p:txBody>
          <a:bodyPr>
            <a:normAutofit/>
          </a:bodyPr>
          <a:lstStyle/>
          <a:p>
            <a:r>
              <a:rPr kumimoji="1" lang="ja-JP" altLang="en-US"/>
              <a:t>空家等の所有者等に関する情報を把握する手段について</a:t>
            </a:r>
          </a:p>
        </p:txBody>
      </p:sp>
      <p:sp>
        <p:nvSpPr>
          <p:cNvPr id="3" name="コンテンツ プレースホルダー 2">
            <a:extLst>
              <a:ext uri="{FF2B5EF4-FFF2-40B4-BE49-F238E27FC236}">
                <a16:creationId xmlns:a16="http://schemas.microsoft.com/office/drawing/2014/main" id="{BDF47B43-EF52-0C89-E86D-40467F747750}"/>
              </a:ext>
            </a:extLst>
          </p:cNvPr>
          <p:cNvSpPr>
            <a:spLocks noGrp="1"/>
          </p:cNvSpPr>
          <p:nvPr>
            <p:ph idx="1"/>
          </p:nvPr>
        </p:nvSpPr>
        <p:spPr>
          <a:xfrm>
            <a:off x="276957" y="712024"/>
            <a:ext cx="8603273" cy="5187026"/>
          </a:xfrm>
        </p:spPr>
        <p:txBody>
          <a:bodyPr/>
          <a:lstStyle/>
          <a:p>
            <a:r>
              <a:rPr kumimoji="1" lang="ja-JP" altLang="en-US"/>
              <a:t>電気・ガス等の使用者に係る情報の提供を、郵便事業を行うものに郵便の転送先情報の提供を求めることも可能とする。</a:t>
            </a:r>
            <a:endParaRPr lang="en-US" altLang="ja-JP" dirty="0"/>
          </a:p>
          <a:p>
            <a:pPr marL="0" indent="0">
              <a:buNone/>
            </a:pPr>
            <a:endParaRPr kumimoji="1" lang="en-US" altLang="ja-JP" dirty="0"/>
          </a:p>
          <a:p>
            <a:r>
              <a:rPr lang="ja-JP" altLang="en-US"/>
              <a:t>市町村の福祉部局が所有する情報についても、空家の特定に必要になる場合は、必要な限度において情報提供が可能となる。</a:t>
            </a:r>
            <a:endParaRPr kumimoji="1" lang="en-US" altLang="ja-JP" dirty="0"/>
          </a:p>
          <a:p>
            <a:pPr marL="0" indent="0">
              <a:buNone/>
            </a:pPr>
            <a:endParaRPr lang="en-US" altLang="ja-JP" dirty="0"/>
          </a:p>
          <a:p>
            <a:pPr marL="0" indent="0">
              <a:buNone/>
            </a:pPr>
            <a:endParaRPr kumimoji="1" lang="en-US" altLang="ja-JP" dirty="0"/>
          </a:p>
        </p:txBody>
      </p:sp>
      <p:sp>
        <p:nvSpPr>
          <p:cNvPr id="4" name="スライド番号プレースホルダー 3">
            <a:extLst>
              <a:ext uri="{FF2B5EF4-FFF2-40B4-BE49-F238E27FC236}">
                <a16:creationId xmlns:a16="http://schemas.microsoft.com/office/drawing/2014/main" id="{EBACE23F-4101-592A-5B58-8AF1751DB334}"/>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Tree>
    <p:extLst>
      <p:ext uri="{BB962C8B-B14F-4D97-AF65-F5344CB8AC3E}">
        <p14:creationId xmlns:p14="http://schemas.microsoft.com/office/powerpoint/2010/main" val="98491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42A539D-8C78-DE8A-A125-7F5FCF796FCA}"/>
              </a:ext>
            </a:extLst>
          </p:cNvPr>
          <p:cNvSpPr>
            <a:spLocks noGrp="1"/>
          </p:cNvSpPr>
          <p:nvPr>
            <p:ph type="title"/>
          </p:nvPr>
        </p:nvSpPr>
        <p:spPr/>
        <p:txBody>
          <a:bodyPr>
            <a:normAutofit/>
          </a:bodyPr>
          <a:lstStyle/>
          <a:p>
            <a:r>
              <a:rPr kumimoji="1" lang="ja-JP" altLang="en-US"/>
              <a:t>空家等の適切な管理に係る措置</a:t>
            </a:r>
            <a:r>
              <a:rPr kumimoji="1" lang="en-US" altLang="ja-JP" dirty="0"/>
              <a:t>	</a:t>
            </a:r>
            <a:endParaRPr kumimoji="1" lang="ja-JP" altLang="en-US"/>
          </a:p>
        </p:txBody>
      </p:sp>
      <p:sp>
        <p:nvSpPr>
          <p:cNvPr id="3" name="コンテンツ プレースホルダー 2">
            <a:extLst>
              <a:ext uri="{FF2B5EF4-FFF2-40B4-BE49-F238E27FC236}">
                <a16:creationId xmlns:a16="http://schemas.microsoft.com/office/drawing/2014/main" id="{014027B7-FE6B-6E91-F86A-68D52788B6D8}"/>
              </a:ext>
            </a:extLst>
          </p:cNvPr>
          <p:cNvSpPr>
            <a:spLocks noGrp="1"/>
          </p:cNvSpPr>
          <p:nvPr>
            <p:ph idx="1"/>
          </p:nvPr>
        </p:nvSpPr>
        <p:spPr>
          <a:xfrm>
            <a:off x="276957" y="712023"/>
            <a:ext cx="8620857" cy="5187026"/>
          </a:xfrm>
        </p:spPr>
        <p:txBody>
          <a:bodyPr/>
          <a:lstStyle/>
          <a:p>
            <a:r>
              <a:rPr kumimoji="1" lang="ja-JP" altLang="en-US"/>
              <a:t>市町村は空家等の適切な管理を促進すべく、助言を行ったり、空家等を適切に管理する役務を提供することを目的に空家等管理活用支援法人を紹介することが想定される。</a:t>
            </a:r>
            <a:endParaRPr kumimoji="1" lang="en-US" altLang="ja-JP" dirty="0"/>
          </a:p>
          <a:p>
            <a:endParaRPr lang="en-US" altLang="ja-JP" dirty="0"/>
          </a:p>
          <a:p>
            <a:r>
              <a:rPr lang="ja-JP" altLang="en-US"/>
              <a:t>税制上の措置について</a:t>
            </a:r>
            <a:endParaRPr lang="en-US" altLang="ja-JP" dirty="0"/>
          </a:p>
          <a:p>
            <a:pPr marL="0" indent="0">
              <a:buNone/>
            </a:pPr>
            <a:r>
              <a:rPr kumimoji="1" lang="ja-JP" altLang="en-US"/>
              <a:t>→３</a:t>
            </a:r>
            <a:r>
              <a:rPr kumimoji="1" lang="en-US" altLang="ja-JP" dirty="0"/>
              <a:t>,</a:t>
            </a:r>
            <a:r>
              <a:rPr kumimoji="1" lang="ja-JP" altLang="en-US"/>
              <a:t>０００万円特別控除の利用可能時期が</a:t>
            </a:r>
            <a:endParaRPr kumimoji="1" lang="en-US" altLang="ja-JP" dirty="0"/>
          </a:p>
          <a:p>
            <a:pPr marL="0" indent="0">
              <a:buNone/>
            </a:pPr>
            <a:r>
              <a:rPr lang="ja-JP" altLang="en-US"/>
              <a:t>　</a:t>
            </a:r>
            <a:r>
              <a:rPr kumimoji="1" lang="ja-JP" altLang="en-US"/>
              <a:t>令和９年１２月３１日までに延長。</a:t>
            </a:r>
          </a:p>
        </p:txBody>
      </p:sp>
      <p:sp>
        <p:nvSpPr>
          <p:cNvPr id="4" name="スライド番号プレースホルダー 3">
            <a:extLst>
              <a:ext uri="{FF2B5EF4-FFF2-40B4-BE49-F238E27FC236}">
                <a16:creationId xmlns:a16="http://schemas.microsoft.com/office/drawing/2014/main" id="{0F838FDC-CE5E-B5B5-74C9-CD803F530883}"/>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spTree>
    <p:extLst>
      <p:ext uri="{BB962C8B-B14F-4D97-AF65-F5344CB8AC3E}">
        <p14:creationId xmlns:p14="http://schemas.microsoft.com/office/powerpoint/2010/main" val="869690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555F68-9880-8ECB-C41A-DBA393850744}"/>
              </a:ext>
            </a:extLst>
          </p:cNvPr>
          <p:cNvSpPr>
            <a:spLocks noGrp="1"/>
          </p:cNvSpPr>
          <p:nvPr>
            <p:ph type="title"/>
          </p:nvPr>
        </p:nvSpPr>
        <p:spPr/>
        <p:txBody>
          <a:bodyPr/>
          <a:lstStyle/>
          <a:p>
            <a:r>
              <a:rPr kumimoji="1" lang="ja-JP" altLang="en-US"/>
              <a:t>管理不全空家の指定基準について</a:t>
            </a:r>
          </a:p>
        </p:txBody>
      </p:sp>
      <p:sp>
        <p:nvSpPr>
          <p:cNvPr id="3" name="コンテンツ プレースホルダー 2">
            <a:extLst>
              <a:ext uri="{FF2B5EF4-FFF2-40B4-BE49-F238E27FC236}">
                <a16:creationId xmlns:a16="http://schemas.microsoft.com/office/drawing/2014/main" id="{BAED2338-5606-AC36-F620-CFD0162CBC07}"/>
              </a:ext>
            </a:extLst>
          </p:cNvPr>
          <p:cNvSpPr>
            <a:spLocks noGrp="1"/>
          </p:cNvSpPr>
          <p:nvPr>
            <p:ph idx="1"/>
          </p:nvPr>
        </p:nvSpPr>
        <p:spPr>
          <a:xfrm>
            <a:off x="276957" y="712024"/>
            <a:ext cx="8620857" cy="5187026"/>
          </a:xfrm>
        </p:spPr>
        <p:txBody>
          <a:bodyPr/>
          <a:lstStyle/>
          <a:p>
            <a:r>
              <a:rPr kumimoji="1" lang="ja-JP" altLang="en-US"/>
              <a:t>管理不全空家に指定され、勧告を受けた場合は、特定空家で勧告を受けた場合と同様に固定資産税の住宅用地の特例から除外されることとなる。</a:t>
            </a:r>
            <a:endParaRPr kumimoji="1" lang="en-US" altLang="ja-JP" dirty="0"/>
          </a:p>
          <a:p>
            <a:pPr marL="0" indent="0">
              <a:buNone/>
            </a:pPr>
            <a:endParaRPr lang="en-US" altLang="ja-JP" dirty="0"/>
          </a:p>
          <a:p>
            <a:pPr marL="0" indent="0" algn="ctr">
              <a:buNone/>
            </a:pPr>
            <a:r>
              <a:rPr lang="ja-JP" altLang="en-US" sz="2000"/>
              <a:t>別添資料として管理不全空家指定の</a:t>
            </a:r>
            <a:r>
              <a:rPr kumimoji="1" lang="ja-JP" altLang="en-US" sz="2000"/>
              <a:t>基準となるガイドラインを添付。</a:t>
            </a:r>
            <a:endParaRPr kumimoji="1" lang="en-US" altLang="ja-JP" dirty="0"/>
          </a:p>
          <a:p>
            <a:pPr marL="0" indent="0" algn="ctr">
              <a:buNone/>
            </a:pPr>
            <a:endParaRPr lang="en-US" altLang="ja-JP" sz="2400" b="1" dirty="0">
              <a:solidFill>
                <a:srgbClr val="FF0000"/>
              </a:solidFill>
            </a:endParaRPr>
          </a:p>
          <a:p>
            <a:pPr marL="0" indent="0" algn="ctr">
              <a:buNone/>
            </a:pPr>
            <a:r>
              <a:rPr lang="en-US" altLang="ja-JP" sz="2000" b="1" dirty="0">
                <a:solidFill>
                  <a:srgbClr val="FF0000"/>
                </a:solidFill>
              </a:rPr>
              <a:t>※</a:t>
            </a:r>
            <a:r>
              <a:rPr lang="ja-JP" altLang="en-US" sz="2000" b="1">
                <a:solidFill>
                  <a:srgbClr val="FF0000"/>
                </a:solidFill>
              </a:rPr>
              <a:t>一般公開されていない資料のため、取り扱いにご注意ください。</a:t>
            </a:r>
            <a:endParaRPr kumimoji="1" lang="ja-JP" altLang="en-US" sz="2000" b="1">
              <a:solidFill>
                <a:srgbClr val="FF0000"/>
              </a:solidFill>
            </a:endParaRPr>
          </a:p>
        </p:txBody>
      </p:sp>
      <p:sp>
        <p:nvSpPr>
          <p:cNvPr id="4" name="スライド番号プレースホルダー 3">
            <a:extLst>
              <a:ext uri="{FF2B5EF4-FFF2-40B4-BE49-F238E27FC236}">
                <a16:creationId xmlns:a16="http://schemas.microsoft.com/office/drawing/2014/main" id="{F5B95427-6467-0D94-C061-70F459301E03}"/>
              </a:ext>
            </a:extLst>
          </p:cNvPr>
          <p:cNvSpPr>
            <a:spLocks noGrp="1"/>
          </p:cNvSpPr>
          <p:nvPr>
            <p:ph type="sldNum" sz="quarter" idx="4"/>
          </p:nvPr>
        </p:nvSpPr>
        <p:spPr/>
        <p:txBody>
          <a:bodyPr/>
          <a:lstStyle/>
          <a:p>
            <a:fld id="{3B436069-AED8-6F41-96C9-27086F582EDC}" type="slidenum">
              <a:rPr kumimoji="1" lang="ja-JP" altLang="en-US" smtClean="0"/>
              <a:t>13</a:t>
            </a:fld>
            <a:endParaRPr kumimoji="1" lang="ja-JP" altLang="en-US"/>
          </a:p>
        </p:txBody>
      </p:sp>
    </p:spTree>
    <p:extLst>
      <p:ext uri="{BB962C8B-B14F-4D97-AF65-F5344CB8AC3E}">
        <p14:creationId xmlns:p14="http://schemas.microsoft.com/office/powerpoint/2010/main" val="43466423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5542</TotalTime>
  <Words>1360</Words>
  <Application>Microsoft Macintosh PowerPoint</Application>
  <PresentationFormat>画面に合わせる (4:3)</PresentationFormat>
  <Paragraphs>81</Paragraphs>
  <Slides>13</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13</vt:i4>
      </vt:variant>
    </vt:vector>
  </HeadingPairs>
  <TitlesOfParts>
    <vt:vector size="19" baseType="lpstr">
      <vt:lpstr>ＭＳ ゴシック</vt:lpstr>
      <vt:lpstr>游ゴシック</vt:lpstr>
      <vt:lpstr>Arial</vt:lpstr>
      <vt:lpstr>Calibri</vt:lpstr>
      <vt:lpstr>Calibri Light</vt:lpstr>
      <vt:lpstr>Office テーマ</vt:lpstr>
      <vt:lpstr> 一般社団法人 全国空き家アドバイザー協議会　　　○○県○○支部  令和５年１１月度例会 学習プログラム用 （過去の例会資料も参考にしてください）</vt:lpstr>
      <vt:lpstr>空家等対策に関する特別措置法改正内容について</vt:lpstr>
      <vt:lpstr>都道府県の役割</vt:lpstr>
      <vt:lpstr>国の役割</vt:lpstr>
      <vt:lpstr>実施体制の整備について</vt:lpstr>
      <vt:lpstr>空家等管理活用支援法人の指定について</vt:lpstr>
      <vt:lpstr>空家等管理活用支援法人申請に必要な書類（例）</vt:lpstr>
      <vt:lpstr>PowerPoint プレゼンテーション</vt:lpstr>
      <vt:lpstr>空家等管理活用支援法人指定申請書</vt:lpstr>
      <vt:lpstr>支援法人としての役割を期待される法人</vt:lpstr>
      <vt:lpstr>空家等の所有者等に関する情報を把握する手段について</vt:lpstr>
      <vt:lpstr>空家等の適切な管理に係る措置 </vt:lpstr>
      <vt:lpstr>管理不全空家の指定基準について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2435</cp:lastModifiedBy>
  <cp:revision>50</cp:revision>
  <dcterms:created xsi:type="dcterms:W3CDTF">2021-02-04T05:15:42Z</dcterms:created>
  <dcterms:modified xsi:type="dcterms:W3CDTF">2023-11-08T23:51:53Z</dcterms:modified>
</cp:coreProperties>
</file>