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3"/>
  </p:notesMasterIdLst>
  <p:handoutMasterIdLst>
    <p:handoutMasterId r:id="rId14"/>
  </p:handoutMasterIdLst>
  <p:sldIdLst>
    <p:sldId id="1874" r:id="rId2"/>
    <p:sldId id="1875" r:id="rId3"/>
    <p:sldId id="1876" r:id="rId4"/>
    <p:sldId id="1877" r:id="rId5"/>
    <p:sldId id="1879" r:id="rId6"/>
    <p:sldId id="1878" r:id="rId7"/>
    <p:sldId id="1881" r:id="rId8"/>
    <p:sldId id="1882" r:id="rId9"/>
    <p:sldId id="1883" r:id="rId10"/>
    <p:sldId id="1884" r:id="rId11"/>
    <p:sldId id="1880"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79"/>
    <p:restoredTop sz="96138"/>
  </p:normalViewPr>
  <p:slideViewPr>
    <p:cSldViewPr snapToGrid="0" snapToObjects="1">
      <p:cViewPr varScale="1">
        <p:scale>
          <a:sx n="121" d="100"/>
          <a:sy n="121" d="100"/>
        </p:scale>
        <p:origin x="124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2023/12/1</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2023/12/1</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令和５年１２月度例会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ja-JP" altLang="en-US" sz="2000" u="sng"/>
              <a:t>相続に関する税について</a:t>
            </a:r>
            <a:endParaRPr lang="en-US" altLang="ja-JP"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2EAAEF-F524-5F93-2BB3-BEB4F8C0FFD1}"/>
              </a:ext>
            </a:extLst>
          </p:cNvPr>
          <p:cNvSpPr>
            <a:spLocks noGrp="1"/>
          </p:cNvSpPr>
          <p:nvPr>
            <p:ph type="title"/>
          </p:nvPr>
        </p:nvSpPr>
        <p:spPr/>
        <p:txBody>
          <a:bodyPr/>
          <a:lstStyle/>
          <a:p>
            <a:r>
              <a:rPr lang="ja-JP" altLang="en-US"/>
              <a:t>相続税について</a:t>
            </a:r>
            <a:endParaRPr kumimoji="1" lang="ja-JP" altLang="en-US"/>
          </a:p>
        </p:txBody>
      </p:sp>
      <p:sp>
        <p:nvSpPr>
          <p:cNvPr id="3" name="コンテンツ プレースホルダー 2">
            <a:extLst>
              <a:ext uri="{FF2B5EF4-FFF2-40B4-BE49-F238E27FC236}">
                <a16:creationId xmlns:a16="http://schemas.microsoft.com/office/drawing/2014/main" id="{74593FAE-70A8-B312-88C2-85FC7BBC8E9E}"/>
              </a:ext>
            </a:extLst>
          </p:cNvPr>
          <p:cNvSpPr>
            <a:spLocks noGrp="1"/>
          </p:cNvSpPr>
          <p:nvPr>
            <p:ph idx="1"/>
          </p:nvPr>
        </p:nvSpPr>
        <p:spPr/>
        <p:txBody>
          <a:bodyPr>
            <a:normAutofit/>
          </a:bodyPr>
          <a:lstStyle/>
          <a:p>
            <a:pPr marL="0" indent="0">
              <a:buNone/>
            </a:pPr>
            <a:r>
              <a:rPr kumimoji="1" lang="ja-JP" altLang="en-US" sz="2400"/>
              <a:t>被相続人が死亡すると、亡くなった時点で所有している財産が相続税の対象となります。</a:t>
            </a:r>
            <a:endParaRPr kumimoji="1" lang="en-US" altLang="ja-JP" sz="2400" dirty="0"/>
          </a:p>
          <a:p>
            <a:pPr marL="0" indent="0">
              <a:buNone/>
            </a:pPr>
            <a:endParaRPr lang="en-US" altLang="ja-JP" sz="2400" dirty="0"/>
          </a:p>
          <a:p>
            <a:pPr marL="0" indent="0">
              <a:buNone/>
            </a:pPr>
            <a:r>
              <a:rPr lang="ja-JP" altLang="en-US" sz="2400"/>
              <a:t>土地・建物・預貯金・株・投資信託・保険・家具・家電など</a:t>
            </a:r>
            <a:r>
              <a:rPr kumimoji="1" lang="ja-JP" altLang="en-US" sz="2400"/>
              <a:t>様々な財産をお金に評価して、税務署へ申告する必要がります。</a:t>
            </a:r>
            <a:endParaRPr kumimoji="1" lang="en-US" altLang="ja-JP" sz="2400" dirty="0"/>
          </a:p>
          <a:p>
            <a:pPr marL="0" indent="0">
              <a:buNone/>
            </a:pPr>
            <a:endParaRPr lang="en-US" altLang="ja-JP" sz="2400" dirty="0"/>
          </a:p>
          <a:p>
            <a:pPr marL="0" indent="0">
              <a:buNone/>
            </a:pPr>
            <a:r>
              <a:rPr kumimoji="1" lang="ja-JP" altLang="en-US" sz="2400"/>
              <a:t>ただし、この相続税の申告はすべての人が必要なものではありません。</a:t>
            </a:r>
            <a:endParaRPr kumimoji="1" lang="en-US" altLang="ja-JP" sz="2400" dirty="0"/>
          </a:p>
          <a:p>
            <a:pPr marL="0" indent="0">
              <a:buNone/>
            </a:pPr>
            <a:r>
              <a:rPr lang="ja-JP" altLang="en-US" sz="2400"/>
              <a:t>相続税の申告が必要な方は全体の約</a:t>
            </a:r>
            <a:r>
              <a:rPr lang="en-US" altLang="ja-JP" sz="2400" dirty="0"/>
              <a:t>8.3</a:t>
            </a:r>
            <a:r>
              <a:rPr lang="ja-JP" altLang="en-US" sz="2400"/>
              <a:t>％程度です。</a:t>
            </a:r>
            <a:endParaRPr kumimoji="1" lang="en-US" altLang="ja-JP" sz="2400" dirty="0"/>
          </a:p>
          <a:p>
            <a:pPr marL="0" indent="0">
              <a:buNone/>
            </a:pPr>
            <a:endParaRPr lang="en-US" altLang="ja-JP" sz="2400" dirty="0"/>
          </a:p>
          <a:p>
            <a:pPr marL="0" indent="0">
              <a:buNone/>
            </a:pPr>
            <a:r>
              <a:rPr kumimoji="1" lang="ja-JP" altLang="en-US" sz="2400"/>
              <a:t>相続財産には共通して使える控除があります。</a:t>
            </a:r>
            <a:endParaRPr kumimoji="1" lang="en-US" altLang="ja-JP" sz="2400" dirty="0"/>
          </a:p>
        </p:txBody>
      </p:sp>
      <p:sp>
        <p:nvSpPr>
          <p:cNvPr id="4" name="スライド番号プレースホルダー 3">
            <a:extLst>
              <a:ext uri="{FF2B5EF4-FFF2-40B4-BE49-F238E27FC236}">
                <a16:creationId xmlns:a16="http://schemas.microsoft.com/office/drawing/2014/main" id="{58463305-D18A-FFC2-5C34-21E5694E8178}"/>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spTree>
    <p:extLst>
      <p:ext uri="{BB962C8B-B14F-4D97-AF65-F5344CB8AC3E}">
        <p14:creationId xmlns:p14="http://schemas.microsoft.com/office/powerpoint/2010/main" val="2173930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343FF5-A682-33A2-AED5-419CBF929274}"/>
              </a:ext>
            </a:extLst>
          </p:cNvPr>
          <p:cNvSpPr>
            <a:spLocks noGrp="1"/>
          </p:cNvSpPr>
          <p:nvPr>
            <p:ph type="title"/>
          </p:nvPr>
        </p:nvSpPr>
        <p:spPr/>
        <p:txBody>
          <a:bodyPr/>
          <a:lstStyle/>
          <a:p>
            <a:r>
              <a:rPr kumimoji="1" lang="ja-JP" altLang="en-US"/>
              <a:t>相続税計算における控除</a:t>
            </a:r>
          </a:p>
        </p:txBody>
      </p:sp>
      <p:sp>
        <p:nvSpPr>
          <p:cNvPr id="3" name="コンテンツ プレースホルダー 2">
            <a:extLst>
              <a:ext uri="{FF2B5EF4-FFF2-40B4-BE49-F238E27FC236}">
                <a16:creationId xmlns:a16="http://schemas.microsoft.com/office/drawing/2014/main" id="{37BE24F8-4203-CB69-246F-327F4B387064}"/>
              </a:ext>
            </a:extLst>
          </p:cNvPr>
          <p:cNvSpPr>
            <a:spLocks noGrp="1"/>
          </p:cNvSpPr>
          <p:nvPr>
            <p:ph idx="1"/>
          </p:nvPr>
        </p:nvSpPr>
        <p:spPr/>
        <p:txBody>
          <a:bodyPr>
            <a:normAutofit/>
          </a:bodyPr>
          <a:lstStyle/>
          <a:p>
            <a:pPr marL="0" indent="0">
              <a:buNone/>
            </a:pPr>
            <a:r>
              <a:rPr kumimoji="1" lang="ja-JP" altLang="en-US" sz="2400"/>
              <a:t>・基礎控除</a:t>
            </a:r>
            <a:endParaRPr kumimoji="1" lang="en-US" altLang="ja-JP" sz="2400" dirty="0"/>
          </a:p>
          <a:p>
            <a:pPr marL="0" indent="0">
              <a:buNone/>
            </a:pPr>
            <a:r>
              <a:rPr kumimoji="1" lang="en-US" altLang="ja-JP" sz="2400" u="sng" dirty="0">
                <a:solidFill>
                  <a:srgbClr val="FF0000"/>
                </a:solidFill>
              </a:rPr>
              <a:t>3,000</a:t>
            </a:r>
            <a:r>
              <a:rPr kumimoji="1" lang="ja-JP" altLang="en-US" sz="2400" u="sng">
                <a:solidFill>
                  <a:srgbClr val="FF0000"/>
                </a:solidFill>
              </a:rPr>
              <a:t>万円＋</a:t>
            </a:r>
            <a:r>
              <a:rPr kumimoji="1" lang="en-US" altLang="ja-JP" sz="2400" u="sng" dirty="0">
                <a:solidFill>
                  <a:srgbClr val="FF0000"/>
                </a:solidFill>
              </a:rPr>
              <a:t>600</a:t>
            </a:r>
            <a:r>
              <a:rPr kumimoji="1" lang="ja-JP" altLang="en-US" sz="2400" u="sng">
                <a:solidFill>
                  <a:srgbClr val="FF0000"/>
                </a:solidFill>
              </a:rPr>
              <a:t>万円</a:t>
            </a:r>
            <a:r>
              <a:rPr kumimoji="1" lang="en-US" altLang="ja-JP" sz="2400" u="sng" dirty="0">
                <a:solidFill>
                  <a:srgbClr val="FF0000"/>
                </a:solidFill>
              </a:rPr>
              <a:t>×</a:t>
            </a:r>
            <a:r>
              <a:rPr kumimoji="1" lang="ja-JP" altLang="en-US" sz="2400" u="sng">
                <a:solidFill>
                  <a:srgbClr val="FF0000"/>
                </a:solidFill>
              </a:rPr>
              <a:t>相続人数</a:t>
            </a:r>
            <a:r>
              <a:rPr kumimoji="1" lang="ja-JP" altLang="en-US" sz="2400"/>
              <a:t>が控除されます。</a:t>
            </a:r>
            <a:endParaRPr kumimoji="1" lang="en-US" altLang="ja-JP" sz="2400" dirty="0"/>
          </a:p>
          <a:p>
            <a:pPr marL="0" indent="0">
              <a:buNone/>
            </a:pPr>
            <a:endParaRPr lang="en-US" altLang="ja-JP" sz="2400" dirty="0"/>
          </a:p>
          <a:p>
            <a:pPr marL="0" indent="0">
              <a:buNone/>
            </a:pPr>
            <a:r>
              <a:rPr lang="ja-JP" altLang="en-US" sz="2400"/>
              <a:t>例えば、相続人が</a:t>
            </a:r>
            <a:r>
              <a:rPr lang="en-US" altLang="ja-JP" sz="2400" dirty="0"/>
              <a:t>5</a:t>
            </a:r>
            <a:r>
              <a:rPr lang="ja-JP" altLang="en-US" sz="2400"/>
              <a:t>人の場合、</a:t>
            </a:r>
            <a:endParaRPr lang="en-US" altLang="ja-JP" sz="2400" dirty="0"/>
          </a:p>
          <a:p>
            <a:pPr marL="0" indent="0">
              <a:buNone/>
            </a:pPr>
            <a:r>
              <a:rPr kumimoji="1" lang="en-US" altLang="ja-JP" sz="2400" dirty="0"/>
              <a:t>3,000</a:t>
            </a:r>
            <a:r>
              <a:rPr kumimoji="1" lang="ja-JP" altLang="en-US" sz="2400"/>
              <a:t>万円＋</a:t>
            </a:r>
            <a:r>
              <a:rPr kumimoji="1" lang="en-US" altLang="ja-JP" sz="2400" dirty="0"/>
              <a:t>600</a:t>
            </a:r>
            <a:r>
              <a:rPr kumimoji="1" lang="ja-JP" altLang="en-US" sz="2400"/>
              <a:t>万円</a:t>
            </a:r>
            <a:r>
              <a:rPr kumimoji="1" lang="en-US" altLang="ja-JP" sz="2400" dirty="0"/>
              <a:t>×5</a:t>
            </a:r>
            <a:r>
              <a:rPr kumimoji="1" lang="ja-JP" altLang="en-US" sz="2400"/>
              <a:t>人＝</a:t>
            </a:r>
            <a:r>
              <a:rPr kumimoji="1" lang="en-US" altLang="ja-JP" sz="2400" dirty="0"/>
              <a:t>6,000</a:t>
            </a:r>
            <a:r>
              <a:rPr kumimoji="1" lang="ja-JP" altLang="en-US" sz="2400"/>
              <a:t>万円</a:t>
            </a:r>
            <a:endParaRPr kumimoji="1" lang="en-US" altLang="ja-JP" sz="2400" dirty="0"/>
          </a:p>
          <a:p>
            <a:pPr marL="0" indent="0">
              <a:buNone/>
            </a:pPr>
            <a:endParaRPr lang="en-US" altLang="ja-JP" sz="2400" dirty="0"/>
          </a:p>
          <a:p>
            <a:pPr marL="0" indent="0">
              <a:buNone/>
            </a:pPr>
            <a:r>
              <a:rPr lang="ja-JP" altLang="en-US" sz="2400"/>
              <a:t>この場合、亡くなった方の財産が</a:t>
            </a:r>
            <a:r>
              <a:rPr lang="en-US" altLang="ja-JP" sz="2400" dirty="0"/>
              <a:t>6,000</a:t>
            </a:r>
            <a:r>
              <a:rPr lang="ja-JP" altLang="en-US" sz="2400"/>
              <a:t>万円以下であれば、相続税の申告義務はありません。</a:t>
            </a:r>
            <a:endParaRPr lang="en-US" altLang="ja-JP" sz="2400" dirty="0"/>
          </a:p>
          <a:p>
            <a:pPr marL="0" indent="0">
              <a:buNone/>
            </a:pPr>
            <a:endParaRPr lang="en-US" altLang="ja-JP" sz="2400" dirty="0"/>
          </a:p>
          <a:p>
            <a:pPr marL="0" indent="0">
              <a:buNone/>
            </a:pPr>
            <a:r>
              <a:rPr kumimoji="1" lang="en-US" altLang="ja-JP" sz="2400" dirty="0"/>
              <a:t>6,000</a:t>
            </a:r>
            <a:r>
              <a:rPr kumimoji="1" lang="ja-JP" altLang="en-US" sz="2400"/>
              <a:t>万円を超えると、</a:t>
            </a:r>
            <a:r>
              <a:rPr kumimoji="1" lang="ja-JP" altLang="en-US" sz="2400" u="sng"/>
              <a:t>超えている分のみが相続税の対象となります。</a:t>
            </a:r>
          </a:p>
        </p:txBody>
      </p:sp>
      <p:sp>
        <p:nvSpPr>
          <p:cNvPr id="4" name="スライド番号プレースホルダー 3">
            <a:extLst>
              <a:ext uri="{FF2B5EF4-FFF2-40B4-BE49-F238E27FC236}">
                <a16:creationId xmlns:a16="http://schemas.microsoft.com/office/drawing/2014/main" id="{06EBE1C6-9CCB-715B-975F-BE475A96BFE8}"/>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spTree>
    <p:extLst>
      <p:ext uri="{BB962C8B-B14F-4D97-AF65-F5344CB8AC3E}">
        <p14:creationId xmlns:p14="http://schemas.microsoft.com/office/powerpoint/2010/main" val="1294336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7C1163-6995-FF25-485A-525A5987E76F}"/>
              </a:ext>
            </a:extLst>
          </p:cNvPr>
          <p:cNvSpPr>
            <a:spLocks noGrp="1"/>
          </p:cNvSpPr>
          <p:nvPr>
            <p:ph type="title"/>
          </p:nvPr>
        </p:nvSpPr>
        <p:spPr/>
        <p:txBody>
          <a:bodyPr/>
          <a:lstStyle/>
          <a:p>
            <a:r>
              <a:rPr kumimoji="1" lang="ja-JP" altLang="en-US"/>
              <a:t>みなし相続財産の控除</a:t>
            </a:r>
          </a:p>
        </p:txBody>
      </p:sp>
      <p:sp>
        <p:nvSpPr>
          <p:cNvPr id="3" name="コンテンツ プレースホルダー 2">
            <a:extLst>
              <a:ext uri="{FF2B5EF4-FFF2-40B4-BE49-F238E27FC236}">
                <a16:creationId xmlns:a16="http://schemas.microsoft.com/office/drawing/2014/main" id="{5CCEA282-BAF0-A9C3-E3C0-2227F666DD0B}"/>
              </a:ext>
            </a:extLst>
          </p:cNvPr>
          <p:cNvSpPr>
            <a:spLocks noGrp="1"/>
          </p:cNvSpPr>
          <p:nvPr>
            <p:ph idx="1"/>
          </p:nvPr>
        </p:nvSpPr>
        <p:spPr/>
        <p:txBody>
          <a:bodyPr>
            <a:normAutofit/>
          </a:bodyPr>
          <a:lstStyle/>
          <a:p>
            <a:pPr marL="0" indent="0">
              <a:buNone/>
            </a:pPr>
            <a:r>
              <a:rPr lang="ja-JP" altLang="en-US" sz="2000"/>
              <a:t>死亡保険金・死亡退職金などを「みなし相続財産」と呼びます。（亡くなったことを理由に発生するものです。）</a:t>
            </a:r>
            <a:endParaRPr lang="en-US" altLang="ja-JP" sz="2000" dirty="0"/>
          </a:p>
          <a:p>
            <a:pPr marL="0" indent="0">
              <a:buNone/>
            </a:pPr>
            <a:endParaRPr kumimoji="1" lang="en-US" altLang="ja-JP" sz="2000" dirty="0"/>
          </a:p>
          <a:p>
            <a:pPr marL="0" indent="0">
              <a:buNone/>
            </a:pPr>
            <a:r>
              <a:rPr kumimoji="1" lang="ja-JP" altLang="en-US" sz="2000"/>
              <a:t>みなし相続財産には基礎控除とは別の控除が設けられています。</a:t>
            </a:r>
            <a:endParaRPr kumimoji="1" lang="en-US" altLang="ja-JP" sz="2000" dirty="0"/>
          </a:p>
          <a:p>
            <a:pPr marL="0" indent="0">
              <a:buNone/>
            </a:pPr>
            <a:r>
              <a:rPr kumimoji="1" lang="en-US" altLang="ja-JP" sz="2000" dirty="0">
                <a:solidFill>
                  <a:srgbClr val="FF0000"/>
                </a:solidFill>
              </a:rPr>
              <a:t>500</a:t>
            </a:r>
            <a:r>
              <a:rPr kumimoji="1" lang="ja-JP" altLang="en-US" sz="2000">
                <a:solidFill>
                  <a:srgbClr val="FF0000"/>
                </a:solidFill>
              </a:rPr>
              <a:t>万円</a:t>
            </a:r>
            <a:r>
              <a:rPr kumimoji="1" lang="en-US" altLang="ja-JP" sz="2000" dirty="0">
                <a:solidFill>
                  <a:srgbClr val="FF0000"/>
                </a:solidFill>
              </a:rPr>
              <a:t>×</a:t>
            </a:r>
            <a:r>
              <a:rPr kumimoji="1" lang="ja-JP" altLang="en-US" sz="2000">
                <a:solidFill>
                  <a:srgbClr val="FF0000"/>
                </a:solidFill>
              </a:rPr>
              <a:t>相続人数　</a:t>
            </a:r>
            <a:r>
              <a:rPr kumimoji="1" lang="ja-JP" altLang="en-US" sz="2000"/>
              <a:t>が控除額となります。</a:t>
            </a:r>
            <a:endParaRPr kumimoji="1" lang="en-US" altLang="ja-JP" sz="2000" dirty="0"/>
          </a:p>
          <a:p>
            <a:pPr marL="0" indent="0">
              <a:buNone/>
            </a:pPr>
            <a:endParaRPr lang="en-US" altLang="ja-JP" sz="2000" dirty="0"/>
          </a:p>
          <a:p>
            <a:pPr marL="0" indent="0">
              <a:buNone/>
            </a:pPr>
            <a:r>
              <a:rPr kumimoji="1" lang="ja-JP" altLang="en-US" sz="2000"/>
              <a:t>例えば、相続人が</a:t>
            </a:r>
            <a:r>
              <a:rPr kumimoji="1" lang="en-US" altLang="ja-JP" sz="2000" dirty="0"/>
              <a:t>5</a:t>
            </a:r>
            <a:r>
              <a:rPr kumimoji="1" lang="ja-JP" altLang="en-US" sz="2000"/>
              <a:t>人の場合、</a:t>
            </a:r>
            <a:endParaRPr kumimoji="1" lang="en-US" altLang="ja-JP" sz="2000" dirty="0"/>
          </a:p>
          <a:p>
            <a:pPr marL="0" indent="0">
              <a:buNone/>
            </a:pPr>
            <a:r>
              <a:rPr lang="en-US" altLang="ja-JP" sz="2000" dirty="0"/>
              <a:t>500</a:t>
            </a:r>
            <a:r>
              <a:rPr lang="ja-JP" altLang="en-US" sz="2000"/>
              <a:t>万円</a:t>
            </a:r>
            <a:r>
              <a:rPr lang="en-US" altLang="ja-JP" sz="2000" dirty="0"/>
              <a:t>×5</a:t>
            </a:r>
            <a:r>
              <a:rPr lang="ja-JP" altLang="en-US" sz="2000"/>
              <a:t>人＝</a:t>
            </a:r>
            <a:r>
              <a:rPr lang="en-US" altLang="ja-JP" sz="2000" dirty="0"/>
              <a:t>2,500</a:t>
            </a:r>
            <a:r>
              <a:rPr lang="ja-JP" altLang="en-US" sz="2000"/>
              <a:t>万円の控除が、基礎控除とは別に使用が可能です。（控除の対象はみなし相続財産のみ）</a:t>
            </a:r>
            <a:endParaRPr lang="en-US" altLang="ja-JP" sz="2000" dirty="0"/>
          </a:p>
          <a:p>
            <a:pPr marL="0" indent="0">
              <a:buNone/>
            </a:pPr>
            <a:endParaRPr kumimoji="1" lang="en-US" altLang="ja-JP" sz="2000" dirty="0"/>
          </a:p>
          <a:p>
            <a:pPr marL="0" indent="0">
              <a:buNone/>
            </a:pPr>
            <a:r>
              <a:rPr lang="ja-JP" altLang="en-US" sz="2000"/>
              <a:t>例えば死亡保険金が</a:t>
            </a:r>
            <a:r>
              <a:rPr lang="en-US" altLang="ja-JP" sz="2000" dirty="0"/>
              <a:t>2,500</a:t>
            </a:r>
            <a:r>
              <a:rPr lang="ja-JP" altLang="en-US" sz="2000"/>
              <a:t>万円あった場合、</a:t>
            </a:r>
            <a:endParaRPr lang="en-US" altLang="ja-JP" sz="2000" dirty="0"/>
          </a:p>
          <a:p>
            <a:pPr marL="0" indent="0">
              <a:buNone/>
            </a:pPr>
            <a:r>
              <a:rPr kumimoji="1" lang="en-US" altLang="ja-JP" sz="2000" dirty="0"/>
              <a:t>1</a:t>
            </a:r>
            <a:r>
              <a:rPr kumimoji="1" lang="ja-JP" altLang="en-US" sz="2000"/>
              <a:t>人が</a:t>
            </a:r>
            <a:r>
              <a:rPr kumimoji="1" lang="en-US" altLang="ja-JP" sz="2000" dirty="0"/>
              <a:t>2,500</a:t>
            </a:r>
            <a:r>
              <a:rPr kumimoji="1" lang="ja-JP" altLang="en-US" sz="2000"/>
              <a:t>万円受け取っても、</a:t>
            </a:r>
            <a:r>
              <a:rPr kumimoji="1" lang="en-US" altLang="ja-JP" sz="2000" dirty="0"/>
              <a:t>5</a:t>
            </a:r>
            <a:r>
              <a:rPr lang="ja-JP" altLang="en-US" sz="2000"/>
              <a:t>人が</a:t>
            </a:r>
            <a:r>
              <a:rPr lang="en-US" altLang="ja-JP" sz="2000" dirty="0"/>
              <a:t>500</a:t>
            </a:r>
            <a:r>
              <a:rPr lang="ja-JP" altLang="en-US" sz="2000"/>
              <a:t>万円ずつ受け取っても、</a:t>
            </a:r>
            <a:endParaRPr lang="en-US" altLang="ja-JP" sz="2000" dirty="0"/>
          </a:p>
          <a:p>
            <a:pPr marL="0" indent="0">
              <a:buNone/>
            </a:pPr>
            <a:r>
              <a:rPr kumimoji="1" lang="ja-JP" altLang="en-US" sz="2000"/>
              <a:t>すべて控除できるため、その保険金は非課税となります。</a:t>
            </a:r>
          </a:p>
        </p:txBody>
      </p:sp>
      <p:sp>
        <p:nvSpPr>
          <p:cNvPr id="4" name="スライド番号プレースホルダー 3">
            <a:extLst>
              <a:ext uri="{FF2B5EF4-FFF2-40B4-BE49-F238E27FC236}">
                <a16:creationId xmlns:a16="http://schemas.microsoft.com/office/drawing/2014/main" id="{51BC1EA1-9E6B-98C7-D23A-ABF65A3CD2FF}"/>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spTree>
    <p:extLst>
      <p:ext uri="{BB962C8B-B14F-4D97-AF65-F5344CB8AC3E}">
        <p14:creationId xmlns:p14="http://schemas.microsoft.com/office/powerpoint/2010/main" val="3789989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25674E6-3F08-DD27-48EE-A49E799DB937}"/>
              </a:ext>
            </a:extLst>
          </p:cNvPr>
          <p:cNvSpPr>
            <a:spLocks noGrp="1"/>
          </p:cNvSpPr>
          <p:nvPr>
            <p:ph type="title"/>
          </p:nvPr>
        </p:nvSpPr>
        <p:spPr/>
        <p:txBody>
          <a:bodyPr/>
          <a:lstStyle/>
          <a:p>
            <a:r>
              <a:rPr kumimoji="1" lang="ja-JP" altLang="en-US"/>
              <a:t>相続税の申告期限について</a:t>
            </a:r>
          </a:p>
        </p:txBody>
      </p:sp>
      <p:sp>
        <p:nvSpPr>
          <p:cNvPr id="3" name="コンテンツ プレースホルダー 2">
            <a:extLst>
              <a:ext uri="{FF2B5EF4-FFF2-40B4-BE49-F238E27FC236}">
                <a16:creationId xmlns:a16="http://schemas.microsoft.com/office/drawing/2014/main" id="{9B6F7441-1EF7-B743-A7A0-D462B80667F7}"/>
              </a:ext>
            </a:extLst>
          </p:cNvPr>
          <p:cNvSpPr>
            <a:spLocks noGrp="1"/>
          </p:cNvSpPr>
          <p:nvPr>
            <p:ph idx="1"/>
          </p:nvPr>
        </p:nvSpPr>
        <p:spPr>
          <a:xfrm>
            <a:off x="628649" y="791154"/>
            <a:ext cx="8105447" cy="5187026"/>
          </a:xfrm>
        </p:spPr>
        <p:txBody>
          <a:bodyPr>
            <a:normAutofit lnSpcReduction="10000"/>
          </a:bodyPr>
          <a:lstStyle/>
          <a:p>
            <a:pPr marL="0" indent="0">
              <a:buNone/>
            </a:pPr>
            <a:r>
              <a:rPr kumimoji="1" lang="ja-JP" altLang="en-US" sz="2000"/>
              <a:t>相続税の申告が必要な場合、被相続人が</a:t>
            </a:r>
            <a:r>
              <a:rPr kumimoji="1" lang="ja-JP" altLang="en-US" sz="2000" u="sng">
                <a:solidFill>
                  <a:srgbClr val="FF0000"/>
                </a:solidFill>
              </a:rPr>
              <a:t>亡くなった日から</a:t>
            </a:r>
            <a:r>
              <a:rPr kumimoji="1" lang="en-US" altLang="ja-JP" sz="2000" u="sng" dirty="0">
                <a:solidFill>
                  <a:srgbClr val="FF0000"/>
                </a:solidFill>
              </a:rPr>
              <a:t>10</a:t>
            </a:r>
            <a:r>
              <a:rPr kumimoji="1" lang="ja-JP" altLang="en-US" sz="2000" u="sng">
                <a:solidFill>
                  <a:srgbClr val="FF0000"/>
                </a:solidFill>
              </a:rPr>
              <a:t>ヶ月以内</a:t>
            </a:r>
            <a:r>
              <a:rPr kumimoji="1" lang="ja-JP" altLang="en-US" sz="2000"/>
              <a:t>に相続税の申告をしなくてはなりません。</a:t>
            </a:r>
            <a:endParaRPr kumimoji="1" lang="en-US" altLang="ja-JP" sz="2000" dirty="0"/>
          </a:p>
          <a:p>
            <a:pPr marL="0" indent="0">
              <a:buNone/>
            </a:pPr>
            <a:endParaRPr lang="en-US" altLang="ja-JP" sz="2000" dirty="0"/>
          </a:p>
          <a:p>
            <a:pPr marL="0" indent="0">
              <a:buNone/>
            </a:pPr>
            <a:r>
              <a:rPr lang="ja-JP" altLang="en-US" sz="2000"/>
              <a:t>期限をすぎると、その翌日から</a:t>
            </a:r>
            <a:r>
              <a:rPr lang="en-US" altLang="ja-JP" sz="2000" dirty="0"/>
              <a:t>2.5</a:t>
            </a:r>
            <a:r>
              <a:rPr lang="ja-JP" altLang="en-US" sz="2000"/>
              <a:t>％、</a:t>
            </a:r>
            <a:r>
              <a:rPr lang="en-US" altLang="ja-JP" sz="2000" dirty="0"/>
              <a:t>2</a:t>
            </a:r>
            <a:r>
              <a:rPr lang="ja-JP" altLang="en-US" sz="2000"/>
              <a:t>ヶ月以上経つと以降</a:t>
            </a:r>
            <a:r>
              <a:rPr lang="en-US" altLang="ja-JP" sz="2000" dirty="0"/>
              <a:t>8.8</a:t>
            </a:r>
            <a:r>
              <a:rPr lang="ja-JP" altLang="en-US" sz="2000"/>
              <a:t>％の延滞税が課されます。</a:t>
            </a:r>
            <a:endParaRPr lang="en-US" altLang="ja-JP" sz="2000" dirty="0"/>
          </a:p>
          <a:p>
            <a:pPr marL="0" indent="0">
              <a:buNone/>
            </a:pPr>
            <a:endParaRPr lang="en-US" altLang="ja-JP" sz="2000" dirty="0"/>
          </a:p>
          <a:p>
            <a:pPr marL="0" indent="0">
              <a:buNone/>
            </a:pPr>
            <a:r>
              <a:rPr lang="ja-JP" altLang="en-US" sz="2000"/>
              <a:t>相続税の支払いを放置すると、「差し押さえ」「換価」「配当」　　といった滞納処分がされます。</a:t>
            </a:r>
            <a:endParaRPr lang="en-US" altLang="ja-JP" sz="2000" dirty="0"/>
          </a:p>
          <a:p>
            <a:pPr marL="0" indent="0">
              <a:buNone/>
            </a:pPr>
            <a:r>
              <a:rPr lang="ja-JP" altLang="en-US" sz="2000"/>
              <a:t>「差し押さえ」・・・滞納者に財産の勝手な処分を禁じる</a:t>
            </a:r>
            <a:endParaRPr lang="en-US" altLang="ja-JP" sz="2000" dirty="0"/>
          </a:p>
          <a:p>
            <a:pPr marL="0" indent="0">
              <a:buNone/>
            </a:pPr>
            <a:r>
              <a:rPr lang="ja-JP" altLang="en-US" sz="2000"/>
              <a:t>「換価」・・・差し押さえた財産を競売に出しお金に換える</a:t>
            </a:r>
            <a:endParaRPr lang="en-US" altLang="ja-JP" sz="2000" dirty="0"/>
          </a:p>
          <a:p>
            <a:pPr marL="0" indent="0">
              <a:buNone/>
            </a:pPr>
            <a:r>
              <a:rPr lang="ja-JP" altLang="en-US" sz="2000"/>
              <a:t>「配当」・・・換金した金銭を相続税として回収する</a:t>
            </a:r>
            <a:endParaRPr lang="en-US" altLang="ja-JP" sz="2000" dirty="0"/>
          </a:p>
          <a:p>
            <a:pPr marL="0" indent="0">
              <a:buNone/>
            </a:pPr>
            <a:endParaRPr lang="en-US" altLang="ja-JP" sz="2000" dirty="0"/>
          </a:p>
          <a:p>
            <a:pPr marL="0" indent="0">
              <a:buNone/>
            </a:pPr>
            <a:r>
              <a:rPr kumimoji="1" lang="ja-JP" altLang="en-US" sz="2000"/>
              <a:t>相続税がすぐに支払えない場合は、「延納（分割支払い）」「物納」といった方法がありますが、現状、税務署が認める事例は非常に少なく、使えないと考えたほうが良いでしょう。</a:t>
            </a:r>
            <a:endParaRPr kumimoji="1" lang="en-US" altLang="ja-JP" sz="2000" dirty="0"/>
          </a:p>
          <a:p>
            <a:pPr marL="0" indent="0">
              <a:buNone/>
            </a:pPr>
            <a:endParaRPr lang="en-US" altLang="ja-JP" sz="2000" dirty="0"/>
          </a:p>
          <a:p>
            <a:pPr marL="0" indent="0">
              <a:buNone/>
            </a:pPr>
            <a:endParaRPr kumimoji="1" lang="ja-JP" altLang="en-US" sz="2000"/>
          </a:p>
        </p:txBody>
      </p:sp>
      <p:sp>
        <p:nvSpPr>
          <p:cNvPr id="4" name="スライド番号プレースホルダー 3">
            <a:extLst>
              <a:ext uri="{FF2B5EF4-FFF2-40B4-BE49-F238E27FC236}">
                <a16:creationId xmlns:a16="http://schemas.microsoft.com/office/drawing/2014/main" id="{8A24F353-B057-23BA-7764-1DC271DD9199}"/>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spTree>
    <p:extLst>
      <p:ext uri="{BB962C8B-B14F-4D97-AF65-F5344CB8AC3E}">
        <p14:creationId xmlns:p14="http://schemas.microsoft.com/office/powerpoint/2010/main" val="897269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7146CFC-9C72-E563-69FF-27FF99BC7175}"/>
              </a:ext>
            </a:extLst>
          </p:cNvPr>
          <p:cNvSpPr>
            <a:spLocks noGrp="1"/>
          </p:cNvSpPr>
          <p:nvPr>
            <p:ph type="title"/>
          </p:nvPr>
        </p:nvSpPr>
        <p:spPr/>
        <p:txBody>
          <a:bodyPr/>
          <a:lstStyle/>
          <a:p>
            <a:r>
              <a:rPr kumimoji="1" lang="ja-JP" altLang="en-US"/>
              <a:t>相続税に関する特例</a:t>
            </a:r>
          </a:p>
        </p:txBody>
      </p:sp>
      <p:sp>
        <p:nvSpPr>
          <p:cNvPr id="3" name="コンテンツ プレースホルダー 2">
            <a:extLst>
              <a:ext uri="{FF2B5EF4-FFF2-40B4-BE49-F238E27FC236}">
                <a16:creationId xmlns:a16="http://schemas.microsoft.com/office/drawing/2014/main" id="{FD6FE7E9-CFD5-5989-0CD8-C8755B85BE6D}"/>
              </a:ext>
            </a:extLst>
          </p:cNvPr>
          <p:cNvSpPr>
            <a:spLocks noGrp="1"/>
          </p:cNvSpPr>
          <p:nvPr>
            <p:ph idx="1"/>
          </p:nvPr>
        </p:nvSpPr>
        <p:spPr/>
        <p:txBody>
          <a:bodyPr>
            <a:normAutofit/>
          </a:bodyPr>
          <a:lstStyle/>
          <a:p>
            <a:pPr marL="0" indent="0">
              <a:buNone/>
            </a:pPr>
            <a:r>
              <a:rPr kumimoji="1" lang="ja-JP" altLang="en-US" sz="2000"/>
              <a:t>・小規模宅地の特例</a:t>
            </a:r>
            <a:endParaRPr kumimoji="1" lang="en-US" altLang="ja-JP" sz="2000" dirty="0"/>
          </a:p>
          <a:p>
            <a:pPr marL="0" indent="0">
              <a:buNone/>
            </a:pPr>
            <a:r>
              <a:rPr lang="ja-JP" altLang="en-US" sz="2000"/>
              <a:t>「家なき子」を生まないための特例とも言われます。</a:t>
            </a:r>
            <a:endParaRPr lang="en-US" altLang="ja-JP" sz="2000" dirty="0"/>
          </a:p>
          <a:p>
            <a:pPr marL="0" indent="0">
              <a:buNone/>
            </a:pPr>
            <a:r>
              <a:rPr kumimoji="1" lang="ja-JP" altLang="en-US" sz="2000"/>
              <a:t>同居の子どもが実家を相続した場合や事業を引き継ぐ方が土地を相続したときに大幅に土地の評価額が減額される特例です</a:t>
            </a:r>
            <a:r>
              <a:rPr lang="ja-JP" altLang="en-US" sz="2000"/>
              <a:t>。</a:t>
            </a:r>
            <a:endParaRPr lang="en-US" altLang="ja-JP" sz="2000" dirty="0"/>
          </a:p>
          <a:p>
            <a:pPr marL="0" indent="0">
              <a:buNone/>
            </a:pPr>
            <a:endParaRPr kumimoji="1" lang="en-US" altLang="ja-JP" sz="2000" dirty="0"/>
          </a:p>
          <a:p>
            <a:pPr marL="0" indent="0">
              <a:buNone/>
            </a:pPr>
            <a:r>
              <a:rPr lang="ja-JP" altLang="en-US" sz="2000"/>
              <a:t>・配偶者特例</a:t>
            </a:r>
            <a:endParaRPr lang="en-US" altLang="ja-JP" sz="2000" dirty="0"/>
          </a:p>
          <a:p>
            <a:pPr marL="0" indent="0">
              <a:buNone/>
            </a:pPr>
            <a:r>
              <a:rPr lang="ja-JP" altLang="en-US" sz="2000"/>
              <a:t>配偶者が財産を引き継ぐ場合には、受け取った側の配偶者は</a:t>
            </a:r>
            <a:r>
              <a:rPr lang="en-US" altLang="ja-JP" sz="2000" dirty="0"/>
              <a:t>1</a:t>
            </a:r>
            <a:r>
              <a:rPr lang="ja-JP" altLang="en-US" sz="2000"/>
              <a:t>億</a:t>
            </a:r>
            <a:r>
              <a:rPr lang="en-US" altLang="ja-JP" sz="2000" dirty="0"/>
              <a:t>6,000</a:t>
            </a:r>
            <a:r>
              <a:rPr lang="ja-JP" altLang="en-US" sz="2000"/>
              <a:t>万円または自身の法定相続分</a:t>
            </a:r>
            <a:r>
              <a:rPr lang="en-US" altLang="ja-JP" sz="2000" baseline="30000" dirty="0"/>
              <a:t>※</a:t>
            </a:r>
            <a:r>
              <a:rPr lang="ja-JP" altLang="en-US" sz="2000"/>
              <a:t>までは税金が課されないという特例です。</a:t>
            </a:r>
            <a:endParaRPr kumimoji="1" lang="en-US" altLang="ja-JP" sz="2000" dirty="0"/>
          </a:p>
          <a:p>
            <a:pPr marL="0" indent="0">
              <a:buNone/>
            </a:pPr>
            <a:r>
              <a:rPr lang="en-US" altLang="ja-JP" sz="1050" dirty="0"/>
              <a:t>※</a:t>
            </a:r>
            <a:r>
              <a:rPr lang="ja-JP" altLang="en-US" sz="1050"/>
              <a:t>相続財産が</a:t>
            </a:r>
            <a:r>
              <a:rPr lang="en-US" altLang="ja-JP" sz="1050" dirty="0"/>
              <a:t>10</a:t>
            </a:r>
            <a:r>
              <a:rPr lang="ja-JP" altLang="en-US" sz="1050"/>
              <a:t>億円　配偶者の法定相続割合が</a:t>
            </a:r>
            <a:r>
              <a:rPr lang="en-US" altLang="ja-JP" sz="1050" dirty="0"/>
              <a:t>1/2</a:t>
            </a:r>
            <a:r>
              <a:rPr lang="ja-JP" altLang="en-US" sz="1050"/>
              <a:t>の場合は</a:t>
            </a:r>
            <a:r>
              <a:rPr lang="en-US" altLang="ja-JP" sz="1050" dirty="0"/>
              <a:t>5</a:t>
            </a:r>
            <a:r>
              <a:rPr lang="ja-JP" altLang="en-US" sz="1050"/>
              <a:t>億円</a:t>
            </a:r>
            <a:endParaRPr lang="en-US" altLang="ja-JP" sz="1050" dirty="0"/>
          </a:p>
          <a:p>
            <a:pPr marL="0" indent="0">
              <a:buNone/>
            </a:pPr>
            <a:endParaRPr kumimoji="1" lang="en-US" altLang="ja-JP" sz="2000" dirty="0"/>
          </a:p>
          <a:p>
            <a:pPr marL="0" indent="0">
              <a:buNone/>
            </a:pPr>
            <a:r>
              <a:rPr lang="ja-JP" altLang="en-US" sz="2000"/>
              <a:t>上記の特例は税務署へ申告をすることで使える特例なので、</a:t>
            </a:r>
            <a:endParaRPr lang="en-US" altLang="ja-JP" sz="2000" dirty="0"/>
          </a:p>
          <a:p>
            <a:pPr marL="0" indent="0">
              <a:buNone/>
            </a:pPr>
            <a:r>
              <a:rPr kumimoji="1" lang="ja-JP" altLang="en-US" sz="2000"/>
              <a:t>特例を使うことで相続税が</a:t>
            </a:r>
            <a:r>
              <a:rPr kumimoji="1" lang="en-US" altLang="ja-JP" sz="2000" dirty="0"/>
              <a:t>0</a:t>
            </a:r>
            <a:r>
              <a:rPr kumimoji="1" lang="ja-JP" altLang="en-US" sz="2000"/>
              <a:t>円になる場合は申告が必要です。</a:t>
            </a:r>
            <a:endParaRPr lang="en-US" altLang="ja-JP" sz="2000" dirty="0"/>
          </a:p>
          <a:p>
            <a:pPr marL="0" indent="0">
              <a:buNone/>
            </a:pPr>
            <a:r>
              <a:rPr lang="ja-JP" altLang="en-US" sz="1800">
                <a:solidFill>
                  <a:srgbClr val="FF0000"/>
                </a:solidFill>
              </a:rPr>
              <a:t>→特例を使うには税務署へ相続税申告は必須</a:t>
            </a:r>
            <a:endParaRPr kumimoji="1" lang="en-US" altLang="ja-JP" sz="1800" dirty="0">
              <a:solidFill>
                <a:srgbClr val="FF0000"/>
              </a:solidFill>
            </a:endParaRPr>
          </a:p>
        </p:txBody>
      </p:sp>
      <p:sp>
        <p:nvSpPr>
          <p:cNvPr id="4" name="スライド番号プレースホルダー 3">
            <a:extLst>
              <a:ext uri="{FF2B5EF4-FFF2-40B4-BE49-F238E27FC236}">
                <a16:creationId xmlns:a16="http://schemas.microsoft.com/office/drawing/2014/main" id="{552A7BF6-2883-E089-25E5-6AF4C279917A}"/>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spTree>
    <p:extLst>
      <p:ext uri="{BB962C8B-B14F-4D97-AF65-F5344CB8AC3E}">
        <p14:creationId xmlns:p14="http://schemas.microsoft.com/office/powerpoint/2010/main" val="553670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362538D-B616-A8D9-6FC3-ABB52F3D4213}"/>
              </a:ext>
            </a:extLst>
          </p:cNvPr>
          <p:cNvSpPr>
            <a:spLocks noGrp="1"/>
          </p:cNvSpPr>
          <p:nvPr>
            <p:ph type="title"/>
          </p:nvPr>
        </p:nvSpPr>
        <p:spPr/>
        <p:txBody>
          <a:bodyPr/>
          <a:lstStyle/>
          <a:p>
            <a:r>
              <a:rPr kumimoji="1" lang="ja-JP" altLang="en-US"/>
              <a:t>代表的な財産の評価方法</a:t>
            </a:r>
          </a:p>
        </p:txBody>
      </p:sp>
      <p:sp>
        <p:nvSpPr>
          <p:cNvPr id="3" name="コンテンツ プレースホルダー 2">
            <a:extLst>
              <a:ext uri="{FF2B5EF4-FFF2-40B4-BE49-F238E27FC236}">
                <a16:creationId xmlns:a16="http://schemas.microsoft.com/office/drawing/2014/main" id="{B2CA3B03-2738-966A-D70C-7CF726D38BA6}"/>
              </a:ext>
            </a:extLst>
          </p:cNvPr>
          <p:cNvSpPr>
            <a:spLocks noGrp="1"/>
          </p:cNvSpPr>
          <p:nvPr>
            <p:ph idx="1"/>
          </p:nvPr>
        </p:nvSpPr>
        <p:spPr/>
        <p:txBody>
          <a:bodyPr>
            <a:normAutofit/>
          </a:bodyPr>
          <a:lstStyle/>
          <a:p>
            <a:pPr marL="0" indent="0">
              <a:buNone/>
            </a:pPr>
            <a:r>
              <a:rPr kumimoji="1" lang="ja-JP" altLang="en-US" sz="2400"/>
              <a:t>・土地</a:t>
            </a:r>
            <a:endParaRPr kumimoji="1" lang="en-US" altLang="ja-JP" sz="2400" dirty="0"/>
          </a:p>
          <a:p>
            <a:pPr marL="0" indent="0">
              <a:buNone/>
            </a:pPr>
            <a:r>
              <a:rPr lang="ja-JP" altLang="en-US" sz="2400"/>
              <a:t>路線価と面積をかけ合わせることで大まかな金額がでます。土地の形によってその金額から増減額します。</a:t>
            </a:r>
            <a:endParaRPr lang="en-US" altLang="ja-JP" sz="2400" dirty="0"/>
          </a:p>
          <a:p>
            <a:pPr marL="0" indent="0">
              <a:buNone/>
            </a:pPr>
            <a:r>
              <a:rPr lang="ja-JP" altLang="en-US" sz="2400"/>
              <a:t>路線価は国税庁の</a:t>
            </a:r>
            <a:r>
              <a:rPr lang="en-US" altLang="ja-JP" sz="2400" dirty="0"/>
              <a:t>HP</a:t>
            </a:r>
            <a:r>
              <a:rPr lang="ja-JP" altLang="en-US" sz="2400"/>
              <a:t>にて毎年</a:t>
            </a:r>
            <a:r>
              <a:rPr lang="en-US" altLang="ja-JP" sz="2400" dirty="0"/>
              <a:t>7</a:t>
            </a:r>
            <a:r>
              <a:rPr lang="ja-JP" altLang="en-US" sz="2400"/>
              <a:t>月</a:t>
            </a:r>
            <a:r>
              <a:rPr lang="en-US" altLang="ja-JP" sz="2400" dirty="0"/>
              <a:t>1</a:t>
            </a:r>
            <a:r>
              <a:rPr lang="ja-JP" altLang="en-US" sz="2400"/>
              <a:t>日に公表されるものです。</a:t>
            </a:r>
            <a:endParaRPr lang="en-US" altLang="ja-JP" sz="2400" dirty="0"/>
          </a:p>
          <a:p>
            <a:pPr marL="0" indent="0">
              <a:buNone/>
            </a:pPr>
            <a:endParaRPr lang="en-US" altLang="ja-JP" sz="2400" dirty="0"/>
          </a:p>
          <a:p>
            <a:pPr marL="0" indent="0">
              <a:buNone/>
            </a:pPr>
            <a:r>
              <a:rPr lang="ja-JP" altLang="en-US" sz="2400"/>
              <a:t>・建物</a:t>
            </a:r>
            <a:endParaRPr lang="en-US" altLang="ja-JP" sz="2400" dirty="0"/>
          </a:p>
          <a:p>
            <a:pPr marL="0" indent="0">
              <a:buNone/>
            </a:pPr>
            <a:r>
              <a:rPr lang="ja-JP" altLang="en-US" sz="2400"/>
              <a:t>固定資産税の納税通知書（</a:t>
            </a:r>
            <a:r>
              <a:rPr lang="en-US" altLang="ja-JP" sz="2400" dirty="0"/>
              <a:t>4〜5</a:t>
            </a:r>
            <a:r>
              <a:rPr lang="ja-JP" altLang="en-US" sz="2400"/>
              <a:t>月頃に届くもの）に記載の評価額をそのまま使用します。</a:t>
            </a:r>
            <a:endParaRPr lang="en-US" altLang="ja-JP" sz="2400" dirty="0"/>
          </a:p>
          <a:p>
            <a:pPr marL="0" indent="0">
              <a:buNone/>
            </a:pPr>
            <a:endParaRPr lang="en-US" altLang="ja-JP" sz="2400" dirty="0"/>
          </a:p>
        </p:txBody>
      </p:sp>
      <p:sp>
        <p:nvSpPr>
          <p:cNvPr id="4" name="スライド番号プレースホルダー 3">
            <a:extLst>
              <a:ext uri="{FF2B5EF4-FFF2-40B4-BE49-F238E27FC236}">
                <a16:creationId xmlns:a16="http://schemas.microsoft.com/office/drawing/2014/main" id="{52DCB18C-8170-6557-8705-E4DDC35292EA}"/>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spTree>
    <p:extLst>
      <p:ext uri="{BB962C8B-B14F-4D97-AF65-F5344CB8AC3E}">
        <p14:creationId xmlns:p14="http://schemas.microsoft.com/office/powerpoint/2010/main" val="1317949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1ED39A3-AD44-02C2-A1E3-4A4283BF7B55}"/>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617AA9DA-6FF5-DBC6-F471-8764A8D626BE}"/>
              </a:ext>
            </a:extLst>
          </p:cNvPr>
          <p:cNvSpPr>
            <a:spLocks noGrp="1"/>
          </p:cNvSpPr>
          <p:nvPr>
            <p:ph idx="1"/>
          </p:nvPr>
        </p:nvSpPr>
        <p:spPr/>
        <p:txBody>
          <a:bodyPr>
            <a:normAutofit/>
          </a:bodyPr>
          <a:lstStyle/>
          <a:p>
            <a:pPr marL="0" indent="0">
              <a:buNone/>
            </a:pPr>
            <a:r>
              <a:rPr kumimoji="1" lang="ja-JP" altLang="en-US" sz="2400"/>
              <a:t>・株の評価方法</a:t>
            </a:r>
            <a:endParaRPr kumimoji="1" lang="en-US" altLang="ja-JP" sz="2400" dirty="0"/>
          </a:p>
          <a:p>
            <a:pPr marL="0" indent="0">
              <a:buNone/>
            </a:pPr>
            <a:endParaRPr lang="en-US" altLang="ja-JP" sz="2400" dirty="0"/>
          </a:p>
          <a:p>
            <a:pPr marL="0" indent="0">
              <a:buNone/>
            </a:pPr>
            <a:r>
              <a:rPr lang="ja-JP" altLang="en-US" sz="2400"/>
              <a:t>以下の</a:t>
            </a:r>
            <a:r>
              <a:rPr lang="en-US" altLang="ja-JP" sz="2400" dirty="0"/>
              <a:t>4</a:t>
            </a:r>
            <a:r>
              <a:rPr lang="ja-JP" altLang="en-US" sz="2400"/>
              <a:t>つの金額の中で</a:t>
            </a:r>
            <a:r>
              <a:rPr lang="ja-JP" altLang="en-US" sz="2400">
                <a:solidFill>
                  <a:srgbClr val="FF0000"/>
                </a:solidFill>
              </a:rPr>
              <a:t>一番低い</a:t>
            </a:r>
            <a:r>
              <a:rPr lang="ja-JP" altLang="en-US" sz="2400"/>
              <a:t>金額を使用します。</a:t>
            </a:r>
            <a:endParaRPr lang="en-US" altLang="ja-JP" sz="2400" dirty="0"/>
          </a:p>
          <a:p>
            <a:pPr marL="0" indent="0">
              <a:buNone/>
            </a:pPr>
            <a:r>
              <a:rPr kumimoji="1" lang="ja-JP" altLang="en-US" sz="2400"/>
              <a:t>・亡くなった日の終値</a:t>
            </a:r>
            <a:endParaRPr kumimoji="1" lang="en-US" altLang="ja-JP" sz="2400" dirty="0"/>
          </a:p>
          <a:p>
            <a:pPr marL="0" indent="0">
              <a:buNone/>
            </a:pPr>
            <a:r>
              <a:rPr lang="ja-JP" altLang="en-US" sz="2400"/>
              <a:t>・亡くなった月の終値の平均</a:t>
            </a:r>
            <a:endParaRPr lang="en-US" altLang="ja-JP" sz="2400" dirty="0"/>
          </a:p>
          <a:p>
            <a:pPr marL="0" indent="0">
              <a:buNone/>
            </a:pPr>
            <a:r>
              <a:rPr lang="ja-JP" altLang="en-US" sz="2400"/>
              <a:t>・亡くなった前月の終値の平均</a:t>
            </a:r>
            <a:endParaRPr lang="en-US" altLang="ja-JP" sz="2400" dirty="0"/>
          </a:p>
          <a:p>
            <a:pPr marL="0" indent="0">
              <a:buNone/>
            </a:pPr>
            <a:r>
              <a:rPr lang="ja-JP" altLang="en-US" sz="2400"/>
              <a:t>・亡くなった前前月の終値の平均</a:t>
            </a:r>
            <a:endParaRPr lang="en-US" altLang="ja-JP" sz="2400" dirty="0"/>
          </a:p>
          <a:p>
            <a:pPr marL="0" indent="0">
              <a:buNone/>
            </a:pPr>
            <a:endParaRPr lang="en-US" altLang="ja-JP" sz="2400" dirty="0"/>
          </a:p>
          <a:p>
            <a:pPr marL="0" indent="0">
              <a:buNone/>
            </a:pPr>
            <a:r>
              <a:rPr kumimoji="1" lang="ja-JP" altLang="en-US" sz="2400"/>
              <a:t>上記で算出した金額に株数をかけることで株の相続税評価額を計算することが可能です。</a:t>
            </a:r>
            <a:endParaRPr kumimoji="1" lang="en-US" altLang="ja-JP" sz="2400" dirty="0"/>
          </a:p>
          <a:p>
            <a:pPr marL="0" indent="0">
              <a:buNone/>
            </a:pPr>
            <a:endParaRPr kumimoji="1" lang="ja-JP" altLang="en-US" sz="2400"/>
          </a:p>
        </p:txBody>
      </p:sp>
      <p:sp>
        <p:nvSpPr>
          <p:cNvPr id="4" name="スライド番号プレースホルダー 3">
            <a:extLst>
              <a:ext uri="{FF2B5EF4-FFF2-40B4-BE49-F238E27FC236}">
                <a16:creationId xmlns:a16="http://schemas.microsoft.com/office/drawing/2014/main" id="{0847D6B8-93F9-1592-CF0E-541728862BE3}"/>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spTree>
    <p:extLst>
      <p:ext uri="{BB962C8B-B14F-4D97-AF65-F5344CB8AC3E}">
        <p14:creationId xmlns:p14="http://schemas.microsoft.com/office/powerpoint/2010/main" val="3104263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40776B7-E165-138C-CC32-A5D999C86738}"/>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D262F669-80C5-ACED-2A14-EE0BDDC38A19}"/>
              </a:ext>
            </a:extLst>
          </p:cNvPr>
          <p:cNvSpPr>
            <a:spLocks noGrp="1"/>
          </p:cNvSpPr>
          <p:nvPr>
            <p:ph idx="1"/>
          </p:nvPr>
        </p:nvSpPr>
        <p:spPr>
          <a:xfrm>
            <a:off x="628650" y="791154"/>
            <a:ext cx="7886700" cy="4936984"/>
          </a:xfrm>
        </p:spPr>
        <p:txBody>
          <a:bodyPr>
            <a:normAutofit/>
          </a:bodyPr>
          <a:lstStyle/>
          <a:p>
            <a:pPr marL="0" indent="0">
              <a:buNone/>
            </a:pPr>
            <a:r>
              <a:rPr kumimoji="1" lang="ja-JP" altLang="en-US" sz="2400"/>
              <a:t>・保険契約の評価方法</a:t>
            </a:r>
            <a:endParaRPr kumimoji="1" lang="en-US" altLang="ja-JP" sz="2400" dirty="0"/>
          </a:p>
          <a:p>
            <a:pPr marL="0" indent="0">
              <a:buNone/>
            </a:pPr>
            <a:r>
              <a:rPr lang="ja-JP" altLang="en-US" sz="2400"/>
              <a:t>火災保険などの亡くなった方が契約者である保険も財産の一部となります。亡くなった日にもし解約していたら手元にお金がいくら返ってきたか？を保険会社に問い合わせる必要があります。これを</a:t>
            </a:r>
            <a:r>
              <a:rPr lang="ja-JP" altLang="en-US" sz="2400">
                <a:solidFill>
                  <a:srgbClr val="FF0000"/>
                </a:solidFill>
              </a:rPr>
              <a:t>解約返戻金</a:t>
            </a:r>
            <a:r>
              <a:rPr lang="ja-JP" altLang="en-US" sz="2400"/>
              <a:t>といいます。</a:t>
            </a:r>
            <a:endParaRPr lang="en-US" altLang="ja-JP" sz="2400" dirty="0"/>
          </a:p>
          <a:p>
            <a:pPr marL="0" indent="0">
              <a:buNone/>
            </a:pPr>
            <a:endParaRPr lang="en-US" altLang="ja-JP" sz="2400" dirty="0"/>
          </a:p>
          <a:p>
            <a:pPr marL="0" indent="0">
              <a:buNone/>
            </a:pPr>
            <a:r>
              <a:rPr lang="ja-JP" altLang="en-US" sz="2400"/>
              <a:t>・その他財産の評価</a:t>
            </a:r>
            <a:endParaRPr lang="en-US" altLang="ja-JP" sz="2400" dirty="0"/>
          </a:p>
          <a:p>
            <a:pPr marL="0" indent="0">
              <a:buNone/>
            </a:pPr>
            <a:r>
              <a:rPr kumimoji="1" lang="ja-JP" altLang="en-US" sz="2400"/>
              <a:t>電話番号（</a:t>
            </a:r>
            <a:r>
              <a:rPr kumimoji="1" lang="en-US" altLang="ja-JP" sz="2400" dirty="0"/>
              <a:t>NTT</a:t>
            </a:r>
            <a:r>
              <a:rPr kumimoji="1" lang="ja-JP" altLang="en-US" sz="2400"/>
              <a:t>）は</a:t>
            </a:r>
            <a:r>
              <a:rPr kumimoji="1" lang="en-US" altLang="ja-JP" sz="2400" dirty="0"/>
              <a:t>1</a:t>
            </a:r>
            <a:r>
              <a:rPr lang="ja-JP" altLang="en-US" sz="2400"/>
              <a:t>回線</a:t>
            </a:r>
            <a:r>
              <a:rPr lang="en-US" altLang="ja-JP" sz="2400" dirty="0"/>
              <a:t>1,500</a:t>
            </a:r>
            <a:r>
              <a:rPr lang="ja-JP" altLang="en-US" sz="2400"/>
              <a:t>円で評価します。</a:t>
            </a:r>
            <a:endParaRPr lang="en-US" altLang="ja-JP" sz="2400" dirty="0"/>
          </a:p>
          <a:p>
            <a:pPr marL="0" indent="0">
              <a:buNone/>
            </a:pPr>
            <a:r>
              <a:rPr kumimoji="1" lang="ja-JP" altLang="en-US" sz="2400"/>
              <a:t>家具・家電等の家財道具は「家財道具一式」として評価を実施します。</a:t>
            </a:r>
            <a:endParaRPr kumimoji="1" lang="en-US" altLang="ja-JP" sz="2400" dirty="0"/>
          </a:p>
          <a:p>
            <a:pPr marL="0" indent="0">
              <a:buNone/>
            </a:pPr>
            <a:endParaRPr lang="en-US" altLang="ja-JP" sz="2400" dirty="0"/>
          </a:p>
        </p:txBody>
      </p:sp>
      <p:sp>
        <p:nvSpPr>
          <p:cNvPr id="4" name="スライド番号プレースホルダー 3">
            <a:extLst>
              <a:ext uri="{FF2B5EF4-FFF2-40B4-BE49-F238E27FC236}">
                <a16:creationId xmlns:a16="http://schemas.microsoft.com/office/drawing/2014/main" id="{81F4FB6A-6C44-A78B-8562-ABE2D1FE14E2}"/>
              </a:ext>
            </a:extLst>
          </p:cNvPr>
          <p:cNvSpPr>
            <a:spLocks noGrp="1"/>
          </p:cNvSpPr>
          <p:nvPr>
            <p:ph type="sldNum" sz="quarter" idx="4"/>
          </p:nvPr>
        </p:nvSpPr>
        <p:spPr/>
        <p:txBody>
          <a:bodyPr/>
          <a:lstStyle/>
          <a:p>
            <a:fld id="{3B436069-AED8-6F41-96C9-27086F582EDC}" type="slidenum">
              <a:rPr kumimoji="1" lang="ja-JP" altLang="en-US" smtClean="0"/>
              <a:t>9</a:t>
            </a:fld>
            <a:endParaRPr kumimoji="1" lang="ja-JP" altLang="en-US"/>
          </a:p>
        </p:txBody>
      </p:sp>
    </p:spTree>
    <p:extLst>
      <p:ext uri="{BB962C8B-B14F-4D97-AF65-F5344CB8AC3E}">
        <p14:creationId xmlns:p14="http://schemas.microsoft.com/office/powerpoint/2010/main" val="4156234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3A0AE3-F517-6B0A-663E-CD32788FB84A}"/>
              </a:ext>
            </a:extLst>
          </p:cNvPr>
          <p:cNvSpPr>
            <a:spLocks noGrp="1"/>
          </p:cNvSpPr>
          <p:nvPr>
            <p:ph type="title"/>
          </p:nvPr>
        </p:nvSpPr>
        <p:spPr/>
        <p:txBody>
          <a:bodyPr/>
          <a:lstStyle/>
          <a:p>
            <a:r>
              <a:rPr kumimoji="1" lang="ja-JP" altLang="en-US"/>
              <a:t>相続税の計算方法</a:t>
            </a:r>
          </a:p>
        </p:txBody>
      </p:sp>
      <p:sp>
        <p:nvSpPr>
          <p:cNvPr id="3" name="コンテンツ プレースホルダー 2">
            <a:extLst>
              <a:ext uri="{FF2B5EF4-FFF2-40B4-BE49-F238E27FC236}">
                <a16:creationId xmlns:a16="http://schemas.microsoft.com/office/drawing/2014/main" id="{2F8C746F-1F09-C128-0A18-13627687A290}"/>
              </a:ext>
            </a:extLst>
          </p:cNvPr>
          <p:cNvSpPr>
            <a:spLocks noGrp="1"/>
          </p:cNvSpPr>
          <p:nvPr>
            <p:ph idx="1"/>
          </p:nvPr>
        </p:nvSpPr>
        <p:spPr>
          <a:xfrm>
            <a:off x="628650" y="791153"/>
            <a:ext cx="6161033" cy="5553767"/>
          </a:xfrm>
        </p:spPr>
        <p:txBody>
          <a:bodyPr>
            <a:normAutofit/>
          </a:bodyPr>
          <a:lstStyle/>
          <a:p>
            <a:pPr marL="0" indent="0">
              <a:buNone/>
            </a:pPr>
            <a:r>
              <a:rPr kumimoji="1" lang="ja-JP" altLang="en-US" sz="1600"/>
              <a:t>相続人が配偶者と子ども</a:t>
            </a:r>
            <a:r>
              <a:rPr kumimoji="1" lang="en-US" altLang="ja-JP" sz="1600" dirty="0"/>
              <a:t>2</a:t>
            </a:r>
            <a:r>
              <a:rPr kumimoji="1" lang="ja-JP" altLang="en-US" sz="1600"/>
              <a:t>人、財産が</a:t>
            </a:r>
            <a:r>
              <a:rPr kumimoji="1" lang="en-US" altLang="ja-JP" sz="1600" dirty="0"/>
              <a:t>1</a:t>
            </a:r>
            <a:r>
              <a:rPr kumimoji="1" lang="ja-JP" altLang="en-US" sz="1600"/>
              <a:t>億円の場合</a:t>
            </a:r>
            <a:endParaRPr kumimoji="1" lang="en-US" altLang="ja-JP" sz="1600" dirty="0"/>
          </a:p>
          <a:p>
            <a:pPr marL="0" indent="0">
              <a:buNone/>
            </a:pPr>
            <a:endParaRPr lang="en-US" altLang="ja-JP" sz="1600" dirty="0"/>
          </a:p>
          <a:p>
            <a:pPr marL="0" indent="0">
              <a:buNone/>
            </a:pPr>
            <a:r>
              <a:rPr lang="en-US" altLang="ja-JP" sz="1600" dirty="0"/>
              <a:t>①</a:t>
            </a:r>
            <a:r>
              <a:rPr lang="ja-JP" altLang="en-US" sz="1600"/>
              <a:t>相続財産から基礎控除を引きます</a:t>
            </a:r>
            <a:r>
              <a:rPr lang="ja-JP" altLang="en-US" sz="1100"/>
              <a:t>（</a:t>
            </a:r>
            <a:r>
              <a:rPr lang="en-US" altLang="ja-JP" sz="1100" dirty="0"/>
              <a:t>※</a:t>
            </a:r>
            <a:r>
              <a:rPr lang="ja-JP" altLang="en-US" sz="1100"/>
              <a:t>みなし相続財産はないものとします）</a:t>
            </a:r>
            <a:endParaRPr lang="en-US" altLang="ja-JP" sz="1600" dirty="0"/>
          </a:p>
          <a:p>
            <a:pPr marL="0" indent="0">
              <a:buNone/>
            </a:pPr>
            <a:r>
              <a:rPr lang="en-US" altLang="ja-JP" sz="1600" dirty="0"/>
              <a:t>10,000</a:t>
            </a:r>
            <a:r>
              <a:rPr lang="ja-JP" altLang="en-US" sz="1600"/>
              <a:t>万円</a:t>
            </a:r>
            <a:r>
              <a:rPr lang="en-US" altLang="ja-JP" sz="1600" dirty="0"/>
              <a:t>-4,800</a:t>
            </a:r>
            <a:r>
              <a:rPr lang="ja-JP" altLang="en-US" sz="1600"/>
              <a:t>万円</a:t>
            </a:r>
            <a:r>
              <a:rPr lang="en-US" altLang="ja-JP" sz="1600" dirty="0"/>
              <a:t>=5,200</a:t>
            </a:r>
            <a:r>
              <a:rPr lang="ja-JP" altLang="en-US" sz="1600"/>
              <a:t>万円</a:t>
            </a:r>
            <a:endParaRPr lang="en-US" altLang="ja-JP" sz="1600" dirty="0"/>
          </a:p>
          <a:p>
            <a:pPr marL="0" indent="0">
              <a:buNone/>
            </a:pPr>
            <a:r>
              <a:rPr lang="en-US" altLang="ja-JP" sz="1600" dirty="0"/>
              <a:t>②</a:t>
            </a:r>
            <a:r>
              <a:rPr lang="ja-JP" altLang="en-US" sz="1600"/>
              <a:t>それぞれの法定相続分にお金を割り振ります。</a:t>
            </a:r>
            <a:endParaRPr lang="en-US" altLang="ja-JP" sz="1600" dirty="0"/>
          </a:p>
          <a:p>
            <a:pPr marL="0" indent="0">
              <a:buNone/>
            </a:pPr>
            <a:r>
              <a:rPr lang="ja-JP" altLang="en-US" sz="1600"/>
              <a:t>配偶者</a:t>
            </a:r>
            <a:r>
              <a:rPr lang="en-US" altLang="ja-JP" sz="1600" dirty="0"/>
              <a:t>A  1/2</a:t>
            </a:r>
            <a:r>
              <a:rPr lang="ja-JP" altLang="en-US" sz="1600"/>
              <a:t>（</a:t>
            </a:r>
            <a:r>
              <a:rPr lang="en-US" altLang="ja-JP" sz="1600" dirty="0"/>
              <a:t>2,600</a:t>
            </a:r>
            <a:r>
              <a:rPr lang="ja-JP" altLang="en-US" sz="1600"/>
              <a:t>万円）</a:t>
            </a:r>
            <a:r>
              <a:rPr lang="en-US" altLang="ja-JP" sz="1600" dirty="0"/>
              <a:t>2,600</a:t>
            </a:r>
            <a:r>
              <a:rPr lang="ja-JP" altLang="en-US" sz="1600"/>
              <a:t>万円</a:t>
            </a:r>
            <a:r>
              <a:rPr lang="en-US" altLang="ja-JP" sz="1600" dirty="0"/>
              <a:t>×15</a:t>
            </a:r>
            <a:r>
              <a:rPr lang="ja-JP" altLang="en-US" sz="1600"/>
              <a:t>％</a:t>
            </a:r>
            <a:r>
              <a:rPr lang="en-US" altLang="ja-JP" sz="1600" dirty="0"/>
              <a:t>-50</a:t>
            </a:r>
            <a:r>
              <a:rPr lang="ja-JP" altLang="en-US" sz="1600"/>
              <a:t>万円</a:t>
            </a:r>
            <a:r>
              <a:rPr lang="en-US" altLang="ja-JP" sz="1600" dirty="0"/>
              <a:t>=340</a:t>
            </a:r>
            <a:r>
              <a:rPr lang="ja-JP" altLang="en-US" sz="1600"/>
              <a:t>万円</a:t>
            </a:r>
            <a:endParaRPr lang="en-US" altLang="ja-JP" sz="1600" dirty="0"/>
          </a:p>
          <a:p>
            <a:pPr marL="0" indent="0">
              <a:buNone/>
            </a:pPr>
            <a:r>
              <a:rPr lang="ja-JP" altLang="en-US" sz="1600"/>
              <a:t>子ども</a:t>
            </a:r>
            <a:r>
              <a:rPr lang="en-US" altLang="ja-JP" sz="1600" dirty="0"/>
              <a:t>B</a:t>
            </a:r>
            <a:r>
              <a:rPr lang="ja-JP" altLang="en-US" sz="1600"/>
              <a:t>　</a:t>
            </a:r>
            <a:r>
              <a:rPr lang="en-US" altLang="ja-JP" sz="1600" dirty="0"/>
              <a:t>1/4</a:t>
            </a:r>
            <a:r>
              <a:rPr lang="ja-JP" altLang="en-US" sz="1600"/>
              <a:t>（</a:t>
            </a:r>
            <a:r>
              <a:rPr lang="en-US" altLang="ja-JP" sz="1600" dirty="0"/>
              <a:t>1,300</a:t>
            </a:r>
            <a:r>
              <a:rPr lang="ja-JP" altLang="en-US" sz="1600"/>
              <a:t>万円）</a:t>
            </a:r>
            <a:r>
              <a:rPr lang="en-US" altLang="ja-JP" sz="1600" dirty="0"/>
              <a:t>1,300</a:t>
            </a:r>
            <a:r>
              <a:rPr lang="ja-JP" altLang="en-US" sz="1600"/>
              <a:t>万円</a:t>
            </a:r>
            <a:r>
              <a:rPr lang="en-US" altLang="ja-JP" sz="1600" dirty="0"/>
              <a:t>×15</a:t>
            </a:r>
            <a:r>
              <a:rPr lang="ja-JP" altLang="en-US" sz="1600"/>
              <a:t>％</a:t>
            </a:r>
            <a:r>
              <a:rPr lang="en-US" altLang="ja-JP" sz="1600" dirty="0"/>
              <a:t>-50</a:t>
            </a:r>
            <a:r>
              <a:rPr lang="ja-JP" altLang="en-US" sz="1600"/>
              <a:t>万円</a:t>
            </a:r>
            <a:r>
              <a:rPr lang="en-US" altLang="ja-JP" sz="1600" dirty="0"/>
              <a:t>=145</a:t>
            </a:r>
            <a:r>
              <a:rPr lang="ja-JP" altLang="en-US" sz="1600"/>
              <a:t>万円</a:t>
            </a:r>
            <a:endParaRPr lang="en-US" altLang="ja-JP" sz="1600" dirty="0"/>
          </a:p>
          <a:p>
            <a:pPr marL="0" indent="0">
              <a:buNone/>
            </a:pPr>
            <a:r>
              <a:rPr lang="ja-JP" altLang="en-US" sz="1600"/>
              <a:t>子ども</a:t>
            </a:r>
            <a:r>
              <a:rPr lang="en-US" altLang="ja-JP" sz="1600" dirty="0"/>
              <a:t>C</a:t>
            </a:r>
            <a:r>
              <a:rPr lang="ja-JP" altLang="en-US" sz="1600"/>
              <a:t>　</a:t>
            </a:r>
            <a:r>
              <a:rPr lang="en-US" altLang="ja-JP" sz="1600" dirty="0"/>
              <a:t>1/4</a:t>
            </a:r>
            <a:r>
              <a:rPr lang="ja-JP" altLang="en-US" sz="1600"/>
              <a:t>（</a:t>
            </a:r>
            <a:r>
              <a:rPr lang="en-US" altLang="ja-JP" sz="1600" dirty="0"/>
              <a:t>1,300</a:t>
            </a:r>
            <a:r>
              <a:rPr lang="ja-JP" altLang="en-US" sz="1600"/>
              <a:t>万円）</a:t>
            </a:r>
            <a:r>
              <a:rPr lang="en-US" altLang="ja-JP" sz="1600" dirty="0"/>
              <a:t>1,300</a:t>
            </a:r>
            <a:r>
              <a:rPr lang="ja-JP" altLang="en-US" sz="1600"/>
              <a:t>万円</a:t>
            </a:r>
            <a:r>
              <a:rPr lang="en-US" altLang="ja-JP" sz="1600" dirty="0"/>
              <a:t>×15</a:t>
            </a:r>
            <a:r>
              <a:rPr lang="ja-JP" altLang="en-US" sz="1600"/>
              <a:t>％</a:t>
            </a:r>
            <a:r>
              <a:rPr lang="en-US" altLang="ja-JP" sz="1600" dirty="0"/>
              <a:t>-50</a:t>
            </a:r>
            <a:r>
              <a:rPr lang="ja-JP" altLang="en-US" sz="1600"/>
              <a:t>万円</a:t>
            </a:r>
            <a:r>
              <a:rPr lang="en-US" altLang="ja-JP" sz="1600" dirty="0"/>
              <a:t>=145</a:t>
            </a:r>
            <a:r>
              <a:rPr lang="ja-JP" altLang="en-US" sz="1600"/>
              <a:t>万円</a:t>
            </a:r>
            <a:endParaRPr lang="en-US" altLang="ja-JP" sz="1600" dirty="0"/>
          </a:p>
          <a:p>
            <a:pPr marL="0" indent="0">
              <a:buNone/>
            </a:pPr>
            <a:r>
              <a:rPr lang="en-US" altLang="ja-JP" sz="1600" dirty="0"/>
              <a:t>③</a:t>
            </a:r>
            <a:r>
              <a:rPr lang="ja-JP" altLang="en-US" sz="1600"/>
              <a:t>相続税の総額を実際の取得割合で按分します。</a:t>
            </a:r>
            <a:endParaRPr lang="en-US" altLang="ja-JP" sz="1600" dirty="0"/>
          </a:p>
          <a:p>
            <a:pPr marL="0" indent="0">
              <a:buNone/>
            </a:pPr>
            <a:r>
              <a:rPr lang="en-US" altLang="ja-JP" sz="1600" dirty="0"/>
              <a:t>340</a:t>
            </a:r>
            <a:r>
              <a:rPr lang="ja-JP" altLang="en-US" sz="1600"/>
              <a:t>万円＋</a:t>
            </a:r>
            <a:r>
              <a:rPr lang="en-US" altLang="ja-JP" sz="1600" dirty="0"/>
              <a:t>145</a:t>
            </a:r>
            <a:r>
              <a:rPr lang="ja-JP" altLang="en-US" sz="1600"/>
              <a:t>万円＋</a:t>
            </a:r>
            <a:r>
              <a:rPr lang="en-US" altLang="ja-JP" sz="1600" dirty="0"/>
              <a:t>145</a:t>
            </a:r>
            <a:r>
              <a:rPr lang="ja-JP" altLang="en-US" sz="1600"/>
              <a:t>万円</a:t>
            </a:r>
            <a:r>
              <a:rPr lang="en-US" altLang="ja-JP" sz="1600" dirty="0"/>
              <a:t>=630</a:t>
            </a:r>
            <a:r>
              <a:rPr lang="ja-JP" altLang="en-US" sz="1600"/>
              <a:t>万円（相続税の総額）</a:t>
            </a:r>
            <a:endParaRPr lang="en-US" altLang="ja-JP" sz="1600" dirty="0"/>
          </a:p>
          <a:p>
            <a:pPr marL="0" indent="0">
              <a:buNone/>
            </a:pPr>
            <a:r>
              <a:rPr lang="ja-JP" altLang="en-US" sz="1600"/>
              <a:t>これを実際に取得した財産額で案分する。</a:t>
            </a:r>
            <a:endParaRPr lang="en-US" altLang="ja-JP" sz="1600" dirty="0"/>
          </a:p>
          <a:p>
            <a:pPr marL="0" indent="0">
              <a:buNone/>
            </a:pPr>
            <a:r>
              <a:rPr lang="ja-JP" altLang="en-US" sz="1600"/>
              <a:t>実際の取得割合→</a:t>
            </a:r>
            <a:r>
              <a:rPr lang="en-US" altLang="ja-JP" sz="1600" dirty="0"/>
              <a:t>A</a:t>
            </a:r>
            <a:r>
              <a:rPr lang="ja-JP" altLang="en-US" sz="1600"/>
              <a:t>が</a:t>
            </a:r>
            <a:r>
              <a:rPr lang="en-US" altLang="ja-JP" sz="1600" dirty="0"/>
              <a:t>70</a:t>
            </a:r>
            <a:r>
              <a:rPr lang="ja-JP" altLang="en-US" sz="1600"/>
              <a:t>％　</a:t>
            </a:r>
            <a:r>
              <a:rPr lang="en-US" altLang="ja-JP" sz="1600" dirty="0"/>
              <a:t>B</a:t>
            </a:r>
            <a:r>
              <a:rPr lang="ja-JP" altLang="en-US" sz="1600"/>
              <a:t>が</a:t>
            </a:r>
            <a:r>
              <a:rPr lang="en-US" altLang="ja-JP" sz="1600" dirty="0"/>
              <a:t>30</a:t>
            </a:r>
            <a:r>
              <a:rPr lang="ja-JP" altLang="en-US" sz="1600"/>
              <a:t>％　</a:t>
            </a:r>
            <a:r>
              <a:rPr lang="en-US" altLang="ja-JP" sz="1600" dirty="0"/>
              <a:t>C</a:t>
            </a:r>
            <a:r>
              <a:rPr lang="ja-JP" altLang="en-US" sz="1600"/>
              <a:t>が</a:t>
            </a:r>
            <a:r>
              <a:rPr lang="en-US" altLang="ja-JP" sz="1600" dirty="0"/>
              <a:t>0</a:t>
            </a:r>
            <a:r>
              <a:rPr lang="ja-JP" altLang="en-US" sz="1600"/>
              <a:t>％</a:t>
            </a:r>
            <a:endParaRPr lang="en-US" altLang="ja-JP" sz="1600" dirty="0"/>
          </a:p>
          <a:p>
            <a:pPr marL="0" indent="0">
              <a:buNone/>
            </a:pPr>
            <a:r>
              <a:rPr lang="en-US" altLang="ja-JP" sz="1600" dirty="0"/>
              <a:t>A</a:t>
            </a:r>
            <a:r>
              <a:rPr lang="ja-JP" altLang="en-US" sz="1600"/>
              <a:t>さん　</a:t>
            </a:r>
            <a:r>
              <a:rPr lang="en-US" altLang="ja-JP" sz="1600" dirty="0"/>
              <a:t>630</a:t>
            </a:r>
            <a:r>
              <a:rPr lang="ja-JP" altLang="en-US" sz="1600"/>
              <a:t>万円</a:t>
            </a:r>
            <a:r>
              <a:rPr lang="en-US" altLang="ja-JP" sz="1600" dirty="0"/>
              <a:t>×70</a:t>
            </a:r>
            <a:r>
              <a:rPr lang="ja-JP" altLang="en-US" sz="1600"/>
              <a:t>％</a:t>
            </a:r>
            <a:r>
              <a:rPr lang="en-US" altLang="ja-JP" sz="1600" dirty="0"/>
              <a:t>=441</a:t>
            </a:r>
            <a:r>
              <a:rPr lang="ja-JP" altLang="en-US" sz="1600"/>
              <a:t>万円→</a:t>
            </a:r>
            <a:r>
              <a:rPr lang="en-US" altLang="ja-JP" sz="1600" dirty="0"/>
              <a:t>0</a:t>
            </a:r>
            <a:r>
              <a:rPr lang="ja-JP" altLang="en-US" sz="1600"/>
              <a:t>円（配偶者特例活用）</a:t>
            </a:r>
            <a:endParaRPr lang="en-US" altLang="ja-JP" sz="1600" dirty="0"/>
          </a:p>
          <a:p>
            <a:pPr marL="0" indent="0">
              <a:buNone/>
            </a:pPr>
            <a:r>
              <a:rPr lang="en-US" altLang="ja-JP" sz="1600" dirty="0"/>
              <a:t>B</a:t>
            </a:r>
            <a:r>
              <a:rPr lang="ja-JP" altLang="en-US" sz="1600"/>
              <a:t>さん　</a:t>
            </a:r>
            <a:r>
              <a:rPr lang="en-US" altLang="ja-JP" sz="1600" dirty="0"/>
              <a:t>630</a:t>
            </a:r>
            <a:r>
              <a:rPr lang="ja-JP" altLang="en-US" sz="1600"/>
              <a:t>万円</a:t>
            </a:r>
            <a:r>
              <a:rPr lang="en-US" altLang="ja-JP" sz="1600" dirty="0"/>
              <a:t>×30</a:t>
            </a:r>
            <a:r>
              <a:rPr lang="ja-JP" altLang="en-US" sz="1600"/>
              <a:t>％</a:t>
            </a:r>
            <a:r>
              <a:rPr lang="en-US" altLang="ja-JP" sz="1600" dirty="0"/>
              <a:t>=189</a:t>
            </a:r>
            <a:r>
              <a:rPr lang="ja-JP" altLang="en-US" sz="1600"/>
              <a:t>万円</a:t>
            </a:r>
            <a:endParaRPr lang="en-US" altLang="ja-JP" sz="1600" dirty="0"/>
          </a:p>
          <a:p>
            <a:pPr marL="0" indent="0">
              <a:buNone/>
            </a:pPr>
            <a:r>
              <a:rPr lang="en-US" altLang="ja-JP" sz="1600" dirty="0"/>
              <a:t>C</a:t>
            </a:r>
            <a:r>
              <a:rPr lang="ja-JP" altLang="en-US" sz="1600"/>
              <a:t>さん　</a:t>
            </a:r>
            <a:r>
              <a:rPr lang="en-US" altLang="ja-JP" sz="1600" dirty="0"/>
              <a:t>630</a:t>
            </a:r>
            <a:r>
              <a:rPr lang="ja-JP" altLang="en-US" sz="1600"/>
              <a:t>万円</a:t>
            </a:r>
            <a:r>
              <a:rPr lang="en-US" altLang="ja-JP" sz="1600" dirty="0"/>
              <a:t>× 0</a:t>
            </a:r>
            <a:r>
              <a:rPr lang="ja-JP" altLang="en-US" sz="1600"/>
              <a:t>％</a:t>
            </a:r>
            <a:r>
              <a:rPr lang="en-US" altLang="ja-JP" sz="1600" dirty="0"/>
              <a:t>=</a:t>
            </a:r>
            <a:r>
              <a:rPr lang="ja-JP" altLang="en-US" sz="1600"/>
              <a:t>　</a:t>
            </a:r>
            <a:r>
              <a:rPr lang="en-US" altLang="ja-JP" sz="1600" dirty="0"/>
              <a:t>  0</a:t>
            </a:r>
            <a:r>
              <a:rPr lang="ja-JP" altLang="en-US" sz="1600"/>
              <a:t>円</a:t>
            </a:r>
            <a:endParaRPr lang="en-US" altLang="ja-JP" sz="1600" dirty="0"/>
          </a:p>
          <a:p>
            <a:pPr marL="0" indent="0">
              <a:buNone/>
            </a:pPr>
            <a:r>
              <a:rPr lang="ja-JP" altLang="en-US" sz="1600"/>
              <a:t>→</a:t>
            </a:r>
            <a:r>
              <a:rPr lang="ja-JP" altLang="en-US" sz="1600" u="sng"/>
              <a:t>結果、この場合納税する金額の総額は</a:t>
            </a:r>
            <a:r>
              <a:rPr lang="en-US" altLang="ja-JP" sz="1600" u="sng" dirty="0"/>
              <a:t>189</a:t>
            </a:r>
            <a:r>
              <a:rPr lang="ja-JP" altLang="en-US" sz="1600" u="sng"/>
              <a:t>万円となる。</a:t>
            </a:r>
            <a:endParaRPr lang="en-US" altLang="ja-JP" sz="1600" u="sng" dirty="0"/>
          </a:p>
          <a:p>
            <a:pPr marL="0" indent="0">
              <a:buNone/>
            </a:pPr>
            <a:endParaRPr lang="en-US" altLang="ja-JP" sz="1600" dirty="0"/>
          </a:p>
        </p:txBody>
      </p:sp>
      <p:sp>
        <p:nvSpPr>
          <p:cNvPr id="4" name="スライド番号プレースホルダー 3">
            <a:extLst>
              <a:ext uri="{FF2B5EF4-FFF2-40B4-BE49-F238E27FC236}">
                <a16:creationId xmlns:a16="http://schemas.microsoft.com/office/drawing/2014/main" id="{E6259990-EF3F-9AD4-53D4-2674FA2B9F60}"/>
              </a:ext>
            </a:extLst>
          </p:cNvPr>
          <p:cNvSpPr>
            <a:spLocks noGrp="1"/>
          </p:cNvSpPr>
          <p:nvPr>
            <p:ph type="sldNum" sz="quarter" idx="4"/>
          </p:nvPr>
        </p:nvSpPr>
        <p:spPr/>
        <p:txBody>
          <a:bodyPr/>
          <a:lstStyle/>
          <a:p>
            <a:fld id="{3B436069-AED8-6F41-96C9-27086F582EDC}" type="slidenum">
              <a:rPr kumimoji="1" lang="ja-JP" altLang="en-US" smtClean="0"/>
              <a:t>10</a:t>
            </a:fld>
            <a:endParaRPr kumimoji="1" lang="ja-JP" altLang="en-US"/>
          </a:p>
        </p:txBody>
      </p:sp>
      <p:pic>
        <p:nvPicPr>
          <p:cNvPr id="5" name="コンテンツ プレースホルダー 5">
            <a:extLst>
              <a:ext uri="{FF2B5EF4-FFF2-40B4-BE49-F238E27FC236}">
                <a16:creationId xmlns:a16="http://schemas.microsoft.com/office/drawing/2014/main" id="{24B405AA-965E-D0EA-729C-9239678E2248}"/>
              </a:ext>
            </a:extLst>
          </p:cNvPr>
          <p:cNvPicPr>
            <a:picLocks noChangeAspect="1"/>
          </p:cNvPicPr>
          <p:nvPr/>
        </p:nvPicPr>
        <p:blipFill>
          <a:blip r:embed="rId2"/>
          <a:stretch>
            <a:fillRect/>
          </a:stretch>
        </p:blipFill>
        <p:spPr>
          <a:xfrm>
            <a:off x="6141981" y="3532087"/>
            <a:ext cx="2812833" cy="2812833"/>
          </a:xfrm>
          <a:prstGeom prst="rect">
            <a:avLst/>
          </a:prstGeom>
        </p:spPr>
      </p:pic>
    </p:spTree>
    <p:extLst>
      <p:ext uri="{BB962C8B-B14F-4D97-AF65-F5344CB8AC3E}">
        <p14:creationId xmlns:p14="http://schemas.microsoft.com/office/powerpoint/2010/main" val="218708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21DB54-2406-8E59-F442-6A8555C859C6}"/>
              </a:ext>
            </a:extLst>
          </p:cNvPr>
          <p:cNvSpPr>
            <a:spLocks noGrp="1"/>
          </p:cNvSpPr>
          <p:nvPr>
            <p:ph type="title"/>
          </p:nvPr>
        </p:nvSpPr>
        <p:spPr/>
        <p:txBody>
          <a:bodyPr/>
          <a:lstStyle/>
          <a:p>
            <a:r>
              <a:rPr kumimoji="1" lang="ja-JP" altLang="en-US"/>
              <a:t>空き家の専門家として</a:t>
            </a:r>
          </a:p>
        </p:txBody>
      </p:sp>
      <p:sp>
        <p:nvSpPr>
          <p:cNvPr id="3" name="コンテンツ プレースホルダー 2">
            <a:extLst>
              <a:ext uri="{FF2B5EF4-FFF2-40B4-BE49-F238E27FC236}">
                <a16:creationId xmlns:a16="http://schemas.microsoft.com/office/drawing/2014/main" id="{81828316-EFDA-CF8F-1B8E-CFECE78701B8}"/>
              </a:ext>
            </a:extLst>
          </p:cNvPr>
          <p:cNvSpPr>
            <a:spLocks noGrp="1"/>
          </p:cNvSpPr>
          <p:nvPr>
            <p:ph idx="1"/>
          </p:nvPr>
        </p:nvSpPr>
        <p:spPr/>
        <p:txBody>
          <a:bodyPr>
            <a:normAutofit/>
          </a:bodyPr>
          <a:lstStyle/>
          <a:p>
            <a:pPr marL="0" indent="0">
              <a:buNone/>
            </a:pPr>
            <a:r>
              <a:rPr lang="ja-JP" altLang="en-US" sz="2400" u="sng"/>
              <a:t>「空き家課題」と「相続」は密接な関係があります。</a:t>
            </a:r>
            <a:endParaRPr lang="en-US" altLang="ja-JP" sz="2400" u="sng" dirty="0"/>
          </a:p>
          <a:p>
            <a:pPr marL="0" indent="0">
              <a:buNone/>
            </a:pPr>
            <a:r>
              <a:rPr lang="ja-JP" altLang="en-US" sz="2400"/>
              <a:t>空き家課題解決の専門家として、基本的な相続税に関する知識を紹介させていただきました。</a:t>
            </a:r>
            <a:endParaRPr lang="en-US" altLang="ja-JP" sz="2400" dirty="0"/>
          </a:p>
          <a:p>
            <a:pPr marL="0" indent="0">
              <a:buNone/>
            </a:pPr>
            <a:r>
              <a:rPr lang="ja-JP" altLang="en-US" sz="2400"/>
              <a:t>（令和</a:t>
            </a:r>
            <a:r>
              <a:rPr lang="en-US" altLang="ja-JP" sz="2400" dirty="0"/>
              <a:t>5</a:t>
            </a:r>
            <a:r>
              <a:rPr lang="ja-JP" altLang="en-US" sz="2400"/>
              <a:t>年</a:t>
            </a:r>
            <a:r>
              <a:rPr lang="en-US" altLang="ja-JP" sz="2400" dirty="0"/>
              <a:t>8</a:t>
            </a:r>
            <a:r>
              <a:rPr lang="ja-JP" altLang="en-US" sz="2400"/>
              <a:t>月の勉強会資料でも相続について触れています。併せて活用ください。）</a:t>
            </a:r>
            <a:endParaRPr lang="en-US" altLang="ja-JP" sz="2400" dirty="0"/>
          </a:p>
          <a:p>
            <a:pPr marL="0" indent="0">
              <a:buNone/>
            </a:pPr>
            <a:endParaRPr lang="en-US" altLang="ja-JP" sz="2400" dirty="0"/>
          </a:p>
          <a:p>
            <a:pPr marL="0" indent="0">
              <a:buNone/>
            </a:pPr>
            <a:r>
              <a:rPr lang="ja-JP" altLang="en-US" sz="2400">
                <a:solidFill>
                  <a:srgbClr val="FF0000"/>
                </a:solidFill>
              </a:rPr>
              <a:t>相続税に関する一般的な知識を習得し、話すことは問題ありませんが、未資格で相続税申告を代理等することは税理士法に抵触する行為となりますのでご注意ください。</a:t>
            </a:r>
            <a:endParaRPr lang="en-US" altLang="ja-JP" sz="2400" dirty="0">
              <a:solidFill>
                <a:srgbClr val="FF0000"/>
              </a:solidFill>
            </a:endParaRPr>
          </a:p>
          <a:p>
            <a:pPr marL="0" indent="0">
              <a:buNone/>
            </a:pPr>
            <a:endParaRPr lang="en-US" altLang="ja-JP" sz="2400" dirty="0"/>
          </a:p>
          <a:p>
            <a:pPr marL="0" indent="0">
              <a:buNone/>
            </a:pPr>
            <a:endParaRPr lang="en-US" altLang="ja-JP" sz="2400" dirty="0"/>
          </a:p>
        </p:txBody>
      </p:sp>
      <p:sp>
        <p:nvSpPr>
          <p:cNvPr id="4" name="スライド番号プレースホルダー 3">
            <a:extLst>
              <a:ext uri="{FF2B5EF4-FFF2-40B4-BE49-F238E27FC236}">
                <a16:creationId xmlns:a16="http://schemas.microsoft.com/office/drawing/2014/main" id="{42587728-6D40-F6BC-FCDD-ECC12EAF2A73}"/>
              </a:ext>
            </a:extLst>
          </p:cNvPr>
          <p:cNvSpPr>
            <a:spLocks noGrp="1"/>
          </p:cNvSpPr>
          <p:nvPr>
            <p:ph type="sldNum" sz="quarter" idx="4"/>
          </p:nvPr>
        </p:nvSpPr>
        <p:spPr/>
        <p:txBody>
          <a:bodyPr/>
          <a:lstStyle/>
          <a:p>
            <a:fld id="{3B436069-AED8-6F41-96C9-27086F582EDC}" type="slidenum">
              <a:rPr kumimoji="1" lang="ja-JP" altLang="en-US" smtClean="0"/>
              <a:t>11</a:t>
            </a:fld>
            <a:endParaRPr kumimoji="1" lang="ja-JP" altLang="en-US"/>
          </a:p>
        </p:txBody>
      </p:sp>
    </p:spTree>
    <p:extLst>
      <p:ext uri="{BB962C8B-B14F-4D97-AF65-F5344CB8AC3E}">
        <p14:creationId xmlns:p14="http://schemas.microsoft.com/office/powerpoint/2010/main" val="337770760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5656</TotalTime>
  <Words>1305</Words>
  <Application>Microsoft Macintosh PowerPoint</Application>
  <PresentationFormat>画面に合わせる (4:3)</PresentationFormat>
  <Paragraphs>111</Paragraphs>
  <Slides>11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11</vt:i4>
      </vt:variant>
    </vt:vector>
  </HeadingPairs>
  <TitlesOfParts>
    <vt:vector size="17" baseType="lpstr">
      <vt:lpstr>ＭＳ ゴシック</vt:lpstr>
      <vt:lpstr>游ゴシック</vt:lpstr>
      <vt:lpstr>Arial</vt:lpstr>
      <vt:lpstr>Calibri</vt:lpstr>
      <vt:lpstr>Calibri Light</vt:lpstr>
      <vt:lpstr>Office テーマ</vt:lpstr>
      <vt:lpstr> 一般社団法人 全国空き家アドバイザー協議会　　　○○県○○支部  令和５年１２月度例会 学習プログラム用 （過去の例会資料も参考にしてください）</vt:lpstr>
      <vt:lpstr>相続税について</vt:lpstr>
      <vt:lpstr>相続税計算における控除</vt:lpstr>
      <vt:lpstr>みなし相続財産の控除</vt:lpstr>
      <vt:lpstr>相続税の申告期限について</vt:lpstr>
      <vt:lpstr>相続税に関する特例</vt:lpstr>
      <vt:lpstr>代表的な財産の評価方法</vt:lpstr>
      <vt:lpstr>PowerPoint プレゼンテーション</vt:lpstr>
      <vt:lpstr>PowerPoint プレゼンテーション</vt:lpstr>
      <vt:lpstr>相続税の計算方法</vt:lpstr>
      <vt:lpstr>空き家の専門家として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健太 山名</cp:lastModifiedBy>
  <cp:revision>46</cp:revision>
  <dcterms:created xsi:type="dcterms:W3CDTF">2021-02-04T05:15:42Z</dcterms:created>
  <dcterms:modified xsi:type="dcterms:W3CDTF">2023-12-01T02:29:10Z</dcterms:modified>
</cp:coreProperties>
</file>