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5"/>
  </p:notesMasterIdLst>
  <p:sldIdLst>
    <p:sldId id="1874" r:id="rId2"/>
    <p:sldId id="1893" r:id="rId3"/>
    <p:sldId id="1904" r:id="rId4"/>
    <p:sldId id="1918" r:id="rId5"/>
    <p:sldId id="1895" r:id="rId6"/>
    <p:sldId id="1896" r:id="rId7"/>
    <p:sldId id="1905" r:id="rId8"/>
    <p:sldId id="1913" r:id="rId9"/>
    <p:sldId id="1914" r:id="rId10"/>
    <p:sldId id="1915" r:id="rId11"/>
    <p:sldId id="1916" r:id="rId12"/>
    <p:sldId id="2142533381" r:id="rId13"/>
    <p:sldId id="1917" r:id="rId14"/>
    <p:sldId id="2142533379" r:id="rId15"/>
    <p:sldId id="2142533380" r:id="rId16"/>
    <p:sldId id="2142533382" r:id="rId17"/>
    <p:sldId id="2142533387" r:id="rId18"/>
    <p:sldId id="2142533386" r:id="rId19"/>
    <p:sldId id="2142533385" r:id="rId20"/>
    <p:sldId id="1906" r:id="rId21"/>
    <p:sldId id="1897" r:id="rId22"/>
    <p:sldId id="1899" r:id="rId23"/>
    <p:sldId id="1903" r:id="rId24"/>
    <p:sldId id="1902" r:id="rId25"/>
    <p:sldId id="1883" r:id="rId26"/>
    <p:sldId id="1879" r:id="rId27"/>
    <p:sldId id="1907" r:id="rId28"/>
    <p:sldId id="2142533374" r:id="rId29"/>
    <p:sldId id="258" r:id="rId30"/>
    <p:sldId id="2142533373" r:id="rId31"/>
    <p:sldId id="2142533375" r:id="rId32"/>
    <p:sldId id="2142533345" r:id="rId33"/>
    <p:sldId id="2142533376"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52"/>
    <p:restoredTop sz="96327"/>
  </p:normalViewPr>
  <p:slideViewPr>
    <p:cSldViewPr snapToGrid="0" snapToObjects="1">
      <p:cViewPr>
        <p:scale>
          <a:sx n="146" d="100"/>
          <a:sy n="146" d="100"/>
        </p:scale>
        <p:origin x="1440" y="3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404DD0-A855-E141-9587-A5C3026538B3}" type="datetimeFigureOut">
              <a:rPr kumimoji="1" lang="ja-JP" altLang="en-US" smtClean="0"/>
              <a:t>2024/1/4</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669D67-3A3D-1243-9A5C-C350DC77C26E}" type="slidenum">
              <a:rPr kumimoji="1" lang="ja-JP" altLang="en-US" smtClean="0"/>
              <a:t>‹#›</a:t>
            </a:fld>
            <a:endParaRPr kumimoji="1" lang="ja-JP" altLang="en-US"/>
          </a:p>
        </p:txBody>
      </p:sp>
    </p:spTree>
    <p:extLst>
      <p:ext uri="{BB962C8B-B14F-4D97-AF65-F5344CB8AC3E}">
        <p14:creationId xmlns:p14="http://schemas.microsoft.com/office/powerpoint/2010/main" val="26090701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スライド イメージ プレースホルダー 1">
            <a:extLst>
              <a:ext uri="{FF2B5EF4-FFF2-40B4-BE49-F238E27FC236}">
                <a16:creationId xmlns:a16="http://schemas.microsoft.com/office/drawing/2014/main" id="{D1CE7B97-16B5-D94B-D798-8F9239A508B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ノート プレースホルダー 2">
            <a:extLst>
              <a:ext uri="{FF2B5EF4-FFF2-40B4-BE49-F238E27FC236}">
                <a16:creationId xmlns:a16="http://schemas.microsoft.com/office/drawing/2014/main" id="{2DCCA1B7-0B94-1832-F8CA-AB64896E74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ja-JP" altLang="en-US"/>
              <a:t>現在、急速に空き家・空き地に関する法改正・制度が確立</a:t>
            </a:r>
            <a:endParaRPr lang="en-US" altLang="ja-JP"/>
          </a:p>
          <a:p>
            <a:pPr eaLnBrk="1" hangingPunct="1">
              <a:spcBef>
                <a:spcPct val="0"/>
              </a:spcBef>
            </a:pPr>
            <a:r>
              <a:rPr lang="ja-JP" altLang="en-US"/>
              <a:t>国庫帰属制度、登記の義務化、とくそほうの改正</a:t>
            </a:r>
            <a:endParaRPr lang="en-US" altLang="ja-JP"/>
          </a:p>
          <a:p>
            <a:pPr eaLnBrk="1" hangingPunct="1">
              <a:spcBef>
                <a:spcPct val="0"/>
              </a:spcBef>
            </a:pPr>
            <a:endParaRPr lang="en-US" altLang="ja-JP"/>
          </a:p>
          <a:p>
            <a:pPr eaLnBrk="1" hangingPunct="1">
              <a:spcBef>
                <a:spcPct val="0"/>
              </a:spcBef>
            </a:pPr>
            <a:r>
              <a:rPr lang="ja-JP" altLang="en-US"/>
              <a:t>今回は特措法について</a:t>
            </a:r>
            <a:endParaRPr lang="en-US" altLang="ja-JP"/>
          </a:p>
          <a:p>
            <a:pPr eaLnBrk="1" hangingPunct="1">
              <a:spcBef>
                <a:spcPct val="0"/>
              </a:spcBef>
            </a:pPr>
            <a:endParaRPr lang="en-US" altLang="ja-JP"/>
          </a:p>
          <a:p>
            <a:pPr eaLnBrk="1" hangingPunct="1">
              <a:spcBef>
                <a:spcPct val="0"/>
              </a:spcBef>
            </a:pPr>
            <a:r>
              <a:rPr lang="en-US" altLang="ja-JP"/>
              <a:t>6</a:t>
            </a:r>
            <a:r>
              <a:rPr lang="ja-JP" altLang="en-US"/>
              <a:t>月</a:t>
            </a:r>
            <a:r>
              <a:rPr lang="en-US" altLang="ja-JP"/>
              <a:t>15</a:t>
            </a:r>
            <a:r>
              <a:rPr lang="ja-JP" altLang="en-US"/>
              <a:t>日</a:t>
            </a:r>
          </a:p>
        </p:txBody>
      </p:sp>
      <p:sp>
        <p:nvSpPr>
          <p:cNvPr id="17411" name="スライド番号プレースホルダー 3">
            <a:extLst>
              <a:ext uri="{FF2B5EF4-FFF2-40B4-BE49-F238E27FC236}">
                <a16:creationId xmlns:a16="http://schemas.microsoft.com/office/drawing/2014/main" id="{4A87B866-5372-A105-D2F0-C5EA83CA047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28EDDBF-5DDB-694E-B780-2B6956675D76}" type="slidenum">
              <a:rPr lang="ja-JP" altLang="en-US" smtClean="0">
                <a:latin typeface="游ゴシック" panose="020B0400000000000000" pitchFamily="34" charset="-128"/>
              </a:rPr>
              <a:pPr fontAlgn="base">
                <a:spcBef>
                  <a:spcPct val="0"/>
                </a:spcBef>
                <a:spcAft>
                  <a:spcPct val="0"/>
                </a:spcAft>
              </a:pPr>
              <a:t>2</a:t>
            </a:fld>
            <a:endParaRPr lang="ja-JP" altLang="en-US">
              <a:latin typeface="游ゴシック" panose="020B0400000000000000"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スライド イメージ プレースホルダー 1">
            <a:extLst>
              <a:ext uri="{FF2B5EF4-FFF2-40B4-BE49-F238E27FC236}">
                <a16:creationId xmlns:a16="http://schemas.microsoft.com/office/drawing/2014/main" id="{3A802BCF-30CD-EE8B-9399-995F88565A1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6" name="ノート プレースホルダー 2">
            <a:extLst>
              <a:ext uri="{FF2B5EF4-FFF2-40B4-BE49-F238E27FC236}">
                <a16:creationId xmlns:a16="http://schemas.microsoft.com/office/drawing/2014/main" id="{EC2B4993-C4AE-F1FF-B998-07C74DC3B51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ja-JP" altLang="en-US"/>
              <a:t>国交省　空き家対策小委員会でのお話</a:t>
            </a:r>
            <a:endParaRPr lang="en-US" altLang="ja-JP"/>
          </a:p>
          <a:p>
            <a:pPr eaLnBrk="1" hangingPunct="1">
              <a:spcBef>
                <a:spcPct val="0"/>
              </a:spcBef>
            </a:pPr>
            <a:endParaRPr lang="en-US" altLang="ja-JP"/>
          </a:p>
          <a:p>
            <a:pPr eaLnBrk="1" hangingPunct="1">
              <a:spcBef>
                <a:spcPct val="0"/>
              </a:spcBef>
            </a:pPr>
            <a:r>
              <a:rPr lang="ja-JP" altLang="en-US"/>
              <a:t>基本的方向性　管理不全空き家の説明をする</a:t>
            </a:r>
          </a:p>
        </p:txBody>
      </p:sp>
      <p:sp>
        <p:nvSpPr>
          <p:cNvPr id="21507" name="スライド番号プレースホルダー 3">
            <a:extLst>
              <a:ext uri="{FF2B5EF4-FFF2-40B4-BE49-F238E27FC236}">
                <a16:creationId xmlns:a16="http://schemas.microsoft.com/office/drawing/2014/main" id="{52F8061E-4ECD-3F83-F7FB-E4B5F75383B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D733092-A028-8A45-B72C-FCE956265D50}" type="slidenum">
              <a:rPr lang="ja-JP" altLang="en-US" smtClean="0">
                <a:latin typeface="游ゴシック" panose="020B0400000000000000" pitchFamily="34" charset="-128"/>
              </a:rPr>
              <a:pPr fontAlgn="base">
                <a:spcBef>
                  <a:spcPct val="0"/>
                </a:spcBef>
                <a:spcAft>
                  <a:spcPct val="0"/>
                </a:spcAft>
              </a:pPr>
              <a:t>5</a:t>
            </a:fld>
            <a:endParaRPr lang="ja-JP" altLang="en-US">
              <a:latin typeface="游ゴシック" panose="020B0400000000000000"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スライド イメージ プレースホルダー 1">
            <a:extLst>
              <a:ext uri="{FF2B5EF4-FFF2-40B4-BE49-F238E27FC236}">
                <a16:creationId xmlns:a16="http://schemas.microsoft.com/office/drawing/2014/main" id="{64077D98-7213-5B02-2603-F3C53ADE3DA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4" name="ノート プレースホルダー 2">
            <a:extLst>
              <a:ext uri="{FF2B5EF4-FFF2-40B4-BE49-F238E27FC236}">
                <a16:creationId xmlns:a16="http://schemas.microsoft.com/office/drawing/2014/main" id="{413A4170-DFB1-14AC-BBAB-670C0E4BEEE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ja-JP"/>
              <a:t>1〜3</a:t>
            </a:r>
            <a:r>
              <a:rPr lang="ja-JP" altLang="en-US"/>
              <a:t>を説明</a:t>
            </a:r>
          </a:p>
        </p:txBody>
      </p:sp>
      <p:sp>
        <p:nvSpPr>
          <p:cNvPr id="23555" name="スライド番号プレースホルダー 3">
            <a:extLst>
              <a:ext uri="{FF2B5EF4-FFF2-40B4-BE49-F238E27FC236}">
                <a16:creationId xmlns:a16="http://schemas.microsoft.com/office/drawing/2014/main" id="{099F42E4-6BD5-EFF9-C38B-C2BD70155DB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937C93B-160D-D04D-AE1A-6AD1F3495DC9}" type="slidenum">
              <a:rPr lang="ja-JP" altLang="en-US" smtClean="0">
                <a:latin typeface="游ゴシック" panose="020B0400000000000000" pitchFamily="34" charset="-128"/>
              </a:rPr>
              <a:pPr fontAlgn="base">
                <a:spcBef>
                  <a:spcPct val="0"/>
                </a:spcBef>
                <a:spcAft>
                  <a:spcPct val="0"/>
                </a:spcAft>
              </a:pPr>
              <a:t>6</a:t>
            </a:fld>
            <a:endParaRPr lang="ja-JP" altLang="en-US">
              <a:latin typeface="游ゴシック" panose="020B0400000000000000"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スライド イメージ プレースホルダー 1">
            <a:extLst>
              <a:ext uri="{FF2B5EF4-FFF2-40B4-BE49-F238E27FC236}">
                <a16:creationId xmlns:a16="http://schemas.microsoft.com/office/drawing/2014/main" id="{5E552087-9DF5-D6B4-FE92-8E48D6A48C7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2" name="ノート プレースホルダー 2">
            <a:extLst>
              <a:ext uri="{FF2B5EF4-FFF2-40B4-BE49-F238E27FC236}">
                <a16:creationId xmlns:a16="http://schemas.microsoft.com/office/drawing/2014/main" id="{075A56A0-CB28-9EEF-7C8A-FA4EE050362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ja-JP" altLang="en-US"/>
              <a:t>管理不全空き家</a:t>
            </a:r>
            <a:endParaRPr lang="en-US" altLang="ja-JP"/>
          </a:p>
          <a:p>
            <a:pPr eaLnBrk="1" hangingPunct="1">
              <a:spcBef>
                <a:spcPct val="0"/>
              </a:spcBef>
            </a:pPr>
            <a:endParaRPr lang="en-US" altLang="ja-JP"/>
          </a:p>
          <a:p>
            <a:pPr eaLnBrk="1" hangingPunct="1">
              <a:spcBef>
                <a:spcPct val="0"/>
              </a:spcBef>
            </a:pPr>
            <a:r>
              <a:rPr lang="ja-JP" altLang="en-US"/>
              <a:t>固定資産税の優遇措置から外れる</a:t>
            </a:r>
            <a:endParaRPr lang="en-US" altLang="ja-JP"/>
          </a:p>
          <a:p>
            <a:pPr eaLnBrk="1" hangingPunct="1">
              <a:spcBef>
                <a:spcPct val="0"/>
              </a:spcBef>
            </a:pPr>
            <a:endParaRPr lang="en-US" altLang="ja-JP"/>
          </a:p>
          <a:p>
            <a:pPr eaLnBrk="1" hangingPunct="1">
              <a:spcBef>
                <a:spcPct val="0"/>
              </a:spcBef>
            </a:pPr>
            <a:r>
              <a:rPr lang="en-US" altLang="ja-JP"/>
              <a:t>200㎡</a:t>
            </a:r>
            <a:r>
              <a:rPr lang="ja-JP" altLang="en-US"/>
              <a:t>以下は</a:t>
            </a:r>
            <a:r>
              <a:rPr lang="en-US" altLang="ja-JP"/>
              <a:t>1/6</a:t>
            </a:r>
            <a:r>
              <a:rPr lang="ja-JP" altLang="en-US"/>
              <a:t>、それを越える部分は</a:t>
            </a:r>
            <a:r>
              <a:rPr lang="en-US" altLang="ja-JP"/>
              <a:t>1/3</a:t>
            </a:r>
            <a:r>
              <a:rPr lang="ja-JP" altLang="en-US"/>
              <a:t>されている</a:t>
            </a:r>
            <a:endParaRPr lang="en-US" altLang="ja-JP"/>
          </a:p>
          <a:p>
            <a:pPr eaLnBrk="1" hangingPunct="1">
              <a:spcBef>
                <a:spcPct val="0"/>
              </a:spcBef>
            </a:pPr>
            <a:r>
              <a:rPr lang="ja-JP" altLang="en-US"/>
              <a:t>→固定資産税が高くなるのが嫌→管理をしっかりする→業者の力も必要</a:t>
            </a:r>
            <a:endParaRPr lang="en-US" altLang="ja-JP"/>
          </a:p>
        </p:txBody>
      </p:sp>
      <p:sp>
        <p:nvSpPr>
          <p:cNvPr id="25603" name="スライド番号プレースホルダー 3">
            <a:extLst>
              <a:ext uri="{FF2B5EF4-FFF2-40B4-BE49-F238E27FC236}">
                <a16:creationId xmlns:a16="http://schemas.microsoft.com/office/drawing/2014/main" id="{BE52E965-5EC8-CC39-9020-E953CCF553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BFC16C7-AE5E-3F4B-A77E-43DDDE0C4612}" type="slidenum">
              <a:rPr lang="ja-JP" altLang="en-US" smtClean="0">
                <a:latin typeface="游ゴシック" panose="020B0400000000000000" pitchFamily="34" charset="-128"/>
              </a:rPr>
              <a:pPr fontAlgn="base">
                <a:spcBef>
                  <a:spcPct val="0"/>
                </a:spcBef>
                <a:spcAft>
                  <a:spcPct val="0"/>
                </a:spcAft>
              </a:pPr>
              <a:t>21</a:t>
            </a:fld>
            <a:endParaRPr lang="ja-JP" altLang="en-US">
              <a:latin typeface="游ゴシック" panose="020B0400000000000000"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b="0" i="0">
                <a:solidFill>
                  <a:srgbClr val="202124"/>
                </a:solidFill>
                <a:effectLst/>
                <a:latin typeface="Google Sans"/>
              </a:rPr>
              <a:t>報告徴収権とは</a:t>
            </a:r>
            <a:r>
              <a:rPr lang="ja-JP" altLang="en-US" b="0" i="0">
                <a:solidFill>
                  <a:srgbClr val="040C28"/>
                </a:solidFill>
                <a:effectLst/>
                <a:latin typeface="Google Sans"/>
              </a:rPr>
              <a:t>調査のために行政機関が資料の提出などを求める権限</a:t>
            </a:r>
            <a:r>
              <a:rPr lang="ja-JP" altLang="en-US" b="0" i="0">
                <a:solidFill>
                  <a:srgbClr val="202124"/>
                </a:solidFill>
                <a:effectLst/>
                <a:latin typeface="Google Sans"/>
              </a:rPr>
              <a:t>。</a:t>
            </a:r>
            <a:endParaRPr kumimoji="1" lang="ja-JP" altLang="en-US"/>
          </a:p>
        </p:txBody>
      </p:sp>
      <p:sp>
        <p:nvSpPr>
          <p:cNvPr id="4" name="スライド番号プレースホルダー 3"/>
          <p:cNvSpPr>
            <a:spLocks noGrp="1"/>
          </p:cNvSpPr>
          <p:nvPr>
            <p:ph type="sldNum" sz="quarter" idx="5"/>
          </p:nvPr>
        </p:nvSpPr>
        <p:spPr/>
        <p:txBody>
          <a:bodyPr/>
          <a:lstStyle/>
          <a:p>
            <a:fld id="{B1669D67-3A3D-1243-9A5C-C350DC77C26E}" type="slidenum">
              <a:rPr kumimoji="1" lang="ja-JP" altLang="en-US" smtClean="0"/>
              <a:t>27</a:t>
            </a:fld>
            <a:endParaRPr kumimoji="1" lang="ja-JP" altLang="en-US"/>
          </a:p>
        </p:txBody>
      </p:sp>
    </p:spTree>
    <p:extLst>
      <p:ext uri="{BB962C8B-B14F-4D97-AF65-F5344CB8AC3E}">
        <p14:creationId xmlns:p14="http://schemas.microsoft.com/office/powerpoint/2010/main" val="2558839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image" Target="../media/image23.emf"/><Relationship Id="rId7" Type="http://schemas.openxmlformats.org/officeDocument/2006/relationships/image" Target="../media/image27.emf"/><Relationship Id="rId2" Type="http://schemas.openxmlformats.org/officeDocument/2006/relationships/image" Target="../media/image22.emf"/><Relationship Id="rId1" Type="http://schemas.openxmlformats.org/officeDocument/2006/relationships/slideLayout" Target="../slideLayouts/slideLayout2.xml"/><Relationship Id="rId6" Type="http://schemas.openxmlformats.org/officeDocument/2006/relationships/image" Target="../media/image26.emf"/><Relationship Id="rId5" Type="http://schemas.openxmlformats.org/officeDocument/2006/relationships/image" Target="../media/image25.emf"/><Relationship Id="rId4" Type="http://schemas.openxmlformats.org/officeDocument/2006/relationships/image" Target="../media/image24.emf"/><Relationship Id="rId9" Type="http://schemas.openxmlformats.org/officeDocument/2006/relationships/image" Target="../media/image29.emf"/></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令和６年１月度例会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ja-JP" altLang="en-US" sz="2000" u="sng"/>
              <a:t>空家等管理活用支援法人</a:t>
            </a:r>
            <a:endParaRPr lang="en-US" altLang="ja-JP" sz="2000" u="sng" dirty="0"/>
          </a:p>
          <a:p>
            <a:pPr marL="0" indent="0" algn="ctr">
              <a:lnSpc>
                <a:spcPct val="200000"/>
              </a:lnSpc>
              <a:buNone/>
            </a:pPr>
            <a:r>
              <a:rPr lang="ja-JP" altLang="en-US" sz="2000" u="sng"/>
              <a:t>指定に向けて</a:t>
            </a:r>
            <a:endParaRPr lang="en-US" altLang="ja-JP"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タイトル 1">
            <a:extLst>
              <a:ext uri="{FF2B5EF4-FFF2-40B4-BE49-F238E27FC236}">
                <a16:creationId xmlns:a16="http://schemas.microsoft.com/office/drawing/2014/main" id="{585CA009-77C9-1472-95CE-AC4807BACE9C}"/>
              </a:ext>
            </a:extLst>
          </p:cNvPr>
          <p:cNvSpPr>
            <a:spLocks noGrp="1" noChangeArrowheads="1"/>
          </p:cNvSpPr>
          <p:nvPr>
            <p:ph type="title"/>
          </p:nvPr>
        </p:nvSpPr>
        <p:spPr>
          <a:xfrm>
            <a:off x="0" y="30163"/>
            <a:ext cx="7886700" cy="558800"/>
          </a:xfrm>
        </p:spPr>
        <p:txBody>
          <a:bodyPr/>
          <a:lstStyle/>
          <a:p>
            <a:pPr eaLnBrk="1" hangingPunct="1"/>
            <a:r>
              <a:rPr lang="ja-JP" altLang="en-US"/>
              <a:t>空家等対策に関する特別措置法が改正されました</a:t>
            </a:r>
          </a:p>
        </p:txBody>
      </p:sp>
      <p:pic>
        <p:nvPicPr>
          <p:cNvPr id="16386" name="コンテンツ プレースホルダー 5">
            <a:extLst>
              <a:ext uri="{FF2B5EF4-FFF2-40B4-BE49-F238E27FC236}">
                <a16:creationId xmlns:a16="http://schemas.microsoft.com/office/drawing/2014/main" id="{0D811C21-F327-E4A6-A749-7538F8D4E40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20650" y="993775"/>
            <a:ext cx="8902700" cy="4660900"/>
          </a:xfrm>
        </p:spPr>
      </p:pic>
      <p:sp>
        <p:nvSpPr>
          <p:cNvPr id="7" name="正方形/長方形 6">
            <a:extLst>
              <a:ext uri="{FF2B5EF4-FFF2-40B4-BE49-F238E27FC236}">
                <a16:creationId xmlns:a16="http://schemas.microsoft.com/office/drawing/2014/main" id="{E09E8AB8-09C5-BC60-D365-FF1F9619CBC1}"/>
              </a:ext>
            </a:extLst>
          </p:cNvPr>
          <p:cNvSpPr/>
          <p:nvPr/>
        </p:nvSpPr>
        <p:spPr>
          <a:xfrm>
            <a:off x="231775" y="3921125"/>
            <a:ext cx="4760913" cy="304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1" lang="ja-JP" altLang="en-US"/>
          </a:p>
        </p:txBody>
      </p:sp>
      <p:sp>
        <p:nvSpPr>
          <p:cNvPr id="2" name="テキスト ボックス 1">
            <a:extLst>
              <a:ext uri="{FF2B5EF4-FFF2-40B4-BE49-F238E27FC236}">
                <a16:creationId xmlns:a16="http://schemas.microsoft.com/office/drawing/2014/main" id="{487DA0E6-984E-D1A5-3CF7-7DC82848CA34}"/>
              </a:ext>
            </a:extLst>
          </p:cNvPr>
          <p:cNvSpPr txBox="1"/>
          <p:nvPr/>
        </p:nvSpPr>
        <p:spPr>
          <a:xfrm>
            <a:off x="1360223" y="5903448"/>
            <a:ext cx="6423553" cy="369332"/>
          </a:xfrm>
          <a:prstGeom prst="rect">
            <a:avLst/>
          </a:prstGeom>
          <a:noFill/>
        </p:spPr>
        <p:txBody>
          <a:bodyPr wrap="none" rtlCol="0">
            <a:spAutoFit/>
          </a:bodyPr>
          <a:lstStyle/>
          <a:p>
            <a:r>
              <a:rPr kumimoji="1" lang="en-US" altLang="ja-JP" dirty="0">
                <a:solidFill>
                  <a:srgbClr val="FF0000"/>
                </a:solidFill>
              </a:rPr>
              <a:t>12</a:t>
            </a:r>
            <a:r>
              <a:rPr kumimoji="1" lang="ja-JP" altLang="en-US">
                <a:solidFill>
                  <a:srgbClr val="FF0000"/>
                </a:solidFill>
              </a:rPr>
              <a:t>月</a:t>
            </a:r>
            <a:r>
              <a:rPr kumimoji="1" lang="en-US" altLang="ja-JP" dirty="0">
                <a:solidFill>
                  <a:srgbClr val="FF0000"/>
                </a:solidFill>
              </a:rPr>
              <a:t>13</a:t>
            </a:r>
            <a:r>
              <a:rPr kumimoji="1" lang="ja-JP" altLang="en-US">
                <a:solidFill>
                  <a:srgbClr val="FF0000"/>
                </a:solidFill>
              </a:rPr>
              <a:t>日より改正法が施行されることが決定しております。</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F1B4E5-0AEA-4002-85FB-999A1FFBEFD4}"/>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B0234E40-4A83-4EC7-5E13-4D39C56691F7}"/>
              </a:ext>
            </a:extLst>
          </p:cNvPr>
          <p:cNvPicPr>
            <a:picLocks noGrp="1" noChangeAspect="1"/>
          </p:cNvPicPr>
          <p:nvPr>
            <p:ph idx="1"/>
          </p:nvPr>
        </p:nvPicPr>
        <p:blipFill>
          <a:blip r:embed="rId2"/>
          <a:stretch>
            <a:fillRect/>
          </a:stretch>
        </p:blipFill>
        <p:spPr>
          <a:xfrm>
            <a:off x="619586" y="800406"/>
            <a:ext cx="7904827" cy="5472573"/>
          </a:xfrm>
        </p:spPr>
      </p:pic>
    </p:spTree>
    <p:extLst>
      <p:ext uri="{BB962C8B-B14F-4D97-AF65-F5344CB8AC3E}">
        <p14:creationId xmlns:p14="http://schemas.microsoft.com/office/powerpoint/2010/main" val="79845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B63920-3066-97EA-8CF7-908CBF07A6BC}"/>
              </a:ext>
            </a:extLst>
          </p:cNvPr>
          <p:cNvSpPr>
            <a:spLocks noGrp="1"/>
          </p:cNvSpPr>
          <p:nvPr>
            <p:ph type="title"/>
          </p:nvPr>
        </p:nvSpPr>
        <p:spPr/>
        <p:txBody>
          <a:bodyPr/>
          <a:lstStyle/>
          <a:p>
            <a:r>
              <a:rPr kumimoji="1" lang="ja-JP" altLang="en-US"/>
              <a:t>特定空家のイメージ</a:t>
            </a:r>
          </a:p>
        </p:txBody>
      </p:sp>
      <p:pic>
        <p:nvPicPr>
          <p:cNvPr id="5" name="コンテンツ プレースホルダー 4">
            <a:extLst>
              <a:ext uri="{FF2B5EF4-FFF2-40B4-BE49-F238E27FC236}">
                <a16:creationId xmlns:a16="http://schemas.microsoft.com/office/drawing/2014/main" id="{9060C2B8-778D-D8DA-1DB6-6331D159C432}"/>
              </a:ext>
            </a:extLst>
          </p:cNvPr>
          <p:cNvPicPr>
            <a:picLocks noGrp="1" noChangeAspect="1"/>
          </p:cNvPicPr>
          <p:nvPr>
            <p:ph idx="1"/>
          </p:nvPr>
        </p:nvPicPr>
        <p:blipFill>
          <a:blip r:embed="rId2"/>
          <a:stretch>
            <a:fillRect/>
          </a:stretch>
        </p:blipFill>
        <p:spPr>
          <a:xfrm>
            <a:off x="628650" y="870664"/>
            <a:ext cx="7886700" cy="5027771"/>
          </a:xfrm>
        </p:spPr>
      </p:pic>
    </p:spTree>
    <p:extLst>
      <p:ext uri="{BB962C8B-B14F-4D97-AF65-F5344CB8AC3E}">
        <p14:creationId xmlns:p14="http://schemas.microsoft.com/office/powerpoint/2010/main" val="919616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タイトル 1">
            <a:extLst>
              <a:ext uri="{FF2B5EF4-FFF2-40B4-BE49-F238E27FC236}">
                <a16:creationId xmlns:a16="http://schemas.microsoft.com/office/drawing/2014/main" id="{08891EAC-6835-F49B-6128-9A94C6BD5182}"/>
              </a:ext>
            </a:extLst>
          </p:cNvPr>
          <p:cNvSpPr>
            <a:spLocks noGrp="1" noChangeArrowheads="1"/>
          </p:cNvSpPr>
          <p:nvPr>
            <p:ph type="title"/>
          </p:nvPr>
        </p:nvSpPr>
        <p:spPr>
          <a:xfrm>
            <a:off x="0" y="30163"/>
            <a:ext cx="7886700" cy="558800"/>
          </a:xfrm>
        </p:spPr>
        <p:txBody>
          <a:bodyPr/>
          <a:lstStyle/>
          <a:p>
            <a:pPr eaLnBrk="1" hangingPunct="1"/>
            <a:endParaRPr lang="ja-JP" altLang="en-US"/>
          </a:p>
        </p:txBody>
      </p:sp>
      <p:pic>
        <p:nvPicPr>
          <p:cNvPr id="20482" name="コンテンツ プレースホルダー 5">
            <a:extLst>
              <a:ext uri="{FF2B5EF4-FFF2-40B4-BE49-F238E27FC236}">
                <a16:creationId xmlns:a16="http://schemas.microsoft.com/office/drawing/2014/main" id="{9CAE824E-5EE5-4DF9-FE7E-7FE5E0937BC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41350" y="903288"/>
            <a:ext cx="7861300" cy="544195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タイトル 1">
            <a:extLst>
              <a:ext uri="{FF2B5EF4-FFF2-40B4-BE49-F238E27FC236}">
                <a16:creationId xmlns:a16="http://schemas.microsoft.com/office/drawing/2014/main" id="{CDC12BC4-E878-E6FC-4250-5BE9687A30EC}"/>
              </a:ext>
            </a:extLst>
          </p:cNvPr>
          <p:cNvSpPr>
            <a:spLocks noGrp="1" noChangeArrowheads="1"/>
          </p:cNvSpPr>
          <p:nvPr>
            <p:ph type="title"/>
          </p:nvPr>
        </p:nvSpPr>
        <p:spPr>
          <a:xfrm>
            <a:off x="0" y="30163"/>
            <a:ext cx="7886700" cy="558800"/>
          </a:xfrm>
        </p:spPr>
        <p:txBody>
          <a:bodyPr/>
          <a:lstStyle/>
          <a:p>
            <a:pPr eaLnBrk="1" hangingPunct="1"/>
            <a:endParaRPr lang="ja-JP" altLang="en-US"/>
          </a:p>
        </p:txBody>
      </p:sp>
      <p:pic>
        <p:nvPicPr>
          <p:cNvPr id="22530" name="コンテンツ プレースホルダー 5">
            <a:extLst>
              <a:ext uri="{FF2B5EF4-FFF2-40B4-BE49-F238E27FC236}">
                <a16:creationId xmlns:a16="http://schemas.microsoft.com/office/drawing/2014/main" id="{DD3440CD-26F1-84CC-B9E2-452A4EC775B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15533" y="727587"/>
            <a:ext cx="8112933" cy="5617651"/>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B1CE18-81DA-CAE5-46A9-A9BD6DFE42D4}"/>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DC2FFB2F-511E-0542-0118-F0F703D4B58F}"/>
              </a:ext>
            </a:extLst>
          </p:cNvPr>
          <p:cNvPicPr>
            <a:picLocks noGrp="1" noChangeAspect="1"/>
          </p:cNvPicPr>
          <p:nvPr>
            <p:ph idx="1"/>
          </p:nvPr>
        </p:nvPicPr>
        <p:blipFill>
          <a:blip r:embed="rId2"/>
          <a:stretch>
            <a:fillRect/>
          </a:stretch>
        </p:blipFill>
        <p:spPr>
          <a:xfrm>
            <a:off x="628650" y="785862"/>
            <a:ext cx="7886700" cy="5460023"/>
          </a:xfrm>
        </p:spPr>
      </p:pic>
    </p:spTree>
    <p:extLst>
      <p:ext uri="{BB962C8B-B14F-4D97-AF65-F5344CB8AC3E}">
        <p14:creationId xmlns:p14="http://schemas.microsoft.com/office/powerpoint/2010/main" val="2828637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96F969-D388-1615-96A6-1C38B66F04E5}"/>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EA6A647B-E2F9-FCAE-0CE8-719C27457CC6}"/>
              </a:ext>
            </a:extLst>
          </p:cNvPr>
          <p:cNvPicPr>
            <a:picLocks noGrp="1" noChangeAspect="1"/>
          </p:cNvPicPr>
          <p:nvPr>
            <p:ph idx="1"/>
          </p:nvPr>
        </p:nvPicPr>
        <p:blipFill>
          <a:blip r:embed="rId2"/>
          <a:stretch>
            <a:fillRect/>
          </a:stretch>
        </p:blipFill>
        <p:spPr>
          <a:xfrm>
            <a:off x="707308" y="951342"/>
            <a:ext cx="7886700" cy="5141718"/>
          </a:xfrm>
        </p:spPr>
      </p:pic>
    </p:spTree>
    <p:extLst>
      <p:ext uri="{BB962C8B-B14F-4D97-AF65-F5344CB8AC3E}">
        <p14:creationId xmlns:p14="http://schemas.microsoft.com/office/powerpoint/2010/main" val="2229111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E278AB-48CC-9E81-90FC-EB180CCEED5B}"/>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C04CF69A-CB27-F874-F480-E06544EF347B}"/>
              </a:ext>
            </a:extLst>
          </p:cNvPr>
          <p:cNvPicPr>
            <a:picLocks noGrp="1" noChangeAspect="1"/>
          </p:cNvPicPr>
          <p:nvPr>
            <p:ph idx="1"/>
          </p:nvPr>
        </p:nvPicPr>
        <p:blipFill>
          <a:blip r:embed="rId2"/>
          <a:stretch>
            <a:fillRect/>
          </a:stretch>
        </p:blipFill>
        <p:spPr>
          <a:xfrm>
            <a:off x="628650" y="1403888"/>
            <a:ext cx="7886700" cy="3961323"/>
          </a:xfrm>
        </p:spPr>
      </p:pic>
    </p:spTree>
    <p:extLst>
      <p:ext uri="{BB962C8B-B14F-4D97-AF65-F5344CB8AC3E}">
        <p14:creationId xmlns:p14="http://schemas.microsoft.com/office/powerpoint/2010/main" val="1511632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9FD7ED-2B33-E773-B92B-394FEE59267F}"/>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1ABC1886-48CF-82D5-3C89-48D56FA52A91}"/>
              </a:ext>
            </a:extLst>
          </p:cNvPr>
          <p:cNvPicPr>
            <a:picLocks noGrp="1" noChangeAspect="1"/>
          </p:cNvPicPr>
          <p:nvPr>
            <p:ph idx="1"/>
          </p:nvPr>
        </p:nvPicPr>
        <p:blipFill>
          <a:blip r:embed="rId2"/>
          <a:stretch>
            <a:fillRect/>
          </a:stretch>
        </p:blipFill>
        <p:spPr>
          <a:xfrm>
            <a:off x="628650" y="1644693"/>
            <a:ext cx="7886700" cy="1945877"/>
          </a:xfrm>
        </p:spPr>
      </p:pic>
      <p:pic>
        <p:nvPicPr>
          <p:cNvPr id="7" name="図 6">
            <a:extLst>
              <a:ext uri="{FF2B5EF4-FFF2-40B4-BE49-F238E27FC236}">
                <a16:creationId xmlns:a16="http://schemas.microsoft.com/office/drawing/2014/main" id="{5C136CCC-6903-1CE1-4E37-771DD2ABF273}"/>
              </a:ext>
            </a:extLst>
          </p:cNvPr>
          <p:cNvPicPr>
            <a:picLocks noChangeAspect="1"/>
          </p:cNvPicPr>
          <p:nvPr/>
        </p:nvPicPr>
        <p:blipFill>
          <a:blip r:embed="rId3"/>
          <a:stretch>
            <a:fillRect/>
          </a:stretch>
        </p:blipFill>
        <p:spPr>
          <a:xfrm>
            <a:off x="628650" y="3500304"/>
            <a:ext cx="7772400" cy="1249395"/>
          </a:xfrm>
          <a:prstGeom prst="rect">
            <a:avLst/>
          </a:prstGeom>
        </p:spPr>
      </p:pic>
    </p:spTree>
    <p:extLst>
      <p:ext uri="{BB962C8B-B14F-4D97-AF65-F5344CB8AC3E}">
        <p14:creationId xmlns:p14="http://schemas.microsoft.com/office/powerpoint/2010/main" val="2182360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BD6E3D-948B-E099-A5AC-E36F3ADA8506}"/>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A34FAEF9-B9FE-6794-1E3C-E45C3DD45B7B}"/>
              </a:ext>
            </a:extLst>
          </p:cNvPr>
          <p:cNvPicPr>
            <a:picLocks noGrp="1" noChangeAspect="1"/>
          </p:cNvPicPr>
          <p:nvPr>
            <p:ph idx="1"/>
          </p:nvPr>
        </p:nvPicPr>
        <p:blipFill>
          <a:blip r:embed="rId2"/>
          <a:stretch>
            <a:fillRect/>
          </a:stretch>
        </p:blipFill>
        <p:spPr>
          <a:xfrm>
            <a:off x="1147168" y="790575"/>
            <a:ext cx="6849664" cy="5187950"/>
          </a:xfrm>
        </p:spPr>
      </p:pic>
    </p:spTree>
    <p:extLst>
      <p:ext uri="{BB962C8B-B14F-4D97-AF65-F5344CB8AC3E}">
        <p14:creationId xmlns:p14="http://schemas.microsoft.com/office/powerpoint/2010/main" val="1207351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1E40A3-8308-C3D2-47ED-E6A5217E0AF1}"/>
              </a:ext>
            </a:extLst>
          </p:cNvPr>
          <p:cNvSpPr>
            <a:spLocks noGrp="1"/>
          </p:cNvSpPr>
          <p:nvPr>
            <p:ph type="title"/>
          </p:nvPr>
        </p:nvSpPr>
        <p:spPr/>
        <p:txBody>
          <a:bodyPr/>
          <a:lstStyle/>
          <a:p>
            <a:r>
              <a:rPr kumimoji="1" lang="ja-JP" altLang="en-US"/>
              <a:t>申請に必要な書類例</a:t>
            </a:r>
          </a:p>
        </p:txBody>
      </p:sp>
      <p:pic>
        <p:nvPicPr>
          <p:cNvPr id="5" name="コンテンツ プレースホルダー 4">
            <a:extLst>
              <a:ext uri="{FF2B5EF4-FFF2-40B4-BE49-F238E27FC236}">
                <a16:creationId xmlns:a16="http://schemas.microsoft.com/office/drawing/2014/main" id="{CEC091E7-F32C-64C5-E5D0-F663A22C8C8E}"/>
              </a:ext>
            </a:extLst>
          </p:cNvPr>
          <p:cNvPicPr>
            <a:picLocks noGrp="1" noChangeAspect="1"/>
          </p:cNvPicPr>
          <p:nvPr>
            <p:ph idx="1"/>
          </p:nvPr>
        </p:nvPicPr>
        <p:blipFill>
          <a:blip r:embed="rId2"/>
          <a:stretch>
            <a:fillRect/>
          </a:stretch>
        </p:blipFill>
        <p:spPr>
          <a:xfrm>
            <a:off x="628650" y="755064"/>
            <a:ext cx="7886700" cy="4354619"/>
          </a:xfrm>
        </p:spPr>
      </p:pic>
      <p:sp>
        <p:nvSpPr>
          <p:cNvPr id="6" name="テキスト ボックス 5">
            <a:extLst>
              <a:ext uri="{FF2B5EF4-FFF2-40B4-BE49-F238E27FC236}">
                <a16:creationId xmlns:a16="http://schemas.microsoft.com/office/drawing/2014/main" id="{725EA6BF-E04B-4EE5-CAFE-8B06ED6ADA8C}"/>
              </a:ext>
            </a:extLst>
          </p:cNvPr>
          <p:cNvSpPr txBox="1"/>
          <p:nvPr/>
        </p:nvSpPr>
        <p:spPr>
          <a:xfrm>
            <a:off x="628650" y="5757705"/>
            <a:ext cx="8246168" cy="523220"/>
          </a:xfrm>
          <a:prstGeom prst="rect">
            <a:avLst/>
          </a:prstGeom>
          <a:noFill/>
        </p:spPr>
        <p:txBody>
          <a:bodyPr wrap="none" rtlCol="0">
            <a:spAutoFit/>
          </a:bodyPr>
          <a:lstStyle/>
          <a:p>
            <a:pPr algn="ctr"/>
            <a:r>
              <a:rPr kumimoji="1" lang="ja-JP" altLang="en-US" sz="1400" b="1">
                <a:solidFill>
                  <a:srgbClr val="FF0000"/>
                </a:solidFill>
              </a:rPr>
              <a:t>→活動計画書・実績（例会議事録やセミナー等の開催報告書）については支部にて独自に作成が必要</a:t>
            </a:r>
            <a:endParaRPr kumimoji="1" lang="en-US" altLang="ja-JP" sz="1400" b="1" dirty="0">
              <a:solidFill>
                <a:srgbClr val="FF0000"/>
              </a:solidFill>
            </a:endParaRPr>
          </a:p>
          <a:p>
            <a:pPr algn="ctr"/>
            <a:r>
              <a:rPr kumimoji="1" lang="ja-JP" altLang="en-US" sz="1400" b="1">
                <a:solidFill>
                  <a:srgbClr val="FF0000"/>
                </a:solidFill>
              </a:rPr>
              <a:t>その他は本部にて準備が可能。</a:t>
            </a:r>
          </a:p>
        </p:txBody>
      </p:sp>
    </p:spTree>
    <p:extLst>
      <p:ext uri="{BB962C8B-B14F-4D97-AF65-F5344CB8AC3E}">
        <p14:creationId xmlns:p14="http://schemas.microsoft.com/office/powerpoint/2010/main" val="2058099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852B52E-77D9-E3AB-52B4-D915858A71A8}"/>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987C81CC-8A4D-FE16-2F4D-C82D4BAA572D}"/>
              </a:ext>
            </a:extLst>
          </p:cNvPr>
          <p:cNvSpPr>
            <a:spLocks noGrp="1"/>
          </p:cNvSpPr>
          <p:nvPr>
            <p:ph idx="1"/>
          </p:nvPr>
        </p:nvSpPr>
        <p:spPr/>
        <p:txBody>
          <a:bodyPr/>
          <a:lstStyle/>
          <a:p>
            <a:pPr marL="0" indent="0">
              <a:buNone/>
            </a:pPr>
            <a:endParaRPr kumimoji="1"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r>
              <a:rPr lang="ja-JP" altLang="en-US">
                <a:solidFill>
                  <a:srgbClr val="FF0000"/>
                </a:solidFill>
              </a:rPr>
              <a:t>空家等管理活用支援法人に指定されることが、</a:t>
            </a:r>
            <a:endParaRPr lang="en-US" altLang="ja-JP" dirty="0">
              <a:solidFill>
                <a:srgbClr val="FF0000"/>
              </a:solidFill>
            </a:endParaRPr>
          </a:p>
          <a:p>
            <a:pPr marL="0" indent="0">
              <a:buNone/>
            </a:pPr>
            <a:r>
              <a:rPr kumimoji="1" lang="ja-JP" altLang="en-US">
                <a:solidFill>
                  <a:srgbClr val="FF0000"/>
                </a:solidFill>
              </a:rPr>
              <a:t>その地域の空き家課題解決を行うことに直結！</a:t>
            </a:r>
            <a:endParaRPr kumimoji="1" lang="en-US" altLang="ja-JP" dirty="0">
              <a:solidFill>
                <a:srgbClr val="FF0000"/>
              </a:solidFill>
            </a:endParaRPr>
          </a:p>
        </p:txBody>
      </p:sp>
    </p:spTree>
    <p:extLst>
      <p:ext uri="{BB962C8B-B14F-4D97-AF65-F5344CB8AC3E}">
        <p14:creationId xmlns:p14="http://schemas.microsoft.com/office/powerpoint/2010/main" val="1151525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8DB5A4-A40D-4A9E-00BF-9A82AF799948}"/>
              </a:ext>
            </a:extLst>
          </p:cNvPr>
          <p:cNvSpPr>
            <a:spLocks noGrp="1"/>
          </p:cNvSpPr>
          <p:nvPr>
            <p:ph type="title"/>
          </p:nvPr>
        </p:nvSpPr>
        <p:spPr/>
        <p:txBody>
          <a:bodyPr/>
          <a:lstStyle/>
          <a:p>
            <a:r>
              <a:rPr kumimoji="1" lang="ja-JP" altLang="en-US"/>
              <a:t>まだ募集を開始していない地域が多いのが事実</a:t>
            </a:r>
          </a:p>
        </p:txBody>
      </p:sp>
      <p:pic>
        <p:nvPicPr>
          <p:cNvPr id="5" name="コンテンツ プレースホルダー 4">
            <a:extLst>
              <a:ext uri="{FF2B5EF4-FFF2-40B4-BE49-F238E27FC236}">
                <a16:creationId xmlns:a16="http://schemas.microsoft.com/office/drawing/2014/main" id="{30C6222F-EC88-D825-4EAA-7F1F45C8ACEA}"/>
              </a:ext>
            </a:extLst>
          </p:cNvPr>
          <p:cNvPicPr>
            <a:picLocks noGrp="1" noChangeAspect="1"/>
          </p:cNvPicPr>
          <p:nvPr>
            <p:ph idx="1"/>
          </p:nvPr>
        </p:nvPicPr>
        <p:blipFill>
          <a:blip r:embed="rId2"/>
          <a:stretch>
            <a:fillRect/>
          </a:stretch>
        </p:blipFill>
        <p:spPr>
          <a:xfrm>
            <a:off x="502060" y="894459"/>
            <a:ext cx="8139880" cy="5293690"/>
          </a:xfrm>
        </p:spPr>
      </p:pic>
      <p:sp>
        <p:nvSpPr>
          <p:cNvPr id="6" name="正方形/長方形 5">
            <a:extLst>
              <a:ext uri="{FF2B5EF4-FFF2-40B4-BE49-F238E27FC236}">
                <a16:creationId xmlns:a16="http://schemas.microsoft.com/office/drawing/2014/main" id="{A1655A42-BED2-3DCA-0E24-E7A6F7DA1727}"/>
              </a:ext>
            </a:extLst>
          </p:cNvPr>
          <p:cNvSpPr/>
          <p:nvPr/>
        </p:nvSpPr>
        <p:spPr>
          <a:xfrm>
            <a:off x="502060" y="894459"/>
            <a:ext cx="8139880" cy="2113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29741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607C2E-479F-1DB0-AEA8-031E6B9CC01F}"/>
              </a:ext>
            </a:extLst>
          </p:cNvPr>
          <p:cNvSpPr>
            <a:spLocks noGrp="1"/>
          </p:cNvSpPr>
          <p:nvPr>
            <p:ph type="title"/>
          </p:nvPr>
        </p:nvSpPr>
        <p:spPr/>
        <p:txBody>
          <a:bodyPr/>
          <a:lstStyle/>
          <a:p>
            <a:r>
              <a:rPr kumimoji="1" lang="ja-JP" altLang="en-US"/>
              <a:t>まだ募集を開始していない地域が多いのが事実</a:t>
            </a:r>
          </a:p>
        </p:txBody>
      </p:sp>
      <p:pic>
        <p:nvPicPr>
          <p:cNvPr id="5" name="コンテンツ プレースホルダー 4">
            <a:extLst>
              <a:ext uri="{FF2B5EF4-FFF2-40B4-BE49-F238E27FC236}">
                <a16:creationId xmlns:a16="http://schemas.microsoft.com/office/drawing/2014/main" id="{9FD3E520-4564-9037-0F05-8AD9C21FE211}"/>
              </a:ext>
            </a:extLst>
          </p:cNvPr>
          <p:cNvPicPr>
            <a:picLocks noGrp="1" noChangeAspect="1"/>
          </p:cNvPicPr>
          <p:nvPr>
            <p:ph idx="1"/>
          </p:nvPr>
        </p:nvPicPr>
        <p:blipFill>
          <a:blip r:embed="rId2"/>
          <a:stretch>
            <a:fillRect/>
          </a:stretch>
        </p:blipFill>
        <p:spPr>
          <a:xfrm>
            <a:off x="436663" y="739625"/>
            <a:ext cx="8270673" cy="5378750"/>
          </a:xfrm>
        </p:spPr>
      </p:pic>
      <p:sp>
        <p:nvSpPr>
          <p:cNvPr id="6" name="正方形/長方形 5">
            <a:extLst>
              <a:ext uri="{FF2B5EF4-FFF2-40B4-BE49-F238E27FC236}">
                <a16:creationId xmlns:a16="http://schemas.microsoft.com/office/drawing/2014/main" id="{87CBC163-9F73-9411-1C1D-A7294281D448}"/>
              </a:ext>
            </a:extLst>
          </p:cNvPr>
          <p:cNvSpPr/>
          <p:nvPr/>
        </p:nvSpPr>
        <p:spPr>
          <a:xfrm>
            <a:off x="436663" y="739625"/>
            <a:ext cx="8270672" cy="2173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22889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8C0F02-A6D6-99CB-059C-24A334203253}"/>
              </a:ext>
            </a:extLst>
          </p:cNvPr>
          <p:cNvSpPr>
            <a:spLocks noGrp="1"/>
          </p:cNvSpPr>
          <p:nvPr>
            <p:ph type="title"/>
          </p:nvPr>
        </p:nvSpPr>
        <p:spPr/>
        <p:txBody>
          <a:bodyPr/>
          <a:lstStyle/>
          <a:p>
            <a:r>
              <a:rPr kumimoji="1" lang="ja-JP" altLang="en-US"/>
              <a:t>実際の募集自治体の例（福島県石川町）</a:t>
            </a:r>
          </a:p>
        </p:txBody>
      </p:sp>
      <p:pic>
        <p:nvPicPr>
          <p:cNvPr id="5" name="コンテンツ プレースホルダー 4">
            <a:extLst>
              <a:ext uri="{FF2B5EF4-FFF2-40B4-BE49-F238E27FC236}">
                <a16:creationId xmlns:a16="http://schemas.microsoft.com/office/drawing/2014/main" id="{0A268D4C-5690-A08D-BFD5-B688F46B96A3}"/>
              </a:ext>
            </a:extLst>
          </p:cNvPr>
          <p:cNvPicPr>
            <a:picLocks noGrp="1" noChangeAspect="1"/>
          </p:cNvPicPr>
          <p:nvPr>
            <p:ph idx="1"/>
          </p:nvPr>
        </p:nvPicPr>
        <p:blipFill>
          <a:blip r:embed="rId2"/>
          <a:stretch>
            <a:fillRect/>
          </a:stretch>
        </p:blipFill>
        <p:spPr>
          <a:xfrm>
            <a:off x="1622087" y="762866"/>
            <a:ext cx="5899825" cy="5527506"/>
          </a:xfrm>
        </p:spPr>
      </p:pic>
      <p:pic>
        <p:nvPicPr>
          <p:cNvPr id="7" name="図 6">
            <a:extLst>
              <a:ext uri="{FF2B5EF4-FFF2-40B4-BE49-F238E27FC236}">
                <a16:creationId xmlns:a16="http://schemas.microsoft.com/office/drawing/2014/main" id="{4B4A299F-46D9-6D0E-8FD0-160313831374}"/>
              </a:ext>
            </a:extLst>
          </p:cNvPr>
          <p:cNvPicPr>
            <a:picLocks noChangeAspect="1"/>
          </p:cNvPicPr>
          <p:nvPr/>
        </p:nvPicPr>
        <p:blipFill>
          <a:blip r:embed="rId3"/>
          <a:stretch>
            <a:fillRect/>
          </a:stretch>
        </p:blipFill>
        <p:spPr>
          <a:xfrm>
            <a:off x="7886700" y="5433291"/>
            <a:ext cx="960582" cy="960582"/>
          </a:xfrm>
          <a:prstGeom prst="rect">
            <a:avLst/>
          </a:prstGeom>
        </p:spPr>
      </p:pic>
      <p:sp>
        <p:nvSpPr>
          <p:cNvPr id="8" name="テキスト ボックス 7">
            <a:extLst>
              <a:ext uri="{FF2B5EF4-FFF2-40B4-BE49-F238E27FC236}">
                <a16:creationId xmlns:a16="http://schemas.microsoft.com/office/drawing/2014/main" id="{3FE9CA72-131D-756D-374E-2982051348DF}"/>
              </a:ext>
            </a:extLst>
          </p:cNvPr>
          <p:cNvSpPr txBox="1"/>
          <p:nvPr/>
        </p:nvSpPr>
        <p:spPr>
          <a:xfrm>
            <a:off x="7816231" y="5171681"/>
            <a:ext cx="1031051" cy="261610"/>
          </a:xfrm>
          <a:prstGeom prst="rect">
            <a:avLst/>
          </a:prstGeom>
          <a:noFill/>
        </p:spPr>
        <p:txBody>
          <a:bodyPr wrap="none" rtlCol="0">
            <a:spAutoFit/>
          </a:bodyPr>
          <a:lstStyle/>
          <a:p>
            <a:r>
              <a:rPr kumimoji="1" lang="ja-JP" altLang="en-US" sz="1100"/>
              <a:t>実際のページ</a:t>
            </a:r>
          </a:p>
        </p:txBody>
      </p:sp>
      <p:sp>
        <p:nvSpPr>
          <p:cNvPr id="10" name="テキスト ボックス 9">
            <a:extLst>
              <a:ext uri="{FF2B5EF4-FFF2-40B4-BE49-F238E27FC236}">
                <a16:creationId xmlns:a16="http://schemas.microsoft.com/office/drawing/2014/main" id="{75AD4DBF-BF52-0EC6-D73C-5C97E06B00AE}"/>
              </a:ext>
            </a:extLst>
          </p:cNvPr>
          <p:cNvSpPr txBox="1"/>
          <p:nvPr/>
        </p:nvSpPr>
        <p:spPr>
          <a:xfrm>
            <a:off x="256969" y="729734"/>
            <a:ext cx="2730235" cy="369332"/>
          </a:xfrm>
          <a:prstGeom prst="rect">
            <a:avLst/>
          </a:prstGeom>
          <a:noFill/>
        </p:spPr>
        <p:txBody>
          <a:bodyPr wrap="none" rtlCol="0">
            <a:spAutoFit/>
          </a:bodyPr>
          <a:lstStyle/>
          <a:p>
            <a:r>
              <a:rPr kumimoji="1" lang="en-US" altLang="ja-JP" u="sng" dirty="0"/>
              <a:t>12</a:t>
            </a:r>
            <a:r>
              <a:rPr kumimoji="1" lang="ja-JP" altLang="en-US" u="sng"/>
              <a:t>月</a:t>
            </a:r>
            <a:r>
              <a:rPr kumimoji="1" lang="en-US" altLang="ja-JP" u="sng" dirty="0"/>
              <a:t>13</a:t>
            </a:r>
            <a:r>
              <a:rPr kumimoji="1" lang="ja-JP" altLang="en-US" u="sng"/>
              <a:t>日から募集を開始</a:t>
            </a:r>
          </a:p>
        </p:txBody>
      </p:sp>
    </p:spTree>
    <p:extLst>
      <p:ext uri="{BB962C8B-B14F-4D97-AF65-F5344CB8AC3E}">
        <p14:creationId xmlns:p14="http://schemas.microsoft.com/office/powerpoint/2010/main" val="2874147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4D52292-3B32-FEB9-69BD-9165B8BB80A8}"/>
              </a:ext>
            </a:extLst>
          </p:cNvPr>
          <p:cNvSpPr>
            <a:spLocks noGrp="1"/>
          </p:cNvSpPr>
          <p:nvPr>
            <p:ph type="title"/>
          </p:nvPr>
        </p:nvSpPr>
        <p:spPr/>
        <p:txBody>
          <a:bodyPr/>
          <a:lstStyle/>
          <a:p>
            <a:r>
              <a:rPr kumimoji="1" lang="ja-JP" altLang="en-US"/>
              <a:t>石川町　募集要項</a:t>
            </a:r>
          </a:p>
        </p:txBody>
      </p:sp>
      <p:pic>
        <p:nvPicPr>
          <p:cNvPr id="6" name="コンテンツ プレースホルダー 5">
            <a:extLst>
              <a:ext uri="{FF2B5EF4-FFF2-40B4-BE49-F238E27FC236}">
                <a16:creationId xmlns:a16="http://schemas.microsoft.com/office/drawing/2014/main" id="{091592DC-37AD-B8D4-BEAC-69FB0F1B0B2C}"/>
              </a:ext>
            </a:extLst>
          </p:cNvPr>
          <p:cNvPicPr>
            <a:picLocks noGrp="1" noChangeAspect="1"/>
          </p:cNvPicPr>
          <p:nvPr>
            <p:ph idx="1"/>
          </p:nvPr>
        </p:nvPicPr>
        <p:blipFill>
          <a:blip r:embed="rId2"/>
          <a:stretch>
            <a:fillRect/>
          </a:stretch>
        </p:blipFill>
        <p:spPr>
          <a:xfrm>
            <a:off x="421340" y="835024"/>
            <a:ext cx="3832995" cy="5417729"/>
          </a:xfrm>
        </p:spPr>
      </p:pic>
      <p:pic>
        <p:nvPicPr>
          <p:cNvPr id="8" name="図 7">
            <a:extLst>
              <a:ext uri="{FF2B5EF4-FFF2-40B4-BE49-F238E27FC236}">
                <a16:creationId xmlns:a16="http://schemas.microsoft.com/office/drawing/2014/main" id="{15E12DA1-711A-E978-5ED3-E7D5B214B7FC}"/>
              </a:ext>
            </a:extLst>
          </p:cNvPr>
          <p:cNvPicPr>
            <a:picLocks noChangeAspect="1"/>
          </p:cNvPicPr>
          <p:nvPr/>
        </p:nvPicPr>
        <p:blipFill>
          <a:blip r:embed="rId3"/>
          <a:stretch>
            <a:fillRect/>
          </a:stretch>
        </p:blipFill>
        <p:spPr>
          <a:xfrm>
            <a:off x="4683988" y="835024"/>
            <a:ext cx="3832994" cy="5417728"/>
          </a:xfrm>
          <a:prstGeom prst="rect">
            <a:avLst/>
          </a:prstGeom>
        </p:spPr>
      </p:pic>
    </p:spTree>
    <p:extLst>
      <p:ext uri="{BB962C8B-B14F-4D97-AF65-F5344CB8AC3E}">
        <p14:creationId xmlns:p14="http://schemas.microsoft.com/office/powerpoint/2010/main" val="3166407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8C0F02-A6D6-99CB-059C-24A334203253}"/>
              </a:ext>
            </a:extLst>
          </p:cNvPr>
          <p:cNvSpPr>
            <a:spLocks noGrp="1"/>
          </p:cNvSpPr>
          <p:nvPr>
            <p:ph type="title"/>
          </p:nvPr>
        </p:nvSpPr>
        <p:spPr/>
        <p:txBody>
          <a:bodyPr>
            <a:normAutofit/>
          </a:bodyPr>
          <a:lstStyle/>
          <a:p>
            <a:r>
              <a:rPr kumimoji="1" lang="ja-JP" altLang="en-US"/>
              <a:t>実際の応募書類（抜粋）</a:t>
            </a:r>
          </a:p>
        </p:txBody>
      </p:sp>
      <p:pic>
        <p:nvPicPr>
          <p:cNvPr id="5" name="コンテンツ プレースホルダー 4">
            <a:extLst>
              <a:ext uri="{FF2B5EF4-FFF2-40B4-BE49-F238E27FC236}">
                <a16:creationId xmlns:a16="http://schemas.microsoft.com/office/drawing/2014/main" id="{BD14B0BA-AD07-F764-B81A-1F88603532FF}"/>
              </a:ext>
            </a:extLst>
          </p:cNvPr>
          <p:cNvPicPr>
            <a:picLocks noGrp="1" noChangeAspect="1"/>
          </p:cNvPicPr>
          <p:nvPr>
            <p:ph idx="1"/>
          </p:nvPr>
        </p:nvPicPr>
        <p:blipFill>
          <a:blip r:embed="rId2"/>
          <a:stretch>
            <a:fillRect/>
          </a:stretch>
        </p:blipFill>
        <p:spPr>
          <a:xfrm>
            <a:off x="328275" y="772101"/>
            <a:ext cx="1980816" cy="2803105"/>
          </a:xfrm>
          <a:solidFill>
            <a:schemeClr val="bg1"/>
          </a:solidFill>
          <a:ln>
            <a:solidFill>
              <a:schemeClr val="tx1"/>
            </a:solidFill>
          </a:ln>
        </p:spPr>
      </p:pic>
      <p:pic>
        <p:nvPicPr>
          <p:cNvPr id="6" name="図 5">
            <a:extLst>
              <a:ext uri="{FF2B5EF4-FFF2-40B4-BE49-F238E27FC236}">
                <a16:creationId xmlns:a16="http://schemas.microsoft.com/office/drawing/2014/main" id="{6E9BD1BB-B3A5-A404-7592-90A9C7811B6D}"/>
              </a:ext>
            </a:extLst>
          </p:cNvPr>
          <p:cNvPicPr>
            <a:picLocks noChangeAspect="1"/>
          </p:cNvPicPr>
          <p:nvPr/>
        </p:nvPicPr>
        <p:blipFill>
          <a:blip r:embed="rId3"/>
          <a:stretch>
            <a:fillRect/>
          </a:stretch>
        </p:blipFill>
        <p:spPr>
          <a:xfrm>
            <a:off x="2501796" y="772100"/>
            <a:ext cx="1946827" cy="2755007"/>
          </a:xfrm>
          <a:prstGeom prst="rect">
            <a:avLst/>
          </a:prstGeom>
          <a:ln>
            <a:solidFill>
              <a:schemeClr val="tx1"/>
            </a:solidFill>
          </a:ln>
        </p:spPr>
      </p:pic>
      <p:pic>
        <p:nvPicPr>
          <p:cNvPr id="7" name="図 6">
            <a:extLst>
              <a:ext uri="{FF2B5EF4-FFF2-40B4-BE49-F238E27FC236}">
                <a16:creationId xmlns:a16="http://schemas.microsoft.com/office/drawing/2014/main" id="{01776A2D-9951-8B88-0F3A-B66ACED31934}"/>
              </a:ext>
            </a:extLst>
          </p:cNvPr>
          <p:cNvPicPr>
            <a:picLocks noChangeAspect="1"/>
          </p:cNvPicPr>
          <p:nvPr/>
        </p:nvPicPr>
        <p:blipFill>
          <a:blip r:embed="rId4"/>
          <a:stretch>
            <a:fillRect/>
          </a:stretch>
        </p:blipFill>
        <p:spPr>
          <a:xfrm>
            <a:off x="4641328" y="772100"/>
            <a:ext cx="1946827" cy="2755007"/>
          </a:xfrm>
          <a:prstGeom prst="rect">
            <a:avLst/>
          </a:prstGeom>
          <a:ln>
            <a:solidFill>
              <a:schemeClr val="tx1"/>
            </a:solidFill>
          </a:ln>
        </p:spPr>
      </p:pic>
      <p:pic>
        <p:nvPicPr>
          <p:cNvPr id="8" name="図 7">
            <a:extLst>
              <a:ext uri="{FF2B5EF4-FFF2-40B4-BE49-F238E27FC236}">
                <a16:creationId xmlns:a16="http://schemas.microsoft.com/office/drawing/2014/main" id="{5EDE1CAA-A95C-9B0C-4708-4413B7761F43}"/>
              </a:ext>
            </a:extLst>
          </p:cNvPr>
          <p:cNvPicPr>
            <a:picLocks noChangeAspect="1"/>
          </p:cNvPicPr>
          <p:nvPr/>
        </p:nvPicPr>
        <p:blipFill>
          <a:blip r:embed="rId5"/>
          <a:stretch>
            <a:fillRect/>
          </a:stretch>
        </p:blipFill>
        <p:spPr>
          <a:xfrm>
            <a:off x="6779325" y="790035"/>
            <a:ext cx="1946828" cy="2755008"/>
          </a:xfrm>
          <a:prstGeom prst="rect">
            <a:avLst/>
          </a:prstGeom>
          <a:ln>
            <a:solidFill>
              <a:schemeClr val="tx1"/>
            </a:solidFill>
          </a:ln>
        </p:spPr>
      </p:pic>
      <p:pic>
        <p:nvPicPr>
          <p:cNvPr id="9" name="図 8">
            <a:extLst>
              <a:ext uri="{FF2B5EF4-FFF2-40B4-BE49-F238E27FC236}">
                <a16:creationId xmlns:a16="http://schemas.microsoft.com/office/drawing/2014/main" id="{F8182088-5BE2-78AD-9E96-98D4CB450D9E}"/>
              </a:ext>
            </a:extLst>
          </p:cNvPr>
          <p:cNvPicPr>
            <a:picLocks noChangeAspect="1"/>
          </p:cNvPicPr>
          <p:nvPr/>
        </p:nvPicPr>
        <p:blipFill>
          <a:blip r:embed="rId6"/>
          <a:stretch>
            <a:fillRect/>
          </a:stretch>
        </p:blipFill>
        <p:spPr>
          <a:xfrm>
            <a:off x="328275" y="3545043"/>
            <a:ext cx="1980815" cy="2803104"/>
          </a:xfrm>
          <a:prstGeom prst="rect">
            <a:avLst/>
          </a:prstGeom>
          <a:ln>
            <a:solidFill>
              <a:schemeClr val="tx1"/>
            </a:solidFill>
          </a:ln>
        </p:spPr>
      </p:pic>
      <p:pic>
        <p:nvPicPr>
          <p:cNvPr id="10" name="図 9">
            <a:extLst>
              <a:ext uri="{FF2B5EF4-FFF2-40B4-BE49-F238E27FC236}">
                <a16:creationId xmlns:a16="http://schemas.microsoft.com/office/drawing/2014/main" id="{64820D5F-9CFE-E31E-890C-97D85A3B5EB1}"/>
              </a:ext>
            </a:extLst>
          </p:cNvPr>
          <p:cNvPicPr>
            <a:picLocks noChangeAspect="1"/>
          </p:cNvPicPr>
          <p:nvPr/>
        </p:nvPicPr>
        <p:blipFill>
          <a:blip r:embed="rId7"/>
          <a:stretch>
            <a:fillRect/>
          </a:stretch>
        </p:blipFill>
        <p:spPr>
          <a:xfrm>
            <a:off x="2503331" y="3623300"/>
            <a:ext cx="1946828" cy="2755007"/>
          </a:xfrm>
          <a:prstGeom prst="rect">
            <a:avLst/>
          </a:prstGeom>
          <a:ln>
            <a:solidFill>
              <a:schemeClr val="tx1"/>
            </a:solidFill>
          </a:ln>
        </p:spPr>
      </p:pic>
      <p:pic>
        <p:nvPicPr>
          <p:cNvPr id="11" name="図 10">
            <a:extLst>
              <a:ext uri="{FF2B5EF4-FFF2-40B4-BE49-F238E27FC236}">
                <a16:creationId xmlns:a16="http://schemas.microsoft.com/office/drawing/2014/main" id="{1977B2B8-739F-BD70-E00A-8A0482BE0012}"/>
              </a:ext>
            </a:extLst>
          </p:cNvPr>
          <p:cNvPicPr>
            <a:picLocks noChangeAspect="1"/>
          </p:cNvPicPr>
          <p:nvPr/>
        </p:nvPicPr>
        <p:blipFill>
          <a:blip r:embed="rId8"/>
          <a:stretch>
            <a:fillRect/>
          </a:stretch>
        </p:blipFill>
        <p:spPr>
          <a:xfrm>
            <a:off x="4641328" y="3623300"/>
            <a:ext cx="1946828" cy="2755007"/>
          </a:xfrm>
          <a:prstGeom prst="rect">
            <a:avLst/>
          </a:prstGeom>
          <a:ln>
            <a:solidFill>
              <a:schemeClr val="tx1"/>
            </a:solidFill>
          </a:ln>
        </p:spPr>
      </p:pic>
      <p:pic>
        <p:nvPicPr>
          <p:cNvPr id="12" name="図 11">
            <a:extLst>
              <a:ext uri="{FF2B5EF4-FFF2-40B4-BE49-F238E27FC236}">
                <a16:creationId xmlns:a16="http://schemas.microsoft.com/office/drawing/2014/main" id="{E3289288-8BF9-EE52-BAF9-5CF2DC2D8A79}"/>
              </a:ext>
            </a:extLst>
          </p:cNvPr>
          <p:cNvPicPr>
            <a:picLocks noChangeAspect="1"/>
          </p:cNvPicPr>
          <p:nvPr/>
        </p:nvPicPr>
        <p:blipFill>
          <a:blip r:embed="rId9"/>
          <a:stretch>
            <a:fillRect/>
          </a:stretch>
        </p:blipFill>
        <p:spPr>
          <a:xfrm>
            <a:off x="6779325" y="3616993"/>
            <a:ext cx="1970034" cy="2787847"/>
          </a:xfrm>
          <a:prstGeom prst="rect">
            <a:avLst/>
          </a:prstGeom>
          <a:ln>
            <a:solidFill>
              <a:schemeClr val="tx1"/>
            </a:solidFill>
          </a:ln>
        </p:spPr>
      </p:pic>
    </p:spTree>
    <p:extLst>
      <p:ext uri="{BB962C8B-B14F-4D97-AF65-F5344CB8AC3E}">
        <p14:creationId xmlns:p14="http://schemas.microsoft.com/office/powerpoint/2010/main" val="7369796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8C0F02-A6D6-99CB-059C-24A334203253}"/>
              </a:ext>
            </a:extLst>
          </p:cNvPr>
          <p:cNvSpPr>
            <a:spLocks noGrp="1"/>
          </p:cNvSpPr>
          <p:nvPr>
            <p:ph type="title"/>
          </p:nvPr>
        </p:nvSpPr>
        <p:spPr/>
        <p:txBody>
          <a:bodyPr/>
          <a:lstStyle/>
          <a:p>
            <a:r>
              <a:rPr kumimoji="1" lang="ja-JP" altLang="en-US"/>
              <a:t>指定に至った事例（福島県石川町）</a:t>
            </a:r>
          </a:p>
        </p:txBody>
      </p:sp>
      <p:pic>
        <p:nvPicPr>
          <p:cNvPr id="5" name="コンテンツ プレースホルダー 4">
            <a:extLst>
              <a:ext uri="{FF2B5EF4-FFF2-40B4-BE49-F238E27FC236}">
                <a16:creationId xmlns:a16="http://schemas.microsoft.com/office/drawing/2014/main" id="{83DEF78E-4347-5A7D-3B3F-FF5BEF1131BE}"/>
              </a:ext>
            </a:extLst>
          </p:cNvPr>
          <p:cNvPicPr>
            <a:picLocks noGrp="1" noChangeAspect="1"/>
          </p:cNvPicPr>
          <p:nvPr>
            <p:ph idx="1"/>
          </p:nvPr>
        </p:nvPicPr>
        <p:blipFill>
          <a:blip r:embed="rId2"/>
          <a:stretch>
            <a:fillRect/>
          </a:stretch>
        </p:blipFill>
        <p:spPr>
          <a:xfrm>
            <a:off x="1692024" y="720869"/>
            <a:ext cx="6311625" cy="5807290"/>
          </a:xfrm>
        </p:spPr>
      </p:pic>
      <p:sp>
        <p:nvSpPr>
          <p:cNvPr id="7" name="テキスト ボックス 6">
            <a:extLst>
              <a:ext uri="{FF2B5EF4-FFF2-40B4-BE49-F238E27FC236}">
                <a16:creationId xmlns:a16="http://schemas.microsoft.com/office/drawing/2014/main" id="{F8DA979B-B370-DC33-BCB3-995CFA53DA86}"/>
              </a:ext>
            </a:extLst>
          </p:cNvPr>
          <p:cNvSpPr txBox="1"/>
          <p:nvPr/>
        </p:nvSpPr>
        <p:spPr>
          <a:xfrm>
            <a:off x="7816231" y="5171681"/>
            <a:ext cx="1031051" cy="261610"/>
          </a:xfrm>
          <a:prstGeom prst="rect">
            <a:avLst/>
          </a:prstGeom>
          <a:noFill/>
        </p:spPr>
        <p:txBody>
          <a:bodyPr wrap="none" rtlCol="0">
            <a:spAutoFit/>
          </a:bodyPr>
          <a:lstStyle/>
          <a:p>
            <a:r>
              <a:rPr kumimoji="1" lang="ja-JP" altLang="en-US" sz="1100"/>
              <a:t>実際のページ</a:t>
            </a:r>
          </a:p>
        </p:txBody>
      </p:sp>
      <p:pic>
        <p:nvPicPr>
          <p:cNvPr id="9" name="図 8">
            <a:extLst>
              <a:ext uri="{FF2B5EF4-FFF2-40B4-BE49-F238E27FC236}">
                <a16:creationId xmlns:a16="http://schemas.microsoft.com/office/drawing/2014/main" id="{54E115DB-A46E-3795-A146-6296194FFB46}"/>
              </a:ext>
            </a:extLst>
          </p:cNvPr>
          <p:cNvPicPr>
            <a:picLocks noChangeAspect="1"/>
          </p:cNvPicPr>
          <p:nvPr/>
        </p:nvPicPr>
        <p:blipFill>
          <a:blip r:embed="rId3"/>
          <a:stretch>
            <a:fillRect/>
          </a:stretch>
        </p:blipFill>
        <p:spPr>
          <a:xfrm>
            <a:off x="7752414" y="5433291"/>
            <a:ext cx="1094868" cy="1094868"/>
          </a:xfrm>
          <a:prstGeom prst="rect">
            <a:avLst/>
          </a:prstGeom>
        </p:spPr>
      </p:pic>
      <p:sp>
        <p:nvSpPr>
          <p:cNvPr id="10" name="テキスト ボックス 9">
            <a:extLst>
              <a:ext uri="{FF2B5EF4-FFF2-40B4-BE49-F238E27FC236}">
                <a16:creationId xmlns:a16="http://schemas.microsoft.com/office/drawing/2014/main" id="{91FD2B46-D76D-A993-062E-28A094FBE40F}"/>
              </a:ext>
            </a:extLst>
          </p:cNvPr>
          <p:cNvSpPr txBox="1"/>
          <p:nvPr/>
        </p:nvSpPr>
        <p:spPr>
          <a:xfrm>
            <a:off x="64655" y="840509"/>
            <a:ext cx="1806905" cy="369332"/>
          </a:xfrm>
          <a:prstGeom prst="rect">
            <a:avLst/>
          </a:prstGeom>
          <a:noFill/>
        </p:spPr>
        <p:txBody>
          <a:bodyPr wrap="none" rtlCol="0">
            <a:spAutoFit/>
          </a:bodyPr>
          <a:lstStyle/>
          <a:p>
            <a:r>
              <a:rPr kumimoji="1" lang="en-US" altLang="ja-JP" u="sng" dirty="0"/>
              <a:t>12</a:t>
            </a:r>
            <a:r>
              <a:rPr kumimoji="1" lang="ja-JP" altLang="en-US" u="sng"/>
              <a:t>月</a:t>
            </a:r>
            <a:r>
              <a:rPr kumimoji="1" lang="en-US" altLang="ja-JP" u="sng" dirty="0"/>
              <a:t>20</a:t>
            </a:r>
            <a:r>
              <a:rPr kumimoji="1" lang="ja-JP" altLang="en-US" u="sng"/>
              <a:t>日に指定</a:t>
            </a:r>
            <a:endParaRPr kumimoji="1" lang="en-US" altLang="ja-JP" u="sng" dirty="0"/>
          </a:p>
        </p:txBody>
      </p:sp>
    </p:spTree>
    <p:extLst>
      <p:ext uri="{BB962C8B-B14F-4D97-AF65-F5344CB8AC3E}">
        <p14:creationId xmlns:p14="http://schemas.microsoft.com/office/powerpoint/2010/main" val="882299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6EF808-C230-7956-DD16-29BC0685E17D}"/>
              </a:ext>
            </a:extLst>
          </p:cNvPr>
          <p:cNvSpPr>
            <a:spLocks noGrp="1"/>
          </p:cNvSpPr>
          <p:nvPr>
            <p:ph type="title"/>
          </p:nvPr>
        </p:nvSpPr>
        <p:spPr/>
        <p:txBody>
          <a:bodyPr/>
          <a:lstStyle/>
          <a:p>
            <a:r>
              <a:rPr kumimoji="1" lang="ja-JP" altLang="en-US"/>
              <a:t>その他の改正内容</a:t>
            </a:r>
          </a:p>
        </p:txBody>
      </p:sp>
      <p:pic>
        <p:nvPicPr>
          <p:cNvPr id="5" name="コンテンツ プレースホルダー 4">
            <a:extLst>
              <a:ext uri="{FF2B5EF4-FFF2-40B4-BE49-F238E27FC236}">
                <a16:creationId xmlns:a16="http://schemas.microsoft.com/office/drawing/2014/main" id="{A647997F-D0CF-FBC9-15CC-9E4AE54F40BF}"/>
              </a:ext>
            </a:extLst>
          </p:cNvPr>
          <p:cNvPicPr>
            <a:picLocks noGrp="1" noChangeAspect="1"/>
          </p:cNvPicPr>
          <p:nvPr>
            <p:ph idx="1"/>
          </p:nvPr>
        </p:nvPicPr>
        <p:blipFill>
          <a:blip r:embed="rId2"/>
          <a:stretch>
            <a:fillRect/>
          </a:stretch>
        </p:blipFill>
        <p:spPr>
          <a:xfrm>
            <a:off x="667593" y="968839"/>
            <a:ext cx="7817760" cy="5412296"/>
          </a:xfrm>
        </p:spPr>
      </p:pic>
    </p:spTree>
    <p:extLst>
      <p:ext uri="{BB962C8B-B14F-4D97-AF65-F5344CB8AC3E}">
        <p14:creationId xmlns:p14="http://schemas.microsoft.com/office/powerpoint/2010/main" val="25034237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タイトル 1">
            <a:extLst>
              <a:ext uri="{FF2B5EF4-FFF2-40B4-BE49-F238E27FC236}">
                <a16:creationId xmlns:a16="http://schemas.microsoft.com/office/drawing/2014/main" id="{8313FBAB-202B-B93F-4AD3-26D5EF7E203B}"/>
              </a:ext>
            </a:extLst>
          </p:cNvPr>
          <p:cNvSpPr>
            <a:spLocks noGrp="1" noChangeArrowheads="1"/>
          </p:cNvSpPr>
          <p:nvPr>
            <p:ph type="title"/>
          </p:nvPr>
        </p:nvSpPr>
        <p:spPr>
          <a:xfrm>
            <a:off x="0" y="30163"/>
            <a:ext cx="7886700" cy="558800"/>
          </a:xfrm>
        </p:spPr>
        <p:txBody>
          <a:bodyPr/>
          <a:lstStyle/>
          <a:p>
            <a:pPr eaLnBrk="1" hangingPunct="1"/>
            <a:r>
              <a:rPr lang="ja-JP" altLang="en-US"/>
              <a:t>管理不全空家の創設</a:t>
            </a:r>
          </a:p>
        </p:txBody>
      </p:sp>
      <p:pic>
        <p:nvPicPr>
          <p:cNvPr id="24578" name="コンテンツ プレースホルダー 5">
            <a:extLst>
              <a:ext uri="{FF2B5EF4-FFF2-40B4-BE49-F238E27FC236}">
                <a16:creationId xmlns:a16="http://schemas.microsoft.com/office/drawing/2014/main" id="{3823B44D-20F5-D450-8517-B43777DE1A6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28650" y="736600"/>
            <a:ext cx="7886700" cy="5461000"/>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タイトル 1">
            <a:extLst>
              <a:ext uri="{FF2B5EF4-FFF2-40B4-BE49-F238E27FC236}">
                <a16:creationId xmlns:a16="http://schemas.microsoft.com/office/drawing/2014/main" id="{22195F20-4642-ABC0-FB63-97E1872EE274}"/>
              </a:ext>
            </a:extLst>
          </p:cNvPr>
          <p:cNvSpPr>
            <a:spLocks noGrp="1" noChangeArrowheads="1"/>
          </p:cNvSpPr>
          <p:nvPr>
            <p:ph type="title"/>
          </p:nvPr>
        </p:nvSpPr>
        <p:spPr>
          <a:xfrm>
            <a:off x="0" y="30163"/>
            <a:ext cx="7886700" cy="558800"/>
          </a:xfrm>
        </p:spPr>
        <p:txBody>
          <a:bodyPr/>
          <a:lstStyle/>
          <a:p>
            <a:pPr eaLnBrk="1" hangingPunct="1"/>
            <a:r>
              <a:rPr lang="ja-JP" altLang="en-US"/>
              <a:t>管理不全空家の創設</a:t>
            </a:r>
          </a:p>
        </p:txBody>
      </p:sp>
      <p:pic>
        <p:nvPicPr>
          <p:cNvPr id="26627" name="図 4">
            <a:extLst>
              <a:ext uri="{FF2B5EF4-FFF2-40B4-BE49-F238E27FC236}">
                <a16:creationId xmlns:a16="http://schemas.microsoft.com/office/drawing/2014/main" id="{774A78FA-2CF9-BFFC-F306-CA7878C8FB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2975" y="822325"/>
            <a:ext cx="7258050"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テキスト ボックス 5">
            <a:extLst>
              <a:ext uri="{FF2B5EF4-FFF2-40B4-BE49-F238E27FC236}">
                <a16:creationId xmlns:a16="http://schemas.microsoft.com/office/drawing/2014/main" id="{9E42200F-EB9D-DD72-F864-29B38E011794}"/>
              </a:ext>
            </a:extLst>
          </p:cNvPr>
          <p:cNvSpPr txBox="1">
            <a:spLocks noChangeArrowheads="1"/>
          </p:cNvSpPr>
          <p:nvPr/>
        </p:nvSpPr>
        <p:spPr bwMode="auto">
          <a:xfrm>
            <a:off x="901700" y="5307013"/>
            <a:ext cx="7340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kumimoji="1"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kumimoji="1"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kumimoji="1"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kumimoji="1">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kumimoji="1">
                <a:solidFill>
                  <a:schemeClr val="tx1"/>
                </a:solidFill>
                <a:latin typeface="Calibri" panose="020F0502020204030204" pitchFamily="34" charset="0"/>
              </a:defRPr>
            </a:lvl9pPr>
          </a:lstStyle>
          <a:p>
            <a:pPr eaLnBrk="1" hangingPunct="1">
              <a:lnSpc>
                <a:spcPct val="100000"/>
              </a:lnSpc>
              <a:spcBef>
                <a:spcPct val="0"/>
              </a:spcBef>
              <a:buFontTx/>
              <a:buNone/>
            </a:pPr>
            <a:r>
              <a:rPr lang="ja-JP" altLang="en-US" sz="1800"/>
              <a:t>空き家等対策に関する特別措置法では今まで状態のひどい空き家は</a:t>
            </a:r>
            <a:endParaRPr lang="en-US" altLang="ja-JP" sz="1800"/>
          </a:p>
          <a:p>
            <a:pPr eaLnBrk="1" hangingPunct="1">
              <a:lnSpc>
                <a:spcPct val="100000"/>
              </a:lnSpc>
              <a:spcBef>
                <a:spcPct val="0"/>
              </a:spcBef>
              <a:buFontTx/>
              <a:buNone/>
            </a:pPr>
            <a:r>
              <a:rPr lang="en-US" altLang="ja-JP" sz="1800"/>
              <a:t>【</a:t>
            </a:r>
            <a:r>
              <a:rPr lang="ja-JP" altLang="en-US" sz="1800"/>
              <a:t>特定空き家</a:t>
            </a:r>
            <a:r>
              <a:rPr lang="en-US" altLang="ja-JP" sz="1800"/>
              <a:t>】</a:t>
            </a:r>
            <a:r>
              <a:rPr lang="ja-JP" altLang="en-US" sz="1800"/>
              <a:t>として指定されていましたが、</a:t>
            </a:r>
            <a:endParaRPr lang="en-US" altLang="ja-JP" sz="1800"/>
          </a:p>
          <a:p>
            <a:pPr eaLnBrk="1" hangingPunct="1">
              <a:lnSpc>
                <a:spcPct val="100000"/>
              </a:lnSpc>
              <a:spcBef>
                <a:spcPct val="0"/>
              </a:spcBef>
              <a:buFontTx/>
              <a:buNone/>
            </a:pPr>
            <a:r>
              <a:rPr lang="ja-JP" altLang="en-US" sz="1800"/>
              <a:t>本国会で特定空き家の手前に</a:t>
            </a:r>
            <a:r>
              <a:rPr lang="en-US" altLang="ja-JP" sz="1800"/>
              <a:t>【</a:t>
            </a:r>
            <a:r>
              <a:rPr lang="ja-JP" altLang="en-US" sz="1800"/>
              <a:t>管理不全空き家</a:t>
            </a:r>
            <a:r>
              <a:rPr lang="en-US" altLang="ja-JP" sz="1800"/>
              <a:t>】</a:t>
            </a:r>
            <a:r>
              <a:rPr lang="ja-JP" altLang="en-US" sz="1800"/>
              <a:t>が新設されました。</a:t>
            </a:r>
          </a:p>
        </p:txBody>
      </p:sp>
      <p:sp>
        <p:nvSpPr>
          <p:cNvPr id="7" name="テキスト ボックス 6">
            <a:extLst>
              <a:ext uri="{FF2B5EF4-FFF2-40B4-BE49-F238E27FC236}">
                <a16:creationId xmlns:a16="http://schemas.microsoft.com/office/drawing/2014/main" id="{62C327D2-74F9-A7A6-7C48-B7CD53E0DBF6}"/>
              </a:ext>
            </a:extLst>
          </p:cNvPr>
          <p:cNvSpPr txBox="1"/>
          <p:nvPr/>
        </p:nvSpPr>
        <p:spPr>
          <a:xfrm>
            <a:off x="6470650" y="4884738"/>
            <a:ext cx="1906588" cy="254000"/>
          </a:xfrm>
          <a:prstGeom prst="rect">
            <a:avLst/>
          </a:prstGeom>
          <a:noFill/>
        </p:spPr>
        <p:txBody>
          <a:bodyPr wrap="none">
            <a:spAutoFit/>
          </a:bodyPr>
          <a:lstStyle/>
          <a:p>
            <a:pPr eaLnBrk="1" fontAlgn="auto" hangingPunct="1">
              <a:spcBef>
                <a:spcPts val="0"/>
              </a:spcBef>
              <a:spcAft>
                <a:spcPts val="0"/>
              </a:spcAft>
              <a:defRPr/>
            </a:pPr>
            <a:r>
              <a:rPr kumimoji="1" lang="ja-JP" altLang="en-US" sz="1050">
                <a:latin typeface="+mn-lt"/>
              </a:rPr>
              <a:t>（</a:t>
            </a:r>
            <a:r>
              <a:rPr kumimoji="1" lang="en-US" altLang="ja-JP" sz="1050" dirty="0">
                <a:latin typeface="+mn-lt"/>
              </a:rPr>
              <a:t>NHK</a:t>
            </a:r>
            <a:r>
              <a:rPr kumimoji="1" lang="ja-JP" altLang="en-US" sz="1050">
                <a:latin typeface="+mn-lt"/>
              </a:rPr>
              <a:t>首都圏ナビより使用）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タイトル 1">
            <a:extLst>
              <a:ext uri="{FF2B5EF4-FFF2-40B4-BE49-F238E27FC236}">
                <a16:creationId xmlns:a16="http://schemas.microsoft.com/office/drawing/2014/main" id="{2FF1B6E0-E79B-4806-CEA7-A134A51CA225}"/>
              </a:ext>
            </a:extLst>
          </p:cNvPr>
          <p:cNvSpPr>
            <a:spLocks noGrp="1" noChangeArrowheads="1"/>
          </p:cNvSpPr>
          <p:nvPr>
            <p:ph type="title"/>
          </p:nvPr>
        </p:nvSpPr>
        <p:spPr>
          <a:xfrm>
            <a:off x="0" y="30163"/>
            <a:ext cx="7886700" cy="558800"/>
          </a:xfrm>
        </p:spPr>
        <p:txBody>
          <a:bodyPr/>
          <a:lstStyle/>
          <a:p>
            <a:pPr eaLnBrk="1" hangingPunct="1"/>
            <a:r>
              <a:rPr lang="ja-JP" altLang="en-US"/>
              <a:t>管理不全空き家に指定され、勧告を受けると</a:t>
            </a:r>
          </a:p>
        </p:txBody>
      </p:sp>
      <p:sp>
        <p:nvSpPr>
          <p:cNvPr id="30722" name="コンテンツ プレースホルダー 2">
            <a:extLst>
              <a:ext uri="{FF2B5EF4-FFF2-40B4-BE49-F238E27FC236}">
                <a16:creationId xmlns:a16="http://schemas.microsoft.com/office/drawing/2014/main" id="{A06928A1-D0A2-D5C1-3FC9-DB6A6AECAF3A}"/>
              </a:ext>
            </a:extLst>
          </p:cNvPr>
          <p:cNvSpPr>
            <a:spLocks noGrp="1" noChangeArrowheads="1"/>
          </p:cNvSpPr>
          <p:nvPr>
            <p:ph idx="1"/>
          </p:nvPr>
        </p:nvSpPr>
        <p:spPr>
          <a:xfrm>
            <a:off x="628650" y="790575"/>
            <a:ext cx="7886700" cy="5187950"/>
          </a:xfrm>
        </p:spPr>
        <p:txBody>
          <a:bodyPr/>
          <a:lstStyle/>
          <a:p>
            <a:pPr marL="0" indent="0" eaLnBrk="1" hangingPunct="1">
              <a:buFont typeface="Arial" panose="020B0604020202020204" pitchFamily="34" charset="0"/>
              <a:buNone/>
            </a:pPr>
            <a:r>
              <a:rPr lang="ja-JP" altLang="en-US"/>
              <a:t>建物が建っていた場合でも、</a:t>
            </a:r>
            <a:endParaRPr lang="en-US" altLang="ja-JP"/>
          </a:p>
          <a:p>
            <a:pPr marL="0" indent="0" eaLnBrk="1" hangingPunct="1">
              <a:buFont typeface="Arial" panose="020B0604020202020204" pitchFamily="34" charset="0"/>
              <a:buNone/>
            </a:pPr>
            <a:r>
              <a:rPr lang="ja-JP" altLang="en-US"/>
              <a:t>住宅用地の特例から外れてしまうため、</a:t>
            </a:r>
            <a:endParaRPr lang="en-US" altLang="ja-JP"/>
          </a:p>
          <a:p>
            <a:pPr marL="0" indent="0" eaLnBrk="1" hangingPunct="1">
              <a:buFont typeface="Arial" panose="020B0604020202020204" pitchFamily="34" charset="0"/>
              <a:buNone/>
            </a:pPr>
            <a:r>
              <a:rPr lang="ja-JP" altLang="en-US"/>
              <a:t>固定資産税の優遇が受けられなくなる。</a:t>
            </a:r>
            <a:endParaRPr lang="en-US" altLang="ja-JP"/>
          </a:p>
          <a:p>
            <a:pPr marL="0" indent="0" eaLnBrk="1" hangingPunct="1">
              <a:buFont typeface="Arial" panose="020B0604020202020204" pitchFamily="34" charset="0"/>
              <a:buNone/>
            </a:pPr>
            <a:r>
              <a:rPr lang="ja-JP" altLang="en-US"/>
              <a:t>（つまり固定資産税が高くなる。）</a:t>
            </a:r>
            <a:endParaRPr lang="en-US" altLang="ja-JP"/>
          </a:p>
          <a:p>
            <a:pPr marL="0" indent="0" eaLnBrk="1" hangingPunct="1">
              <a:buFont typeface="Arial" panose="020B0604020202020204" pitchFamily="34" charset="0"/>
              <a:buNone/>
            </a:pPr>
            <a:endParaRPr lang="en-US" altLang="ja-JP"/>
          </a:p>
          <a:p>
            <a:pPr marL="0" indent="0" eaLnBrk="1" hangingPunct="1">
              <a:buFont typeface="Arial" panose="020B0604020202020204" pitchFamily="34" charset="0"/>
              <a:buNone/>
            </a:pPr>
            <a:endParaRPr lang="en-US" altLang="ja-JP"/>
          </a:p>
          <a:p>
            <a:pPr marL="0" indent="0" eaLnBrk="1" hangingPunct="1">
              <a:buFont typeface="Arial" panose="020B0604020202020204" pitchFamily="34" charset="0"/>
              <a:buNone/>
            </a:pPr>
            <a:endParaRPr lang="en-US" altLang="ja-JP"/>
          </a:p>
        </p:txBody>
      </p:sp>
      <p:sp>
        <p:nvSpPr>
          <p:cNvPr id="4" name="スライド番号プレースホルダー 3">
            <a:extLst>
              <a:ext uri="{FF2B5EF4-FFF2-40B4-BE49-F238E27FC236}">
                <a16:creationId xmlns:a16="http://schemas.microsoft.com/office/drawing/2014/main" id="{9886607C-DA2C-E32E-327F-A914BFA48F6F}"/>
              </a:ext>
            </a:extLst>
          </p:cNvPr>
          <p:cNvSpPr>
            <a:spLocks noGrp="1"/>
          </p:cNvSpPr>
          <p:nvPr>
            <p:ph type="sldNum" sz="quarter" idx="10"/>
          </p:nvPr>
        </p:nvSpPr>
        <p:spPr>
          <a:xfrm>
            <a:off x="628650" y="6356351"/>
            <a:ext cx="205740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8652BA5B-DA32-D34B-A3CD-F12FFB19FE80}" type="datetimeFigureOut">
              <a:rPr kumimoji="1" lang="ja-JP" altLang="en-US" smtClean="0"/>
              <a:pPr>
                <a:defRPr/>
              </a:pPr>
              <a:t>2024/1/4</a:t>
            </a:fld>
            <a:endParaRPr lang="ja-JP" altLang="en-US"/>
          </a:p>
        </p:txBody>
      </p:sp>
      <p:pic>
        <p:nvPicPr>
          <p:cNvPr id="30724" name="図 5">
            <a:extLst>
              <a:ext uri="{FF2B5EF4-FFF2-40B4-BE49-F238E27FC236}">
                <a16:creationId xmlns:a16="http://schemas.microsoft.com/office/drawing/2014/main" id="{E203BF8B-B289-43F6-04FA-D4E7AA6A68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7000" y="3384550"/>
            <a:ext cx="6350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タイトル 1">
            <a:extLst>
              <a:ext uri="{FF2B5EF4-FFF2-40B4-BE49-F238E27FC236}">
                <a16:creationId xmlns:a16="http://schemas.microsoft.com/office/drawing/2014/main" id="{E423A3D4-5041-CA9C-A687-9CA24C5D2C13}"/>
              </a:ext>
            </a:extLst>
          </p:cNvPr>
          <p:cNvSpPr>
            <a:spLocks noGrp="1" noChangeArrowheads="1"/>
          </p:cNvSpPr>
          <p:nvPr>
            <p:ph type="title"/>
          </p:nvPr>
        </p:nvSpPr>
        <p:spPr>
          <a:xfrm>
            <a:off x="0" y="30163"/>
            <a:ext cx="7886700" cy="558800"/>
          </a:xfrm>
        </p:spPr>
        <p:txBody>
          <a:bodyPr/>
          <a:lstStyle/>
          <a:p>
            <a:pPr eaLnBrk="1" hangingPunct="1"/>
            <a:endParaRPr lang="ja-JP" altLang="en-US"/>
          </a:p>
        </p:txBody>
      </p:sp>
      <p:sp>
        <p:nvSpPr>
          <p:cNvPr id="29698" name="コンテンツ プレースホルダー 2">
            <a:extLst>
              <a:ext uri="{FF2B5EF4-FFF2-40B4-BE49-F238E27FC236}">
                <a16:creationId xmlns:a16="http://schemas.microsoft.com/office/drawing/2014/main" id="{2F414F68-B43B-F609-5BA8-6350684C4A12}"/>
              </a:ext>
            </a:extLst>
          </p:cNvPr>
          <p:cNvSpPr>
            <a:spLocks noGrp="1" noChangeArrowheads="1"/>
          </p:cNvSpPr>
          <p:nvPr>
            <p:ph idx="1"/>
          </p:nvPr>
        </p:nvSpPr>
        <p:spPr>
          <a:xfrm>
            <a:off x="628650" y="790575"/>
            <a:ext cx="7886700" cy="5187950"/>
          </a:xfrm>
        </p:spPr>
        <p:txBody>
          <a:bodyPr/>
          <a:lstStyle/>
          <a:p>
            <a:pPr marL="0" indent="0" eaLnBrk="1" hangingPunct="1">
              <a:buFont typeface="Arial" panose="020B0604020202020204" pitchFamily="34" charset="0"/>
              <a:buNone/>
            </a:pPr>
            <a:r>
              <a:rPr lang="ja-JP" altLang="en-US"/>
              <a:t>行政はお金がかかるので、</a:t>
            </a:r>
            <a:endParaRPr lang="en-US" altLang="ja-JP"/>
          </a:p>
          <a:p>
            <a:pPr marL="0" indent="0" eaLnBrk="1" hangingPunct="1">
              <a:buFont typeface="Arial" panose="020B0604020202020204" pitchFamily="34" charset="0"/>
              <a:buNone/>
            </a:pPr>
            <a:r>
              <a:rPr lang="en-US" altLang="ja-JP"/>
              <a:t>【</a:t>
            </a:r>
            <a:r>
              <a:rPr lang="ja-JP" altLang="en-US"/>
              <a:t>特定空き家</a:t>
            </a:r>
            <a:r>
              <a:rPr lang="en-US" altLang="ja-JP"/>
              <a:t>】</a:t>
            </a:r>
            <a:r>
              <a:rPr lang="ja-JP" altLang="en-US"/>
              <a:t>に指定したがらない。</a:t>
            </a:r>
            <a:endParaRPr lang="en-US" altLang="ja-JP"/>
          </a:p>
          <a:p>
            <a:pPr marL="0" indent="0" eaLnBrk="1" hangingPunct="1">
              <a:buFont typeface="Arial" panose="020B0604020202020204" pitchFamily="34" charset="0"/>
              <a:buNone/>
            </a:pPr>
            <a:endParaRPr lang="en-US" altLang="ja-JP"/>
          </a:p>
          <a:p>
            <a:pPr marL="0" indent="0" eaLnBrk="1" hangingPunct="1">
              <a:buFont typeface="Arial" panose="020B0604020202020204" pitchFamily="34" charset="0"/>
              <a:buNone/>
            </a:pPr>
            <a:r>
              <a:rPr lang="ja-JP" altLang="en-US">
                <a:solidFill>
                  <a:srgbClr val="FF0000"/>
                </a:solidFill>
              </a:rPr>
              <a:t>特定空き家に指定をしてしまうと、</a:t>
            </a:r>
            <a:endParaRPr lang="en-US" altLang="ja-JP">
              <a:solidFill>
                <a:srgbClr val="FF0000"/>
              </a:solidFill>
            </a:endParaRPr>
          </a:p>
          <a:p>
            <a:pPr marL="0" indent="0" eaLnBrk="1" hangingPunct="1">
              <a:buFont typeface="Arial" panose="020B0604020202020204" pitchFamily="34" charset="0"/>
              <a:buNone/>
            </a:pPr>
            <a:r>
              <a:rPr lang="ja-JP" altLang="en-US">
                <a:solidFill>
                  <a:srgbClr val="FF0000"/>
                </a:solidFill>
              </a:rPr>
              <a:t>対処がされない場合、いずれは代執行を行わなければいけない可能性があるから。</a:t>
            </a:r>
            <a:endParaRPr lang="en-US" altLang="ja-JP">
              <a:solidFill>
                <a:srgbClr val="FF0000"/>
              </a:solidFill>
            </a:endParaRPr>
          </a:p>
          <a:p>
            <a:pPr marL="0" indent="0" eaLnBrk="1" hangingPunct="1">
              <a:buFont typeface="Arial" panose="020B0604020202020204" pitchFamily="34" charset="0"/>
              <a:buNone/>
            </a:pPr>
            <a:endParaRPr lang="en-US" altLang="ja-JP"/>
          </a:p>
          <a:p>
            <a:pPr marL="0" indent="0" eaLnBrk="1" hangingPunct="1">
              <a:buFont typeface="Arial" panose="020B0604020202020204" pitchFamily="34" charset="0"/>
              <a:buNone/>
            </a:pPr>
            <a:r>
              <a:rPr lang="ja-JP" altLang="en-US"/>
              <a:t>なので、本国会で特定空き家予備軍の対策として、管理不全空き家が創設されました。</a:t>
            </a:r>
          </a:p>
        </p:txBody>
      </p:sp>
      <p:sp>
        <p:nvSpPr>
          <p:cNvPr id="4" name="スライド番号プレースホルダー 3">
            <a:extLst>
              <a:ext uri="{FF2B5EF4-FFF2-40B4-BE49-F238E27FC236}">
                <a16:creationId xmlns:a16="http://schemas.microsoft.com/office/drawing/2014/main" id="{E415ABA6-55B8-A770-4D9C-5241D7AA0BE5}"/>
              </a:ext>
            </a:extLst>
          </p:cNvPr>
          <p:cNvSpPr>
            <a:spLocks noGrp="1"/>
          </p:cNvSpPr>
          <p:nvPr>
            <p:ph type="sldNum" sz="quarter" idx="10"/>
          </p:nvPr>
        </p:nvSpPr>
        <p:spPr>
          <a:xfrm>
            <a:off x="628650" y="6356351"/>
            <a:ext cx="205740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8652BA5B-DA32-D34B-A3CD-F12FFB19FE80}" type="datetimeFigureOut">
              <a:rPr kumimoji="1" lang="ja-JP" altLang="en-US" smtClean="0"/>
              <a:pPr>
                <a:defRPr/>
              </a:pPr>
              <a:t>2024/1/4</a:t>
            </a:fld>
            <a:endParaRPr lang="ja-JP"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タイトル 1">
            <a:extLst>
              <a:ext uri="{FF2B5EF4-FFF2-40B4-BE49-F238E27FC236}">
                <a16:creationId xmlns:a16="http://schemas.microsoft.com/office/drawing/2014/main" id="{3A2097F7-ECEB-769E-18ED-64628BCCCEE9}"/>
              </a:ext>
            </a:extLst>
          </p:cNvPr>
          <p:cNvSpPr>
            <a:spLocks noGrp="1" noChangeArrowheads="1"/>
          </p:cNvSpPr>
          <p:nvPr>
            <p:ph type="title"/>
          </p:nvPr>
        </p:nvSpPr>
        <p:spPr>
          <a:xfrm>
            <a:off x="0" y="30163"/>
            <a:ext cx="7886700" cy="558800"/>
          </a:xfrm>
        </p:spPr>
        <p:txBody>
          <a:bodyPr/>
          <a:lstStyle/>
          <a:p>
            <a:pPr eaLnBrk="1" hangingPunct="1"/>
            <a:endParaRPr lang="ja-JP" altLang="en-US"/>
          </a:p>
        </p:txBody>
      </p:sp>
      <p:sp>
        <p:nvSpPr>
          <p:cNvPr id="31746" name="コンテンツ プレースホルダー 2">
            <a:extLst>
              <a:ext uri="{FF2B5EF4-FFF2-40B4-BE49-F238E27FC236}">
                <a16:creationId xmlns:a16="http://schemas.microsoft.com/office/drawing/2014/main" id="{606CB47A-0983-472D-ACFA-8A6E5CEBA48C}"/>
              </a:ext>
            </a:extLst>
          </p:cNvPr>
          <p:cNvSpPr>
            <a:spLocks noGrp="1" noChangeArrowheads="1"/>
          </p:cNvSpPr>
          <p:nvPr>
            <p:ph idx="1"/>
          </p:nvPr>
        </p:nvSpPr>
        <p:spPr>
          <a:xfrm>
            <a:off x="628650" y="790575"/>
            <a:ext cx="7886700" cy="5187950"/>
          </a:xfrm>
        </p:spPr>
        <p:txBody>
          <a:bodyPr anchor="ctr"/>
          <a:lstStyle/>
          <a:p>
            <a:pPr marL="0" indent="0" eaLnBrk="1" hangingPunct="1">
              <a:buFont typeface="Arial" panose="020B0604020202020204" pitchFamily="34" charset="0"/>
              <a:buNone/>
            </a:pPr>
            <a:r>
              <a:rPr lang="ja-JP" altLang="en-US"/>
              <a:t>「建物さえ建てたままにしておけば、</a:t>
            </a:r>
            <a:endParaRPr lang="en-US" altLang="ja-JP"/>
          </a:p>
          <a:p>
            <a:pPr marL="0" indent="0" eaLnBrk="1" hangingPunct="1">
              <a:buFont typeface="Arial" panose="020B0604020202020204" pitchFamily="34" charset="0"/>
              <a:buNone/>
            </a:pPr>
            <a:r>
              <a:rPr lang="ja-JP" altLang="en-US"/>
              <a:t>固定資産税が安いままなので放置しておこう」</a:t>
            </a:r>
            <a:endParaRPr lang="en-US" altLang="ja-JP"/>
          </a:p>
          <a:p>
            <a:pPr marL="0" indent="0" eaLnBrk="1" hangingPunct="1">
              <a:buFont typeface="Arial" panose="020B0604020202020204" pitchFamily="34" charset="0"/>
              <a:buNone/>
            </a:pPr>
            <a:r>
              <a:rPr lang="ja-JP" altLang="en-US"/>
              <a:t>といった放置空き家を改善することを狙いにしています。</a:t>
            </a:r>
            <a:endParaRPr lang="en-US" altLang="ja-JP"/>
          </a:p>
          <a:p>
            <a:pPr marL="0" indent="0" eaLnBrk="1" hangingPunct="1">
              <a:buFont typeface="Arial" panose="020B0604020202020204" pitchFamily="34" charset="0"/>
              <a:buNone/>
            </a:pPr>
            <a:endParaRPr lang="en-US" altLang="ja-JP"/>
          </a:p>
        </p:txBody>
      </p:sp>
      <p:sp>
        <p:nvSpPr>
          <p:cNvPr id="4" name="スライド番号プレースホルダー 3">
            <a:extLst>
              <a:ext uri="{FF2B5EF4-FFF2-40B4-BE49-F238E27FC236}">
                <a16:creationId xmlns:a16="http://schemas.microsoft.com/office/drawing/2014/main" id="{737CB2C8-50E3-EB6F-6CAE-B546747CCE20}"/>
              </a:ext>
            </a:extLst>
          </p:cNvPr>
          <p:cNvSpPr>
            <a:spLocks noGrp="1"/>
          </p:cNvSpPr>
          <p:nvPr>
            <p:ph type="sldNum" sz="quarter" idx="10"/>
          </p:nvPr>
        </p:nvSpPr>
        <p:spPr>
          <a:xfrm>
            <a:off x="628650" y="6356351"/>
            <a:ext cx="205740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8652BA5B-DA32-D34B-A3CD-F12FFB19FE80}" type="datetimeFigureOut">
              <a:rPr kumimoji="1" lang="ja-JP" altLang="en-US" smtClean="0"/>
              <a:pPr>
                <a:defRPr/>
              </a:pPr>
              <a:t>2024/1/4</a:t>
            </a:fld>
            <a:endParaRPr lang="ja-JP"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タイトル 1">
            <a:extLst>
              <a:ext uri="{FF2B5EF4-FFF2-40B4-BE49-F238E27FC236}">
                <a16:creationId xmlns:a16="http://schemas.microsoft.com/office/drawing/2014/main" id="{F39BD3E4-745E-5C1F-602B-8146858A7A1F}"/>
              </a:ext>
            </a:extLst>
          </p:cNvPr>
          <p:cNvSpPr>
            <a:spLocks noGrp="1" noChangeArrowheads="1"/>
          </p:cNvSpPr>
          <p:nvPr>
            <p:ph type="title"/>
          </p:nvPr>
        </p:nvSpPr>
        <p:spPr>
          <a:xfrm>
            <a:off x="0" y="30163"/>
            <a:ext cx="7886700" cy="558800"/>
          </a:xfrm>
        </p:spPr>
        <p:txBody>
          <a:bodyPr>
            <a:normAutofit/>
          </a:bodyPr>
          <a:lstStyle/>
          <a:p>
            <a:pPr eaLnBrk="1" hangingPunct="1"/>
            <a:r>
              <a:rPr lang="ja-JP" altLang="en-US"/>
              <a:t>空き家になって</a:t>
            </a:r>
            <a:r>
              <a:rPr lang="en-US" altLang="ja-JP" dirty="0"/>
              <a:t>5</a:t>
            </a:r>
            <a:r>
              <a:rPr lang="ja-JP" altLang="en-US"/>
              <a:t>年放置くらいのものが管理不全空家に。</a:t>
            </a:r>
          </a:p>
        </p:txBody>
      </p:sp>
      <p:sp>
        <p:nvSpPr>
          <p:cNvPr id="32770" name="コンテンツ プレースホルダー 2">
            <a:extLst>
              <a:ext uri="{FF2B5EF4-FFF2-40B4-BE49-F238E27FC236}">
                <a16:creationId xmlns:a16="http://schemas.microsoft.com/office/drawing/2014/main" id="{70384DAC-8115-C18A-67BE-58A0710736E0}"/>
              </a:ext>
            </a:extLst>
          </p:cNvPr>
          <p:cNvSpPr>
            <a:spLocks noGrp="1" noChangeArrowheads="1"/>
          </p:cNvSpPr>
          <p:nvPr>
            <p:ph idx="1"/>
          </p:nvPr>
        </p:nvSpPr>
        <p:spPr>
          <a:xfrm>
            <a:off x="628650" y="790575"/>
            <a:ext cx="7886700" cy="5187950"/>
          </a:xfrm>
        </p:spPr>
        <p:txBody>
          <a:bodyPr/>
          <a:lstStyle/>
          <a:p>
            <a:pPr marL="0" indent="0" eaLnBrk="1" hangingPunct="1">
              <a:buFont typeface="Arial" panose="020B0604020202020204" pitchFamily="34" charset="0"/>
              <a:buNone/>
            </a:pPr>
            <a:r>
              <a:rPr lang="ja-JP" altLang="en-US"/>
              <a:t>窓ガラスが割れていたり、雑草が生い茂っている状態の空き家が管理不全空家に指定される　基準と言われています。</a:t>
            </a:r>
            <a:endParaRPr lang="en-US" altLang="ja-JP" dirty="0"/>
          </a:p>
          <a:p>
            <a:pPr marL="0" indent="0" eaLnBrk="1" hangingPunct="1">
              <a:buFont typeface="Arial" panose="020B0604020202020204" pitchFamily="34" charset="0"/>
              <a:buNone/>
            </a:pPr>
            <a:endParaRPr lang="en-US" altLang="ja-JP" dirty="0"/>
          </a:p>
        </p:txBody>
      </p:sp>
      <p:sp>
        <p:nvSpPr>
          <p:cNvPr id="4" name="スライド番号プレースホルダー 3">
            <a:extLst>
              <a:ext uri="{FF2B5EF4-FFF2-40B4-BE49-F238E27FC236}">
                <a16:creationId xmlns:a16="http://schemas.microsoft.com/office/drawing/2014/main" id="{19456775-013B-54BE-98A4-B74E9C10251E}"/>
              </a:ext>
            </a:extLst>
          </p:cNvPr>
          <p:cNvSpPr>
            <a:spLocks noGrp="1"/>
          </p:cNvSpPr>
          <p:nvPr>
            <p:ph type="sldNum" sz="quarter" idx="10"/>
          </p:nvPr>
        </p:nvSpPr>
        <p:spPr>
          <a:xfrm>
            <a:off x="628650" y="6356351"/>
            <a:ext cx="205740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8652BA5B-DA32-D34B-A3CD-F12FFB19FE80}" type="datetimeFigureOut">
              <a:rPr kumimoji="1" lang="ja-JP" altLang="en-US" smtClean="0"/>
              <a:pPr>
                <a:defRPr/>
              </a:pPr>
              <a:t>2024/1/4</a:t>
            </a:fld>
            <a:endParaRPr lang="ja-JP" altLang="en-US"/>
          </a:p>
        </p:txBody>
      </p:sp>
      <p:pic>
        <p:nvPicPr>
          <p:cNvPr id="32772" name="図 5">
            <a:extLst>
              <a:ext uri="{FF2B5EF4-FFF2-40B4-BE49-F238E27FC236}">
                <a16:creationId xmlns:a16="http://schemas.microsoft.com/office/drawing/2014/main" id="{4D6C7C1A-F777-5A24-A5DF-84F2DD2E30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2622550"/>
            <a:ext cx="7772400" cy="306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B094EB-21C6-E265-4F58-C357120E9E93}"/>
              </a:ext>
            </a:extLst>
          </p:cNvPr>
          <p:cNvSpPr>
            <a:spLocks noGrp="1"/>
          </p:cNvSpPr>
          <p:nvPr>
            <p:ph type="title"/>
          </p:nvPr>
        </p:nvSpPr>
        <p:spPr/>
        <p:txBody>
          <a:bodyPr/>
          <a:lstStyle/>
          <a:p>
            <a:r>
              <a:rPr kumimoji="1" lang="ja-JP" altLang="en-US"/>
              <a:t>その他の改正内容</a:t>
            </a:r>
          </a:p>
        </p:txBody>
      </p:sp>
      <p:pic>
        <p:nvPicPr>
          <p:cNvPr id="5" name="コンテンツ プレースホルダー 4">
            <a:extLst>
              <a:ext uri="{FF2B5EF4-FFF2-40B4-BE49-F238E27FC236}">
                <a16:creationId xmlns:a16="http://schemas.microsoft.com/office/drawing/2014/main" id="{AA1250DC-24CD-759D-96E9-513EDF5E4F4B}"/>
              </a:ext>
            </a:extLst>
          </p:cNvPr>
          <p:cNvPicPr>
            <a:picLocks noGrp="1" noChangeAspect="1"/>
          </p:cNvPicPr>
          <p:nvPr>
            <p:ph idx="1"/>
          </p:nvPr>
        </p:nvPicPr>
        <p:blipFill>
          <a:blip r:embed="rId3"/>
          <a:stretch>
            <a:fillRect/>
          </a:stretch>
        </p:blipFill>
        <p:spPr>
          <a:xfrm>
            <a:off x="616702" y="766917"/>
            <a:ext cx="7910596" cy="5476567"/>
          </a:xfrm>
        </p:spPr>
      </p:pic>
    </p:spTree>
    <p:extLst>
      <p:ext uri="{BB962C8B-B14F-4D97-AF65-F5344CB8AC3E}">
        <p14:creationId xmlns:p14="http://schemas.microsoft.com/office/powerpoint/2010/main" val="3235652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7C506B-0CAB-6949-72F8-AB65116124AC}"/>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7196A4CC-E066-E904-3D00-62A51A852339}"/>
              </a:ext>
            </a:extLst>
          </p:cNvPr>
          <p:cNvSpPr>
            <a:spLocks noGrp="1"/>
          </p:cNvSpPr>
          <p:nvPr>
            <p:ph idx="1"/>
          </p:nvPr>
        </p:nvSpPr>
        <p:spPr/>
        <p:txBody>
          <a:bodyPr/>
          <a:lstStyle/>
          <a:p>
            <a:pPr marL="0" indent="0">
              <a:buNone/>
            </a:pPr>
            <a:endParaRPr kumimoji="1" lang="en-US" altLang="ja-JP" dirty="0"/>
          </a:p>
          <a:p>
            <a:pPr marL="0" indent="0">
              <a:buNone/>
            </a:pPr>
            <a:endParaRPr lang="en-US" altLang="ja-JP" dirty="0"/>
          </a:p>
          <a:p>
            <a:pPr marL="0" indent="0">
              <a:buNone/>
            </a:pPr>
            <a:endParaRPr kumimoji="1" lang="en-US" altLang="ja-JP" sz="2400" dirty="0"/>
          </a:p>
          <a:p>
            <a:pPr marL="0" indent="0">
              <a:buNone/>
            </a:pPr>
            <a:endParaRPr kumimoji="1" lang="en-US" altLang="ja-JP" sz="2400" dirty="0"/>
          </a:p>
          <a:p>
            <a:pPr marL="0" indent="0">
              <a:buNone/>
            </a:pPr>
            <a:endParaRPr lang="en-US" altLang="ja-JP" sz="2400" dirty="0"/>
          </a:p>
          <a:p>
            <a:pPr marL="0" indent="0" algn="ctr">
              <a:buNone/>
            </a:pPr>
            <a:r>
              <a:rPr kumimoji="1" lang="ja-JP" altLang="en-US" sz="2400"/>
              <a:t>一般社団法人全国空き家アドバイザー協議会</a:t>
            </a:r>
            <a:r>
              <a:rPr lang="ja-JP" altLang="en-US" sz="2400"/>
              <a:t>について</a:t>
            </a:r>
            <a:endParaRPr kumimoji="1" lang="en-US" altLang="ja-JP" dirty="0"/>
          </a:p>
        </p:txBody>
      </p:sp>
    </p:spTree>
    <p:extLst>
      <p:ext uri="{BB962C8B-B14F-4D97-AF65-F5344CB8AC3E}">
        <p14:creationId xmlns:p14="http://schemas.microsoft.com/office/powerpoint/2010/main" val="7607045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2869D7F-E209-7979-2645-5731557C7C49}"/>
              </a:ext>
            </a:extLst>
          </p:cNvPr>
          <p:cNvSpPr>
            <a:spLocks noGrp="1"/>
          </p:cNvSpPr>
          <p:nvPr>
            <p:ph type="title"/>
          </p:nvPr>
        </p:nvSpPr>
        <p:spPr/>
        <p:txBody>
          <a:bodyPr>
            <a:normAutofit/>
          </a:bodyPr>
          <a:lstStyle/>
          <a:p>
            <a:r>
              <a:rPr kumimoji="1" lang="ja-JP" altLang="en-US"/>
              <a:t>全国空き家アドバイザー協議会の取り組み</a:t>
            </a:r>
          </a:p>
        </p:txBody>
      </p:sp>
      <p:sp>
        <p:nvSpPr>
          <p:cNvPr id="4" name="タイトル 3">
            <a:extLst>
              <a:ext uri="{FF2B5EF4-FFF2-40B4-BE49-F238E27FC236}">
                <a16:creationId xmlns:a16="http://schemas.microsoft.com/office/drawing/2014/main" id="{6F36B3F9-C2EE-E626-887F-5B2A0E9BF697}"/>
              </a:ext>
            </a:extLst>
          </p:cNvPr>
          <p:cNvSpPr txBox="1">
            <a:spLocks/>
          </p:cNvSpPr>
          <p:nvPr/>
        </p:nvSpPr>
        <p:spPr>
          <a:xfrm>
            <a:off x="192038" y="766902"/>
            <a:ext cx="8951962" cy="5782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2000" b="1" kern="1200">
                <a:solidFill>
                  <a:schemeClr val="tx1"/>
                </a:solidFill>
                <a:latin typeface="+mj-lt"/>
                <a:ea typeface="+mj-ea"/>
                <a:cs typeface="+mj-cs"/>
              </a:defRPr>
            </a:lvl1pPr>
          </a:lstStyle>
          <a:p>
            <a:r>
              <a:rPr lang="ja-JP" altLang="en-US" sz="1400" b="0">
                <a:latin typeface="MS Gothic" panose="020B0609070205080204" pitchFamily="49" charset="-128"/>
                <a:ea typeface="MS Gothic" panose="020B0609070205080204" pitchFamily="49" charset="-128"/>
              </a:rPr>
              <a:t>自治体単位にて地域支部を設立し一般社団法人全国古民家再生協会支部と連携し地域の空き家課題解決を目指す。</a:t>
            </a:r>
          </a:p>
        </p:txBody>
      </p:sp>
      <p:graphicFrame>
        <p:nvGraphicFramePr>
          <p:cNvPr id="5" name="表 5">
            <a:extLst>
              <a:ext uri="{FF2B5EF4-FFF2-40B4-BE49-F238E27FC236}">
                <a16:creationId xmlns:a16="http://schemas.microsoft.com/office/drawing/2014/main" id="{CD11BAB5-C3B8-AA44-C766-3A193F939E2C}"/>
              </a:ext>
            </a:extLst>
          </p:cNvPr>
          <p:cNvGraphicFramePr>
            <a:graphicFrameLocks noGrp="1"/>
          </p:cNvGraphicFramePr>
          <p:nvPr/>
        </p:nvGraphicFramePr>
        <p:xfrm>
          <a:off x="457200" y="1431236"/>
          <a:ext cx="6044268" cy="2265680"/>
        </p:xfrm>
        <a:graphic>
          <a:graphicData uri="http://schemas.openxmlformats.org/drawingml/2006/table">
            <a:tbl>
              <a:tblPr firstRow="1" bandRow="1">
                <a:tableStyleId>{2D5ABB26-0587-4C30-8999-92F81FD0307C}</a:tableStyleId>
              </a:tblPr>
              <a:tblGrid>
                <a:gridCol w="856762">
                  <a:extLst>
                    <a:ext uri="{9D8B030D-6E8A-4147-A177-3AD203B41FA5}">
                      <a16:colId xmlns:a16="http://schemas.microsoft.com/office/drawing/2014/main" val="4252252875"/>
                    </a:ext>
                  </a:extLst>
                </a:gridCol>
                <a:gridCol w="5187506">
                  <a:extLst>
                    <a:ext uri="{9D8B030D-6E8A-4147-A177-3AD203B41FA5}">
                      <a16:colId xmlns:a16="http://schemas.microsoft.com/office/drawing/2014/main" val="1405226954"/>
                    </a:ext>
                  </a:extLst>
                </a:gridCol>
              </a:tblGrid>
              <a:tr h="370840">
                <a:tc>
                  <a:txBody>
                    <a:bodyPr/>
                    <a:lstStyle/>
                    <a:p>
                      <a:pPr algn="dist"/>
                      <a:r>
                        <a:rPr kumimoji="1" lang="ja-JP" altLang="en-US" sz="1050">
                          <a:solidFill>
                            <a:schemeClr val="tx1"/>
                          </a:solidFill>
                          <a:latin typeface="MS Gothic" panose="020B0609070205080204" pitchFamily="49" charset="-128"/>
                          <a:ea typeface="MS Gothic" panose="020B0609070205080204" pitchFamily="49" charset="-128"/>
                        </a:rPr>
                        <a:t>法人名</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kumimoji="1" lang="ja-JP" altLang="en-US" sz="1050">
                          <a:solidFill>
                            <a:schemeClr val="tx1"/>
                          </a:solidFill>
                          <a:latin typeface="MS Gothic" panose="020B0609070205080204" pitchFamily="49" charset="-128"/>
                          <a:ea typeface="MS Gothic" panose="020B0609070205080204" pitchFamily="49" charset="-128"/>
                        </a:rPr>
                        <a:t>一般社団法人全国空き家アドバイザー協議会</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51263827"/>
                  </a:ext>
                </a:extLst>
              </a:tr>
              <a:tr h="370840">
                <a:tc>
                  <a:txBody>
                    <a:bodyPr/>
                    <a:lstStyle/>
                    <a:p>
                      <a:pPr algn="dist"/>
                      <a:r>
                        <a:rPr kumimoji="1" lang="ja-JP" altLang="en-US" sz="1050">
                          <a:solidFill>
                            <a:schemeClr val="tx1"/>
                          </a:solidFill>
                          <a:latin typeface="MS Gothic" panose="020B0609070205080204" pitchFamily="49" charset="-128"/>
                          <a:ea typeface="MS Gothic" panose="020B0609070205080204" pitchFamily="49" charset="-128"/>
                        </a:rPr>
                        <a:t>理事長</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kumimoji="1" lang="ja-JP" altLang="en-US" sz="1050">
                          <a:solidFill>
                            <a:schemeClr val="tx1"/>
                          </a:solidFill>
                          <a:latin typeface="MS Gothic" panose="020B0609070205080204" pitchFamily="49" charset="-128"/>
                          <a:ea typeface="MS Gothic" panose="020B0609070205080204" pitchFamily="49" charset="-128"/>
                        </a:rPr>
                        <a:t>大澤　雄一郎</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084814"/>
                  </a:ext>
                </a:extLst>
              </a:tr>
              <a:tr h="370840">
                <a:tc>
                  <a:txBody>
                    <a:bodyPr/>
                    <a:lstStyle/>
                    <a:p>
                      <a:pPr algn="dist"/>
                      <a:r>
                        <a:rPr kumimoji="1" lang="ja-JP" altLang="en-US" sz="1050">
                          <a:solidFill>
                            <a:schemeClr val="tx1"/>
                          </a:solidFill>
                          <a:latin typeface="MS Gothic" panose="020B0609070205080204" pitchFamily="49" charset="-128"/>
                          <a:ea typeface="MS Gothic" panose="020B0609070205080204" pitchFamily="49" charset="-128"/>
                        </a:rPr>
                        <a:t>事務局</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kumimoji="1" lang="ja-JP" altLang="en-US" sz="1050">
                          <a:solidFill>
                            <a:schemeClr val="tx1"/>
                          </a:solidFill>
                          <a:latin typeface="MS Gothic" panose="020B0609070205080204" pitchFamily="49" charset="-128"/>
                          <a:ea typeface="MS Gothic" panose="020B0609070205080204" pitchFamily="49" charset="-128"/>
                        </a:rPr>
                        <a:t>一般社団法人全国古民家再生協会</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9956857"/>
                  </a:ext>
                </a:extLst>
              </a:tr>
              <a:tr h="370840">
                <a:tc>
                  <a:txBody>
                    <a:bodyPr/>
                    <a:lstStyle/>
                    <a:p>
                      <a:pPr algn="dist"/>
                      <a:r>
                        <a:rPr kumimoji="1" lang="ja-JP" altLang="en-US" sz="1050">
                          <a:solidFill>
                            <a:schemeClr val="tx1"/>
                          </a:solidFill>
                          <a:latin typeface="MS Gothic" panose="020B0609070205080204" pitchFamily="49" charset="-128"/>
                          <a:ea typeface="MS Gothic" panose="020B0609070205080204" pitchFamily="49" charset="-128"/>
                        </a:rPr>
                        <a:t>所在地</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kumimoji="1" lang="ja-JP" altLang="en-US" sz="1050">
                          <a:solidFill>
                            <a:schemeClr val="tx1"/>
                          </a:solidFill>
                          <a:latin typeface="MS Gothic" panose="020B0609070205080204" pitchFamily="49" charset="-128"/>
                          <a:ea typeface="MS Gothic" panose="020B0609070205080204" pitchFamily="49" charset="-128"/>
                        </a:rPr>
                        <a:t>〒</a:t>
                      </a:r>
                      <a:r>
                        <a:rPr kumimoji="1" lang="en-US" altLang="ja-JP" sz="1050" dirty="0">
                          <a:solidFill>
                            <a:schemeClr val="tx1"/>
                          </a:solidFill>
                          <a:latin typeface="MS Gothic" panose="020B0609070205080204" pitchFamily="49" charset="-128"/>
                          <a:ea typeface="MS Gothic" panose="020B0609070205080204" pitchFamily="49" charset="-128"/>
                        </a:rPr>
                        <a:t>100-0011</a:t>
                      </a:r>
                    </a:p>
                    <a:p>
                      <a:r>
                        <a:rPr kumimoji="1" lang="ja-JP" altLang="en-US" sz="1050">
                          <a:solidFill>
                            <a:schemeClr val="tx1"/>
                          </a:solidFill>
                          <a:latin typeface="MS Gothic" panose="020B0609070205080204" pitchFamily="49" charset="-128"/>
                          <a:ea typeface="MS Gothic" panose="020B0609070205080204" pitchFamily="49" charset="-128"/>
                        </a:rPr>
                        <a:t>東京都千代田区内幸町</a:t>
                      </a:r>
                      <a:r>
                        <a:rPr kumimoji="1" lang="en-US" altLang="ja-JP" sz="1050" dirty="0">
                          <a:solidFill>
                            <a:schemeClr val="tx1"/>
                          </a:solidFill>
                          <a:latin typeface="MS Gothic" panose="020B0609070205080204" pitchFamily="49" charset="-128"/>
                          <a:ea typeface="MS Gothic" panose="020B0609070205080204" pitchFamily="49" charset="-128"/>
                        </a:rPr>
                        <a:t>1</a:t>
                      </a:r>
                      <a:r>
                        <a:rPr kumimoji="1" lang="ja-JP" altLang="en-US" sz="1050">
                          <a:solidFill>
                            <a:schemeClr val="tx1"/>
                          </a:solidFill>
                          <a:latin typeface="MS Gothic" panose="020B0609070205080204" pitchFamily="49" charset="-128"/>
                          <a:ea typeface="MS Gothic" panose="020B0609070205080204" pitchFamily="49" charset="-128"/>
                        </a:rPr>
                        <a:t>丁目</a:t>
                      </a:r>
                      <a:r>
                        <a:rPr kumimoji="1" lang="en-US" altLang="ja-JP" sz="1050" dirty="0">
                          <a:solidFill>
                            <a:schemeClr val="tx1"/>
                          </a:solidFill>
                          <a:latin typeface="MS Gothic" panose="020B0609070205080204" pitchFamily="49" charset="-128"/>
                          <a:ea typeface="MS Gothic" panose="020B0609070205080204" pitchFamily="49" charset="-128"/>
                        </a:rPr>
                        <a:t>3-1 </a:t>
                      </a:r>
                      <a:r>
                        <a:rPr kumimoji="1" lang="ja-JP" altLang="en-US" sz="1050">
                          <a:solidFill>
                            <a:schemeClr val="tx1"/>
                          </a:solidFill>
                          <a:latin typeface="MS Gothic" panose="020B0609070205080204" pitchFamily="49" charset="-128"/>
                          <a:ea typeface="MS Gothic" panose="020B0609070205080204" pitchFamily="49" charset="-128"/>
                        </a:rPr>
                        <a:t>幸ビルディング</a:t>
                      </a:r>
                      <a:r>
                        <a:rPr kumimoji="1" lang="en-US" altLang="ja-JP" sz="1050" dirty="0">
                          <a:solidFill>
                            <a:schemeClr val="tx1"/>
                          </a:solidFill>
                          <a:latin typeface="MS Gothic" panose="020B0609070205080204" pitchFamily="49" charset="-128"/>
                          <a:ea typeface="MS Gothic" panose="020B0609070205080204" pitchFamily="49" charset="-128"/>
                        </a:rPr>
                        <a:t>9</a:t>
                      </a:r>
                      <a:r>
                        <a:rPr kumimoji="1" lang="ja-JP" altLang="en-US" sz="1050">
                          <a:solidFill>
                            <a:schemeClr val="tx1"/>
                          </a:solidFill>
                          <a:latin typeface="MS Gothic" panose="020B0609070205080204" pitchFamily="49" charset="-128"/>
                          <a:ea typeface="MS Gothic" panose="020B0609070205080204" pitchFamily="49" charset="-128"/>
                        </a:rPr>
                        <a:t>階</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5667135"/>
                  </a:ext>
                </a:extLst>
              </a:tr>
              <a:tr h="370840">
                <a:tc>
                  <a:txBody>
                    <a:bodyPr/>
                    <a:lstStyle/>
                    <a:p>
                      <a:pPr algn="dist"/>
                      <a:r>
                        <a:rPr kumimoji="1" lang="ja-JP" altLang="en-US" sz="1050">
                          <a:solidFill>
                            <a:schemeClr val="tx1"/>
                          </a:solidFill>
                          <a:latin typeface="MS Gothic" panose="020B0609070205080204" pitchFamily="49" charset="-128"/>
                          <a:ea typeface="MS Gothic" panose="020B0609070205080204" pitchFamily="49" charset="-128"/>
                        </a:rPr>
                        <a:t>協会目的</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kumimoji="1" lang="ja-JP" altLang="en-US" sz="1050">
                          <a:solidFill>
                            <a:schemeClr val="tx1"/>
                          </a:solidFill>
                          <a:latin typeface="MS Gothic" panose="020B0609070205080204" pitchFamily="49" charset="-128"/>
                          <a:ea typeface="MS Gothic" panose="020B0609070205080204" pitchFamily="49" charset="-128"/>
                        </a:rPr>
                        <a:t>社会問題となっている空き家課題を解決し地域を元気にする。</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6392941"/>
                  </a:ext>
                </a:extLst>
              </a:tr>
              <a:tr h="370840">
                <a:tc>
                  <a:txBody>
                    <a:bodyPr/>
                    <a:lstStyle/>
                    <a:p>
                      <a:pPr algn="dist"/>
                      <a:r>
                        <a:rPr kumimoji="1" lang="ja-JP" altLang="en-US" sz="1050">
                          <a:solidFill>
                            <a:schemeClr val="tx1"/>
                          </a:solidFill>
                          <a:latin typeface="MS Gothic" panose="020B0609070205080204" pitchFamily="49" charset="-128"/>
                          <a:ea typeface="MS Gothic" panose="020B0609070205080204" pitchFamily="49" charset="-128"/>
                        </a:rPr>
                        <a:t>その他</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kumimoji="1" lang="ja-JP" altLang="en-US" sz="1050">
                          <a:solidFill>
                            <a:schemeClr val="tx1"/>
                          </a:solidFill>
                          <a:latin typeface="MS Gothic" panose="020B0609070205080204" pitchFamily="49" charset="-128"/>
                          <a:ea typeface="MS Gothic" panose="020B0609070205080204" pitchFamily="49" charset="-128"/>
                        </a:rPr>
                        <a:t>連携自治体数：</a:t>
                      </a:r>
                      <a:r>
                        <a:rPr kumimoji="1" lang="en-US" altLang="ja-JP" sz="1050" dirty="0">
                          <a:solidFill>
                            <a:schemeClr val="tx1"/>
                          </a:solidFill>
                          <a:latin typeface="MS Gothic" panose="020B0609070205080204" pitchFamily="49" charset="-128"/>
                          <a:ea typeface="MS Gothic" panose="020B0609070205080204" pitchFamily="49" charset="-128"/>
                        </a:rPr>
                        <a:t>3</a:t>
                      </a:r>
                      <a:r>
                        <a:rPr kumimoji="1" lang="ja-JP" altLang="en-US" sz="1050">
                          <a:solidFill>
                            <a:schemeClr val="tx1"/>
                          </a:solidFill>
                          <a:latin typeface="MS Gothic" panose="020B0609070205080204" pitchFamily="49" charset="-128"/>
                          <a:ea typeface="MS Gothic" panose="020B0609070205080204" pitchFamily="49" charset="-128"/>
                        </a:rPr>
                        <a:t>自治体</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0333324"/>
                  </a:ext>
                </a:extLst>
              </a:tr>
            </a:tbl>
          </a:graphicData>
        </a:graphic>
      </p:graphicFrame>
      <p:graphicFrame>
        <p:nvGraphicFramePr>
          <p:cNvPr id="6" name="表 5">
            <a:extLst>
              <a:ext uri="{FF2B5EF4-FFF2-40B4-BE49-F238E27FC236}">
                <a16:creationId xmlns:a16="http://schemas.microsoft.com/office/drawing/2014/main" id="{572F5FF1-116C-D938-4316-7E70F8E0BB38}"/>
              </a:ext>
            </a:extLst>
          </p:cNvPr>
          <p:cNvGraphicFramePr>
            <a:graphicFrameLocks noGrp="1"/>
          </p:cNvGraphicFramePr>
          <p:nvPr/>
        </p:nvGraphicFramePr>
        <p:xfrm>
          <a:off x="6612834" y="1431235"/>
          <a:ext cx="2223052" cy="2265679"/>
        </p:xfrm>
        <a:graphic>
          <a:graphicData uri="http://schemas.openxmlformats.org/drawingml/2006/table">
            <a:tbl>
              <a:tblPr firstRow="1" bandRow="1">
                <a:tableStyleId>{2D5ABB26-0587-4C30-8999-92F81FD0307C}</a:tableStyleId>
              </a:tblPr>
              <a:tblGrid>
                <a:gridCol w="2223052">
                  <a:extLst>
                    <a:ext uri="{9D8B030D-6E8A-4147-A177-3AD203B41FA5}">
                      <a16:colId xmlns:a16="http://schemas.microsoft.com/office/drawing/2014/main" val="4252252875"/>
                    </a:ext>
                  </a:extLst>
                </a:gridCol>
              </a:tblGrid>
              <a:tr h="448797">
                <a:tc>
                  <a:txBody>
                    <a:bodyPr/>
                    <a:lstStyle/>
                    <a:p>
                      <a:pPr algn="ctr"/>
                      <a:r>
                        <a:rPr kumimoji="1" lang="ja-JP" altLang="en-US" sz="1050">
                          <a:solidFill>
                            <a:schemeClr val="tx1"/>
                          </a:solidFill>
                          <a:latin typeface="MS Gothic" panose="020B0609070205080204" pitchFamily="49" charset="-128"/>
                          <a:ea typeface="MS Gothic" panose="020B0609070205080204" pitchFamily="49" charset="-128"/>
                        </a:rPr>
                        <a:t>コーポレートマーク</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651263827"/>
                  </a:ext>
                </a:extLst>
              </a:tr>
              <a:tr h="1816882">
                <a:tc>
                  <a:txBody>
                    <a:bodyPr/>
                    <a:lstStyle/>
                    <a:p>
                      <a:endParaRPr kumimoji="1" lang="ja-JP" altLang="en-US" sz="1050">
                        <a:solidFill>
                          <a:schemeClr val="tx1"/>
                        </a:solidFill>
                        <a:latin typeface="FOT-TsukuARdGothic Std R" panose="02020400000000000000" pitchFamily="18" charset="-128"/>
                        <a:ea typeface="FOT-TsukuARdGothic Std R" panose="02020400000000000000" pitchFamily="18"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084814"/>
                  </a:ext>
                </a:extLst>
              </a:tr>
            </a:tbl>
          </a:graphicData>
        </a:graphic>
      </p:graphicFrame>
      <p:graphicFrame>
        <p:nvGraphicFramePr>
          <p:cNvPr id="7" name="表 5">
            <a:extLst>
              <a:ext uri="{FF2B5EF4-FFF2-40B4-BE49-F238E27FC236}">
                <a16:creationId xmlns:a16="http://schemas.microsoft.com/office/drawing/2014/main" id="{D470BE46-F60A-B38B-A6D6-62E06F9B7481}"/>
              </a:ext>
            </a:extLst>
          </p:cNvPr>
          <p:cNvGraphicFramePr>
            <a:graphicFrameLocks noGrp="1"/>
          </p:cNvGraphicFramePr>
          <p:nvPr/>
        </p:nvGraphicFramePr>
        <p:xfrm>
          <a:off x="457200" y="3782980"/>
          <a:ext cx="8378686" cy="1303020"/>
        </p:xfrm>
        <a:graphic>
          <a:graphicData uri="http://schemas.openxmlformats.org/drawingml/2006/table">
            <a:tbl>
              <a:tblPr firstRow="1" bandRow="1">
                <a:tableStyleId>{2D5ABB26-0587-4C30-8999-92F81FD0307C}</a:tableStyleId>
              </a:tblPr>
              <a:tblGrid>
                <a:gridCol w="8378686">
                  <a:extLst>
                    <a:ext uri="{9D8B030D-6E8A-4147-A177-3AD203B41FA5}">
                      <a16:colId xmlns:a16="http://schemas.microsoft.com/office/drawing/2014/main" val="4252252875"/>
                    </a:ext>
                  </a:extLst>
                </a:gridCol>
              </a:tblGrid>
              <a:tr h="241719">
                <a:tc>
                  <a:txBody>
                    <a:bodyPr/>
                    <a:lstStyle/>
                    <a:p>
                      <a:pPr algn="ctr"/>
                      <a:r>
                        <a:rPr kumimoji="1" lang="ja-JP" altLang="en-US" sz="1050">
                          <a:solidFill>
                            <a:schemeClr val="tx1"/>
                          </a:solidFill>
                          <a:latin typeface="MS Gothic" panose="020B0609070205080204" pitchFamily="49" charset="-128"/>
                          <a:ea typeface="MS Gothic" panose="020B0609070205080204" pitchFamily="49" charset="-128"/>
                        </a:rPr>
                        <a:t>当協議会の取り組み</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651263827"/>
                  </a:ext>
                </a:extLst>
              </a:tr>
              <a:tr h="978558">
                <a:tc>
                  <a:txBody>
                    <a:bodyPr/>
                    <a:lstStyle/>
                    <a:p>
                      <a:pPr marL="171450" indent="-171450">
                        <a:buFont typeface="Arial" panose="020B0604020202020204" pitchFamily="34" charset="0"/>
                        <a:buChar char="•"/>
                      </a:pPr>
                      <a:r>
                        <a:rPr kumimoji="1" lang="ja-JP" altLang="en-US" sz="1050">
                          <a:solidFill>
                            <a:schemeClr val="tx1"/>
                          </a:solidFill>
                          <a:latin typeface="MS Gothic" panose="020B0609070205080204" pitchFamily="49" charset="-128"/>
                          <a:ea typeface="MS Gothic" panose="020B0609070205080204" pitchFamily="49" charset="-128"/>
                        </a:rPr>
                        <a:t>地域の空き家バンクと連携しその活性化に係る事業</a:t>
                      </a:r>
                      <a:endParaRPr kumimoji="1" lang="en-US" altLang="ja-JP" sz="1050" dirty="0">
                        <a:solidFill>
                          <a:schemeClr val="tx1"/>
                        </a:solidFill>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050">
                          <a:solidFill>
                            <a:schemeClr val="tx1"/>
                          </a:solidFill>
                          <a:latin typeface="MS Gothic" panose="020B0609070205080204" pitchFamily="49" charset="-128"/>
                          <a:ea typeface="MS Gothic" panose="020B0609070205080204" pitchFamily="49" charset="-128"/>
                        </a:rPr>
                        <a:t>地域住民と空き家活用の合意形成に係る事業</a:t>
                      </a:r>
                      <a:endParaRPr kumimoji="1" lang="en-US" altLang="ja-JP" sz="1050" dirty="0">
                        <a:solidFill>
                          <a:schemeClr val="tx1"/>
                        </a:solidFill>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050">
                          <a:solidFill>
                            <a:schemeClr val="tx1"/>
                          </a:solidFill>
                          <a:latin typeface="MS Gothic" panose="020B0609070205080204" pitchFamily="49" charset="-128"/>
                          <a:ea typeface="MS Gothic" panose="020B0609070205080204" pitchFamily="49" charset="-128"/>
                        </a:rPr>
                        <a:t>空き家の発生抑制への取り組みに係る事業</a:t>
                      </a:r>
                      <a:endParaRPr kumimoji="1" lang="en-US" altLang="ja-JP" sz="1050" dirty="0">
                        <a:solidFill>
                          <a:schemeClr val="tx1"/>
                        </a:solidFill>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050">
                          <a:solidFill>
                            <a:schemeClr val="tx1"/>
                          </a:solidFill>
                          <a:latin typeface="MS Gothic" panose="020B0609070205080204" pitchFamily="49" charset="-128"/>
                          <a:ea typeface="MS Gothic" panose="020B0609070205080204" pitchFamily="49" charset="-128"/>
                        </a:rPr>
                        <a:t>空き家（特定空き家）の解体促進の取り組みに係る事業</a:t>
                      </a:r>
                      <a:endParaRPr kumimoji="1" lang="en-US" altLang="ja-JP" sz="1050" dirty="0">
                        <a:solidFill>
                          <a:schemeClr val="tx1"/>
                        </a:solidFill>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050">
                          <a:solidFill>
                            <a:schemeClr val="tx1"/>
                          </a:solidFill>
                          <a:latin typeface="MS Gothic" panose="020B0609070205080204" pitchFamily="49" charset="-128"/>
                          <a:ea typeface="MS Gothic" panose="020B0609070205080204" pitchFamily="49" charset="-128"/>
                        </a:rPr>
                        <a:t>空き家の</a:t>
                      </a:r>
                      <a:r>
                        <a:rPr kumimoji="1" lang="en-US" altLang="ja-JP" sz="1050" dirty="0">
                          <a:solidFill>
                            <a:schemeClr val="tx1"/>
                          </a:solidFill>
                          <a:latin typeface="MS Gothic" panose="020B0609070205080204" pitchFamily="49" charset="-128"/>
                          <a:ea typeface="MS Gothic" panose="020B0609070205080204" pitchFamily="49" charset="-128"/>
                        </a:rPr>
                        <a:t>DIY</a:t>
                      </a:r>
                      <a:r>
                        <a:rPr kumimoji="1" lang="ja-JP" altLang="en-US" sz="1050">
                          <a:solidFill>
                            <a:schemeClr val="tx1"/>
                          </a:solidFill>
                          <a:latin typeface="MS Gothic" panose="020B0609070205080204" pitchFamily="49" charset="-128"/>
                          <a:ea typeface="MS Gothic" panose="020B0609070205080204" pitchFamily="49" charset="-128"/>
                        </a:rPr>
                        <a:t>による流動化の促進に係る事業　　　　</a:t>
                      </a:r>
                      <a:endParaRPr kumimoji="1" lang="en-US" altLang="ja-JP" sz="1050" dirty="0">
                        <a:solidFill>
                          <a:schemeClr val="tx1"/>
                        </a:solidFill>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050">
                          <a:solidFill>
                            <a:schemeClr val="tx1"/>
                          </a:solidFill>
                          <a:latin typeface="MS Gothic" panose="020B0609070205080204" pitchFamily="49" charset="-128"/>
                          <a:ea typeface="MS Gothic" panose="020B0609070205080204" pitchFamily="49" charset="-128"/>
                        </a:rPr>
                        <a:t>住教育推進事業</a:t>
                      </a:r>
                      <a:endParaRPr kumimoji="1" lang="en-US" altLang="ja-JP" sz="1050" dirty="0">
                        <a:solidFill>
                          <a:schemeClr val="tx1"/>
                        </a:solidFill>
                        <a:latin typeface="MS Gothic" panose="020B0609070205080204" pitchFamily="49" charset="-128"/>
                        <a:ea typeface="MS Gothic" panose="020B0609070205080204" pitchFamily="49" charset="-128"/>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084814"/>
                  </a:ext>
                </a:extLst>
              </a:tr>
            </a:tbl>
          </a:graphicData>
        </a:graphic>
      </p:graphicFrame>
      <p:pic>
        <p:nvPicPr>
          <p:cNvPr id="8" name="図 7">
            <a:extLst>
              <a:ext uri="{FF2B5EF4-FFF2-40B4-BE49-F238E27FC236}">
                <a16:creationId xmlns:a16="http://schemas.microsoft.com/office/drawing/2014/main" id="{3C1BFAE7-D5AC-6832-DD18-CE70A5B9377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58608" y="1991693"/>
            <a:ext cx="1878358" cy="1549506"/>
          </a:xfrm>
          <a:prstGeom prst="rect">
            <a:avLst/>
          </a:prstGeom>
        </p:spPr>
      </p:pic>
      <p:pic>
        <p:nvPicPr>
          <p:cNvPr id="10" name="図 9">
            <a:extLst>
              <a:ext uri="{FF2B5EF4-FFF2-40B4-BE49-F238E27FC236}">
                <a16:creationId xmlns:a16="http://schemas.microsoft.com/office/drawing/2014/main" id="{FFDDE9E8-74AB-3ECF-3E08-B9E27C74ACC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32938" y="5181568"/>
            <a:ext cx="1709530" cy="1070921"/>
          </a:xfrm>
          <a:prstGeom prst="rect">
            <a:avLst/>
          </a:prstGeom>
        </p:spPr>
      </p:pic>
      <p:sp>
        <p:nvSpPr>
          <p:cNvPr id="11" name="テキスト ボックス 10">
            <a:extLst>
              <a:ext uri="{FF2B5EF4-FFF2-40B4-BE49-F238E27FC236}">
                <a16:creationId xmlns:a16="http://schemas.microsoft.com/office/drawing/2014/main" id="{777F17DD-0F20-25DB-B8A2-BCA64E67917B}"/>
              </a:ext>
            </a:extLst>
          </p:cNvPr>
          <p:cNvSpPr txBox="1"/>
          <p:nvPr/>
        </p:nvSpPr>
        <p:spPr>
          <a:xfrm>
            <a:off x="796479" y="6264715"/>
            <a:ext cx="1826141" cy="215444"/>
          </a:xfrm>
          <a:prstGeom prst="rect">
            <a:avLst/>
          </a:prstGeom>
          <a:noFill/>
        </p:spPr>
        <p:txBody>
          <a:bodyPr wrap="none" rtlCol="0">
            <a:spAutoFit/>
          </a:bodyPr>
          <a:lstStyle/>
          <a:p>
            <a:pPr algn="ctr"/>
            <a:r>
              <a:rPr kumimoji="1" lang="ja-JP" altLang="en-US" sz="800">
                <a:latin typeface="MS Gothic" panose="020B0609070205080204" pitchFamily="49" charset="-128"/>
                <a:ea typeface="MS Gothic" panose="020B0609070205080204" pitchFamily="49" charset="-128"/>
              </a:rPr>
              <a:t>空き家バンクの委託運営（長浜市）</a:t>
            </a:r>
          </a:p>
        </p:txBody>
      </p:sp>
      <p:pic>
        <p:nvPicPr>
          <p:cNvPr id="12" name="図 11" descr="カレンダー&#10;&#10;自動的に生成された説明">
            <a:extLst>
              <a:ext uri="{FF2B5EF4-FFF2-40B4-BE49-F238E27FC236}">
                <a16:creationId xmlns:a16="http://schemas.microsoft.com/office/drawing/2014/main" id="{C6389D70-873F-2C75-AC9B-9F292E64876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622620" y="5172064"/>
            <a:ext cx="1907675" cy="1080425"/>
          </a:xfrm>
          <a:prstGeom prst="rect">
            <a:avLst/>
          </a:prstGeom>
        </p:spPr>
      </p:pic>
      <p:sp>
        <p:nvSpPr>
          <p:cNvPr id="13" name="テキスト ボックス 12">
            <a:extLst>
              <a:ext uri="{FF2B5EF4-FFF2-40B4-BE49-F238E27FC236}">
                <a16:creationId xmlns:a16="http://schemas.microsoft.com/office/drawing/2014/main" id="{35D4E364-8EAE-1DCD-B8C2-F83F0008DA1D}"/>
              </a:ext>
            </a:extLst>
          </p:cNvPr>
          <p:cNvSpPr txBox="1"/>
          <p:nvPr/>
        </p:nvSpPr>
        <p:spPr>
          <a:xfrm>
            <a:off x="2919869" y="6264715"/>
            <a:ext cx="1313180" cy="215444"/>
          </a:xfrm>
          <a:prstGeom prst="rect">
            <a:avLst/>
          </a:prstGeom>
          <a:noFill/>
        </p:spPr>
        <p:txBody>
          <a:bodyPr wrap="none" rtlCol="0">
            <a:spAutoFit/>
          </a:bodyPr>
          <a:lstStyle/>
          <a:p>
            <a:pPr algn="ctr"/>
            <a:r>
              <a:rPr kumimoji="1" lang="ja-JP" altLang="en-US" sz="800">
                <a:latin typeface="MS Gothic" panose="020B0609070205080204" pitchFamily="49" charset="-128"/>
                <a:ea typeface="MS Gothic" panose="020B0609070205080204" pitchFamily="49" charset="-128"/>
              </a:rPr>
              <a:t>３社協定（全国２地域）</a:t>
            </a:r>
          </a:p>
        </p:txBody>
      </p:sp>
      <p:pic>
        <p:nvPicPr>
          <p:cNvPr id="14" name="図 13" descr="草の上に立っている男性&#10;&#10;中程度の精度で自動的に生成された説明">
            <a:extLst>
              <a:ext uri="{FF2B5EF4-FFF2-40B4-BE49-F238E27FC236}">
                <a16:creationId xmlns:a16="http://schemas.microsoft.com/office/drawing/2014/main" id="{CD952E45-BB40-A62C-25E3-717E4A5650C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617727" y="5172064"/>
            <a:ext cx="1907675" cy="1073067"/>
          </a:xfrm>
          <a:prstGeom prst="rect">
            <a:avLst/>
          </a:prstGeom>
        </p:spPr>
      </p:pic>
      <p:sp>
        <p:nvSpPr>
          <p:cNvPr id="15" name="テキスト ボックス 14">
            <a:extLst>
              <a:ext uri="{FF2B5EF4-FFF2-40B4-BE49-F238E27FC236}">
                <a16:creationId xmlns:a16="http://schemas.microsoft.com/office/drawing/2014/main" id="{1F2830B7-B0E8-F72C-E647-E244101D3326}"/>
              </a:ext>
            </a:extLst>
          </p:cNvPr>
          <p:cNvSpPr txBox="1"/>
          <p:nvPr/>
        </p:nvSpPr>
        <p:spPr>
          <a:xfrm>
            <a:off x="4914977" y="6264715"/>
            <a:ext cx="1313180" cy="215444"/>
          </a:xfrm>
          <a:prstGeom prst="rect">
            <a:avLst/>
          </a:prstGeom>
          <a:noFill/>
        </p:spPr>
        <p:txBody>
          <a:bodyPr wrap="none" rtlCol="0">
            <a:spAutoFit/>
          </a:bodyPr>
          <a:lstStyle/>
          <a:p>
            <a:pPr algn="ctr"/>
            <a:r>
              <a:rPr kumimoji="1" lang="ja-JP" altLang="en-US" sz="800">
                <a:latin typeface="MS Gothic" panose="020B0609070205080204" pitchFamily="49" charset="-128"/>
                <a:ea typeface="MS Gothic" panose="020B0609070205080204" pitchFamily="49" charset="-128"/>
              </a:rPr>
              <a:t>０円古民家プロジェクト</a:t>
            </a:r>
          </a:p>
        </p:txBody>
      </p:sp>
      <p:pic>
        <p:nvPicPr>
          <p:cNvPr id="16" name="図 15" descr="机の上のノートパソコンを見ている人たち&#10;&#10;低い精度で自動的に生成された説明">
            <a:extLst>
              <a:ext uri="{FF2B5EF4-FFF2-40B4-BE49-F238E27FC236}">
                <a16:creationId xmlns:a16="http://schemas.microsoft.com/office/drawing/2014/main" id="{CF454DD0-B149-58E8-4654-1377B5DFF8A0}"/>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612834" y="5181568"/>
            <a:ext cx="1907675" cy="1083147"/>
          </a:xfrm>
          <a:prstGeom prst="rect">
            <a:avLst/>
          </a:prstGeom>
        </p:spPr>
      </p:pic>
      <p:sp>
        <p:nvSpPr>
          <p:cNvPr id="17" name="テキスト ボックス 16">
            <a:extLst>
              <a:ext uri="{FF2B5EF4-FFF2-40B4-BE49-F238E27FC236}">
                <a16:creationId xmlns:a16="http://schemas.microsoft.com/office/drawing/2014/main" id="{6C01ECF5-4232-D730-F1EE-EAD639504C49}"/>
              </a:ext>
            </a:extLst>
          </p:cNvPr>
          <p:cNvSpPr txBox="1"/>
          <p:nvPr/>
        </p:nvSpPr>
        <p:spPr>
          <a:xfrm>
            <a:off x="6807498" y="6264715"/>
            <a:ext cx="1518364" cy="215444"/>
          </a:xfrm>
          <a:prstGeom prst="rect">
            <a:avLst/>
          </a:prstGeom>
          <a:noFill/>
        </p:spPr>
        <p:txBody>
          <a:bodyPr wrap="none" rtlCol="0">
            <a:spAutoFit/>
          </a:bodyPr>
          <a:lstStyle/>
          <a:p>
            <a:pPr algn="ctr"/>
            <a:r>
              <a:rPr kumimoji="1" lang="ja-JP" altLang="en-US" sz="800">
                <a:latin typeface="MS Gothic" panose="020B0609070205080204" pitchFamily="49" charset="-128"/>
                <a:ea typeface="MS Gothic" panose="020B0609070205080204" pitchFamily="49" charset="-128"/>
              </a:rPr>
              <a:t>連携自治体との地域課題分析</a:t>
            </a:r>
          </a:p>
        </p:txBody>
      </p:sp>
    </p:spTree>
    <p:extLst>
      <p:ext uri="{BB962C8B-B14F-4D97-AF65-F5344CB8AC3E}">
        <p14:creationId xmlns:p14="http://schemas.microsoft.com/office/powerpoint/2010/main" val="3956711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図形&#10;&#10;中程度の精度で自動的に生成された説明">
            <a:extLst>
              <a:ext uri="{FF2B5EF4-FFF2-40B4-BE49-F238E27FC236}">
                <a16:creationId xmlns:a16="http://schemas.microsoft.com/office/drawing/2014/main" id="{C478181E-C77B-FE7D-754B-D6D304BBAF8B}"/>
              </a:ext>
            </a:extLst>
          </p:cNvPr>
          <p:cNvPicPr>
            <a:picLocks noChangeAspect="1"/>
          </p:cNvPicPr>
          <p:nvPr/>
        </p:nvPicPr>
        <p:blipFill>
          <a:blip r:embed="rId2"/>
          <a:stretch>
            <a:fillRect/>
          </a:stretch>
        </p:blipFill>
        <p:spPr>
          <a:xfrm>
            <a:off x="2800350" y="856146"/>
            <a:ext cx="3543300" cy="673100"/>
          </a:xfrm>
          <a:prstGeom prst="rect">
            <a:avLst/>
          </a:prstGeom>
        </p:spPr>
      </p:pic>
      <p:sp>
        <p:nvSpPr>
          <p:cNvPr id="8" name="テキスト ボックス 7">
            <a:extLst>
              <a:ext uri="{FF2B5EF4-FFF2-40B4-BE49-F238E27FC236}">
                <a16:creationId xmlns:a16="http://schemas.microsoft.com/office/drawing/2014/main" id="{78FBD10D-BB5F-326D-93C1-9D47D54B8A5E}"/>
              </a:ext>
            </a:extLst>
          </p:cNvPr>
          <p:cNvSpPr txBox="1"/>
          <p:nvPr/>
        </p:nvSpPr>
        <p:spPr>
          <a:xfrm>
            <a:off x="636777" y="2305878"/>
            <a:ext cx="615553" cy="810478"/>
          </a:xfrm>
          <a:prstGeom prst="rect">
            <a:avLst/>
          </a:prstGeom>
          <a:solidFill>
            <a:schemeClr val="accent4"/>
          </a:solidFill>
          <a:ln>
            <a:solidFill>
              <a:schemeClr val="accent4"/>
            </a:solidFill>
          </a:ln>
        </p:spPr>
        <p:txBody>
          <a:bodyPr vert="eaVert" wrap="none" rtlCol="0">
            <a:noAutofit/>
          </a:bodyPr>
          <a:lstStyle/>
          <a:p>
            <a:r>
              <a:rPr kumimoji="1" lang="ja-JP" altLang="en-US" sz="2800" b="1">
                <a:solidFill>
                  <a:schemeClr val="bg1"/>
                </a:solidFill>
              </a:rPr>
              <a:t>調査</a:t>
            </a:r>
          </a:p>
        </p:txBody>
      </p:sp>
      <p:sp>
        <p:nvSpPr>
          <p:cNvPr id="9" name="テキスト ボックス 8">
            <a:extLst>
              <a:ext uri="{FF2B5EF4-FFF2-40B4-BE49-F238E27FC236}">
                <a16:creationId xmlns:a16="http://schemas.microsoft.com/office/drawing/2014/main" id="{D4BE32C4-FBD8-2BB8-376A-0D126475A74E}"/>
              </a:ext>
            </a:extLst>
          </p:cNvPr>
          <p:cNvSpPr txBox="1"/>
          <p:nvPr/>
        </p:nvSpPr>
        <p:spPr>
          <a:xfrm>
            <a:off x="2038195" y="2305878"/>
            <a:ext cx="615553" cy="810478"/>
          </a:xfrm>
          <a:prstGeom prst="rect">
            <a:avLst/>
          </a:prstGeom>
          <a:solidFill>
            <a:schemeClr val="accent4"/>
          </a:solidFill>
          <a:ln>
            <a:solidFill>
              <a:schemeClr val="accent4"/>
            </a:solidFill>
          </a:ln>
        </p:spPr>
        <p:txBody>
          <a:bodyPr vert="eaVert" wrap="none" rtlCol="0">
            <a:noAutofit/>
          </a:bodyPr>
          <a:lstStyle/>
          <a:p>
            <a:r>
              <a:rPr kumimoji="1" lang="ja-JP" altLang="en-US" sz="2800" b="1">
                <a:solidFill>
                  <a:schemeClr val="bg1"/>
                </a:solidFill>
              </a:rPr>
              <a:t>予防</a:t>
            </a:r>
          </a:p>
        </p:txBody>
      </p:sp>
      <p:sp>
        <p:nvSpPr>
          <p:cNvPr id="10" name="テキスト ボックス 9">
            <a:extLst>
              <a:ext uri="{FF2B5EF4-FFF2-40B4-BE49-F238E27FC236}">
                <a16:creationId xmlns:a16="http://schemas.microsoft.com/office/drawing/2014/main" id="{DFD006AB-92D3-5C5E-B93A-5B8E2E61804D}"/>
              </a:ext>
            </a:extLst>
          </p:cNvPr>
          <p:cNvSpPr txBox="1"/>
          <p:nvPr/>
        </p:nvSpPr>
        <p:spPr>
          <a:xfrm>
            <a:off x="3439612" y="2305878"/>
            <a:ext cx="615553" cy="810478"/>
          </a:xfrm>
          <a:prstGeom prst="rect">
            <a:avLst/>
          </a:prstGeom>
          <a:solidFill>
            <a:schemeClr val="accent4"/>
          </a:solidFill>
          <a:ln>
            <a:solidFill>
              <a:schemeClr val="accent4"/>
            </a:solidFill>
          </a:ln>
        </p:spPr>
        <p:txBody>
          <a:bodyPr vert="eaVert" wrap="none" rtlCol="0">
            <a:noAutofit/>
          </a:bodyPr>
          <a:lstStyle/>
          <a:p>
            <a:r>
              <a:rPr kumimoji="1" lang="ja-JP" altLang="en-US" sz="2800" b="1">
                <a:solidFill>
                  <a:schemeClr val="bg1"/>
                </a:solidFill>
              </a:rPr>
              <a:t>管理</a:t>
            </a:r>
          </a:p>
        </p:txBody>
      </p:sp>
      <p:sp>
        <p:nvSpPr>
          <p:cNvPr id="11" name="テキスト ボックス 10">
            <a:extLst>
              <a:ext uri="{FF2B5EF4-FFF2-40B4-BE49-F238E27FC236}">
                <a16:creationId xmlns:a16="http://schemas.microsoft.com/office/drawing/2014/main" id="{62120775-8945-6254-129B-FA8E64847BE7}"/>
              </a:ext>
            </a:extLst>
          </p:cNvPr>
          <p:cNvSpPr txBox="1"/>
          <p:nvPr/>
        </p:nvSpPr>
        <p:spPr>
          <a:xfrm>
            <a:off x="4711821" y="2305878"/>
            <a:ext cx="615553" cy="810478"/>
          </a:xfrm>
          <a:prstGeom prst="rect">
            <a:avLst/>
          </a:prstGeom>
          <a:solidFill>
            <a:schemeClr val="accent4"/>
          </a:solidFill>
          <a:ln>
            <a:solidFill>
              <a:schemeClr val="accent4"/>
            </a:solidFill>
          </a:ln>
        </p:spPr>
        <p:txBody>
          <a:bodyPr vert="eaVert" wrap="none" rtlCol="0">
            <a:noAutofit/>
          </a:bodyPr>
          <a:lstStyle/>
          <a:p>
            <a:r>
              <a:rPr kumimoji="1" lang="ja-JP" altLang="en-US" sz="2800" b="1">
                <a:solidFill>
                  <a:schemeClr val="bg1"/>
                </a:solidFill>
              </a:rPr>
              <a:t>活用</a:t>
            </a:r>
          </a:p>
        </p:txBody>
      </p:sp>
      <p:sp>
        <p:nvSpPr>
          <p:cNvPr id="12" name="テキスト ボックス 11">
            <a:extLst>
              <a:ext uri="{FF2B5EF4-FFF2-40B4-BE49-F238E27FC236}">
                <a16:creationId xmlns:a16="http://schemas.microsoft.com/office/drawing/2014/main" id="{FA41020F-2107-237F-93B0-1CCC4304319D}"/>
              </a:ext>
            </a:extLst>
          </p:cNvPr>
          <p:cNvSpPr txBox="1"/>
          <p:nvPr/>
        </p:nvSpPr>
        <p:spPr>
          <a:xfrm>
            <a:off x="5984030" y="2295939"/>
            <a:ext cx="615553" cy="810478"/>
          </a:xfrm>
          <a:prstGeom prst="rect">
            <a:avLst/>
          </a:prstGeom>
          <a:solidFill>
            <a:schemeClr val="accent4"/>
          </a:solidFill>
          <a:ln>
            <a:solidFill>
              <a:schemeClr val="accent4"/>
            </a:solidFill>
          </a:ln>
        </p:spPr>
        <p:txBody>
          <a:bodyPr vert="eaVert" wrap="none" rtlCol="0">
            <a:noAutofit/>
          </a:bodyPr>
          <a:lstStyle/>
          <a:p>
            <a:r>
              <a:rPr kumimoji="1" lang="ja-JP" altLang="en-US" sz="2800" b="1">
                <a:solidFill>
                  <a:schemeClr val="bg1"/>
                </a:solidFill>
              </a:rPr>
              <a:t>解体</a:t>
            </a:r>
          </a:p>
        </p:txBody>
      </p:sp>
      <p:sp>
        <p:nvSpPr>
          <p:cNvPr id="13" name="テキスト ボックス 12">
            <a:extLst>
              <a:ext uri="{FF2B5EF4-FFF2-40B4-BE49-F238E27FC236}">
                <a16:creationId xmlns:a16="http://schemas.microsoft.com/office/drawing/2014/main" id="{4B17312C-54A3-7A50-01B1-144AB70E8F73}"/>
              </a:ext>
            </a:extLst>
          </p:cNvPr>
          <p:cNvSpPr txBox="1"/>
          <p:nvPr/>
        </p:nvSpPr>
        <p:spPr>
          <a:xfrm>
            <a:off x="7385447" y="2295939"/>
            <a:ext cx="615553" cy="810478"/>
          </a:xfrm>
          <a:prstGeom prst="rect">
            <a:avLst/>
          </a:prstGeom>
          <a:solidFill>
            <a:schemeClr val="accent4"/>
          </a:solidFill>
          <a:ln>
            <a:solidFill>
              <a:schemeClr val="accent4"/>
            </a:solidFill>
          </a:ln>
        </p:spPr>
        <p:txBody>
          <a:bodyPr vert="eaVert" wrap="none" rtlCol="0" anchor="ctr">
            <a:noAutofit/>
          </a:bodyPr>
          <a:lstStyle/>
          <a:p>
            <a:pPr algn="ctr"/>
            <a:r>
              <a:rPr kumimoji="1" lang="ja-JP" altLang="en-US" b="1">
                <a:solidFill>
                  <a:schemeClr val="bg1"/>
                </a:solidFill>
              </a:rPr>
              <a:t>専門家</a:t>
            </a:r>
          </a:p>
        </p:txBody>
      </p:sp>
      <p:sp>
        <p:nvSpPr>
          <p:cNvPr id="14" name="テキスト ボックス 13">
            <a:extLst>
              <a:ext uri="{FF2B5EF4-FFF2-40B4-BE49-F238E27FC236}">
                <a16:creationId xmlns:a16="http://schemas.microsoft.com/office/drawing/2014/main" id="{67D255C6-C322-F3FF-B16E-0EE42DB13D5A}"/>
              </a:ext>
            </a:extLst>
          </p:cNvPr>
          <p:cNvSpPr txBox="1"/>
          <p:nvPr/>
        </p:nvSpPr>
        <p:spPr>
          <a:xfrm>
            <a:off x="606193" y="3288334"/>
            <a:ext cx="400110" cy="1528624"/>
          </a:xfrm>
          <a:prstGeom prst="rect">
            <a:avLst/>
          </a:prstGeom>
          <a:noFill/>
        </p:spPr>
        <p:txBody>
          <a:bodyPr vert="eaVert" wrap="none" rtlCol="0">
            <a:spAutoFit/>
          </a:bodyPr>
          <a:lstStyle/>
          <a:p>
            <a:r>
              <a:rPr kumimoji="1" lang="ja-JP" altLang="en-US" sz="1400">
                <a:latin typeface="MS Gothic" panose="020B0609070205080204" pitchFamily="49" charset="-128"/>
                <a:ea typeface="MS Gothic" panose="020B0609070205080204" pitchFamily="49" charset="-128"/>
              </a:rPr>
              <a:t>インスペクション</a:t>
            </a:r>
          </a:p>
        </p:txBody>
      </p:sp>
      <p:sp>
        <p:nvSpPr>
          <p:cNvPr id="15" name="テキスト ボックス 14">
            <a:extLst>
              <a:ext uri="{FF2B5EF4-FFF2-40B4-BE49-F238E27FC236}">
                <a16:creationId xmlns:a16="http://schemas.microsoft.com/office/drawing/2014/main" id="{05FE9D45-6782-7D43-2067-9A17B9D4DA9B}"/>
              </a:ext>
            </a:extLst>
          </p:cNvPr>
          <p:cNvSpPr txBox="1"/>
          <p:nvPr/>
        </p:nvSpPr>
        <p:spPr>
          <a:xfrm>
            <a:off x="913969" y="3288334"/>
            <a:ext cx="400110" cy="990015"/>
          </a:xfrm>
          <a:prstGeom prst="rect">
            <a:avLst/>
          </a:prstGeom>
          <a:noFill/>
        </p:spPr>
        <p:txBody>
          <a:bodyPr vert="eaVert" wrap="none" rtlCol="0">
            <a:spAutoFit/>
          </a:bodyPr>
          <a:lstStyle/>
          <a:p>
            <a:r>
              <a:rPr kumimoji="1" lang="ja-JP" altLang="en-US" sz="1400">
                <a:latin typeface="MS Gothic" panose="020B0609070205080204" pitchFamily="49" charset="-128"/>
                <a:ea typeface="MS Gothic" panose="020B0609070205080204" pitchFamily="49" charset="-128"/>
              </a:rPr>
              <a:t>空き家調査</a:t>
            </a:r>
          </a:p>
        </p:txBody>
      </p:sp>
      <p:sp>
        <p:nvSpPr>
          <p:cNvPr id="16" name="テキスト ボックス 15">
            <a:extLst>
              <a:ext uri="{FF2B5EF4-FFF2-40B4-BE49-F238E27FC236}">
                <a16:creationId xmlns:a16="http://schemas.microsoft.com/office/drawing/2014/main" id="{13B9752C-BF66-FA5D-623C-701F8960FCAC}"/>
              </a:ext>
            </a:extLst>
          </p:cNvPr>
          <p:cNvSpPr txBox="1"/>
          <p:nvPr/>
        </p:nvSpPr>
        <p:spPr>
          <a:xfrm>
            <a:off x="1006303" y="4816958"/>
            <a:ext cx="353943" cy="1644040"/>
          </a:xfrm>
          <a:prstGeom prst="rect">
            <a:avLst/>
          </a:prstGeom>
          <a:noFill/>
        </p:spPr>
        <p:txBody>
          <a:bodyPr vert="eaVert" wrap="none" rtlCol="0">
            <a:spAutoFit/>
          </a:bodyPr>
          <a:lstStyle/>
          <a:p>
            <a:r>
              <a:rPr kumimoji="1" lang="ja-JP" altLang="en-US" sz="1100">
                <a:latin typeface="MS Gothic" panose="020B0609070205080204" pitchFamily="49" charset="-128"/>
                <a:ea typeface="MS Gothic" panose="020B0609070205080204" pitchFamily="49" charset="-128"/>
              </a:rPr>
              <a:t>（空き家活用株式会社）</a:t>
            </a:r>
            <a:endParaRPr kumimoji="1" lang="en-US" altLang="ja-JP" sz="1100" dirty="0">
              <a:latin typeface="MS Gothic" panose="020B0609070205080204" pitchFamily="49" charset="-128"/>
              <a:ea typeface="MS Gothic" panose="020B0609070205080204" pitchFamily="49" charset="-128"/>
            </a:endParaRPr>
          </a:p>
        </p:txBody>
      </p:sp>
      <p:sp>
        <p:nvSpPr>
          <p:cNvPr id="17" name="テキスト ボックス 16">
            <a:extLst>
              <a:ext uri="{FF2B5EF4-FFF2-40B4-BE49-F238E27FC236}">
                <a16:creationId xmlns:a16="http://schemas.microsoft.com/office/drawing/2014/main" id="{BA5355BD-792A-C204-2692-B45551F7C2C6}"/>
              </a:ext>
            </a:extLst>
          </p:cNvPr>
          <p:cNvSpPr txBox="1"/>
          <p:nvPr/>
        </p:nvSpPr>
        <p:spPr>
          <a:xfrm>
            <a:off x="479217" y="4816958"/>
            <a:ext cx="523220" cy="1644040"/>
          </a:xfrm>
          <a:prstGeom prst="rect">
            <a:avLst/>
          </a:prstGeom>
          <a:noFill/>
        </p:spPr>
        <p:txBody>
          <a:bodyPr vert="eaVert" wrap="none" rtlCol="0">
            <a:spAutoFit/>
          </a:bodyPr>
          <a:lstStyle/>
          <a:p>
            <a:r>
              <a:rPr kumimoji="1" lang="ja-JP" altLang="en-US" sz="1100">
                <a:latin typeface="MS Gothic" panose="020B0609070205080204" pitchFamily="49" charset="-128"/>
                <a:ea typeface="MS Gothic" panose="020B0609070205080204" pitchFamily="49" charset="-128"/>
              </a:rPr>
              <a:t>（古民家再生総合調査）</a:t>
            </a:r>
            <a:endParaRPr kumimoji="1" lang="en-US" altLang="ja-JP" sz="1100" dirty="0">
              <a:latin typeface="MS Gothic" panose="020B0609070205080204" pitchFamily="49" charset="-128"/>
              <a:ea typeface="MS Gothic" panose="020B0609070205080204" pitchFamily="49" charset="-128"/>
            </a:endParaRPr>
          </a:p>
          <a:p>
            <a:r>
              <a:rPr kumimoji="1" lang="ja-JP" altLang="en-US" sz="1100">
                <a:latin typeface="MS Gothic" panose="020B0609070205080204" pitchFamily="49" charset="-128"/>
                <a:ea typeface="MS Gothic" panose="020B0609070205080204" pitchFamily="49" charset="-128"/>
              </a:rPr>
              <a:t>（住宅診断促進協会）</a:t>
            </a:r>
            <a:endParaRPr kumimoji="1" lang="en-US" altLang="ja-JP" sz="1100" dirty="0">
              <a:latin typeface="MS Gothic" panose="020B0609070205080204" pitchFamily="49" charset="-128"/>
              <a:ea typeface="MS Gothic" panose="020B0609070205080204" pitchFamily="49" charset="-128"/>
            </a:endParaRPr>
          </a:p>
        </p:txBody>
      </p:sp>
      <p:sp>
        <p:nvSpPr>
          <p:cNvPr id="18" name="テキスト ボックス 17">
            <a:extLst>
              <a:ext uri="{FF2B5EF4-FFF2-40B4-BE49-F238E27FC236}">
                <a16:creationId xmlns:a16="http://schemas.microsoft.com/office/drawing/2014/main" id="{314786ED-6C8C-D353-D890-21B83BC72E3A}"/>
              </a:ext>
            </a:extLst>
          </p:cNvPr>
          <p:cNvSpPr txBox="1"/>
          <p:nvPr/>
        </p:nvSpPr>
        <p:spPr>
          <a:xfrm>
            <a:off x="2038195" y="3288334"/>
            <a:ext cx="615553" cy="1349087"/>
          </a:xfrm>
          <a:prstGeom prst="rect">
            <a:avLst/>
          </a:prstGeom>
          <a:noFill/>
        </p:spPr>
        <p:txBody>
          <a:bodyPr vert="eaVert" wrap="none" rtlCol="0" anchor="ctr">
            <a:spAutoFit/>
          </a:bodyPr>
          <a:lstStyle/>
          <a:p>
            <a:r>
              <a:rPr kumimoji="1" lang="ja-JP" altLang="en-US" sz="1400">
                <a:latin typeface="MS Gothic" panose="020B0609070205080204" pitchFamily="49" charset="-128"/>
                <a:ea typeface="MS Gothic" panose="020B0609070205080204" pitchFamily="49" charset="-128"/>
              </a:rPr>
              <a:t>住教育推進機構</a:t>
            </a:r>
            <a:endParaRPr kumimoji="1" lang="en-US" altLang="ja-JP" sz="1400" dirty="0">
              <a:latin typeface="MS Gothic" panose="020B0609070205080204" pitchFamily="49" charset="-128"/>
              <a:ea typeface="MS Gothic" panose="020B0609070205080204" pitchFamily="49" charset="-128"/>
            </a:endParaRPr>
          </a:p>
          <a:p>
            <a:r>
              <a:rPr kumimoji="1" lang="ja-JP" altLang="en-US" sz="1400">
                <a:latin typeface="MS Gothic" panose="020B0609070205080204" pitchFamily="49" charset="-128"/>
                <a:ea typeface="MS Gothic" panose="020B0609070205080204" pitchFamily="49" charset="-128"/>
              </a:rPr>
              <a:t>住教育</a:t>
            </a:r>
          </a:p>
        </p:txBody>
      </p:sp>
      <p:sp>
        <p:nvSpPr>
          <p:cNvPr id="19" name="テキスト ボックス 18">
            <a:extLst>
              <a:ext uri="{FF2B5EF4-FFF2-40B4-BE49-F238E27FC236}">
                <a16:creationId xmlns:a16="http://schemas.microsoft.com/office/drawing/2014/main" id="{D6B965AF-93A3-B2C3-0ED6-9F8CDA25D69A}"/>
              </a:ext>
            </a:extLst>
          </p:cNvPr>
          <p:cNvSpPr txBox="1"/>
          <p:nvPr/>
        </p:nvSpPr>
        <p:spPr>
          <a:xfrm>
            <a:off x="3547333" y="3288334"/>
            <a:ext cx="400110" cy="1169551"/>
          </a:xfrm>
          <a:prstGeom prst="rect">
            <a:avLst/>
          </a:prstGeom>
          <a:noFill/>
        </p:spPr>
        <p:txBody>
          <a:bodyPr vert="eaVert" wrap="none" rtlCol="0" anchor="ctr">
            <a:spAutoFit/>
          </a:bodyPr>
          <a:lstStyle/>
          <a:p>
            <a:r>
              <a:rPr kumimoji="1" lang="ja-JP" altLang="en-US" sz="1400">
                <a:latin typeface="MS Gothic" panose="020B0609070205080204" pitchFamily="49" charset="-128"/>
                <a:ea typeface="MS Gothic" panose="020B0609070205080204" pitchFamily="49" charset="-128"/>
              </a:rPr>
              <a:t>ｙａｍｏｒｉ</a:t>
            </a:r>
          </a:p>
        </p:txBody>
      </p:sp>
      <p:sp>
        <p:nvSpPr>
          <p:cNvPr id="20" name="テキスト ボックス 19">
            <a:extLst>
              <a:ext uri="{FF2B5EF4-FFF2-40B4-BE49-F238E27FC236}">
                <a16:creationId xmlns:a16="http://schemas.microsoft.com/office/drawing/2014/main" id="{636847E2-3762-5A89-8A8E-EE3FC1A53ACD}"/>
              </a:ext>
            </a:extLst>
          </p:cNvPr>
          <p:cNvSpPr txBox="1"/>
          <p:nvPr/>
        </p:nvSpPr>
        <p:spPr>
          <a:xfrm>
            <a:off x="4614038" y="3288334"/>
            <a:ext cx="830997" cy="823302"/>
          </a:xfrm>
          <a:prstGeom prst="rect">
            <a:avLst/>
          </a:prstGeom>
          <a:noFill/>
        </p:spPr>
        <p:txBody>
          <a:bodyPr vert="eaVert" wrap="none" rtlCol="0" anchor="ctr">
            <a:spAutoFit/>
          </a:bodyPr>
          <a:lstStyle/>
          <a:p>
            <a:r>
              <a:rPr kumimoji="1" lang="ja-JP" altLang="en-US" sz="1400">
                <a:latin typeface="MS Gothic" panose="020B0609070205080204" pitchFamily="49" charset="-128"/>
                <a:ea typeface="MS Gothic" panose="020B0609070205080204" pitchFamily="49" charset="-128"/>
              </a:rPr>
              <a:t>ファンド</a:t>
            </a:r>
            <a:endParaRPr kumimoji="1" lang="en-US" altLang="ja-JP" sz="1400" dirty="0">
              <a:latin typeface="MS Gothic" panose="020B0609070205080204" pitchFamily="49" charset="-128"/>
              <a:ea typeface="MS Gothic" panose="020B0609070205080204" pitchFamily="49" charset="-128"/>
            </a:endParaRPr>
          </a:p>
          <a:p>
            <a:r>
              <a:rPr kumimoji="1" lang="ja-JP" altLang="en-US" sz="1400">
                <a:latin typeface="MS Gothic" panose="020B0609070205080204" pitchFamily="49" charset="-128"/>
                <a:ea typeface="MS Gothic" panose="020B0609070205080204" pitchFamily="49" charset="-128"/>
              </a:rPr>
              <a:t>休眠預金</a:t>
            </a:r>
            <a:endParaRPr kumimoji="1" lang="en-US" altLang="ja-JP" sz="1400" dirty="0">
              <a:latin typeface="MS Gothic" panose="020B0609070205080204" pitchFamily="49" charset="-128"/>
              <a:ea typeface="MS Gothic" panose="020B0609070205080204" pitchFamily="49" charset="-128"/>
            </a:endParaRPr>
          </a:p>
          <a:p>
            <a:r>
              <a:rPr kumimoji="1" lang="ja-JP" altLang="en-US" sz="1400">
                <a:latin typeface="MS Gothic" panose="020B0609070205080204" pitchFamily="49" charset="-128"/>
                <a:ea typeface="MS Gothic" panose="020B0609070205080204" pitchFamily="49" charset="-128"/>
              </a:rPr>
              <a:t>交付金</a:t>
            </a:r>
          </a:p>
        </p:txBody>
      </p:sp>
      <p:sp>
        <p:nvSpPr>
          <p:cNvPr id="21" name="テキスト ボックス 20">
            <a:extLst>
              <a:ext uri="{FF2B5EF4-FFF2-40B4-BE49-F238E27FC236}">
                <a16:creationId xmlns:a16="http://schemas.microsoft.com/office/drawing/2014/main" id="{D08E2439-642A-5B85-89AD-5F47237BB3E1}"/>
              </a:ext>
            </a:extLst>
          </p:cNvPr>
          <p:cNvSpPr txBox="1"/>
          <p:nvPr/>
        </p:nvSpPr>
        <p:spPr>
          <a:xfrm>
            <a:off x="5886247" y="3288334"/>
            <a:ext cx="830997" cy="1708160"/>
          </a:xfrm>
          <a:prstGeom prst="rect">
            <a:avLst/>
          </a:prstGeom>
          <a:noFill/>
        </p:spPr>
        <p:txBody>
          <a:bodyPr vert="eaVert" wrap="none" rtlCol="0" anchor="ctr">
            <a:spAutoFit/>
          </a:bodyPr>
          <a:lstStyle/>
          <a:p>
            <a:r>
              <a:rPr kumimoji="1" lang="ja-JP" altLang="en-US" sz="1400">
                <a:latin typeface="MS Gothic" panose="020B0609070205080204" pitchFamily="49" charset="-128"/>
                <a:ea typeface="MS Gothic" panose="020B0609070205080204" pitchFamily="49" charset="-128"/>
              </a:rPr>
              <a:t>移築</a:t>
            </a:r>
            <a:endParaRPr kumimoji="1" lang="en-US" altLang="ja-JP" sz="1400" dirty="0">
              <a:latin typeface="MS Gothic" panose="020B0609070205080204" pitchFamily="49" charset="-128"/>
              <a:ea typeface="MS Gothic" panose="020B0609070205080204" pitchFamily="49" charset="-128"/>
            </a:endParaRPr>
          </a:p>
          <a:p>
            <a:r>
              <a:rPr kumimoji="1" lang="ja-JP" altLang="en-US" sz="1400">
                <a:latin typeface="MS Gothic" panose="020B0609070205080204" pitchFamily="49" charset="-128"/>
                <a:ea typeface="MS Gothic" panose="020B0609070205080204" pitchFamily="49" charset="-128"/>
              </a:rPr>
              <a:t>カーボンクレジット</a:t>
            </a:r>
            <a:endParaRPr kumimoji="1" lang="en-US" altLang="ja-JP" sz="1400" dirty="0">
              <a:latin typeface="MS Gothic" panose="020B0609070205080204" pitchFamily="49" charset="-128"/>
              <a:ea typeface="MS Gothic" panose="020B0609070205080204" pitchFamily="49" charset="-128"/>
            </a:endParaRPr>
          </a:p>
          <a:p>
            <a:r>
              <a:rPr kumimoji="1" lang="ja-JP" altLang="en-US" sz="1400">
                <a:latin typeface="MS Gothic" panose="020B0609070205080204" pitchFamily="49" charset="-128"/>
                <a:ea typeface="MS Gothic" panose="020B0609070205080204" pitchFamily="49" charset="-128"/>
              </a:rPr>
              <a:t>古材倉庫</a:t>
            </a:r>
          </a:p>
        </p:txBody>
      </p:sp>
      <p:sp>
        <p:nvSpPr>
          <p:cNvPr id="22" name="テキスト ボックス 21">
            <a:extLst>
              <a:ext uri="{FF2B5EF4-FFF2-40B4-BE49-F238E27FC236}">
                <a16:creationId xmlns:a16="http://schemas.microsoft.com/office/drawing/2014/main" id="{E7D2F49E-8E3F-A6ED-22B7-BCE3C36B4792}"/>
              </a:ext>
            </a:extLst>
          </p:cNvPr>
          <p:cNvSpPr txBox="1"/>
          <p:nvPr/>
        </p:nvSpPr>
        <p:spPr>
          <a:xfrm>
            <a:off x="7503107" y="3298273"/>
            <a:ext cx="400110" cy="2067233"/>
          </a:xfrm>
          <a:prstGeom prst="rect">
            <a:avLst/>
          </a:prstGeom>
          <a:noFill/>
        </p:spPr>
        <p:txBody>
          <a:bodyPr vert="eaVert" wrap="none" rtlCol="0" anchor="ctr">
            <a:spAutoFit/>
          </a:bodyPr>
          <a:lstStyle/>
          <a:p>
            <a:r>
              <a:rPr kumimoji="1" lang="ja-JP" altLang="en-US" sz="1400">
                <a:latin typeface="MS Gothic" panose="020B0609070205080204" pitchFamily="49" charset="-128"/>
                <a:ea typeface="MS Gothic" panose="020B0609070205080204" pitchFamily="49" charset="-128"/>
              </a:rPr>
              <a:t>ベリーベスト法律事務所</a:t>
            </a:r>
          </a:p>
        </p:txBody>
      </p:sp>
      <p:cxnSp>
        <p:nvCxnSpPr>
          <p:cNvPr id="24" name="カギ線コネクタ 23">
            <a:extLst>
              <a:ext uri="{FF2B5EF4-FFF2-40B4-BE49-F238E27FC236}">
                <a16:creationId xmlns:a16="http://schemas.microsoft.com/office/drawing/2014/main" id="{333FC36D-718B-9ABE-9BC4-96198EF724B5}"/>
              </a:ext>
            </a:extLst>
          </p:cNvPr>
          <p:cNvCxnSpPr>
            <a:stCxn id="8" idx="0"/>
            <a:endCxn id="13" idx="0"/>
          </p:cNvCxnSpPr>
          <p:nvPr/>
        </p:nvCxnSpPr>
        <p:spPr>
          <a:xfrm rot="5400000" flipH="1" flipV="1">
            <a:off x="4313920" y="-1073426"/>
            <a:ext cx="9939" cy="6748670"/>
          </a:xfrm>
          <a:prstGeom prst="bentConnector3">
            <a:avLst>
              <a:gd name="adj1" fmla="val 2400030"/>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26D33CA0-E3D1-CA63-F1D6-F8A6F12D3BEA}"/>
              </a:ext>
            </a:extLst>
          </p:cNvPr>
          <p:cNvCxnSpPr>
            <a:cxnSpLocks/>
            <a:stCxn id="12" idx="0"/>
          </p:cNvCxnSpPr>
          <p:nvPr/>
        </p:nvCxnSpPr>
        <p:spPr>
          <a:xfrm flipV="1">
            <a:off x="6291807" y="2069903"/>
            <a:ext cx="0" cy="226036"/>
          </a:xfrm>
          <a:prstGeom prst="lin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7B589EC5-CFEE-7449-71BA-8FAF92B50DA0}"/>
              </a:ext>
            </a:extLst>
          </p:cNvPr>
          <p:cNvCxnSpPr>
            <a:cxnSpLocks/>
            <a:stCxn id="11" idx="0"/>
          </p:cNvCxnSpPr>
          <p:nvPr/>
        </p:nvCxnSpPr>
        <p:spPr>
          <a:xfrm flipH="1" flipV="1">
            <a:off x="5003033" y="2069903"/>
            <a:ext cx="0" cy="235975"/>
          </a:xfrm>
          <a:prstGeom prst="lin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284DD473-A5BC-775F-19BD-BEDD7CB1ACAA}"/>
              </a:ext>
            </a:extLst>
          </p:cNvPr>
          <p:cNvCxnSpPr>
            <a:cxnSpLocks/>
          </p:cNvCxnSpPr>
          <p:nvPr/>
        </p:nvCxnSpPr>
        <p:spPr>
          <a:xfrm flipV="1">
            <a:off x="3750702" y="2069903"/>
            <a:ext cx="0" cy="226036"/>
          </a:xfrm>
          <a:prstGeom prst="lin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1E30405E-B6AA-82B5-18E2-E243E8293A70}"/>
              </a:ext>
            </a:extLst>
          </p:cNvPr>
          <p:cNvCxnSpPr>
            <a:cxnSpLocks/>
            <a:stCxn id="9" idx="0"/>
          </p:cNvCxnSpPr>
          <p:nvPr/>
        </p:nvCxnSpPr>
        <p:spPr>
          <a:xfrm flipV="1">
            <a:off x="2345972" y="2069903"/>
            <a:ext cx="3313" cy="235975"/>
          </a:xfrm>
          <a:prstGeom prst="lin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8403CB9C-16E9-8586-3590-ECC914A9B413}"/>
              </a:ext>
            </a:extLst>
          </p:cNvPr>
          <p:cNvCxnSpPr>
            <a:cxnSpLocks/>
            <a:endCxn id="43" idx="2"/>
          </p:cNvCxnSpPr>
          <p:nvPr/>
        </p:nvCxnSpPr>
        <p:spPr>
          <a:xfrm flipH="1" flipV="1">
            <a:off x="4562808" y="1708813"/>
            <a:ext cx="0" cy="361090"/>
          </a:xfrm>
          <a:prstGeom prst="lin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43" name="テキスト ボックス 42">
            <a:extLst>
              <a:ext uri="{FF2B5EF4-FFF2-40B4-BE49-F238E27FC236}">
                <a16:creationId xmlns:a16="http://schemas.microsoft.com/office/drawing/2014/main" id="{D5573F20-225E-3387-8F71-E73AECA38F16}"/>
              </a:ext>
            </a:extLst>
          </p:cNvPr>
          <p:cNvSpPr txBox="1"/>
          <p:nvPr/>
        </p:nvSpPr>
        <p:spPr>
          <a:xfrm>
            <a:off x="3239369" y="1431814"/>
            <a:ext cx="2646878" cy="276999"/>
          </a:xfrm>
          <a:prstGeom prst="rect">
            <a:avLst/>
          </a:prstGeom>
          <a:noFill/>
        </p:spPr>
        <p:txBody>
          <a:bodyPr wrap="none" rtlCol="0">
            <a:spAutoFit/>
          </a:bodyPr>
          <a:lstStyle/>
          <a:p>
            <a:pPr algn="ctr"/>
            <a:r>
              <a:rPr kumimoji="1" lang="ja-JP" altLang="en-US" sz="1200">
                <a:latin typeface="MS Gothic" panose="020B0609070205080204" pitchFamily="49" charset="-128"/>
                <a:ea typeface="MS Gothic" panose="020B0609070205080204" pitchFamily="49" charset="-128"/>
              </a:rPr>
              <a:t>（課題に対してワンストップ対応）</a:t>
            </a:r>
          </a:p>
        </p:txBody>
      </p:sp>
    </p:spTree>
    <p:extLst>
      <p:ext uri="{BB962C8B-B14F-4D97-AF65-F5344CB8AC3E}">
        <p14:creationId xmlns:p14="http://schemas.microsoft.com/office/powerpoint/2010/main" val="20437853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BD6E3D-948B-E099-A5AC-E36F3ADA8506}"/>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A34FAEF9-B9FE-6794-1E3C-E45C3DD45B7B}"/>
              </a:ext>
            </a:extLst>
          </p:cNvPr>
          <p:cNvPicPr>
            <a:picLocks noGrp="1" noChangeAspect="1"/>
          </p:cNvPicPr>
          <p:nvPr>
            <p:ph idx="1"/>
          </p:nvPr>
        </p:nvPicPr>
        <p:blipFill>
          <a:blip r:embed="rId2"/>
          <a:stretch>
            <a:fillRect/>
          </a:stretch>
        </p:blipFill>
        <p:spPr>
          <a:xfrm>
            <a:off x="1147168" y="790575"/>
            <a:ext cx="6849664" cy="5187950"/>
          </a:xfrm>
        </p:spPr>
      </p:pic>
      <p:sp>
        <p:nvSpPr>
          <p:cNvPr id="3" name="角丸四角形 2">
            <a:extLst>
              <a:ext uri="{FF2B5EF4-FFF2-40B4-BE49-F238E27FC236}">
                <a16:creationId xmlns:a16="http://schemas.microsoft.com/office/drawing/2014/main" id="{BEC2D9BF-6DE1-D11D-6C51-C08F4E9D792A}"/>
              </a:ext>
            </a:extLst>
          </p:cNvPr>
          <p:cNvSpPr/>
          <p:nvPr/>
        </p:nvSpPr>
        <p:spPr>
          <a:xfrm>
            <a:off x="1229032" y="5466735"/>
            <a:ext cx="6657668" cy="51179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5D4B327-4460-C19F-513C-9FC6BCD884AC}"/>
              </a:ext>
            </a:extLst>
          </p:cNvPr>
          <p:cNvSpPr txBox="1"/>
          <p:nvPr/>
        </p:nvSpPr>
        <p:spPr>
          <a:xfrm>
            <a:off x="2413396" y="5995154"/>
            <a:ext cx="4317207" cy="369332"/>
          </a:xfrm>
          <a:prstGeom prst="rect">
            <a:avLst/>
          </a:prstGeom>
          <a:noFill/>
        </p:spPr>
        <p:txBody>
          <a:bodyPr wrap="none" rtlCol="0">
            <a:spAutoFit/>
          </a:bodyPr>
          <a:lstStyle/>
          <a:p>
            <a:r>
              <a:rPr kumimoji="1" lang="ja-JP" altLang="en-US" b="1">
                <a:solidFill>
                  <a:srgbClr val="FF0000"/>
                </a:solidFill>
              </a:rPr>
              <a:t>↑まさにここの役割を担える団体である</a:t>
            </a:r>
          </a:p>
        </p:txBody>
      </p:sp>
    </p:spTree>
    <p:extLst>
      <p:ext uri="{BB962C8B-B14F-4D97-AF65-F5344CB8AC3E}">
        <p14:creationId xmlns:p14="http://schemas.microsoft.com/office/powerpoint/2010/main" val="25794634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DDCF57-95FB-652C-8F11-2B761B50B5DD}"/>
              </a:ext>
            </a:extLst>
          </p:cNvPr>
          <p:cNvSpPr>
            <a:spLocks noGrp="1"/>
          </p:cNvSpPr>
          <p:nvPr>
            <p:ph type="title"/>
          </p:nvPr>
        </p:nvSpPr>
        <p:spPr/>
        <p:txBody>
          <a:bodyPr/>
          <a:lstStyle/>
          <a:p>
            <a:r>
              <a:rPr lang="ja-JP" altLang="en-US"/>
              <a:t>既に設立・設立準備中の地域（自治体）</a:t>
            </a:r>
            <a:endParaRPr kumimoji="1" lang="ja-JP" altLang="en-US"/>
          </a:p>
        </p:txBody>
      </p:sp>
      <p:sp>
        <p:nvSpPr>
          <p:cNvPr id="3" name="角丸四角形 2">
            <a:extLst>
              <a:ext uri="{FF2B5EF4-FFF2-40B4-BE49-F238E27FC236}">
                <a16:creationId xmlns:a16="http://schemas.microsoft.com/office/drawing/2014/main" id="{660D9156-4802-31FE-EA9A-EEA5E380270A}"/>
              </a:ext>
            </a:extLst>
          </p:cNvPr>
          <p:cNvSpPr/>
          <p:nvPr/>
        </p:nvSpPr>
        <p:spPr>
          <a:xfrm>
            <a:off x="258417" y="954157"/>
            <a:ext cx="1739348" cy="298173"/>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t>北海道・東北エリア</a:t>
            </a:r>
          </a:p>
        </p:txBody>
      </p:sp>
      <p:sp>
        <p:nvSpPr>
          <p:cNvPr id="4" name="テキスト ボックス 3">
            <a:extLst>
              <a:ext uri="{FF2B5EF4-FFF2-40B4-BE49-F238E27FC236}">
                <a16:creationId xmlns:a16="http://schemas.microsoft.com/office/drawing/2014/main" id="{966580C5-A093-009B-375E-F70D208AB6EA}"/>
              </a:ext>
            </a:extLst>
          </p:cNvPr>
          <p:cNvSpPr txBox="1"/>
          <p:nvPr/>
        </p:nvSpPr>
        <p:spPr>
          <a:xfrm>
            <a:off x="258417" y="1370986"/>
            <a:ext cx="2624757" cy="1015663"/>
          </a:xfrm>
          <a:prstGeom prst="rect">
            <a:avLst/>
          </a:prstGeom>
          <a:noFill/>
        </p:spPr>
        <p:txBody>
          <a:bodyPr wrap="square" rtlCol="0" anchor="t">
            <a:spAutoFit/>
          </a:bodyPr>
          <a:lstStyle/>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青森県田子町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福島県西会津町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福島県石川町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宮城県仙台市　　（設立予定）</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岩手県奥州市　　（設立予定）</a:t>
            </a:r>
          </a:p>
        </p:txBody>
      </p:sp>
      <p:sp>
        <p:nvSpPr>
          <p:cNvPr id="5" name="角丸四角形 4">
            <a:extLst>
              <a:ext uri="{FF2B5EF4-FFF2-40B4-BE49-F238E27FC236}">
                <a16:creationId xmlns:a16="http://schemas.microsoft.com/office/drawing/2014/main" id="{A0D00FAB-0EC6-55AD-7C06-968BBB807D99}"/>
              </a:ext>
            </a:extLst>
          </p:cNvPr>
          <p:cNvSpPr/>
          <p:nvPr/>
        </p:nvSpPr>
        <p:spPr>
          <a:xfrm>
            <a:off x="258417" y="2413051"/>
            <a:ext cx="1739348" cy="298173"/>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t>北信越エリア</a:t>
            </a:r>
          </a:p>
        </p:txBody>
      </p:sp>
      <p:sp>
        <p:nvSpPr>
          <p:cNvPr id="6" name="テキスト ボックス 5">
            <a:extLst>
              <a:ext uri="{FF2B5EF4-FFF2-40B4-BE49-F238E27FC236}">
                <a16:creationId xmlns:a16="http://schemas.microsoft.com/office/drawing/2014/main" id="{FC129FF8-0A56-4842-8B10-1936497B4B0D}"/>
              </a:ext>
            </a:extLst>
          </p:cNvPr>
          <p:cNvSpPr txBox="1"/>
          <p:nvPr/>
        </p:nvSpPr>
        <p:spPr>
          <a:xfrm>
            <a:off x="258417" y="2829880"/>
            <a:ext cx="2624757" cy="1384995"/>
          </a:xfrm>
          <a:prstGeom prst="rect">
            <a:avLst/>
          </a:prstGeom>
          <a:noFill/>
        </p:spPr>
        <p:txBody>
          <a:bodyPr wrap="square" rtlCol="0" anchor="t">
            <a:spAutoFit/>
          </a:bodyPr>
          <a:lstStyle/>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新潟県阿賀町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新潟県新潟市　　（設立予定）</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新潟県長岡市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富山県射水市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福井県福井市　　（設立予定）</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長野県塩尻市　　（設立予定）</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長野県諏訪市　　（設立予定）</a:t>
            </a:r>
            <a:endParaRPr kumimoji="1" lang="en-US" altLang="ja-JP" sz="1200" dirty="0">
              <a:latin typeface="MS Gothic" panose="020B0609070205080204" pitchFamily="49" charset="-128"/>
              <a:ea typeface="MS Gothic" panose="020B0609070205080204" pitchFamily="49" charset="-128"/>
            </a:endParaRPr>
          </a:p>
        </p:txBody>
      </p:sp>
      <p:sp>
        <p:nvSpPr>
          <p:cNvPr id="7" name="角丸四角形 6">
            <a:extLst>
              <a:ext uri="{FF2B5EF4-FFF2-40B4-BE49-F238E27FC236}">
                <a16:creationId xmlns:a16="http://schemas.microsoft.com/office/drawing/2014/main" id="{5B18A61A-FAFF-CD2F-6DDA-058C8EF3DFD1}"/>
              </a:ext>
            </a:extLst>
          </p:cNvPr>
          <p:cNvSpPr/>
          <p:nvPr/>
        </p:nvSpPr>
        <p:spPr>
          <a:xfrm>
            <a:off x="258417" y="4381362"/>
            <a:ext cx="1739348" cy="298173"/>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t>関東エリア</a:t>
            </a:r>
          </a:p>
        </p:txBody>
      </p:sp>
      <p:sp>
        <p:nvSpPr>
          <p:cNvPr id="8" name="テキスト ボックス 7">
            <a:extLst>
              <a:ext uri="{FF2B5EF4-FFF2-40B4-BE49-F238E27FC236}">
                <a16:creationId xmlns:a16="http://schemas.microsoft.com/office/drawing/2014/main" id="{5BC529DA-E1F7-1120-8EC8-E336A9481577}"/>
              </a:ext>
            </a:extLst>
          </p:cNvPr>
          <p:cNvSpPr txBox="1"/>
          <p:nvPr/>
        </p:nvSpPr>
        <p:spPr>
          <a:xfrm>
            <a:off x="258417" y="4842772"/>
            <a:ext cx="2624757" cy="1200329"/>
          </a:xfrm>
          <a:prstGeom prst="rect">
            <a:avLst/>
          </a:prstGeom>
          <a:noFill/>
        </p:spPr>
        <p:txBody>
          <a:bodyPr wrap="square" rtlCol="0" anchor="t">
            <a:spAutoFit/>
          </a:bodyPr>
          <a:lstStyle/>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茨城県下妻市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茨城県古河市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千葉県酒々井町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東京都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神奈川県藤沢市　（設立予定）</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山梨県北杜市　　（設立予定）</a:t>
            </a:r>
            <a:endParaRPr kumimoji="1" lang="en-US" altLang="ja-JP" sz="1200" dirty="0">
              <a:latin typeface="MS Gothic" panose="020B0609070205080204" pitchFamily="49" charset="-128"/>
              <a:ea typeface="MS Gothic" panose="020B0609070205080204" pitchFamily="49" charset="-128"/>
            </a:endParaRPr>
          </a:p>
        </p:txBody>
      </p:sp>
      <p:sp>
        <p:nvSpPr>
          <p:cNvPr id="9" name="角丸四角形 8">
            <a:extLst>
              <a:ext uri="{FF2B5EF4-FFF2-40B4-BE49-F238E27FC236}">
                <a16:creationId xmlns:a16="http://schemas.microsoft.com/office/drawing/2014/main" id="{CA5376E2-383F-C91B-79B7-9A9D8A4838AB}"/>
              </a:ext>
            </a:extLst>
          </p:cNvPr>
          <p:cNvSpPr/>
          <p:nvPr/>
        </p:nvSpPr>
        <p:spPr>
          <a:xfrm>
            <a:off x="3351143" y="954157"/>
            <a:ext cx="1739348" cy="298173"/>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t>中部エリア</a:t>
            </a:r>
          </a:p>
        </p:txBody>
      </p:sp>
      <p:sp>
        <p:nvSpPr>
          <p:cNvPr id="10" name="テキスト ボックス 9">
            <a:extLst>
              <a:ext uri="{FF2B5EF4-FFF2-40B4-BE49-F238E27FC236}">
                <a16:creationId xmlns:a16="http://schemas.microsoft.com/office/drawing/2014/main" id="{D4C19B9F-C6A9-6B38-8A22-5844D15031A2}"/>
              </a:ext>
            </a:extLst>
          </p:cNvPr>
          <p:cNvSpPr txBox="1"/>
          <p:nvPr/>
        </p:nvSpPr>
        <p:spPr>
          <a:xfrm>
            <a:off x="3351142" y="1370986"/>
            <a:ext cx="2522883" cy="1938992"/>
          </a:xfrm>
          <a:prstGeom prst="rect">
            <a:avLst/>
          </a:prstGeom>
          <a:noFill/>
        </p:spPr>
        <p:txBody>
          <a:bodyPr wrap="square" rtlCol="0" anchor="t">
            <a:spAutoFit/>
          </a:bodyPr>
          <a:lstStyle/>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静岡県静岡市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静岡県森町　　　（設立予定）</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愛知県新城市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愛知県西尾市　　（設立予定）</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岐阜県養老町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岐阜県大垣市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岐阜県大野町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岐阜県関市　　　（設立予定）</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三重県伊賀市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三重県伊勢市　　（設立予定）</a:t>
            </a:r>
            <a:endParaRPr kumimoji="1" lang="en-US" altLang="ja-JP" sz="1200" dirty="0">
              <a:latin typeface="MS Gothic" panose="020B0609070205080204" pitchFamily="49" charset="-128"/>
              <a:ea typeface="MS Gothic" panose="020B0609070205080204" pitchFamily="49" charset="-128"/>
            </a:endParaRPr>
          </a:p>
        </p:txBody>
      </p:sp>
      <p:sp>
        <p:nvSpPr>
          <p:cNvPr id="11" name="角丸四角形 10">
            <a:extLst>
              <a:ext uri="{FF2B5EF4-FFF2-40B4-BE49-F238E27FC236}">
                <a16:creationId xmlns:a16="http://schemas.microsoft.com/office/drawing/2014/main" id="{9F54B54A-E88A-562F-4599-35E865565FEB}"/>
              </a:ext>
            </a:extLst>
          </p:cNvPr>
          <p:cNvSpPr/>
          <p:nvPr/>
        </p:nvSpPr>
        <p:spPr>
          <a:xfrm>
            <a:off x="3351142" y="3399593"/>
            <a:ext cx="1739348" cy="298173"/>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t>近畿エリア</a:t>
            </a:r>
          </a:p>
        </p:txBody>
      </p:sp>
      <p:sp>
        <p:nvSpPr>
          <p:cNvPr id="12" name="テキスト ボックス 11">
            <a:extLst>
              <a:ext uri="{FF2B5EF4-FFF2-40B4-BE49-F238E27FC236}">
                <a16:creationId xmlns:a16="http://schemas.microsoft.com/office/drawing/2014/main" id="{BD8BDE73-A966-0B83-DAFC-85E5A6078F0E}"/>
              </a:ext>
            </a:extLst>
          </p:cNvPr>
          <p:cNvSpPr txBox="1"/>
          <p:nvPr/>
        </p:nvSpPr>
        <p:spPr>
          <a:xfrm>
            <a:off x="3351142" y="3816422"/>
            <a:ext cx="2522882" cy="1015663"/>
          </a:xfrm>
          <a:prstGeom prst="rect">
            <a:avLst/>
          </a:prstGeom>
          <a:noFill/>
        </p:spPr>
        <p:txBody>
          <a:bodyPr wrap="square" rtlCol="0" anchor="t">
            <a:spAutoFit/>
          </a:bodyPr>
          <a:lstStyle/>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滋賀県長浜市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大阪府枚方市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京都府亀岡市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京都府京都市　　（設立予定）</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奈良県宇陀市　　（設立済み）</a:t>
            </a:r>
            <a:endParaRPr kumimoji="1" lang="en-US" altLang="ja-JP" sz="1200" dirty="0">
              <a:latin typeface="MS Gothic" panose="020B0609070205080204" pitchFamily="49" charset="-128"/>
              <a:ea typeface="MS Gothic" panose="020B0609070205080204" pitchFamily="49" charset="-128"/>
            </a:endParaRPr>
          </a:p>
        </p:txBody>
      </p:sp>
      <p:sp>
        <p:nvSpPr>
          <p:cNvPr id="13" name="角丸四角形 12">
            <a:extLst>
              <a:ext uri="{FF2B5EF4-FFF2-40B4-BE49-F238E27FC236}">
                <a16:creationId xmlns:a16="http://schemas.microsoft.com/office/drawing/2014/main" id="{8B36E761-4F0D-15AA-83EB-4BC155F8F963}"/>
              </a:ext>
            </a:extLst>
          </p:cNvPr>
          <p:cNvSpPr/>
          <p:nvPr/>
        </p:nvSpPr>
        <p:spPr>
          <a:xfrm>
            <a:off x="3351143" y="4872004"/>
            <a:ext cx="1739348" cy="298173"/>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t>中四国エリア</a:t>
            </a:r>
          </a:p>
        </p:txBody>
      </p:sp>
      <p:sp>
        <p:nvSpPr>
          <p:cNvPr id="14" name="テキスト ボックス 13">
            <a:extLst>
              <a:ext uri="{FF2B5EF4-FFF2-40B4-BE49-F238E27FC236}">
                <a16:creationId xmlns:a16="http://schemas.microsoft.com/office/drawing/2014/main" id="{0C421DEF-42BA-7ABB-ED20-618E02179EDA}"/>
              </a:ext>
            </a:extLst>
          </p:cNvPr>
          <p:cNvSpPr txBox="1"/>
          <p:nvPr/>
        </p:nvSpPr>
        <p:spPr>
          <a:xfrm>
            <a:off x="3351142" y="5288833"/>
            <a:ext cx="2522881" cy="1384995"/>
          </a:xfrm>
          <a:prstGeom prst="rect">
            <a:avLst/>
          </a:prstGeom>
          <a:noFill/>
        </p:spPr>
        <p:txBody>
          <a:bodyPr wrap="square" rtlCol="0" anchor="t">
            <a:spAutoFit/>
          </a:bodyPr>
          <a:lstStyle/>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岡山県岡山市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岡山県倉敷市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香川県高松市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香川県丸亀市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鳥取県鳥取市　　（設立予定）</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徳島県徳島市　　（設立予定）</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愛媛県四国中央市（設立予定）</a:t>
            </a:r>
            <a:endParaRPr kumimoji="1" lang="en-US" altLang="ja-JP" sz="1200" dirty="0">
              <a:latin typeface="MS Gothic" panose="020B0609070205080204" pitchFamily="49" charset="-128"/>
              <a:ea typeface="MS Gothic" panose="020B0609070205080204" pitchFamily="49" charset="-128"/>
            </a:endParaRPr>
          </a:p>
        </p:txBody>
      </p:sp>
      <p:sp>
        <p:nvSpPr>
          <p:cNvPr id="15" name="角丸四角形 14">
            <a:extLst>
              <a:ext uri="{FF2B5EF4-FFF2-40B4-BE49-F238E27FC236}">
                <a16:creationId xmlns:a16="http://schemas.microsoft.com/office/drawing/2014/main" id="{1C2C2B25-A92D-84D9-6470-472991347BE6}"/>
              </a:ext>
            </a:extLst>
          </p:cNvPr>
          <p:cNvSpPr/>
          <p:nvPr/>
        </p:nvSpPr>
        <p:spPr>
          <a:xfrm>
            <a:off x="6260828" y="954156"/>
            <a:ext cx="1739348" cy="298173"/>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a:t>九州・沖縄エリア</a:t>
            </a:r>
          </a:p>
        </p:txBody>
      </p:sp>
      <p:sp>
        <p:nvSpPr>
          <p:cNvPr id="16" name="テキスト ボックス 15">
            <a:extLst>
              <a:ext uri="{FF2B5EF4-FFF2-40B4-BE49-F238E27FC236}">
                <a16:creationId xmlns:a16="http://schemas.microsoft.com/office/drawing/2014/main" id="{8FED25D4-92AD-BA00-2C9B-F0E6E42E42E5}"/>
              </a:ext>
            </a:extLst>
          </p:cNvPr>
          <p:cNvSpPr txBox="1"/>
          <p:nvPr/>
        </p:nvSpPr>
        <p:spPr>
          <a:xfrm>
            <a:off x="6260828" y="1370986"/>
            <a:ext cx="2522884" cy="3046988"/>
          </a:xfrm>
          <a:prstGeom prst="rect">
            <a:avLst/>
          </a:prstGeom>
          <a:noFill/>
        </p:spPr>
        <p:txBody>
          <a:bodyPr wrap="square" rtlCol="0" anchor="t">
            <a:spAutoFit/>
          </a:bodyPr>
          <a:lstStyle/>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福岡県八女市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福岡県みやま市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福岡県岡垣市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福岡県嘉麻市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福岡県うきは市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大分県中津市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大分県国東市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大分県大分市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宮崎県日向市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宮崎県高千穂町　（設立予定）</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長崎県平戸市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熊本県上天草市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熊本県熊本市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熊本県御船町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佐賀県佐賀市　　（設立済み）</a:t>
            </a:r>
            <a:endParaRPr kumimoji="1" lang="en-US" altLang="ja-JP" sz="1200" dirty="0">
              <a:latin typeface="MS Gothic" panose="020B0609070205080204" pitchFamily="49" charset="-128"/>
              <a:ea typeface="MS Gothic" panose="020B0609070205080204" pitchFamily="49" charset="-128"/>
            </a:endParaRPr>
          </a:p>
          <a:p>
            <a:pPr marL="171450" indent="-171450">
              <a:buFont typeface="Arial" panose="020B0604020202020204" pitchFamily="34" charset="0"/>
              <a:buChar char="•"/>
            </a:pPr>
            <a:r>
              <a:rPr kumimoji="1" lang="ja-JP" altLang="en-US" sz="1200">
                <a:latin typeface="MS Gothic" panose="020B0609070205080204" pitchFamily="49" charset="-128"/>
                <a:ea typeface="MS Gothic" panose="020B0609070205080204" pitchFamily="49" charset="-128"/>
              </a:rPr>
              <a:t>沖縄県名護市　　（設立済み）</a:t>
            </a:r>
            <a:endParaRPr kumimoji="1" lang="en-US" altLang="ja-JP" sz="1200" dirty="0">
              <a:latin typeface="MS Gothic" panose="020B0609070205080204" pitchFamily="49" charset="-128"/>
              <a:ea typeface="MS Gothic" panose="020B0609070205080204" pitchFamily="49" charset="-128"/>
            </a:endParaRPr>
          </a:p>
        </p:txBody>
      </p:sp>
      <p:sp>
        <p:nvSpPr>
          <p:cNvPr id="17" name="テキスト ボックス 16">
            <a:extLst>
              <a:ext uri="{FF2B5EF4-FFF2-40B4-BE49-F238E27FC236}">
                <a16:creationId xmlns:a16="http://schemas.microsoft.com/office/drawing/2014/main" id="{D724B584-B10F-1F51-0DE7-8708AE4F056B}"/>
              </a:ext>
            </a:extLst>
          </p:cNvPr>
          <p:cNvSpPr txBox="1"/>
          <p:nvPr/>
        </p:nvSpPr>
        <p:spPr>
          <a:xfrm>
            <a:off x="6506607" y="5427380"/>
            <a:ext cx="2031325" cy="646331"/>
          </a:xfrm>
          <a:prstGeom prst="rect">
            <a:avLst/>
          </a:prstGeom>
          <a:noFill/>
        </p:spPr>
        <p:txBody>
          <a:bodyPr wrap="none" rtlCol="0">
            <a:spAutoFit/>
          </a:bodyPr>
          <a:lstStyle/>
          <a:p>
            <a:pPr algn="ctr"/>
            <a:r>
              <a:rPr kumimoji="1" lang="ja-JP" altLang="en-US">
                <a:latin typeface="MS Gothic" panose="020B0609070205080204" pitchFamily="49" charset="-128"/>
                <a:ea typeface="MS Gothic" panose="020B0609070205080204" pitchFamily="49" charset="-128"/>
              </a:rPr>
              <a:t>全国組織としての</a:t>
            </a:r>
            <a:endParaRPr kumimoji="1" lang="en-US" altLang="ja-JP" dirty="0">
              <a:latin typeface="MS Gothic" panose="020B0609070205080204" pitchFamily="49" charset="-128"/>
              <a:ea typeface="MS Gothic" panose="020B0609070205080204" pitchFamily="49" charset="-128"/>
            </a:endParaRPr>
          </a:p>
          <a:p>
            <a:pPr algn="ctr"/>
            <a:r>
              <a:rPr kumimoji="1" lang="ja-JP" altLang="en-US">
                <a:latin typeface="MS Gothic" panose="020B0609070205080204" pitchFamily="49" charset="-128"/>
                <a:ea typeface="MS Gothic" panose="020B0609070205080204" pitchFamily="49" charset="-128"/>
              </a:rPr>
              <a:t>地位も確立</a:t>
            </a:r>
            <a:endParaRPr kumimoji="1" lang="en-US" altLang="ja-JP" dirty="0">
              <a:latin typeface="MS Gothic" panose="020B0609070205080204" pitchFamily="49" charset="-128"/>
              <a:ea typeface="MS Gothic" panose="020B0609070205080204" pitchFamily="49" charset="-128"/>
            </a:endParaRPr>
          </a:p>
        </p:txBody>
      </p:sp>
    </p:spTree>
    <p:extLst>
      <p:ext uri="{BB962C8B-B14F-4D97-AF65-F5344CB8AC3E}">
        <p14:creationId xmlns:p14="http://schemas.microsoft.com/office/powerpoint/2010/main" val="522621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0B7F1E-2C28-AE6B-7882-D48732EA84AE}"/>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BC9D09B4-E9B2-7693-37B5-FAC3A0F08A98}"/>
              </a:ext>
            </a:extLst>
          </p:cNvPr>
          <p:cNvSpPr>
            <a:spLocks noGrp="1"/>
          </p:cNvSpPr>
          <p:nvPr>
            <p:ph idx="1"/>
          </p:nvPr>
        </p:nvSpPr>
        <p:spPr>
          <a:xfrm>
            <a:off x="628650" y="1758664"/>
            <a:ext cx="7886700" cy="3053259"/>
          </a:xfrm>
        </p:spPr>
        <p:txBody>
          <a:bodyPr>
            <a:normAutofit lnSpcReduction="10000"/>
          </a:bodyPr>
          <a:lstStyle/>
          <a:p>
            <a:pPr marL="0" indent="0">
              <a:buNone/>
            </a:pPr>
            <a:endParaRPr kumimoji="1" lang="en-US" altLang="ja-JP" dirty="0"/>
          </a:p>
          <a:p>
            <a:pPr marL="0" indent="0">
              <a:buNone/>
            </a:pPr>
            <a:endParaRPr lang="en-US" altLang="ja-JP" sz="2400" dirty="0">
              <a:solidFill>
                <a:srgbClr val="FF0000"/>
              </a:solidFill>
            </a:endParaRPr>
          </a:p>
          <a:p>
            <a:pPr marL="0" indent="0">
              <a:buNone/>
            </a:pPr>
            <a:r>
              <a:rPr kumimoji="1" lang="ja-JP" altLang="en-US" sz="2400">
                <a:solidFill>
                  <a:srgbClr val="FF0000"/>
                </a:solidFill>
              </a:rPr>
              <a:t>一民間の企業だと、なかなか行政との連携は困難です。</a:t>
            </a:r>
            <a:endParaRPr kumimoji="1" lang="en-US" altLang="ja-JP" sz="2400" dirty="0">
              <a:solidFill>
                <a:srgbClr val="FF0000"/>
              </a:solidFill>
            </a:endParaRPr>
          </a:p>
          <a:p>
            <a:pPr marL="0" indent="0">
              <a:buNone/>
            </a:pPr>
            <a:endParaRPr kumimoji="1" lang="en-US" altLang="ja-JP" sz="2400" dirty="0">
              <a:solidFill>
                <a:srgbClr val="FF0000"/>
              </a:solidFill>
            </a:endParaRPr>
          </a:p>
          <a:p>
            <a:pPr marL="0" indent="0">
              <a:buNone/>
            </a:pPr>
            <a:r>
              <a:rPr kumimoji="1" lang="ja-JP" altLang="en-US" sz="2400">
                <a:solidFill>
                  <a:srgbClr val="FF0000"/>
                </a:solidFill>
              </a:rPr>
              <a:t>なので、同じ目的を持ったメンバーで一つのチームを作り、行政と連携をしながら活動を行います。</a:t>
            </a:r>
            <a:endParaRPr kumimoji="1" lang="en-US" altLang="ja-JP" sz="2400" dirty="0">
              <a:solidFill>
                <a:srgbClr val="FF0000"/>
              </a:solidFill>
            </a:endParaRPr>
          </a:p>
          <a:p>
            <a:pPr marL="0" indent="0">
              <a:buNone/>
            </a:pPr>
            <a:r>
              <a:rPr lang="ja-JP" altLang="en-US" sz="2400">
                <a:solidFill>
                  <a:srgbClr val="FF0000"/>
                </a:solidFill>
              </a:rPr>
              <a:t>これが空き家アドバイザー協議会の活動のベースです。</a:t>
            </a:r>
            <a:endParaRPr kumimoji="1" lang="en-US" altLang="ja-JP" sz="2400" dirty="0">
              <a:solidFill>
                <a:srgbClr val="FF0000"/>
              </a:solidFill>
            </a:endParaRPr>
          </a:p>
          <a:p>
            <a:pPr marL="0" indent="0">
              <a:buNone/>
            </a:pPr>
            <a:endParaRPr lang="en-US" altLang="ja-JP" sz="2400" dirty="0">
              <a:solidFill>
                <a:srgbClr val="FF0000"/>
              </a:solidFill>
            </a:endParaRPr>
          </a:p>
          <a:p>
            <a:pPr marL="0" indent="0">
              <a:buNone/>
            </a:pPr>
            <a:endParaRPr kumimoji="1" lang="en-US" altLang="ja-JP" sz="2400" dirty="0">
              <a:solidFill>
                <a:srgbClr val="FF0000"/>
              </a:solidFill>
            </a:endParaRPr>
          </a:p>
          <a:p>
            <a:pPr marL="0" indent="0">
              <a:buNone/>
            </a:pPr>
            <a:endParaRPr kumimoji="1" lang="ja-JP" altLang="en-US"/>
          </a:p>
        </p:txBody>
      </p:sp>
    </p:spTree>
    <p:extLst>
      <p:ext uri="{BB962C8B-B14F-4D97-AF65-F5344CB8AC3E}">
        <p14:creationId xmlns:p14="http://schemas.microsoft.com/office/powerpoint/2010/main" val="364465196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2741</TotalTime>
  <Words>1221</Words>
  <Application>Microsoft Macintosh PowerPoint</Application>
  <PresentationFormat>画面に合わせる (4:3)</PresentationFormat>
  <Paragraphs>206</Paragraphs>
  <Slides>33</Slides>
  <Notes>5</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33</vt:i4>
      </vt:variant>
    </vt:vector>
  </HeadingPairs>
  <TitlesOfParts>
    <vt:vector size="42" baseType="lpstr">
      <vt:lpstr>FOT-TsukuARdGothic Std R</vt:lpstr>
      <vt:lpstr>Google Sans</vt:lpstr>
      <vt:lpstr>MS Gothic</vt:lpstr>
      <vt:lpstr>MS Gothic</vt:lpstr>
      <vt:lpstr>游ゴシック</vt:lpstr>
      <vt:lpstr>Arial</vt:lpstr>
      <vt:lpstr>Calibri</vt:lpstr>
      <vt:lpstr>Calibri Light</vt:lpstr>
      <vt:lpstr>Office テーマ</vt:lpstr>
      <vt:lpstr> 一般社団法人 全国空き家アドバイザー協議会　　　○○県○○支部  令和６年１月度例会 学習プログラム用 （過去の例会資料も参考にしてください）</vt:lpstr>
      <vt:lpstr>空家等対策に関する特別措置法が改正されました</vt:lpstr>
      <vt:lpstr>PowerPoint プレゼンテーション</vt:lpstr>
      <vt:lpstr>特定空家のイメージ</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申請に必要な書類例</vt:lpstr>
      <vt:lpstr>PowerPoint プレゼンテーション</vt:lpstr>
      <vt:lpstr>まだ募集を開始していない地域が多いのが事実</vt:lpstr>
      <vt:lpstr>まだ募集を開始していない地域が多いのが事実</vt:lpstr>
      <vt:lpstr>実際の募集自治体の例（福島県石川町）</vt:lpstr>
      <vt:lpstr>石川町　募集要項</vt:lpstr>
      <vt:lpstr>実際の応募書類（抜粋）</vt:lpstr>
      <vt:lpstr>指定に至った事例（福島県石川町）</vt:lpstr>
      <vt:lpstr>その他の改正内容</vt:lpstr>
      <vt:lpstr>管理不全空家の創設</vt:lpstr>
      <vt:lpstr>管理不全空家の創設</vt:lpstr>
      <vt:lpstr>管理不全空き家に指定され、勧告を受けると</vt:lpstr>
      <vt:lpstr>PowerPoint プレゼンテーション</vt:lpstr>
      <vt:lpstr>PowerPoint プレゼンテーション</vt:lpstr>
      <vt:lpstr>空き家になって5年放置くらいのものが管理不全空家に。</vt:lpstr>
      <vt:lpstr>その他の改正内容</vt:lpstr>
      <vt:lpstr>PowerPoint プレゼンテーション</vt:lpstr>
      <vt:lpstr>全国空き家アドバイザー協議会の取り組み</vt:lpstr>
      <vt:lpstr>PowerPoint プレゼンテーション</vt:lpstr>
      <vt:lpstr>PowerPoint プレゼンテーション</vt:lpstr>
      <vt:lpstr>既に設立・設立準備中の地域（自治体）</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7</cp:revision>
  <dcterms:created xsi:type="dcterms:W3CDTF">2021-02-04T05:15:42Z</dcterms:created>
  <dcterms:modified xsi:type="dcterms:W3CDTF">2024-01-04T02:22:36Z</dcterms:modified>
</cp:coreProperties>
</file>