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1874" r:id="rId2"/>
    <p:sldId id="1875" r:id="rId3"/>
    <p:sldId id="2016" r:id="rId4"/>
    <p:sldId id="2015" r:id="rId5"/>
    <p:sldId id="1876" r:id="rId6"/>
    <p:sldId id="1877" r:id="rId7"/>
    <p:sldId id="1878" r:id="rId8"/>
    <p:sldId id="1879" r:id="rId9"/>
    <p:sldId id="1880"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71"/>
    <p:restoredTop sz="96327"/>
  </p:normalViewPr>
  <p:slideViewPr>
    <p:cSldViewPr snapToGrid="0" snapToObjects="1">
      <p:cViewPr varScale="1">
        <p:scale>
          <a:sx n="130" d="100"/>
          <a:sy n="130" d="100"/>
        </p:scale>
        <p:origin x="144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2024/1/30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令和６年２月度例会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地域再生制度について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FA3BEB-7D9C-10A1-0554-0FA43DD1B9E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4BDA8BA1-8CD3-1EF0-010E-A1429D6211CC}"/>
              </a:ext>
            </a:extLst>
          </p:cNvPr>
          <p:cNvSpPr>
            <a:spLocks noGrp="1"/>
          </p:cNvSpPr>
          <p:nvPr>
            <p:ph idx="1"/>
          </p:nvPr>
        </p:nvSpPr>
        <p:spPr>
          <a:xfrm>
            <a:off x="1159899" y="909141"/>
            <a:ext cx="6824202" cy="5187026"/>
          </a:xfrm>
        </p:spPr>
        <p:txBody>
          <a:bodyPr anchor="ctr"/>
          <a:lstStyle/>
          <a:p>
            <a:pPr marL="0" indent="0">
              <a:buNone/>
            </a:pPr>
            <a:r>
              <a:rPr lang="ja-JP" altLang="en-US"/>
              <a:t>地域を元気にするための国の制度として</a:t>
            </a:r>
            <a:endParaRPr lang="en-US" altLang="ja-JP" dirty="0"/>
          </a:p>
          <a:p>
            <a:pPr marL="0" indent="0" algn="ctr">
              <a:buNone/>
            </a:pPr>
            <a:r>
              <a:rPr lang="ja-JP" altLang="en-US"/>
              <a:t>「地域再生制度」があります。</a:t>
            </a:r>
            <a:endParaRPr kumimoji="1" lang="ja-JP" altLang="en-US"/>
          </a:p>
        </p:txBody>
      </p:sp>
      <p:pic>
        <p:nvPicPr>
          <p:cNvPr id="7" name="図 6">
            <a:extLst>
              <a:ext uri="{FF2B5EF4-FFF2-40B4-BE49-F238E27FC236}">
                <a16:creationId xmlns:a16="http://schemas.microsoft.com/office/drawing/2014/main" id="{472512F1-3E43-21B5-B9B7-5A195574626E}"/>
              </a:ext>
            </a:extLst>
          </p:cNvPr>
          <p:cNvPicPr>
            <a:picLocks noChangeAspect="1"/>
          </p:cNvPicPr>
          <p:nvPr/>
        </p:nvPicPr>
        <p:blipFill>
          <a:blip r:embed="rId2"/>
          <a:stretch>
            <a:fillRect/>
          </a:stretch>
        </p:blipFill>
        <p:spPr>
          <a:xfrm>
            <a:off x="2009099" y="4238370"/>
            <a:ext cx="5125802" cy="1898445"/>
          </a:xfrm>
          <a:prstGeom prst="rect">
            <a:avLst/>
          </a:prstGeom>
        </p:spPr>
      </p:pic>
    </p:spTree>
    <p:extLst>
      <p:ext uri="{BB962C8B-B14F-4D97-AF65-F5344CB8AC3E}">
        <p14:creationId xmlns:p14="http://schemas.microsoft.com/office/powerpoint/2010/main" val="1042188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ABD85C-E8E0-D97C-E2C1-15C9096479BC}"/>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971E2152-5367-B178-5F41-0172AD0570B1}"/>
              </a:ext>
            </a:extLst>
          </p:cNvPr>
          <p:cNvPicPr>
            <a:picLocks noGrp="1" noChangeAspect="1"/>
          </p:cNvPicPr>
          <p:nvPr>
            <p:ph idx="1"/>
          </p:nvPr>
        </p:nvPicPr>
        <p:blipFill>
          <a:blip r:embed="rId2"/>
          <a:stretch>
            <a:fillRect/>
          </a:stretch>
        </p:blipFill>
        <p:spPr>
          <a:xfrm>
            <a:off x="1000420" y="758722"/>
            <a:ext cx="7143160" cy="5340555"/>
          </a:xfrm>
        </p:spPr>
      </p:pic>
      <p:sp>
        <p:nvSpPr>
          <p:cNvPr id="6" name="テキスト ボックス 5">
            <a:extLst>
              <a:ext uri="{FF2B5EF4-FFF2-40B4-BE49-F238E27FC236}">
                <a16:creationId xmlns:a16="http://schemas.microsoft.com/office/drawing/2014/main" id="{D365BC6A-0DFD-3162-713A-33300A2E8B43}"/>
              </a:ext>
            </a:extLst>
          </p:cNvPr>
          <p:cNvSpPr txBox="1"/>
          <p:nvPr/>
        </p:nvSpPr>
        <p:spPr>
          <a:xfrm>
            <a:off x="2979174" y="6268719"/>
            <a:ext cx="5032147" cy="369332"/>
          </a:xfrm>
          <a:prstGeom prst="rect">
            <a:avLst/>
          </a:prstGeom>
          <a:noFill/>
        </p:spPr>
        <p:txBody>
          <a:bodyPr wrap="none" rtlCol="0">
            <a:spAutoFit/>
          </a:bodyPr>
          <a:lstStyle/>
          <a:p>
            <a:r>
              <a:rPr kumimoji="1" lang="ja-JP" altLang="en-US">
                <a:solidFill>
                  <a:srgbClr val="FF0000"/>
                </a:solidFill>
              </a:rPr>
              <a:t>様々な交付金が活用できるチャンスが広がる！</a:t>
            </a:r>
          </a:p>
        </p:txBody>
      </p:sp>
    </p:spTree>
    <p:extLst>
      <p:ext uri="{BB962C8B-B14F-4D97-AF65-F5344CB8AC3E}">
        <p14:creationId xmlns:p14="http://schemas.microsoft.com/office/powerpoint/2010/main" val="1078243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4481D6-FB30-BD6D-9F63-421188046C00}"/>
              </a:ext>
            </a:extLst>
          </p:cNvPr>
          <p:cNvSpPr>
            <a:spLocks noGrp="1"/>
          </p:cNvSpPr>
          <p:nvPr>
            <p:ph type="title"/>
          </p:nvPr>
        </p:nvSpPr>
        <p:spPr>
          <a:xfrm>
            <a:off x="0" y="-265495"/>
            <a:ext cx="7886700" cy="1325563"/>
          </a:xfrm>
        </p:spPr>
        <p:txBody>
          <a:bodyPr>
            <a:normAutofit/>
          </a:bodyPr>
          <a:lstStyle/>
          <a:p>
            <a:r>
              <a:rPr kumimoji="1" lang="ja-JP" altLang="en-US" sz="2800"/>
              <a:t>地域再生制度について</a:t>
            </a:r>
          </a:p>
        </p:txBody>
      </p:sp>
      <p:sp>
        <p:nvSpPr>
          <p:cNvPr id="3" name="コンテンツ プレースホルダー 2">
            <a:extLst>
              <a:ext uri="{FF2B5EF4-FFF2-40B4-BE49-F238E27FC236}">
                <a16:creationId xmlns:a16="http://schemas.microsoft.com/office/drawing/2014/main" id="{193FBD4B-8923-A959-6BA2-0178DB2645FF}"/>
              </a:ext>
            </a:extLst>
          </p:cNvPr>
          <p:cNvSpPr>
            <a:spLocks noGrp="1"/>
          </p:cNvSpPr>
          <p:nvPr>
            <p:ph idx="1"/>
          </p:nvPr>
        </p:nvSpPr>
        <p:spPr>
          <a:xfrm>
            <a:off x="394474" y="1253331"/>
            <a:ext cx="7886700" cy="4351338"/>
          </a:xfrm>
        </p:spPr>
        <p:txBody>
          <a:bodyPr>
            <a:normAutofit/>
          </a:bodyPr>
          <a:lstStyle/>
          <a:p>
            <a:endParaRPr lang="en-US" altLang="ja-JP" sz="2400" dirty="0"/>
          </a:p>
          <a:p>
            <a:r>
              <a:rPr lang="ja-JP" altLang="en-US" sz="2400"/>
              <a:t>地域再生制度とは、地域経済の活性化、地域における雇用機会の創出その他の地域の活力の再生を総合的かつ効果的に推進するため、地域が行う自主的かつ自立的な取組を国が支援するものです。</a:t>
            </a:r>
            <a:endParaRPr lang="en-US" altLang="ja-JP" sz="2400" dirty="0"/>
          </a:p>
          <a:p>
            <a:endParaRPr lang="en-US" altLang="ja-JP" sz="2400" dirty="0"/>
          </a:p>
          <a:p>
            <a:endParaRPr lang="ja-JP" altLang="en-US" sz="2400"/>
          </a:p>
          <a:p>
            <a:r>
              <a:rPr lang="ja-JP" altLang="en-US" sz="2400"/>
              <a:t>地方公共団体は、</a:t>
            </a:r>
            <a:r>
              <a:rPr lang="ja-JP" altLang="en-US" sz="2400">
                <a:solidFill>
                  <a:srgbClr val="FF0000"/>
                </a:solidFill>
              </a:rPr>
              <a:t>地域再生計画を作成し、内閣総理大臣の認定を受けることで、当該地域再生計画に記載した事業の実施に当たり、財政、金融等の支援措置を活用することができます。</a:t>
            </a:r>
            <a:endParaRPr lang="en-US" altLang="ja-JP" sz="2400" dirty="0">
              <a:solidFill>
                <a:srgbClr val="FF0000"/>
              </a:solidFill>
            </a:endParaRPr>
          </a:p>
          <a:p>
            <a:endParaRPr kumimoji="1" lang="en-US" altLang="ja-JP" sz="2400" dirty="0">
              <a:solidFill>
                <a:srgbClr val="FF0000"/>
              </a:solidFill>
            </a:endParaRPr>
          </a:p>
        </p:txBody>
      </p:sp>
    </p:spTree>
    <p:extLst>
      <p:ext uri="{BB962C8B-B14F-4D97-AF65-F5344CB8AC3E}">
        <p14:creationId xmlns:p14="http://schemas.microsoft.com/office/powerpoint/2010/main" val="1592021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D1CE24-1BE7-C98D-34FF-B5176B836CB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10123FD-5DE8-103A-167F-34E7C11C16BA}"/>
              </a:ext>
            </a:extLst>
          </p:cNvPr>
          <p:cNvSpPr>
            <a:spLocks noGrp="1"/>
          </p:cNvSpPr>
          <p:nvPr>
            <p:ph idx="1"/>
          </p:nvPr>
        </p:nvSpPr>
        <p:spPr/>
        <p:txBody>
          <a:bodyPr anchor="ctr">
            <a:normAutofit/>
          </a:bodyPr>
          <a:lstStyle/>
          <a:p>
            <a:pPr marL="0" indent="0" algn="ctr">
              <a:buNone/>
            </a:pPr>
            <a:r>
              <a:rPr kumimoji="1" lang="ja-JP" altLang="en-US" sz="2400"/>
              <a:t>地域再生制度を活用するには、</a:t>
            </a:r>
            <a:endParaRPr kumimoji="1" lang="en-US" altLang="ja-JP" sz="2400" dirty="0"/>
          </a:p>
          <a:p>
            <a:pPr marL="0" indent="0" algn="ctr">
              <a:buNone/>
            </a:pPr>
            <a:r>
              <a:rPr lang="ja-JP" altLang="en-US" sz="2400">
                <a:solidFill>
                  <a:srgbClr val="FF0000"/>
                </a:solidFill>
              </a:rPr>
              <a:t>具体的な</a:t>
            </a:r>
            <a:r>
              <a:rPr lang="ja-JP" altLang="en-US" sz="2400"/>
              <a:t>地域再生計画を策定することを必要。</a:t>
            </a:r>
            <a:endParaRPr lang="en-US" altLang="ja-JP" sz="2400" dirty="0"/>
          </a:p>
          <a:p>
            <a:pPr marL="0" indent="0" algn="ctr">
              <a:buNone/>
            </a:pPr>
            <a:endParaRPr lang="en-US" altLang="ja-JP" sz="2400" dirty="0"/>
          </a:p>
          <a:p>
            <a:pPr marL="0" indent="0" algn="ctr">
              <a:buNone/>
            </a:pPr>
            <a:r>
              <a:rPr lang="ja-JP" altLang="en-US" sz="2400"/>
              <a:t>策定した地域再生計画は、</a:t>
            </a:r>
            <a:endParaRPr lang="en-US" altLang="ja-JP" sz="2400" dirty="0"/>
          </a:p>
          <a:p>
            <a:pPr marL="0" indent="0" algn="ctr">
              <a:buNone/>
            </a:pPr>
            <a:r>
              <a:rPr lang="en-US" altLang="ja-JP" sz="2400" dirty="0"/>
              <a:t>1</a:t>
            </a:r>
            <a:r>
              <a:rPr lang="ja-JP" altLang="en-US" sz="2400"/>
              <a:t>月・</a:t>
            </a:r>
            <a:r>
              <a:rPr lang="en-US" altLang="ja-JP" sz="2400" dirty="0"/>
              <a:t>5</a:t>
            </a:r>
            <a:r>
              <a:rPr lang="ja-JP" altLang="en-US" sz="2400"/>
              <a:t>月・</a:t>
            </a:r>
            <a:r>
              <a:rPr lang="en-US" altLang="ja-JP" sz="2400" dirty="0"/>
              <a:t>9</a:t>
            </a:r>
            <a:r>
              <a:rPr lang="ja-JP" altLang="en-US" sz="2400"/>
              <a:t>月のタイミングで内閣総理大臣から認定を受けないといけません。</a:t>
            </a:r>
            <a:endParaRPr lang="en-US" altLang="ja-JP" sz="2400" dirty="0"/>
          </a:p>
          <a:p>
            <a:pPr marL="0" indent="0" algn="ctr">
              <a:buNone/>
            </a:pPr>
            <a:endParaRPr lang="en-US" altLang="ja-JP" sz="2400" dirty="0"/>
          </a:p>
          <a:p>
            <a:pPr marL="0" indent="0" algn="ctr">
              <a:buNone/>
            </a:pPr>
            <a:r>
              <a:rPr lang="ja-JP" altLang="en-US" sz="2400"/>
              <a:t>→</a:t>
            </a:r>
            <a:r>
              <a:rPr lang="ja-JP" altLang="en-US" sz="2400" u="sng"/>
              <a:t>これらの計画はすべて自治体が行う。</a:t>
            </a:r>
            <a:endParaRPr lang="en-US" altLang="ja-JP" sz="2400" u="sng" dirty="0"/>
          </a:p>
          <a:p>
            <a:pPr marL="0" indent="0" algn="ctr">
              <a:buNone/>
            </a:pPr>
            <a:r>
              <a:rPr lang="ja-JP" altLang="en-US" sz="2400"/>
              <a:t>なので、地域で大きく活動するには協定の締結や</a:t>
            </a:r>
            <a:endParaRPr lang="en-US" altLang="ja-JP" sz="2400" dirty="0"/>
          </a:p>
          <a:p>
            <a:pPr marL="0" indent="0" algn="ctr">
              <a:buNone/>
            </a:pPr>
            <a:r>
              <a:rPr lang="ja-JP" altLang="en-US" sz="2400"/>
              <a:t>空家等管理活用支援法人に指定されることが重要</a:t>
            </a:r>
            <a:endParaRPr lang="en-US" altLang="ja-JP" sz="2400" dirty="0"/>
          </a:p>
        </p:txBody>
      </p:sp>
    </p:spTree>
    <p:extLst>
      <p:ext uri="{BB962C8B-B14F-4D97-AF65-F5344CB8AC3E}">
        <p14:creationId xmlns:p14="http://schemas.microsoft.com/office/powerpoint/2010/main" val="1192118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76827C-4CA8-164B-ECB2-FEDFE28CB32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94E4808-AF3F-639D-1F87-6FAE7625E68B}"/>
              </a:ext>
            </a:extLst>
          </p:cNvPr>
          <p:cNvSpPr>
            <a:spLocks noGrp="1"/>
          </p:cNvSpPr>
          <p:nvPr>
            <p:ph idx="1"/>
          </p:nvPr>
        </p:nvSpPr>
        <p:spPr>
          <a:xfrm>
            <a:off x="363486" y="835487"/>
            <a:ext cx="8417027" cy="5187026"/>
          </a:xfrm>
        </p:spPr>
        <p:txBody>
          <a:bodyPr>
            <a:normAutofit fontScale="92500" lnSpcReduction="10000"/>
          </a:bodyPr>
          <a:lstStyle/>
          <a:p>
            <a:pPr marL="0" indent="0">
              <a:buNone/>
            </a:pPr>
            <a:r>
              <a:rPr lang="ja-JP" altLang="en-US" sz="2400"/>
              <a:t>協定締結や空家等管理活用支援法人に指定されている支部が取り組む場合、事業実施に向けてのサポートが可能です。</a:t>
            </a:r>
            <a:endParaRPr lang="en-US" altLang="ja-JP" sz="2400" dirty="0"/>
          </a:p>
          <a:p>
            <a:pPr marL="0" indent="0">
              <a:buNone/>
            </a:pPr>
            <a:endParaRPr lang="en-US" altLang="ja-JP" dirty="0"/>
          </a:p>
          <a:p>
            <a:pPr marL="0" indent="0">
              <a:buNone/>
            </a:pPr>
            <a:r>
              <a:rPr kumimoji="1" lang="ja-JP" altLang="en-US" sz="2000"/>
              <a:t>具体的なサポート例としては、</a:t>
            </a:r>
            <a:endParaRPr kumimoji="1" lang="en-US" altLang="ja-JP" sz="2000" dirty="0"/>
          </a:p>
          <a:p>
            <a:pPr marL="0" indent="0">
              <a:buNone/>
            </a:pPr>
            <a:r>
              <a:rPr lang="ja-JP" altLang="en-US" sz="2000"/>
              <a:t>・地域再生計画の作成サポート（自治体に対して）</a:t>
            </a:r>
            <a:endParaRPr lang="en-US" altLang="ja-JP" sz="2000" dirty="0"/>
          </a:p>
          <a:p>
            <a:pPr marL="0" indent="0">
              <a:buNone/>
            </a:pPr>
            <a:r>
              <a:rPr kumimoji="1" lang="ja-JP" altLang="en-US" sz="2000"/>
              <a:t>・計画を元にした交付金の申請</a:t>
            </a:r>
            <a:endParaRPr kumimoji="1" lang="en-US" altLang="ja-JP" sz="2000" dirty="0"/>
          </a:p>
          <a:p>
            <a:pPr marL="0" indent="0">
              <a:buNone/>
            </a:pPr>
            <a:r>
              <a:rPr lang="ja-JP" altLang="en-US" sz="2000"/>
              <a:t>・プロポーザル募集のサポート（自治体に対して）</a:t>
            </a:r>
            <a:endParaRPr kumimoji="1" lang="en-US" altLang="ja-JP" sz="2000" dirty="0"/>
          </a:p>
          <a:p>
            <a:pPr marL="0" indent="0">
              <a:buNone/>
            </a:pPr>
            <a:r>
              <a:rPr lang="ja-JP" altLang="en-US" sz="2000"/>
              <a:t>・事業実施の運営サポート（外部団体の紹介等）</a:t>
            </a:r>
            <a:endParaRPr lang="en-US" altLang="ja-JP" sz="2000" dirty="0"/>
          </a:p>
          <a:p>
            <a:pPr marL="0" indent="0">
              <a:buNone/>
            </a:pPr>
            <a:endParaRPr kumimoji="1" lang="en-US" altLang="ja-JP" sz="2000" dirty="0"/>
          </a:p>
          <a:p>
            <a:pPr marL="0" indent="0">
              <a:buNone/>
            </a:pPr>
            <a:r>
              <a:rPr lang="ja-JP" altLang="en-US" sz="2000"/>
              <a:t>地域活性化のための資金調達を支援し、調達した資金がしっかりと効率よくサポートされるように、またその後の事業実施が円滑に進むようにサポートを空き家アドバイザー協議会ですることが可能です。</a:t>
            </a:r>
            <a:endParaRPr kumimoji="1" lang="en-US" altLang="ja-JP" sz="2000" dirty="0"/>
          </a:p>
          <a:p>
            <a:pPr marL="0" indent="0" algn="ctr">
              <a:buNone/>
            </a:pPr>
            <a:r>
              <a:rPr kumimoji="1" lang="ja-JP" altLang="en-US" sz="2400">
                <a:solidFill>
                  <a:srgbClr val="FF0000"/>
                </a:solidFill>
              </a:rPr>
              <a:t>→調達した資金を活用して空き家を活かす！</a:t>
            </a:r>
            <a:endParaRPr kumimoji="1" lang="en-US" altLang="ja-JP" sz="2400" dirty="0">
              <a:solidFill>
                <a:srgbClr val="FF0000"/>
              </a:solidFill>
            </a:endParaRPr>
          </a:p>
          <a:p>
            <a:pPr marL="0" indent="0" algn="ctr">
              <a:buNone/>
            </a:pPr>
            <a:r>
              <a:rPr lang="ja-JP" altLang="en-US" sz="2400">
                <a:solidFill>
                  <a:srgbClr val="FF0000"/>
                </a:solidFill>
              </a:rPr>
              <a:t>　それが会員企業の本業拡大につながる！</a:t>
            </a:r>
            <a:endParaRPr lang="en-US" altLang="ja-JP" sz="2400" dirty="0">
              <a:solidFill>
                <a:srgbClr val="FF0000"/>
              </a:solidFill>
            </a:endParaRPr>
          </a:p>
          <a:p>
            <a:pPr marL="0" indent="0" algn="ctr">
              <a:buNone/>
            </a:pPr>
            <a:endParaRPr kumimoji="1" lang="ja-JP" altLang="en-US" sz="2400">
              <a:solidFill>
                <a:srgbClr val="FF0000"/>
              </a:solidFill>
            </a:endParaRPr>
          </a:p>
        </p:txBody>
      </p:sp>
    </p:spTree>
    <p:extLst>
      <p:ext uri="{BB962C8B-B14F-4D97-AF65-F5344CB8AC3E}">
        <p14:creationId xmlns:p14="http://schemas.microsoft.com/office/powerpoint/2010/main" val="3576714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383CE5-25AD-CF36-983D-E8653787CA9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149CA26-BC95-1161-68D5-5D63E02BA08A}"/>
              </a:ext>
            </a:extLst>
          </p:cNvPr>
          <p:cNvSpPr>
            <a:spLocks noGrp="1"/>
          </p:cNvSpPr>
          <p:nvPr>
            <p:ph idx="1"/>
          </p:nvPr>
        </p:nvSpPr>
        <p:spPr/>
        <p:txBody>
          <a:bodyPr>
            <a:normAutofit/>
          </a:bodyPr>
          <a:lstStyle/>
          <a:p>
            <a:pPr marL="0" indent="0" algn="ctr">
              <a:buNone/>
            </a:pPr>
            <a:r>
              <a:rPr lang="ja-JP" altLang="en-US" sz="2400"/>
              <a:t>地域再生計画の策定に活用されるのが</a:t>
            </a:r>
            <a:endParaRPr lang="en-US" altLang="ja-JP" sz="2400" dirty="0"/>
          </a:p>
          <a:p>
            <a:pPr marL="0" indent="0" algn="ctr">
              <a:buNone/>
            </a:pPr>
            <a:r>
              <a:rPr kumimoji="1" lang="ja-JP" altLang="en-US" sz="2400"/>
              <a:t>「</a:t>
            </a:r>
            <a:r>
              <a:rPr kumimoji="1" lang="en-US" altLang="ja-JP" sz="2400" dirty="0"/>
              <a:t>SWOT</a:t>
            </a:r>
            <a:r>
              <a:rPr kumimoji="1" lang="ja-JP" altLang="en-US" sz="2400"/>
              <a:t>（クロス）分析」</a:t>
            </a:r>
            <a:endParaRPr kumimoji="1" lang="en-US" altLang="ja-JP" sz="2400" dirty="0"/>
          </a:p>
          <a:p>
            <a:pPr marL="0" indent="0" algn="ctr">
              <a:buNone/>
            </a:pPr>
            <a:endParaRPr lang="en-US" altLang="ja-JP" sz="2400" dirty="0"/>
          </a:p>
          <a:p>
            <a:pPr marL="0" indent="0" algn="ctr">
              <a:buNone/>
            </a:pPr>
            <a:r>
              <a:rPr kumimoji="1" lang="ja-JP" altLang="en-US" sz="2400"/>
              <a:t>自治体の「強み」「弱み」</a:t>
            </a:r>
            <a:endParaRPr kumimoji="1" lang="en-US" altLang="ja-JP" sz="2400" dirty="0"/>
          </a:p>
          <a:p>
            <a:pPr marL="0" indent="0" algn="ctr">
              <a:buNone/>
            </a:pPr>
            <a:r>
              <a:rPr kumimoji="1" lang="ja-JP" altLang="en-US" sz="2400"/>
              <a:t>世の中の「機会」「脅威」を洗い出し、</a:t>
            </a:r>
            <a:endParaRPr kumimoji="1" lang="en-US" altLang="ja-JP" sz="2400" dirty="0"/>
          </a:p>
          <a:p>
            <a:pPr marL="0" indent="0" algn="ctr">
              <a:buNone/>
            </a:pPr>
            <a:r>
              <a:rPr kumimoji="1" lang="ja-JP" altLang="en-US" sz="2400"/>
              <a:t>その自治体独自の強みを活かした計画を策定。</a:t>
            </a:r>
            <a:endParaRPr kumimoji="1" lang="en-US" altLang="ja-JP" sz="2400" dirty="0"/>
          </a:p>
          <a:p>
            <a:pPr marL="0" indent="0" algn="ctr">
              <a:buNone/>
            </a:pPr>
            <a:endParaRPr lang="en-US" altLang="ja-JP" sz="2000" dirty="0"/>
          </a:p>
          <a:p>
            <a:pPr marL="0" indent="0" algn="ctr">
              <a:buNone/>
            </a:pPr>
            <a:r>
              <a:rPr kumimoji="1" lang="ja-JP" altLang="en-US" sz="1800"/>
              <a:t>→詳しくは「空き家課題トータルコンサルタント・サスティナブルなまちづくりプランナー」</a:t>
            </a:r>
            <a:r>
              <a:rPr kumimoji="1" lang="ja-JP" altLang="en-US" sz="1800" u="sng"/>
              <a:t>テキストの第１０章</a:t>
            </a:r>
            <a:r>
              <a:rPr kumimoji="1" lang="ja-JP" altLang="en-US" sz="1800"/>
              <a:t>で復習して下さい！</a:t>
            </a:r>
          </a:p>
        </p:txBody>
      </p:sp>
      <p:pic>
        <p:nvPicPr>
          <p:cNvPr id="4" name="図 3">
            <a:extLst>
              <a:ext uri="{FF2B5EF4-FFF2-40B4-BE49-F238E27FC236}">
                <a16:creationId xmlns:a16="http://schemas.microsoft.com/office/drawing/2014/main" id="{8D36FC6B-DA9C-F61A-668A-3EC21A3DACC8}"/>
              </a:ext>
            </a:extLst>
          </p:cNvPr>
          <p:cNvPicPr>
            <a:picLocks noChangeAspect="1"/>
          </p:cNvPicPr>
          <p:nvPr/>
        </p:nvPicPr>
        <p:blipFill>
          <a:blip r:embed="rId2"/>
          <a:stretch>
            <a:fillRect/>
          </a:stretch>
        </p:blipFill>
        <p:spPr>
          <a:xfrm>
            <a:off x="4572000" y="4565242"/>
            <a:ext cx="4036913" cy="2144610"/>
          </a:xfrm>
          <a:prstGeom prst="rect">
            <a:avLst/>
          </a:prstGeom>
        </p:spPr>
      </p:pic>
    </p:spTree>
    <p:extLst>
      <p:ext uri="{BB962C8B-B14F-4D97-AF65-F5344CB8AC3E}">
        <p14:creationId xmlns:p14="http://schemas.microsoft.com/office/powerpoint/2010/main" val="2915324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395E7A-6D7A-E5DE-089F-AC6F2F0B374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0D17E09-4315-28FD-4895-131854E0E548}"/>
              </a:ext>
            </a:extLst>
          </p:cNvPr>
          <p:cNvSpPr>
            <a:spLocks noGrp="1"/>
          </p:cNvSpPr>
          <p:nvPr>
            <p:ph idx="1"/>
          </p:nvPr>
        </p:nvSpPr>
        <p:spPr/>
        <p:txBody>
          <a:bodyPr/>
          <a:lstStyle/>
          <a:p>
            <a:pPr marL="0" indent="0" algn="ctr">
              <a:buNone/>
            </a:pPr>
            <a:endParaRPr kumimoji="1" lang="en-US" altLang="ja-JP" dirty="0"/>
          </a:p>
          <a:p>
            <a:pPr marL="0" indent="0" algn="ctr">
              <a:buNone/>
            </a:pPr>
            <a:endParaRPr lang="en-US" altLang="ja-JP" dirty="0"/>
          </a:p>
          <a:p>
            <a:pPr marL="0" indent="0" algn="ctr">
              <a:buNone/>
            </a:pPr>
            <a:r>
              <a:rPr kumimoji="1" lang="ja-JP" altLang="en-US"/>
              <a:t>地域再生制度を活用したまちづくりの事例として、</a:t>
            </a:r>
            <a:r>
              <a:rPr lang="ja-JP" altLang="en-US"/>
              <a:t>岐阜県養老町の事例をテキスト（</a:t>
            </a:r>
            <a:r>
              <a:rPr lang="en-US" altLang="ja-JP" dirty="0"/>
              <a:t>P.77</a:t>
            </a:r>
            <a:r>
              <a:rPr lang="ja-JP" altLang="en-US"/>
              <a:t>）で取り上げています。</a:t>
            </a:r>
            <a:endParaRPr lang="en-US" altLang="ja-JP" dirty="0"/>
          </a:p>
          <a:p>
            <a:pPr marL="0" indent="0" algn="ctr">
              <a:buNone/>
            </a:pPr>
            <a:endParaRPr kumimoji="1" lang="en-US" altLang="ja-JP" dirty="0"/>
          </a:p>
          <a:p>
            <a:pPr marL="0" indent="0" algn="ctr">
              <a:buNone/>
            </a:pPr>
            <a:r>
              <a:rPr lang="ja-JP" altLang="en-US"/>
              <a:t>地域の活性化を「点」ではなく「面」で行うことができるのが地域再生制度です。</a:t>
            </a:r>
            <a:endParaRPr kumimoji="1" lang="en-US" altLang="ja-JP" dirty="0"/>
          </a:p>
        </p:txBody>
      </p:sp>
    </p:spTree>
    <p:extLst>
      <p:ext uri="{BB962C8B-B14F-4D97-AF65-F5344CB8AC3E}">
        <p14:creationId xmlns:p14="http://schemas.microsoft.com/office/powerpoint/2010/main" val="1409121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BE26D6-2DD4-B67A-F08D-4B3C04AF964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26EF897-6D8D-D9A7-7413-D4A193F2B5FD}"/>
              </a:ext>
            </a:extLst>
          </p:cNvPr>
          <p:cNvSpPr>
            <a:spLocks noGrp="1"/>
          </p:cNvSpPr>
          <p:nvPr>
            <p:ph idx="1"/>
          </p:nvPr>
        </p:nvSpPr>
        <p:spPr/>
        <p:txBody>
          <a:bodyPr/>
          <a:lstStyle/>
          <a:p>
            <a:pPr marL="0" indent="0" algn="ctr">
              <a:buNone/>
            </a:pP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r>
              <a:rPr lang="ja-JP" altLang="en-US"/>
              <a:t>空き家や遊休施設を活用した地域の価値向上に向けての取り組みに必ずプラスになる制度です。</a:t>
            </a:r>
            <a:endParaRPr lang="en-US" altLang="ja-JP" dirty="0"/>
          </a:p>
          <a:p>
            <a:pPr marL="0" indent="0" algn="ctr">
              <a:buNone/>
            </a:pPr>
            <a:endParaRPr lang="en-US" altLang="ja-JP" dirty="0"/>
          </a:p>
          <a:p>
            <a:pPr marL="0" indent="0" algn="ctr">
              <a:buNone/>
            </a:pPr>
            <a:r>
              <a:rPr lang="ja-JP" altLang="en-US">
                <a:solidFill>
                  <a:srgbClr val="FF0000"/>
                </a:solidFill>
              </a:rPr>
              <a:t>自治体をの連携を深め、地域再生制度を活用したまちづくりに向けて支部にて活動を進めていただければ幸いです</a:t>
            </a:r>
            <a:r>
              <a:rPr lang="ja-JP" altLang="en-US"/>
              <a:t>。</a:t>
            </a:r>
            <a:endParaRPr lang="en-US" altLang="ja-JP" dirty="0"/>
          </a:p>
        </p:txBody>
      </p:sp>
    </p:spTree>
    <p:extLst>
      <p:ext uri="{BB962C8B-B14F-4D97-AF65-F5344CB8AC3E}">
        <p14:creationId xmlns:p14="http://schemas.microsoft.com/office/powerpoint/2010/main" val="105418349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2768</TotalTime>
  <Words>575</Words>
  <Application>Microsoft Macintosh PowerPoint</Application>
  <PresentationFormat>画面に合わせる (4:3)</PresentationFormat>
  <Paragraphs>50</Paragraphs>
  <Slides>9</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ＭＳ ゴシック</vt:lpstr>
      <vt:lpstr>游ゴシック</vt:lpstr>
      <vt:lpstr>Arial</vt:lpstr>
      <vt:lpstr>Calibri</vt:lpstr>
      <vt:lpstr>Calibri Light</vt:lpstr>
      <vt:lpstr>Office テーマ</vt:lpstr>
      <vt:lpstr> 一般社団法人 全国空き家アドバイザー協議会　　　○○県○○支部  令和６年２月度例会 学習プログラム用 （過去の例会資料も参考にしてください）</vt:lpstr>
      <vt:lpstr>PowerPoint プレゼンテーション</vt:lpstr>
      <vt:lpstr>PowerPoint プレゼンテーション</vt:lpstr>
      <vt:lpstr>地域再生制度について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8</cp:revision>
  <dcterms:created xsi:type="dcterms:W3CDTF">2021-02-04T05:15:42Z</dcterms:created>
  <dcterms:modified xsi:type="dcterms:W3CDTF">2024-01-30T03:06:27Z</dcterms:modified>
</cp:coreProperties>
</file>