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1874" r:id="rId2"/>
    <p:sldId id="1887" r:id="rId3"/>
    <p:sldId id="1875" r:id="rId4"/>
    <p:sldId id="1876" r:id="rId5"/>
    <p:sldId id="1877" r:id="rId6"/>
    <p:sldId id="1878" r:id="rId7"/>
    <p:sldId id="1879" r:id="rId8"/>
    <p:sldId id="1880" r:id="rId9"/>
    <p:sldId id="1888" r:id="rId10"/>
    <p:sldId id="1889" r:id="rId11"/>
    <p:sldId id="1886" r:id="rId12"/>
    <p:sldId id="1881" r:id="rId13"/>
    <p:sldId id="1882" r:id="rId14"/>
    <p:sldId id="1883" r:id="rId15"/>
    <p:sldId id="1884" r:id="rId16"/>
    <p:sldId id="1885"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57"/>
    <p:restoredTop sz="96327"/>
  </p:normalViewPr>
  <p:slideViewPr>
    <p:cSldViewPr snapToGrid="0" snapToObjects="1">
      <p:cViewPr varScale="1">
        <p:scale>
          <a:sx n="130" d="100"/>
          <a:sy n="130" d="100"/>
        </p:scale>
        <p:origin x="139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04DD0-A855-E141-9587-A5C3026538B3}" type="datetimeFigureOut">
              <a:rPr kumimoji="1" lang="ja-JP" altLang="en-US" smtClean="0"/>
              <a:t>2024/3/1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69D67-3A3D-1243-9A5C-C350DC77C26E}" type="slidenum">
              <a:rPr kumimoji="1" lang="ja-JP" altLang="en-US" smtClean="0"/>
              <a:t>‹#›</a:t>
            </a:fld>
            <a:endParaRPr kumimoji="1" lang="ja-JP" altLang="en-US"/>
          </a:p>
        </p:txBody>
      </p:sp>
    </p:spTree>
    <p:extLst>
      <p:ext uri="{BB962C8B-B14F-4D97-AF65-F5344CB8AC3E}">
        <p14:creationId xmlns:p14="http://schemas.microsoft.com/office/powerpoint/2010/main" val="26090701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令和６年３月度例会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相続登記の義務化について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257B71-47F4-22C0-A727-01A3084233F6}"/>
              </a:ext>
            </a:extLst>
          </p:cNvPr>
          <p:cNvSpPr>
            <a:spLocks noGrp="1"/>
          </p:cNvSpPr>
          <p:nvPr>
            <p:ph type="title"/>
          </p:nvPr>
        </p:nvSpPr>
        <p:spPr/>
        <p:txBody>
          <a:bodyPr/>
          <a:lstStyle/>
          <a:p>
            <a:r>
              <a:rPr kumimoji="1" lang="ja-JP" altLang="en-US"/>
              <a:t>所有者不明土地に対する対策</a:t>
            </a:r>
          </a:p>
        </p:txBody>
      </p:sp>
      <p:pic>
        <p:nvPicPr>
          <p:cNvPr id="5" name="コンテンツ プレースホルダー 4">
            <a:extLst>
              <a:ext uri="{FF2B5EF4-FFF2-40B4-BE49-F238E27FC236}">
                <a16:creationId xmlns:a16="http://schemas.microsoft.com/office/drawing/2014/main" id="{A5E9730E-0C5D-F015-E9AD-7B1721B6C744}"/>
              </a:ext>
            </a:extLst>
          </p:cNvPr>
          <p:cNvPicPr>
            <a:picLocks noGrp="1" noChangeAspect="1"/>
          </p:cNvPicPr>
          <p:nvPr>
            <p:ph idx="1"/>
          </p:nvPr>
        </p:nvPicPr>
        <p:blipFill>
          <a:blip r:embed="rId2"/>
          <a:stretch>
            <a:fillRect/>
          </a:stretch>
        </p:blipFill>
        <p:spPr>
          <a:xfrm>
            <a:off x="825147" y="790575"/>
            <a:ext cx="7493705" cy="5187950"/>
          </a:xfrm>
        </p:spPr>
      </p:pic>
      <p:sp>
        <p:nvSpPr>
          <p:cNvPr id="6" name="テキスト ボックス 5">
            <a:extLst>
              <a:ext uri="{FF2B5EF4-FFF2-40B4-BE49-F238E27FC236}">
                <a16:creationId xmlns:a16="http://schemas.microsoft.com/office/drawing/2014/main" id="{F034EE53-552F-0E05-B92E-D654C8FBF2F1}"/>
              </a:ext>
            </a:extLst>
          </p:cNvPr>
          <p:cNvSpPr txBox="1"/>
          <p:nvPr/>
        </p:nvSpPr>
        <p:spPr>
          <a:xfrm>
            <a:off x="1058056" y="5995154"/>
            <a:ext cx="7027886" cy="369332"/>
          </a:xfrm>
          <a:prstGeom prst="rect">
            <a:avLst/>
          </a:prstGeom>
          <a:noFill/>
        </p:spPr>
        <p:txBody>
          <a:bodyPr wrap="none" rtlCol="0">
            <a:spAutoFit/>
          </a:bodyPr>
          <a:lstStyle/>
          <a:p>
            <a:r>
              <a:rPr kumimoji="1" lang="en-US" altLang="ja-JP" b="1" dirty="0">
                <a:solidFill>
                  <a:srgbClr val="FF0000"/>
                </a:solidFill>
              </a:rPr>
              <a:t>H30</a:t>
            </a:r>
            <a:r>
              <a:rPr kumimoji="1" lang="ja-JP" altLang="en-US" b="1">
                <a:solidFill>
                  <a:srgbClr val="FF0000"/>
                </a:solidFill>
              </a:rPr>
              <a:t>年より所有者不明土地に対する本格的な対策が開始されている</a:t>
            </a:r>
          </a:p>
        </p:txBody>
      </p:sp>
    </p:spTree>
    <p:extLst>
      <p:ext uri="{BB962C8B-B14F-4D97-AF65-F5344CB8AC3E}">
        <p14:creationId xmlns:p14="http://schemas.microsoft.com/office/powerpoint/2010/main" val="101048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79CB1D-8F5B-1858-3D8F-5EEF73C5C34A}"/>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79899FB-3C0E-FA14-BA18-E4F7D957CD37}"/>
              </a:ext>
            </a:extLst>
          </p:cNvPr>
          <p:cNvSpPr>
            <a:spLocks noGrp="1"/>
          </p:cNvSpPr>
          <p:nvPr>
            <p:ph idx="1"/>
          </p:nvPr>
        </p:nvSpPr>
        <p:spPr/>
        <p:txBody>
          <a:bodyPr/>
          <a:lstStyle/>
          <a:p>
            <a:pPr marL="0" indent="0" algn="ctr">
              <a:buNone/>
            </a:pPr>
            <a:r>
              <a:rPr lang="ja-JP" altLang="en-US"/>
              <a:t>４月１日より</a:t>
            </a:r>
            <a:endParaRPr lang="en-US" altLang="ja-JP" dirty="0"/>
          </a:p>
          <a:p>
            <a:pPr marL="0" indent="0" algn="ctr">
              <a:buNone/>
            </a:pPr>
            <a:r>
              <a:rPr kumimoji="1" lang="ja-JP" altLang="en-US"/>
              <a:t>相続登記申請の義務化がスタートします。</a:t>
            </a:r>
          </a:p>
        </p:txBody>
      </p:sp>
      <p:pic>
        <p:nvPicPr>
          <p:cNvPr id="5" name="図 4">
            <a:extLst>
              <a:ext uri="{FF2B5EF4-FFF2-40B4-BE49-F238E27FC236}">
                <a16:creationId xmlns:a16="http://schemas.microsoft.com/office/drawing/2014/main" id="{278927E3-CAA8-4C6E-7FB6-085E700809E3}"/>
              </a:ext>
            </a:extLst>
          </p:cNvPr>
          <p:cNvPicPr>
            <a:picLocks noChangeAspect="1"/>
          </p:cNvPicPr>
          <p:nvPr/>
        </p:nvPicPr>
        <p:blipFill>
          <a:blip r:embed="rId2"/>
          <a:stretch>
            <a:fillRect/>
          </a:stretch>
        </p:blipFill>
        <p:spPr>
          <a:xfrm>
            <a:off x="3065500" y="2014121"/>
            <a:ext cx="3013000" cy="4263776"/>
          </a:xfrm>
          <a:prstGeom prst="rect">
            <a:avLst/>
          </a:prstGeom>
        </p:spPr>
      </p:pic>
    </p:spTree>
    <p:extLst>
      <p:ext uri="{BB962C8B-B14F-4D97-AF65-F5344CB8AC3E}">
        <p14:creationId xmlns:p14="http://schemas.microsoft.com/office/powerpoint/2010/main" val="35694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124C53-478F-8E74-27A1-E4AE8D5DD58D}"/>
              </a:ext>
            </a:extLst>
          </p:cNvPr>
          <p:cNvSpPr>
            <a:spLocks noGrp="1"/>
          </p:cNvSpPr>
          <p:nvPr>
            <p:ph type="title"/>
          </p:nvPr>
        </p:nvSpPr>
        <p:spPr/>
        <p:txBody>
          <a:bodyPr/>
          <a:lstStyle/>
          <a:p>
            <a:r>
              <a:rPr kumimoji="1" lang="ja-JP" altLang="en-US"/>
              <a:t>なぜ登記が義務化になるのか？</a:t>
            </a:r>
          </a:p>
        </p:txBody>
      </p:sp>
      <p:sp>
        <p:nvSpPr>
          <p:cNvPr id="3" name="コンテンツ プレースホルダー 2">
            <a:extLst>
              <a:ext uri="{FF2B5EF4-FFF2-40B4-BE49-F238E27FC236}">
                <a16:creationId xmlns:a16="http://schemas.microsoft.com/office/drawing/2014/main" id="{27EAB71A-2FBF-2CBA-3B15-56E14402E405}"/>
              </a:ext>
            </a:extLst>
          </p:cNvPr>
          <p:cNvSpPr>
            <a:spLocks noGrp="1"/>
          </p:cNvSpPr>
          <p:nvPr>
            <p:ph idx="1"/>
          </p:nvPr>
        </p:nvSpPr>
        <p:spPr>
          <a:xfrm>
            <a:off x="628650" y="1076290"/>
            <a:ext cx="7886700" cy="4537930"/>
          </a:xfrm>
        </p:spPr>
        <p:txBody>
          <a:bodyPr>
            <a:normAutofit/>
          </a:bodyPr>
          <a:lstStyle/>
          <a:p>
            <a:pPr marL="0" indent="0">
              <a:buNone/>
            </a:pPr>
            <a:r>
              <a:rPr kumimoji="1" lang="ja-JP" altLang="en-US" sz="2000"/>
              <a:t>土地の相続などの際に所有者についての登記が行われないなどの理由で、誰が所有者なのか分からない土地が増えています。所有者が不明の土地の面積は、九州の土地面積よりも広いと言われています。</a:t>
            </a:r>
            <a:endParaRPr kumimoji="1" lang="en-US" altLang="ja-JP" sz="2000" dirty="0"/>
          </a:p>
          <a:p>
            <a:pPr marL="0" indent="0">
              <a:buNone/>
            </a:pPr>
            <a:endParaRPr kumimoji="1" lang="ja-JP" altLang="en-US" sz="2000"/>
          </a:p>
          <a:p>
            <a:pPr marL="0" indent="0">
              <a:buNone/>
            </a:pPr>
            <a:r>
              <a:rPr kumimoji="1" lang="ja-JP" altLang="en-US" sz="2000"/>
              <a:t>このような管理されずに放置された所有者不明の土地は、周辺の環境や治安の悪化を招いたり、防災対策や開発などの妨げになったりしています。</a:t>
            </a:r>
            <a:endParaRPr kumimoji="1" lang="en-US" altLang="ja-JP" sz="2000" dirty="0"/>
          </a:p>
          <a:p>
            <a:pPr marL="0" indent="0">
              <a:buNone/>
            </a:pPr>
            <a:endParaRPr kumimoji="1" lang="ja-JP" altLang="en-US" sz="2000"/>
          </a:p>
          <a:p>
            <a:pPr marL="0" indent="0">
              <a:buNone/>
            </a:pPr>
            <a:r>
              <a:rPr kumimoji="1" lang="ja-JP" altLang="en-US" sz="2000"/>
              <a:t>そこで、こうした所有者不明土地をなくすため、令和</a:t>
            </a:r>
            <a:r>
              <a:rPr kumimoji="1" lang="en-US" altLang="ja-JP" sz="2000" dirty="0"/>
              <a:t>3</a:t>
            </a:r>
            <a:r>
              <a:rPr kumimoji="1" lang="ja-JP" altLang="en-US" sz="2000"/>
              <a:t>年（</a:t>
            </a:r>
            <a:r>
              <a:rPr kumimoji="1" lang="en-US" altLang="ja-JP" sz="2000" dirty="0"/>
              <a:t>2021</a:t>
            </a:r>
            <a:r>
              <a:rPr kumimoji="1" lang="ja-JP" altLang="en-US" sz="2000"/>
              <a:t>年）</a:t>
            </a:r>
            <a:r>
              <a:rPr kumimoji="1" lang="en-US" altLang="ja-JP" sz="2000" dirty="0"/>
              <a:t>4</a:t>
            </a:r>
            <a:r>
              <a:rPr kumimoji="1" lang="ja-JP" altLang="en-US" sz="2000"/>
              <a:t>月に、所有者不明土地の「発生の予防」と「利用の円滑化」の両面から、総合的に民事基本法制の見直しが行われました。</a:t>
            </a:r>
            <a:endParaRPr kumimoji="1" lang="en-US" altLang="ja-JP" sz="2000" dirty="0"/>
          </a:p>
          <a:p>
            <a:pPr marL="0" indent="0" algn="r">
              <a:buNone/>
            </a:pPr>
            <a:r>
              <a:rPr lang="ja-JP" altLang="en-US" sz="2000"/>
              <a:t>（政府広報オンラインより抜粋）</a:t>
            </a:r>
            <a:endParaRPr kumimoji="1" lang="ja-JP" altLang="en-US" sz="2000"/>
          </a:p>
        </p:txBody>
      </p:sp>
    </p:spTree>
    <p:extLst>
      <p:ext uri="{BB962C8B-B14F-4D97-AF65-F5344CB8AC3E}">
        <p14:creationId xmlns:p14="http://schemas.microsoft.com/office/powerpoint/2010/main" val="3734442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64EDA1-110B-9562-E3CC-47E15429B254}"/>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D2D1033-8D8B-BEFE-D1F3-9AE415B8EA4A}"/>
              </a:ext>
            </a:extLst>
          </p:cNvPr>
          <p:cNvSpPr>
            <a:spLocks noGrp="1"/>
          </p:cNvSpPr>
          <p:nvPr>
            <p:ph idx="1"/>
          </p:nvPr>
        </p:nvSpPr>
        <p:spPr/>
        <p:txBody>
          <a:bodyPr>
            <a:normAutofit/>
          </a:bodyPr>
          <a:lstStyle/>
          <a:p>
            <a:pPr marL="0" indent="0">
              <a:buNone/>
            </a:pPr>
            <a:r>
              <a:rPr lang="en-US" altLang="ja-JP" sz="2400" dirty="0"/>
              <a:t>【</a:t>
            </a:r>
            <a:r>
              <a:rPr lang="ja-JP" altLang="en-US" sz="2400"/>
              <a:t>従来</a:t>
            </a:r>
            <a:r>
              <a:rPr lang="en-US" altLang="ja-JP" sz="2400" dirty="0"/>
              <a:t>】</a:t>
            </a:r>
          </a:p>
          <a:p>
            <a:pPr marL="0" indent="0">
              <a:buNone/>
            </a:pPr>
            <a:r>
              <a:rPr lang="ja-JP" altLang="en-US" sz="2400"/>
              <a:t>不動産を相続しても、固定資産税等の税金さえ納めていれば、登記の変更は任意だった。</a:t>
            </a:r>
            <a:endParaRPr lang="en-US" altLang="ja-JP" sz="2400" dirty="0"/>
          </a:p>
          <a:p>
            <a:pPr marL="0" indent="0">
              <a:buNone/>
            </a:pPr>
            <a:endParaRPr lang="en-US" altLang="ja-JP" sz="2400" dirty="0"/>
          </a:p>
          <a:p>
            <a:pPr marL="0" indent="0">
              <a:buNone/>
            </a:pPr>
            <a:endParaRPr kumimoji="1" lang="en-US" altLang="ja-JP" sz="2400" dirty="0"/>
          </a:p>
          <a:p>
            <a:pPr marL="0" indent="0">
              <a:buNone/>
            </a:pPr>
            <a:r>
              <a:rPr lang="en-US" altLang="ja-JP" sz="2400" dirty="0"/>
              <a:t>【4</a:t>
            </a:r>
            <a:r>
              <a:rPr lang="ja-JP" altLang="en-US" sz="2400"/>
              <a:t>月</a:t>
            </a:r>
            <a:r>
              <a:rPr lang="en-US" altLang="ja-JP" sz="2400" dirty="0"/>
              <a:t>1</a:t>
            </a:r>
            <a:r>
              <a:rPr lang="ja-JP" altLang="en-US" sz="2400"/>
              <a:t>日以降</a:t>
            </a:r>
            <a:r>
              <a:rPr lang="en-US" altLang="ja-JP" sz="2400" dirty="0"/>
              <a:t>】</a:t>
            </a:r>
          </a:p>
          <a:p>
            <a:pPr marL="0" indent="0">
              <a:buNone/>
            </a:pPr>
            <a:r>
              <a:rPr kumimoji="1" lang="ja-JP" altLang="en-US" sz="2400"/>
              <a:t>自身が相続することを知ったときから</a:t>
            </a:r>
            <a:r>
              <a:rPr kumimoji="1" lang="en-US" altLang="ja-JP" sz="2400" dirty="0"/>
              <a:t>3</a:t>
            </a:r>
            <a:r>
              <a:rPr kumimoji="1" lang="ja-JP" altLang="en-US" sz="2400"/>
              <a:t>年以内に</a:t>
            </a:r>
            <a:endParaRPr kumimoji="1" lang="en-US" altLang="ja-JP" sz="2400" dirty="0"/>
          </a:p>
          <a:p>
            <a:pPr marL="0" indent="0">
              <a:buNone/>
            </a:pPr>
            <a:r>
              <a:rPr kumimoji="1" lang="ja-JP" altLang="en-US" sz="2400"/>
              <a:t>相続登記申請を行わなければ、</a:t>
            </a:r>
            <a:r>
              <a:rPr kumimoji="1" lang="en-US" altLang="ja-JP" sz="2400" dirty="0"/>
              <a:t>10</a:t>
            </a:r>
            <a:r>
              <a:rPr kumimoji="1" lang="ja-JP" altLang="en-US" sz="2400"/>
              <a:t>万円以下の過料が</a:t>
            </a:r>
            <a:endParaRPr kumimoji="1" lang="en-US" altLang="ja-JP" sz="2400" dirty="0"/>
          </a:p>
          <a:p>
            <a:pPr marL="0" indent="0">
              <a:buNone/>
            </a:pPr>
            <a:r>
              <a:rPr kumimoji="1" lang="ja-JP" altLang="en-US" sz="2400"/>
              <a:t>科される可能性</a:t>
            </a:r>
            <a:endParaRPr kumimoji="1" lang="en-US" altLang="ja-JP" sz="2400" dirty="0"/>
          </a:p>
        </p:txBody>
      </p:sp>
      <p:sp>
        <p:nvSpPr>
          <p:cNvPr id="4" name="下矢印 3">
            <a:extLst>
              <a:ext uri="{FF2B5EF4-FFF2-40B4-BE49-F238E27FC236}">
                <a16:creationId xmlns:a16="http://schemas.microsoft.com/office/drawing/2014/main" id="{C6D1EBCE-8C47-601D-F4BE-E2E56DCEF16A}"/>
              </a:ext>
            </a:extLst>
          </p:cNvPr>
          <p:cNvSpPr/>
          <p:nvPr/>
        </p:nvSpPr>
        <p:spPr>
          <a:xfrm>
            <a:off x="4321277" y="2163097"/>
            <a:ext cx="501445" cy="58010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66791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F1F753-D76C-C476-DF4A-E9D991658DB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B4E0A95-2305-9FAA-4CEF-E4094A44E01C}"/>
              </a:ext>
            </a:extLst>
          </p:cNvPr>
          <p:cNvSpPr>
            <a:spLocks noGrp="1"/>
          </p:cNvSpPr>
          <p:nvPr>
            <p:ph idx="1"/>
          </p:nvPr>
        </p:nvSpPr>
        <p:spPr/>
        <p:txBody>
          <a:bodyPr>
            <a:normAutofit/>
          </a:bodyPr>
          <a:lstStyle/>
          <a:p>
            <a:pPr marL="0" indent="0">
              <a:buNone/>
            </a:pPr>
            <a:r>
              <a:rPr kumimoji="1" lang="ja-JP" altLang="en-US" sz="2400"/>
              <a:t>自分が相続をすることを知った日とは？</a:t>
            </a:r>
            <a:endParaRPr kumimoji="1" lang="en-US" altLang="ja-JP" sz="2400" dirty="0"/>
          </a:p>
          <a:p>
            <a:pPr marL="0" indent="0">
              <a:buNone/>
            </a:pPr>
            <a:endParaRPr lang="en-US" altLang="ja-JP" sz="2400" dirty="0"/>
          </a:p>
          <a:p>
            <a:pPr marL="0" indent="0">
              <a:buNone/>
            </a:pPr>
            <a:endParaRPr lang="en-US" altLang="ja-JP" sz="2400" dirty="0"/>
          </a:p>
          <a:p>
            <a:pPr marL="0" indent="0">
              <a:buNone/>
            </a:pPr>
            <a:r>
              <a:rPr lang="ja-JP" altLang="en-US" sz="2400"/>
              <a:t>→相続があった日（被相続人が亡くなった日）から</a:t>
            </a:r>
            <a:r>
              <a:rPr lang="en-US" altLang="ja-JP" sz="2400" dirty="0"/>
              <a:t>3</a:t>
            </a:r>
            <a:r>
              <a:rPr lang="ja-JP" altLang="en-US" sz="2400"/>
              <a:t>年以内というわけではなく、不動産の相続が確定した段階で初めて相続登記の申請義務が発生するということになります。</a:t>
            </a:r>
            <a:endParaRPr lang="en-US" altLang="ja-JP" sz="2400" dirty="0"/>
          </a:p>
          <a:p>
            <a:pPr marL="0" indent="0">
              <a:buNone/>
            </a:pPr>
            <a:endParaRPr lang="en-US" altLang="ja-JP" sz="2400" dirty="0"/>
          </a:p>
          <a:p>
            <a:pPr marL="0" indent="0">
              <a:buNone/>
            </a:pPr>
            <a:endParaRPr lang="en-US" altLang="ja-JP" sz="2400" dirty="0"/>
          </a:p>
          <a:p>
            <a:pPr marL="0" indent="0">
              <a:buNone/>
            </a:pPr>
            <a:r>
              <a:rPr lang="ja-JP" altLang="en-US" sz="2400">
                <a:solidFill>
                  <a:srgbClr val="FF0000"/>
                </a:solidFill>
              </a:rPr>
              <a:t>→</a:t>
            </a:r>
            <a:r>
              <a:rPr lang="ja-JP" altLang="en-US" sz="2400" u="sng">
                <a:solidFill>
                  <a:srgbClr val="FF0000"/>
                </a:solidFill>
              </a:rPr>
              <a:t>つまり、遺産分割協議を行う場合は、</a:t>
            </a:r>
            <a:endParaRPr lang="en-US" altLang="ja-JP" sz="2400" u="sng" dirty="0">
              <a:solidFill>
                <a:srgbClr val="FF0000"/>
              </a:solidFill>
            </a:endParaRPr>
          </a:p>
          <a:p>
            <a:pPr marL="0" indent="0">
              <a:buNone/>
            </a:pPr>
            <a:r>
              <a:rPr lang="ja-JP" altLang="en-US" sz="2400">
                <a:solidFill>
                  <a:srgbClr val="FF0000"/>
                </a:solidFill>
              </a:rPr>
              <a:t>　</a:t>
            </a:r>
            <a:r>
              <a:rPr lang="ja-JP" altLang="en-US" sz="2400" u="sng">
                <a:solidFill>
                  <a:srgbClr val="FF0000"/>
                </a:solidFill>
              </a:rPr>
              <a:t>協議が成立した日から</a:t>
            </a:r>
            <a:r>
              <a:rPr lang="en-US" altLang="ja-JP" sz="2400" u="sng" dirty="0">
                <a:solidFill>
                  <a:srgbClr val="FF0000"/>
                </a:solidFill>
              </a:rPr>
              <a:t>3</a:t>
            </a:r>
            <a:r>
              <a:rPr lang="ja-JP" altLang="en-US" sz="2400" u="sng">
                <a:solidFill>
                  <a:srgbClr val="FF0000"/>
                </a:solidFill>
              </a:rPr>
              <a:t>年以内が期限となります。</a:t>
            </a:r>
            <a:endParaRPr lang="en-US" altLang="ja-JP" sz="2400" u="sng" dirty="0">
              <a:solidFill>
                <a:srgbClr val="FF0000"/>
              </a:solidFill>
            </a:endParaRPr>
          </a:p>
          <a:p>
            <a:pPr marL="0" indent="0">
              <a:buNone/>
            </a:pPr>
            <a:endParaRPr lang="en-US" altLang="ja-JP" sz="2400" dirty="0"/>
          </a:p>
          <a:p>
            <a:pPr marL="0" indent="0">
              <a:buNone/>
            </a:pPr>
            <a:endParaRPr lang="en-US" altLang="ja-JP" sz="2400" dirty="0"/>
          </a:p>
        </p:txBody>
      </p:sp>
    </p:spTree>
    <p:extLst>
      <p:ext uri="{BB962C8B-B14F-4D97-AF65-F5344CB8AC3E}">
        <p14:creationId xmlns:p14="http://schemas.microsoft.com/office/powerpoint/2010/main" val="98891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31933C-2D09-032E-30EC-8D78BF373EC3}"/>
              </a:ext>
            </a:extLst>
          </p:cNvPr>
          <p:cNvSpPr>
            <a:spLocks noGrp="1"/>
          </p:cNvSpPr>
          <p:nvPr>
            <p:ph type="title"/>
          </p:nvPr>
        </p:nvSpPr>
        <p:spPr/>
        <p:txBody>
          <a:bodyPr/>
          <a:lstStyle/>
          <a:p>
            <a:r>
              <a:rPr kumimoji="1" lang="ja-JP" altLang="en-US"/>
              <a:t>遺産分割協議がまとまらない場合は？</a:t>
            </a:r>
          </a:p>
        </p:txBody>
      </p:sp>
      <p:sp>
        <p:nvSpPr>
          <p:cNvPr id="3" name="コンテンツ プレースホルダー 2">
            <a:extLst>
              <a:ext uri="{FF2B5EF4-FFF2-40B4-BE49-F238E27FC236}">
                <a16:creationId xmlns:a16="http://schemas.microsoft.com/office/drawing/2014/main" id="{107AB307-DE72-6EB8-C868-75ECBE6DD83F}"/>
              </a:ext>
            </a:extLst>
          </p:cNvPr>
          <p:cNvSpPr>
            <a:spLocks noGrp="1"/>
          </p:cNvSpPr>
          <p:nvPr>
            <p:ph idx="1"/>
          </p:nvPr>
        </p:nvSpPr>
        <p:spPr>
          <a:xfrm>
            <a:off x="265471" y="791154"/>
            <a:ext cx="8681884" cy="5187026"/>
          </a:xfrm>
        </p:spPr>
        <p:txBody>
          <a:bodyPr>
            <a:normAutofit/>
          </a:bodyPr>
          <a:lstStyle/>
          <a:p>
            <a:pPr marL="0" indent="0">
              <a:buNone/>
            </a:pPr>
            <a:r>
              <a:rPr kumimoji="1" lang="ja-JP" altLang="en-US"/>
              <a:t>相続登記の義務化と同時に、</a:t>
            </a:r>
            <a:r>
              <a:rPr kumimoji="1" lang="en-US" altLang="ja-JP" dirty="0"/>
              <a:t>4</a:t>
            </a:r>
            <a:r>
              <a:rPr kumimoji="1" lang="ja-JP" altLang="en-US"/>
              <a:t>月</a:t>
            </a:r>
            <a:r>
              <a:rPr kumimoji="1" lang="en-US" altLang="ja-JP" dirty="0"/>
              <a:t>1</a:t>
            </a:r>
            <a:r>
              <a:rPr kumimoji="1" lang="ja-JP" altLang="en-US"/>
              <a:t>日より</a:t>
            </a:r>
            <a:r>
              <a:rPr lang="ja-JP" altLang="en-US"/>
              <a:t>、</a:t>
            </a:r>
            <a:endParaRPr lang="en-US" altLang="ja-JP" dirty="0"/>
          </a:p>
          <a:p>
            <a:pPr marL="0" indent="0">
              <a:buNone/>
            </a:pPr>
            <a:r>
              <a:rPr kumimoji="1" lang="en-US" altLang="ja-JP" dirty="0"/>
              <a:t>【</a:t>
            </a:r>
            <a:r>
              <a:rPr kumimoji="1" lang="ja-JP" altLang="en-US"/>
              <a:t>相続人申告登記制度</a:t>
            </a:r>
            <a:r>
              <a:rPr kumimoji="1" lang="en-US" altLang="ja-JP" dirty="0"/>
              <a:t>】</a:t>
            </a:r>
            <a:r>
              <a:rPr kumimoji="1" lang="ja-JP" altLang="en-US"/>
              <a:t>がスタートします。</a:t>
            </a:r>
            <a:endParaRPr kumimoji="1" lang="en-US" altLang="ja-JP" dirty="0"/>
          </a:p>
          <a:p>
            <a:pPr marL="0" indent="0">
              <a:buNone/>
            </a:pPr>
            <a:endParaRPr lang="en-US" altLang="ja-JP" sz="800" dirty="0"/>
          </a:p>
          <a:p>
            <a:pPr marL="0" indent="0">
              <a:buNone/>
            </a:pPr>
            <a:r>
              <a:rPr kumimoji="1" lang="ja-JP" altLang="en-US"/>
              <a:t>遺産分割がまとまらず、相続登記を申請することができない場合は、自分が相続人であることを法務局の登記官に申し出ることで、相続登記の申請義務を果たすことができる制度です。</a:t>
            </a:r>
            <a:endParaRPr kumimoji="1" lang="en-US" altLang="ja-JP" dirty="0"/>
          </a:p>
          <a:p>
            <a:pPr marL="0" indent="0">
              <a:buNone/>
            </a:pPr>
            <a:endParaRPr kumimoji="1" lang="ja-JP" altLang="en-US"/>
          </a:p>
          <a:p>
            <a:pPr marL="0" indent="0">
              <a:buNone/>
            </a:pPr>
            <a:r>
              <a:rPr kumimoji="1" lang="ja-JP" altLang="en-US"/>
              <a:t>この制度を利用すれば、自分が相続人であることが分かる戸籍謄本等を提出するだけで申出することができます。</a:t>
            </a:r>
            <a:endParaRPr kumimoji="1" lang="en-US" altLang="ja-JP" dirty="0"/>
          </a:p>
        </p:txBody>
      </p:sp>
    </p:spTree>
    <p:extLst>
      <p:ext uri="{BB962C8B-B14F-4D97-AF65-F5344CB8AC3E}">
        <p14:creationId xmlns:p14="http://schemas.microsoft.com/office/powerpoint/2010/main" val="3091277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68F299-C8F8-4D40-C77F-5A61D070EE77}"/>
              </a:ext>
            </a:extLst>
          </p:cNvPr>
          <p:cNvSpPr>
            <a:spLocks noGrp="1"/>
          </p:cNvSpPr>
          <p:nvPr>
            <p:ph type="title"/>
          </p:nvPr>
        </p:nvSpPr>
        <p:spPr/>
        <p:txBody>
          <a:bodyPr/>
          <a:lstStyle/>
          <a:p>
            <a:r>
              <a:rPr kumimoji="1" lang="ja-JP" altLang="en-US"/>
              <a:t>過去、相続登記をしてない不動産への対応は？</a:t>
            </a:r>
          </a:p>
        </p:txBody>
      </p:sp>
      <p:sp>
        <p:nvSpPr>
          <p:cNvPr id="3" name="コンテンツ プレースホルダー 2">
            <a:extLst>
              <a:ext uri="{FF2B5EF4-FFF2-40B4-BE49-F238E27FC236}">
                <a16:creationId xmlns:a16="http://schemas.microsoft.com/office/drawing/2014/main" id="{CFA4A04C-0016-5154-2824-ED8E7E973A61}"/>
              </a:ext>
            </a:extLst>
          </p:cNvPr>
          <p:cNvSpPr>
            <a:spLocks noGrp="1"/>
          </p:cNvSpPr>
          <p:nvPr>
            <p:ph idx="1"/>
          </p:nvPr>
        </p:nvSpPr>
        <p:spPr>
          <a:xfrm>
            <a:off x="511277" y="791154"/>
            <a:ext cx="8465575" cy="5187026"/>
          </a:xfrm>
        </p:spPr>
        <p:txBody>
          <a:bodyPr>
            <a:normAutofit lnSpcReduction="10000"/>
          </a:bodyPr>
          <a:lstStyle/>
          <a:p>
            <a:pPr marL="0" indent="0">
              <a:buNone/>
            </a:pPr>
            <a:r>
              <a:rPr kumimoji="1" lang="ja-JP" altLang="en-US"/>
              <a:t>過去、登記を行っていなかった相続不動産も</a:t>
            </a:r>
            <a:endParaRPr kumimoji="1" lang="en-US" altLang="ja-JP" dirty="0"/>
          </a:p>
          <a:p>
            <a:pPr marL="0" indent="0">
              <a:buNone/>
            </a:pPr>
            <a:r>
              <a:rPr kumimoji="1" lang="ja-JP" altLang="en-US"/>
              <a:t>今回の法施行により、相続登記の対象となりす。</a:t>
            </a:r>
            <a:endParaRPr kumimoji="1" lang="en-US" altLang="ja-JP" dirty="0"/>
          </a:p>
          <a:p>
            <a:pPr marL="0" indent="0">
              <a:buNone/>
            </a:pPr>
            <a:endParaRPr kumimoji="1" lang="en-US" altLang="ja-JP" dirty="0"/>
          </a:p>
          <a:p>
            <a:pPr marL="0" indent="0">
              <a:buNone/>
            </a:pPr>
            <a:r>
              <a:rPr lang="ja-JP" altLang="en-US"/>
              <a:t>法施行から</a:t>
            </a:r>
            <a:r>
              <a:rPr lang="en-US" altLang="ja-JP" dirty="0"/>
              <a:t>3</a:t>
            </a:r>
            <a:r>
              <a:rPr lang="ja-JP" altLang="en-US"/>
              <a:t>年間の猶予が与えられ、</a:t>
            </a:r>
            <a:r>
              <a:rPr lang="en-US" altLang="ja-JP" dirty="0"/>
              <a:t>3</a:t>
            </a:r>
            <a:r>
              <a:rPr lang="ja-JP" altLang="en-US"/>
              <a:t>年経過しても対応がされない場合は、こちらも</a:t>
            </a:r>
            <a:r>
              <a:rPr lang="en-US" altLang="ja-JP" dirty="0"/>
              <a:t>10</a:t>
            </a:r>
            <a:r>
              <a:rPr lang="ja-JP" altLang="en-US"/>
              <a:t>万円以下の過料の対象となります。</a:t>
            </a:r>
            <a:endParaRPr lang="en-US" altLang="ja-JP" dirty="0"/>
          </a:p>
          <a:p>
            <a:pPr marL="0" indent="0">
              <a:buNone/>
            </a:pPr>
            <a:endParaRPr kumimoji="1" lang="en-US" altLang="ja-JP" dirty="0"/>
          </a:p>
          <a:p>
            <a:pPr marL="0" indent="0">
              <a:buNone/>
            </a:pPr>
            <a:r>
              <a:rPr lang="ja-JP" altLang="en-US">
                <a:solidFill>
                  <a:srgbClr val="FF0000"/>
                </a:solidFill>
              </a:rPr>
              <a:t>→</a:t>
            </a:r>
            <a:r>
              <a:rPr lang="en-US" altLang="ja-JP" dirty="0">
                <a:solidFill>
                  <a:srgbClr val="FF0000"/>
                </a:solidFill>
              </a:rPr>
              <a:t>4</a:t>
            </a:r>
            <a:r>
              <a:rPr lang="ja-JP" altLang="en-US">
                <a:solidFill>
                  <a:srgbClr val="FF0000"/>
                </a:solidFill>
              </a:rPr>
              <a:t>月</a:t>
            </a:r>
            <a:r>
              <a:rPr lang="en-US" altLang="ja-JP" dirty="0">
                <a:solidFill>
                  <a:srgbClr val="FF0000"/>
                </a:solidFill>
              </a:rPr>
              <a:t>1</a:t>
            </a:r>
            <a:r>
              <a:rPr lang="ja-JP" altLang="en-US">
                <a:solidFill>
                  <a:srgbClr val="FF0000"/>
                </a:solidFill>
              </a:rPr>
              <a:t>日以降、</a:t>
            </a:r>
            <a:endParaRPr lang="en-US" altLang="ja-JP" dirty="0">
              <a:solidFill>
                <a:srgbClr val="FF0000"/>
              </a:solidFill>
            </a:endParaRPr>
          </a:p>
          <a:p>
            <a:pPr marL="0" indent="0">
              <a:buNone/>
            </a:pPr>
            <a:r>
              <a:rPr lang="ja-JP" altLang="en-US">
                <a:solidFill>
                  <a:srgbClr val="FF0000"/>
                </a:solidFill>
              </a:rPr>
              <a:t>相続登記を行う方が急増することが予測されます。</a:t>
            </a:r>
            <a:endParaRPr lang="en-US" altLang="ja-JP" dirty="0">
              <a:solidFill>
                <a:srgbClr val="FF0000"/>
              </a:solidFill>
            </a:endParaRPr>
          </a:p>
          <a:p>
            <a:pPr marL="0" indent="0">
              <a:buNone/>
            </a:pPr>
            <a:r>
              <a:rPr lang="ja-JP" altLang="en-US">
                <a:solidFill>
                  <a:srgbClr val="FF0000"/>
                </a:solidFill>
              </a:rPr>
              <a:t>（支部に司法書士がいれば、登記を実施し、完了後のその空き家の活用までサポートが可能となる。）</a:t>
            </a:r>
            <a:endParaRPr lang="en-US" altLang="ja-JP" dirty="0">
              <a:solidFill>
                <a:srgbClr val="FF0000"/>
              </a:solidFill>
            </a:endParaRPr>
          </a:p>
          <a:p>
            <a:pPr marL="0" indent="0">
              <a:buNone/>
            </a:pPr>
            <a:endParaRPr kumimoji="1" lang="en-US" altLang="ja-JP" dirty="0"/>
          </a:p>
        </p:txBody>
      </p:sp>
    </p:spTree>
    <p:extLst>
      <p:ext uri="{BB962C8B-B14F-4D97-AF65-F5344CB8AC3E}">
        <p14:creationId xmlns:p14="http://schemas.microsoft.com/office/powerpoint/2010/main" val="2268563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6115FB-B367-CDD8-DC09-49E0F48E03A9}"/>
              </a:ext>
            </a:extLst>
          </p:cNvPr>
          <p:cNvSpPr>
            <a:spLocks noGrp="1"/>
          </p:cNvSpPr>
          <p:nvPr>
            <p:ph type="title"/>
          </p:nvPr>
        </p:nvSpPr>
        <p:spPr/>
        <p:txBody>
          <a:bodyPr/>
          <a:lstStyle/>
          <a:p>
            <a:r>
              <a:rPr kumimoji="1" lang="ja-JP" altLang="en-US"/>
              <a:t>登記の義務化以外の対策について</a:t>
            </a:r>
          </a:p>
        </p:txBody>
      </p:sp>
      <p:sp>
        <p:nvSpPr>
          <p:cNvPr id="3" name="コンテンツ プレースホルダー 2">
            <a:extLst>
              <a:ext uri="{FF2B5EF4-FFF2-40B4-BE49-F238E27FC236}">
                <a16:creationId xmlns:a16="http://schemas.microsoft.com/office/drawing/2014/main" id="{1B16F720-3452-3C63-62FB-B0160DED6813}"/>
              </a:ext>
            </a:extLst>
          </p:cNvPr>
          <p:cNvSpPr>
            <a:spLocks noGrp="1"/>
          </p:cNvSpPr>
          <p:nvPr>
            <p:ph idx="1"/>
          </p:nvPr>
        </p:nvSpPr>
        <p:spPr>
          <a:xfrm>
            <a:off x="628649" y="791153"/>
            <a:ext cx="8190885" cy="5344175"/>
          </a:xfrm>
        </p:spPr>
        <p:txBody>
          <a:bodyPr>
            <a:normAutofit/>
          </a:bodyPr>
          <a:lstStyle/>
          <a:p>
            <a:pPr marL="0" indent="0">
              <a:buNone/>
            </a:pPr>
            <a:r>
              <a:rPr kumimoji="1" lang="en-US" altLang="ja-JP" sz="2000" dirty="0"/>
              <a:t>【</a:t>
            </a:r>
            <a:r>
              <a:rPr kumimoji="1" lang="ja-JP" altLang="en-US" sz="2000"/>
              <a:t>所有者不明土地の利用の円滑化等に関する特別措置法</a:t>
            </a:r>
            <a:r>
              <a:rPr kumimoji="1" lang="en-US" altLang="ja-JP" sz="2000" dirty="0"/>
              <a:t>】</a:t>
            </a:r>
          </a:p>
          <a:p>
            <a:pPr marL="0" indent="0">
              <a:buNone/>
            </a:pPr>
            <a:r>
              <a:rPr lang="ja-JP" altLang="en-US" sz="2000"/>
              <a:t>を定め、所有者不明土地の利活用を促進。</a:t>
            </a:r>
            <a:endParaRPr lang="en-US" altLang="ja-JP" sz="2000" dirty="0"/>
          </a:p>
          <a:p>
            <a:pPr marL="0" indent="0">
              <a:buNone/>
            </a:pPr>
            <a:endParaRPr kumimoji="1" lang="en-US" altLang="ja-JP" sz="2000" dirty="0"/>
          </a:p>
          <a:p>
            <a:pPr marL="0" indent="0">
              <a:buNone/>
            </a:pPr>
            <a:r>
              <a:rPr kumimoji="1" lang="ja-JP" altLang="en-US" sz="2000"/>
              <a:t>この措置法が令和</a:t>
            </a:r>
            <a:r>
              <a:rPr kumimoji="1" lang="en-US" altLang="ja-JP" sz="2000" dirty="0"/>
              <a:t>4</a:t>
            </a:r>
            <a:r>
              <a:rPr kumimoji="1" lang="ja-JP" altLang="en-US" sz="2000"/>
              <a:t>年に改正され、</a:t>
            </a:r>
            <a:endParaRPr kumimoji="1" lang="en-US" altLang="ja-JP" sz="2000" dirty="0"/>
          </a:p>
          <a:p>
            <a:pPr marL="0" indent="0">
              <a:buNone/>
            </a:pPr>
            <a:r>
              <a:rPr kumimoji="1" lang="ja-JP" altLang="en-US" sz="2000"/>
              <a:t>より所有者不明土地が利活用されるようになりました。</a:t>
            </a:r>
            <a:endParaRPr kumimoji="1" lang="en-US" altLang="ja-JP" sz="2000" dirty="0"/>
          </a:p>
          <a:p>
            <a:pPr marL="0" indent="0">
              <a:buNone/>
            </a:pPr>
            <a:endParaRPr lang="en-US" altLang="ja-JP" sz="2000" dirty="0"/>
          </a:p>
          <a:p>
            <a:pPr marL="0" indent="0">
              <a:buNone/>
            </a:pPr>
            <a:r>
              <a:rPr lang="ja-JP" altLang="en-US" sz="2000"/>
              <a:t>具体的には、</a:t>
            </a:r>
            <a:endParaRPr lang="en-US" altLang="ja-JP" sz="2000" dirty="0"/>
          </a:p>
          <a:p>
            <a:pPr marL="0" indent="0">
              <a:buNone/>
            </a:pPr>
            <a:r>
              <a:rPr lang="en-US" altLang="ja-JP" sz="2000" dirty="0"/>
              <a:t>①</a:t>
            </a:r>
            <a:r>
              <a:rPr lang="ja-JP" altLang="en-US" sz="2000"/>
              <a:t>法適用対象となる土地の拡大</a:t>
            </a:r>
            <a:endParaRPr lang="en-US" altLang="ja-JP" sz="2000" dirty="0"/>
          </a:p>
          <a:p>
            <a:pPr marL="0" indent="0">
              <a:buNone/>
            </a:pPr>
            <a:r>
              <a:rPr lang="en-US" altLang="ja-JP" sz="2000" dirty="0"/>
              <a:t>②</a:t>
            </a:r>
            <a:r>
              <a:rPr lang="ja-JP" altLang="en-US" sz="2000"/>
              <a:t>地域福利増進事業の対象拡大、期間延長</a:t>
            </a:r>
            <a:endParaRPr lang="en-US" altLang="ja-JP" sz="2000" dirty="0"/>
          </a:p>
          <a:p>
            <a:pPr marL="0" indent="0">
              <a:buNone/>
            </a:pPr>
            <a:r>
              <a:rPr lang="en-US" altLang="ja-JP" sz="2000" dirty="0"/>
              <a:t>③</a:t>
            </a:r>
            <a:r>
              <a:rPr lang="ja-JP" altLang="en-US" sz="2000"/>
              <a:t>法目的として「管理の適正化」を位置づけ</a:t>
            </a:r>
            <a:endParaRPr lang="en-US" altLang="ja-JP" sz="2000" dirty="0"/>
          </a:p>
          <a:p>
            <a:pPr marL="0" indent="0">
              <a:buNone/>
            </a:pPr>
            <a:r>
              <a:rPr lang="en-US" altLang="ja-JP" sz="2000" dirty="0"/>
              <a:t>④</a:t>
            </a:r>
            <a:r>
              <a:rPr lang="ja-JP" altLang="en-US" sz="2000"/>
              <a:t>管理不全状態の解消を図るための代執行制度の創設</a:t>
            </a:r>
            <a:endParaRPr lang="en-US" altLang="ja-JP" sz="2000" dirty="0"/>
          </a:p>
          <a:p>
            <a:pPr marL="0" indent="0">
              <a:buNone/>
            </a:pPr>
            <a:r>
              <a:rPr lang="en-US" altLang="ja-JP" sz="2000" dirty="0"/>
              <a:t>⑤</a:t>
            </a:r>
            <a:r>
              <a:rPr lang="ja-JP" altLang="en-US" sz="2000" u="sng">
                <a:solidFill>
                  <a:srgbClr val="FF0000"/>
                </a:solidFill>
              </a:rPr>
              <a:t>所有者不明土地利用円滑化等推進法人の指定制度</a:t>
            </a:r>
            <a:endParaRPr lang="en-US" altLang="ja-JP" sz="2000" u="sng" dirty="0">
              <a:solidFill>
                <a:srgbClr val="FF0000"/>
              </a:solidFill>
            </a:endParaRPr>
          </a:p>
          <a:p>
            <a:pPr marL="0" indent="0">
              <a:buNone/>
            </a:pPr>
            <a:r>
              <a:rPr lang="en-US" altLang="ja-JP" sz="2000" dirty="0"/>
              <a:t>⑥</a:t>
            </a:r>
            <a:r>
              <a:rPr lang="ja-JP" altLang="en-US" sz="2000"/>
              <a:t>所有者不明土地対策に関する計画及び協議会制度の創設</a:t>
            </a:r>
            <a:endParaRPr lang="en-US" altLang="ja-JP" sz="2000" dirty="0"/>
          </a:p>
        </p:txBody>
      </p:sp>
    </p:spTree>
    <p:extLst>
      <p:ext uri="{BB962C8B-B14F-4D97-AF65-F5344CB8AC3E}">
        <p14:creationId xmlns:p14="http://schemas.microsoft.com/office/powerpoint/2010/main" val="132477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EF8292-BD74-B4F8-9217-CF4A224BF0BD}"/>
              </a:ext>
            </a:extLst>
          </p:cNvPr>
          <p:cNvSpPr>
            <a:spLocks noGrp="1"/>
          </p:cNvSpPr>
          <p:nvPr>
            <p:ph type="title"/>
          </p:nvPr>
        </p:nvSpPr>
        <p:spPr/>
        <p:txBody>
          <a:bodyPr/>
          <a:lstStyle/>
          <a:p>
            <a:r>
              <a:rPr kumimoji="1" lang="ja-JP" altLang="en-US"/>
              <a:t>所有者不明土地利用円滑化等推進法人について</a:t>
            </a:r>
          </a:p>
        </p:txBody>
      </p:sp>
      <p:pic>
        <p:nvPicPr>
          <p:cNvPr id="9" name="コンテンツ プレースホルダー 8">
            <a:extLst>
              <a:ext uri="{FF2B5EF4-FFF2-40B4-BE49-F238E27FC236}">
                <a16:creationId xmlns:a16="http://schemas.microsoft.com/office/drawing/2014/main" id="{9223D9F5-4281-11F0-EF22-D3AFA2BE1158}"/>
              </a:ext>
            </a:extLst>
          </p:cNvPr>
          <p:cNvPicPr>
            <a:picLocks noGrp="1" noChangeAspect="1"/>
          </p:cNvPicPr>
          <p:nvPr>
            <p:ph idx="1"/>
          </p:nvPr>
        </p:nvPicPr>
        <p:blipFill>
          <a:blip r:embed="rId2"/>
          <a:stretch>
            <a:fillRect/>
          </a:stretch>
        </p:blipFill>
        <p:spPr>
          <a:xfrm>
            <a:off x="1052052" y="829903"/>
            <a:ext cx="6693976" cy="4634291"/>
          </a:xfrm>
        </p:spPr>
      </p:pic>
      <p:sp>
        <p:nvSpPr>
          <p:cNvPr id="10" name="テキスト ボックス 9">
            <a:extLst>
              <a:ext uri="{FF2B5EF4-FFF2-40B4-BE49-F238E27FC236}">
                <a16:creationId xmlns:a16="http://schemas.microsoft.com/office/drawing/2014/main" id="{6D45FCEF-36B1-5BD3-1440-510FC2674820}"/>
              </a:ext>
            </a:extLst>
          </p:cNvPr>
          <p:cNvSpPr txBox="1"/>
          <p:nvPr/>
        </p:nvSpPr>
        <p:spPr>
          <a:xfrm>
            <a:off x="844220" y="5570275"/>
            <a:ext cx="7109639" cy="646331"/>
          </a:xfrm>
          <a:prstGeom prst="rect">
            <a:avLst/>
          </a:prstGeom>
          <a:noFill/>
        </p:spPr>
        <p:txBody>
          <a:bodyPr wrap="none" rtlCol="0">
            <a:spAutoFit/>
          </a:bodyPr>
          <a:lstStyle/>
          <a:p>
            <a:pPr algn="ctr"/>
            <a:r>
              <a:rPr kumimoji="1" lang="ja-JP" altLang="en-US" b="1" u="sng">
                <a:solidFill>
                  <a:srgbClr val="FF0000"/>
                </a:solidFill>
              </a:rPr>
              <a:t>こちらも空家等管理活用支援法人と同様に</a:t>
            </a:r>
            <a:endParaRPr kumimoji="1" lang="en-US" altLang="ja-JP" b="1" u="sng" dirty="0">
              <a:solidFill>
                <a:srgbClr val="FF0000"/>
              </a:solidFill>
            </a:endParaRPr>
          </a:p>
          <a:p>
            <a:pPr algn="ctr"/>
            <a:r>
              <a:rPr kumimoji="1" lang="ja-JP" altLang="en-US" b="1" u="sng">
                <a:solidFill>
                  <a:srgbClr val="FF0000"/>
                </a:solidFill>
              </a:rPr>
              <a:t>公的な立場で所有者不明土地に対しての取り組みを実施が可能に。</a:t>
            </a:r>
          </a:p>
        </p:txBody>
      </p:sp>
    </p:spTree>
    <p:extLst>
      <p:ext uri="{BB962C8B-B14F-4D97-AF65-F5344CB8AC3E}">
        <p14:creationId xmlns:p14="http://schemas.microsoft.com/office/powerpoint/2010/main" val="3274824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FF14C8-48D0-1C74-087D-BF3C43FABA1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9AF7917-F3CA-5124-791C-670A6675C31A}"/>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lgn="ctr">
              <a:buNone/>
            </a:pPr>
            <a:r>
              <a:rPr kumimoji="1" lang="en-US" altLang="ja-JP" dirty="0"/>
              <a:t>〜</a:t>
            </a:r>
            <a:r>
              <a:rPr kumimoji="1" lang="ja-JP" altLang="en-US"/>
              <a:t>参考資料</a:t>
            </a:r>
            <a:r>
              <a:rPr kumimoji="1" lang="en-US" altLang="ja-JP" dirty="0"/>
              <a:t>〜</a:t>
            </a:r>
            <a:endParaRPr kumimoji="1" lang="ja-JP" altLang="en-US"/>
          </a:p>
        </p:txBody>
      </p:sp>
    </p:spTree>
    <p:extLst>
      <p:ext uri="{BB962C8B-B14F-4D97-AF65-F5344CB8AC3E}">
        <p14:creationId xmlns:p14="http://schemas.microsoft.com/office/powerpoint/2010/main" val="1147010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715877-1080-A4D3-51BC-BBE81D26AEE3}"/>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2AC88B8E-1679-A551-5F88-E85DC41856FE}"/>
              </a:ext>
            </a:extLst>
          </p:cNvPr>
          <p:cNvPicPr>
            <a:picLocks noGrp="1" noChangeAspect="1"/>
          </p:cNvPicPr>
          <p:nvPr>
            <p:ph idx="1"/>
          </p:nvPr>
        </p:nvPicPr>
        <p:blipFill>
          <a:blip r:embed="rId2"/>
          <a:stretch>
            <a:fillRect/>
          </a:stretch>
        </p:blipFill>
        <p:spPr>
          <a:xfrm>
            <a:off x="864156" y="866399"/>
            <a:ext cx="7601417" cy="5278762"/>
          </a:xfrm>
        </p:spPr>
      </p:pic>
    </p:spTree>
    <p:extLst>
      <p:ext uri="{BB962C8B-B14F-4D97-AF65-F5344CB8AC3E}">
        <p14:creationId xmlns:p14="http://schemas.microsoft.com/office/powerpoint/2010/main" val="440166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E57432-EA95-2767-5083-24A9B8114CCC}"/>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92C31CF5-D69F-7D5E-32E9-FF630BBE5E69}"/>
              </a:ext>
            </a:extLst>
          </p:cNvPr>
          <p:cNvPicPr>
            <a:picLocks noGrp="1" noChangeAspect="1"/>
          </p:cNvPicPr>
          <p:nvPr>
            <p:ph idx="1"/>
          </p:nvPr>
        </p:nvPicPr>
        <p:blipFill>
          <a:blip r:embed="rId2"/>
          <a:stretch>
            <a:fillRect/>
          </a:stretch>
        </p:blipFill>
        <p:spPr>
          <a:xfrm>
            <a:off x="796541" y="867017"/>
            <a:ext cx="7550918" cy="5346970"/>
          </a:xfrm>
        </p:spPr>
      </p:pic>
    </p:spTree>
    <p:extLst>
      <p:ext uri="{BB962C8B-B14F-4D97-AF65-F5344CB8AC3E}">
        <p14:creationId xmlns:p14="http://schemas.microsoft.com/office/powerpoint/2010/main" val="394001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E86027-DB24-3345-7955-82D88A37CF87}"/>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9D83343A-230A-7475-75DC-8D1040802FD3}"/>
              </a:ext>
            </a:extLst>
          </p:cNvPr>
          <p:cNvPicPr>
            <a:picLocks noGrp="1" noChangeAspect="1"/>
          </p:cNvPicPr>
          <p:nvPr>
            <p:ph idx="1"/>
          </p:nvPr>
        </p:nvPicPr>
        <p:blipFill>
          <a:blip r:embed="rId2"/>
          <a:stretch>
            <a:fillRect/>
          </a:stretch>
        </p:blipFill>
        <p:spPr>
          <a:xfrm>
            <a:off x="919841" y="879064"/>
            <a:ext cx="7762806" cy="5374251"/>
          </a:xfrm>
        </p:spPr>
      </p:pic>
    </p:spTree>
    <p:extLst>
      <p:ext uri="{BB962C8B-B14F-4D97-AF65-F5344CB8AC3E}">
        <p14:creationId xmlns:p14="http://schemas.microsoft.com/office/powerpoint/2010/main" val="2677694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A14390-21D0-B55B-186C-D2039A1D7120}"/>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EC9B058C-2FE4-DC37-FFA5-679F05455CEF}"/>
              </a:ext>
            </a:extLst>
          </p:cNvPr>
          <p:cNvPicPr>
            <a:picLocks noGrp="1" noChangeAspect="1"/>
          </p:cNvPicPr>
          <p:nvPr>
            <p:ph idx="1"/>
          </p:nvPr>
        </p:nvPicPr>
        <p:blipFill>
          <a:blip r:embed="rId2"/>
          <a:stretch>
            <a:fillRect/>
          </a:stretch>
        </p:blipFill>
        <p:spPr>
          <a:xfrm>
            <a:off x="628650" y="800407"/>
            <a:ext cx="7886699" cy="5460023"/>
          </a:xfrm>
        </p:spPr>
      </p:pic>
    </p:spTree>
    <p:extLst>
      <p:ext uri="{BB962C8B-B14F-4D97-AF65-F5344CB8AC3E}">
        <p14:creationId xmlns:p14="http://schemas.microsoft.com/office/powerpoint/2010/main" val="462054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DFFE94-403C-57B8-27C2-500531A5C6DA}"/>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E7069302-3652-E58D-25DE-FDF66B046F24}"/>
              </a:ext>
            </a:extLst>
          </p:cNvPr>
          <p:cNvPicPr>
            <a:picLocks noGrp="1" noChangeAspect="1"/>
          </p:cNvPicPr>
          <p:nvPr>
            <p:ph idx="1"/>
          </p:nvPr>
        </p:nvPicPr>
        <p:blipFill>
          <a:blip r:embed="rId2"/>
          <a:stretch>
            <a:fillRect/>
          </a:stretch>
        </p:blipFill>
        <p:spPr>
          <a:xfrm>
            <a:off x="826376" y="810238"/>
            <a:ext cx="7060324" cy="4887917"/>
          </a:xfrm>
        </p:spPr>
      </p:pic>
      <p:sp>
        <p:nvSpPr>
          <p:cNvPr id="6" name="テキスト ボックス 5">
            <a:extLst>
              <a:ext uri="{FF2B5EF4-FFF2-40B4-BE49-F238E27FC236}">
                <a16:creationId xmlns:a16="http://schemas.microsoft.com/office/drawing/2014/main" id="{5033D096-18E1-7A55-C8C2-F4DD7858BA2E}"/>
              </a:ext>
            </a:extLst>
          </p:cNvPr>
          <p:cNvSpPr txBox="1"/>
          <p:nvPr/>
        </p:nvSpPr>
        <p:spPr>
          <a:xfrm>
            <a:off x="933023" y="5893873"/>
            <a:ext cx="7277954" cy="307777"/>
          </a:xfrm>
          <a:prstGeom prst="rect">
            <a:avLst/>
          </a:prstGeom>
          <a:noFill/>
        </p:spPr>
        <p:txBody>
          <a:bodyPr wrap="none" rtlCol="0">
            <a:spAutoFit/>
          </a:bodyPr>
          <a:lstStyle/>
          <a:p>
            <a:r>
              <a:rPr kumimoji="1" lang="ja-JP" altLang="en-US" sz="1400">
                <a:solidFill>
                  <a:srgbClr val="FF0000"/>
                </a:solidFill>
              </a:rPr>
              <a:t>相続登記だけでなく、氏名・住所の変更（変更登記）も令和</a:t>
            </a:r>
            <a:r>
              <a:rPr kumimoji="1" lang="en-US" altLang="ja-JP" sz="1400" dirty="0">
                <a:solidFill>
                  <a:srgbClr val="FF0000"/>
                </a:solidFill>
              </a:rPr>
              <a:t>8</a:t>
            </a:r>
            <a:r>
              <a:rPr kumimoji="1" lang="ja-JP" altLang="en-US" sz="1400">
                <a:solidFill>
                  <a:srgbClr val="FF0000"/>
                </a:solidFill>
              </a:rPr>
              <a:t>年より義務化となります。</a:t>
            </a:r>
            <a:endParaRPr kumimoji="1" lang="en-US" altLang="ja-JP" sz="1400" dirty="0">
              <a:solidFill>
                <a:srgbClr val="FF0000"/>
              </a:solidFill>
            </a:endParaRPr>
          </a:p>
        </p:txBody>
      </p:sp>
    </p:spTree>
    <p:extLst>
      <p:ext uri="{BB962C8B-B14F-4D97-AF65-F5344CB8AC3E}">
        <p14:creationId xmlns:p14="http://schemas.microsoft.com/office/powerpoint/2010/main" val="398773391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2948</TotalTime>
  <Words>792</Words>
  <Application>Microsoft Macintosh PowerPoint</Application>
  <PresentationFormat>画面に合わせる (4:3)</PresentationFormat>
  <Paragraphs>68</Paragraphs>
  <Slides>16</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16</vt:i4>
      </vt:variant>
    </vt:vector>
  </HeadingPairs>
  <TitlesOfParts>
    <vt:vector size="22" baseType="lpstr">
      <vt:lpstr>ＭＳ ゴシック</vt:lpstr>
      <vt:lpstr>游ゴシック</vt:lpstr>
      <vt:lpstr>Arial</vt:lpstr>
      <vt:lpstr>Calibri</vt:lpstr>
      <vt:lpstr>Calibri Light</vt:lpstr>
      <vt:lpstr>Office テーマ</vt:lpstr>
      <vt:lpstr> 一般社団法人 全国空き家アドバイザー協議会　　　○○県○○支部  令和６年３月度例会 学習プログラム用 （過去の例会資料も参考にしてください）</vt:lpstr>
      <vt:lpstr>所有者不明土地に対する対策</vt:lpstr>
      <vt:lpstr>PowerPoint プレゼンテーション</vt:lpstr>
      <vt:lpstr>なぜ登記が義務化になるのか？</vt:lpstr>
      <vt:lpstr>PowerPoint プレゼンテーション</vt:lpstr>
      <vt:lpstr>PowerPoint プレゼンテーション</vt:lpstr>
      <vt:lpstr>遺産分割協議がまとまらない場合は？</vt:lpstr>
      <vt:lpstr>過去、相続登記をしてない不動産への対応は？</vt:lpstr>
      <vt:lpstr>登記の義務化以外の対策について</vt:lpstr>
      <vt:lpstr>所有者不明土地利用円滑化等推進法人について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10</cp:revision>
  <dcterms:created xsi:type="dcterms:W3CDTF">2021-02-04T05:15:42Z</dcterms:created>
  <dcterms:modified xsi:type="dcterms:W3CDTF">2024-03-01T06:39:43Z</dcterms:modified>
</cp:coreProperties>
</file>