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0"/>
  </p:notesMasterIdLst>
  <p:sldIdLst>
    <p:sldId id="1874" r:id="rId2"/>
    <p:sldId id="1875" r:id="rId3"/>
    <p:sldId id="1876" r:id="rId4"/>
    <p:sldId id="1877" r:id="rId5"/>
    <p:sldId id="1878" r:id="rId6"/>
    <p:sldId id="1879" r:id="rId7"/>
    <p:sldId id="1880" r:id="rId8"/>
    <p:sldId id="1881" r:id="rId9"/>
    <p:sldId id="1882" r:id="rId10"/>
    <p:sldId id="1883" r:id="rId11"/>
    <p:sldId id="1895" r:id="rId12"/>
    <p:sldId id="1884" r:id="rId13"/>
    <p:sldId id="1894" r:id="rId14"/>
    <p:sldId id="1885" r:id="rId15"/>
    <p:sldId id="1886" r:id="rId16"/>
    <p:sldId id="1887" r:id="rId17"/>
    <p:sldId id="1888" r:id="rId18"/>
    <p:sldId id="1889"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097"/>
    <p:restoredTop sz="96327"/>
  </p:normalViewPr>
  <p:slideViewPr>
    <p:cSldViewPr snapToGrid="0" snapToObjects="1">
      <p:cViewPr varScale="1">
        <p:scale>
          <a:sx n="130" d="100"/>
          <a:sy n="130" d="100"/>
        </p:scale>
        <p:origin x="1336"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404DD0-A855-E141-9587-A5C3026538B3}" type="datetimeFigureOut">
              <a:rPr kumimoji="1" lang="ja-JP" altLang="en-US" smtClean="0"/>
              <a:t>2024/4/3</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669D67-3A3D-1243-9A5C-C350DC77C26E}" type="slidenum">
              <a:rPr kumimoji="1" lang="ja-JP" altLang="en-US" smtClean="0"/>
              <a:t>‹#›</a:t>
            </a:fld>
            <a:endParaRPr kumimoji="1" lang="ja-JP" altLang="en-US"/>
          </a:p>
        </p:txBody>
      </p:sp>
    </p:spTree>
    <p:extLst>
      <p:ext uri="{BB962C8B-B14F-4D97-AF65-F5344CB8AC3E}">
        <p14:creationId xmlns:p14="http://schemas.microsoft.com/office/powerpoint/2010/main" val="260907015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D2DF06FE-6EDD-F446-A8EB-57C217144F6F}" type="datetimeFigureOut">
              <a:rPr kumimoji="1" lang="ja-JP" altLang="en-US" smtClean="0"/>
              <a:t>2024/4/3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令和６年４月度例会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ja-JP" altLang="en-US" sz="2000" u="sng"/>
              <a:t>二地域居住について</a:t>
            </a:r>
            <a:endParaRPr lang="en-US" altLang="ja-JP"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F335042-2488-E91B-C32F-7FA6EC51AA74}"/>
              </a:ext>
            </a:extLst>
          </p:cNvPr>
          <p:cNvSpPr>
            <a:spLocks noGrp="1"/>
          </p:cNvSpPr>
          <p:nvPr>
            <p:ph type="title"/>
          </p:nvPr>
        </p:nvSpPr>
        <p:spPr/>
        <p:txBody>
          <a:bodyPr/>
          <a:lstStyle/>
          <a:p>
            <a:r>
              <a:rPr kumimoji="1" lang="ja-JP" altLang="en-US"/>
              <a:t>二地域居住とは</a:t>
            </a:r>
          </a:p>
        </p:txBody>
      </p:sp>
      <p:pic>
        <p:nvPicPr>
          <p:cNvPr id="5" name="コンテンツ プレースホルダー 4">
            <a:extLst>
              <a:ext uri="{FF2B5EF4-FFF2-40B4-BE49-F238E27FC236}">
                <a16:creationId xmlns:a16="http://schemas.microsoft.com/office/drawing/2014/main" id="{2A56D6A3-3323-83D3-0090-0B38D22248D8}"/>
              </a:ext>
            </a:extLst>
          </p:cNvPr>
          <p:cNvPicPr>
            <a:picLocks noGrp="1" noChangeAspect="1"/>
          </p:cNvPicPr>
          <p:nvPr>
            <p:ph idx="1"/>
          </p:nvPr>
        </p:nvPicPr>
        <p:blipFill>
          <a:blip r:embed="rId2"/>
          <a:stretch>
            <a:fillRect/>
          </a:stretch>
        </p:blipFill>
        <p:spPr>
          <a:xfrm>
            <a:off x="362918" y="875071"/>
            <a:ext cx="8418164" cy="3851565"/>
          </a:xfrm>
        </p:spPr>
      </p:pic>
      <p:sp>
        <p:nvSpPr>
          <p:cNvPr id="7" name="テキスト ボックス 6">
            <a:extLst>
              <a:ext uri="{FF2B5EF4-FFF2-40B4-BE49-F238E27FC236}">
                <a16:creationId xmlns:a16="http://schemas.microsoft.com/office/drawing/2014/main" id="{D544D594-1413-FC1A-0930-163D2E7BB02B}"/>
              </a:ext>
            </a:extLst>
          </p:cNvPr>
          <p:cNvSpPr txBox="1"/>
          <p:nvPr/>
        </p:nvSpPr>
        <p:spPr>
          <a:xfrm>
            <a:off x="497006" y="4890926"/>
            <a:ext cx="8149988" cy="1477328"/>
          </a:xfrm>
          <a:prstGeom prst="rect">
            <a:avLst/>
          </a:prstGeom>
          <a:noFill/>
        </p:spPr>
        <p:txBody>
          <a:bodyPr wrap="none" rtlCol="0">
            <a:spAutoFit/>
          </a:bodyPr>
          <a:lstStyle/>
          <a:p>
            <a:pPr algn="ctr"/>
            <a:r>
              <a:rPr kumimoji="1" lang="ja-JP" altLang="en-US"/>
              <a:t>都市部と地方部に</a:t>
            </a:r>
            <a:r>
              <a:rPr kumimoji="1" lang="en-US" altLang="ja-JP" dirty="0"/>
              <a:t>2</a:t>
            </a:r>
            <a:r>
              <a:rPr kumimoji="1" lang="ja-JP" altLang="en-US"/>
              <a:t>つの拠点をもち、定期的に地方部でのんびり過ごしたり、</a:t>
            </a:r>
            <a:endParaRPr kumimoji="1" lang="en-US" altLang="ja-JP" dirty="0"/>
          </a:p>
          <a:p>
            <a:pPr algn="ctr"/>
            <a:r>
              <a:rPr kumimoji="1" lang="ja-JP" altLang="en-US"/>
              <a:t>仕事をしたりする新しいライフスタイルの</a:t>
            </a:r>
            <a:r>
              <a:rPr kumimoji="1" lang="en-US" altLang="ja-JP" dirty="0"/>
              <a:t>1</a:t>
            </a:r>
            <a:r>
              <a:rPr kumimoji="1" lang="ja-JP" altLang="en-US"/>
              <a:t>つです。</a:t>
            </a:r>
            <a:endParaRPr kumimoji="1" lang="en-US" altLang="ja-JP" dirty="0"/>
          </a:p>
          <a:p>
            <a:pPr algn="ctr"/>
            <a:r>
              <a:rPr kumimoji="1" lang="ja-JP" altLang="en-US"/>
              <a:t>例えば代表的な例で言うと、</a:t>
            </a:r>
            <a:endParaRPr kumimoji="1" lang="en-US" altLang="ja-JP" dirty="0"/>
          </a:p>
          <a:p>
            <a:pPr algn="ctr"/>
            <a:r>
              <a:rPr kumimoji="1" lang="ja-JP" altLang="en-US"/>
              <a:t>平日は都市部で暮らし、仕事をし、週末などの休みを活用して</a:t>
            </a:r>
            <a:endParaRPr kumimoji="1" lang="en-US" altLang="ja-JP" dirty="0"/>
          </a:p>
          <a:p>
            <a:pPr algn="ctr"/>
            <a:r>
              <a:rPr kumimoji="1" lang="ja-JP" altLang="en-US"/>
              <a:t>地方部でゆとりある生活を過ごすような生活スタイルがあります</a:t>
            </a:r>
            <a:endParaRPr kumimoji="1" lang="en-US" altLang="ja-JP" dirty="0"/>
          </a:p>
        </p:txBody>
      </p:sp>
    </p:spTree>
    <p:extLst>
      <p:ext uri="{BB962C8B-B14F-4D97-AF65-F5344CB8AC3E}">
        <p14:creationId xmlns:p14="http://schemas.microsoft.com/office/powerpoint/2010/main" val="27056684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A737098-5BD6-1E61-61C9-31A4CBD377F5}"/>
              </a:ext>
            </a:extLst>
          </p:cNvPr>
          <p:cNvSpPr>
            <a:spLocks noGrp="1"/>
          </p:cNvSpPr>
          <p:nvPr>
            <p:ph type="title"/>
          </p:nvPr>
        </p:nvSpPr>
        <p:spPr/>
        <p:txBody>
          <a:bodyPr/>
          <a:lstStyle/>
          <a:p>
            <a:r>
              <a:rPr kumimoji="1" lang="ja-JP" altLang="en-US"/>
              <a:t>二地域居住のメリット</a:t>
            </a:r>
          </a:p>
        </p:txBody>
      </p:sp>
      <p:pic>
        <p:nvPicPr>
          <p:cNvPr id="5" name="コンテンツ プレースホルダー 4">
            <a:extLst>
              <a:ext uri="{FF2B5EF4-FFF2-40B4-BE49-F238E27FC236}">
                <a16:creationId xmlns:a16="http://schemas.microsoft.com/office/drawing/2014/main" id="{FC156782-11C8-8745-A86A-1D837B1C6A83}"/>
              </a:ext>
            </a:extLst>
          </p:cNvPr>
          <p:cNvPicPr>
            <a:picLocks noGrp="1" noChangeAspect="1"/>
          </p:cNvPicPr>
          <p:nvPr>
            <p:ph idx="1"/>
          </p:nvPr>
        </p:nvPicPr>
        <p:blipFill>
          <a:blip r:embed="rId2"/>
          <a:stretch>
            <a:fillRect/>
          </a:stretch>
        </p:blipFill>
        <p:spPr>
          <a:xfrm>
            <a:off x="1095320" y="795696"/>
            <a:ext cx="6953360" cy="4824992"/>
          </a:xfrm>
        </p:spPr>
      </p:pic>
      <p:sp>
        <p:nvSpPr>
          <p:cNvPr id="6" name="テキスト ボックス 5">
            <a:extLst>
              <a:ext uri="{FF2B5EF4-FFF2-40B4-BE49-F238E27FC236}">
                <a16:creationId xmlns:a16="http://schemas.microsoft.com/office/drawing/2014/main" id="{572DC07F-3ED0-2CBA-2355-66EE932C0FA0}"/>
              </a:ext>
            </a:extLst>
          </p:cNvPr>
          <p:cNvSpPr txBox="1"/>
          <p:nvPr/>
        </p:nvSpPr>
        <p:spPr>
          <a:xfrm>
            <a:off x="1095320" y="5620688"/>
            <a:ext cx="7571303" cy="646331"/>
          </a:xfrm>
          <a:prstGeom prst="rect">
            <a:avLst/>
          </a:prstGeom>
          <a:noFill/>
        </p:spPr>
        <p:txBody>
          <a:bodyPr wrap="none" rtlCol="0">
            <a:spAutoFit/>
          </a:bodyPr>
          <a:lstStyle/>
          <a:p>
            <a:r>
              <a:rPr kumimoji="1" lang="ja-JP" altLang="en-US"/>
              <a:t>その他、地域の空き家の活用にも繋がり、</a:t>
            </a:r>
            <a:endParaRPr kumimoji="1" lang="en-US" altLang="ja-JP" dirty="0"/>
          </a:p>
          <a:p>
            <a:r>
              <a:rPr kumimoji="1" lang="ja-JP" altLang="en-US"/>
              <a:t>災害時は仮設住宅に変わる「避難住宅」としても活用できる可能性も。</a:t>
            </a:r>
          </a:p>
        </p:txBody>
      </p:sp>
    </p:spTree>
    <p:extLst>
      <p:ext uri="{BB962C8B-B14F-4D97-AF65-F5344CB8AC3E}">
        <p14:creationId xmlns:p14="http://schemas.microsoft.com/office/powerpoint/2010/main" val="116679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60254-641C-2116-50FA-FCF01CC5E9F7}"/>
              </a:ext>
            </a:extLst>
          </p:cNvPr>
          <p:cNvSpPr>
            <a:spLocks noGrp="1"/>
          </p:cNvSpPr>
          <p:nvPr>
            <p:ph type="title"/>
          </p:nvPr>
        </p:nvSpPr>
        <p:spPr/>
        <p:txBody>
          <a:bodyPr/>
          <a:lstStyle/>
          <a:p>
            <a:r>
              <a:rPr kumimoji="1" lang="ja-JP" altLang="en-US"/>
              <a:t>二地域居住の事例（抜粋）</a:t>
            </a:r>
          </a:p>
        </p:txBody>
      </p:sp>
      <p:pic>
        <p:nvPicPr>
          <p:cNvPr id="5" name="コンテンツ プレースホルダー 4">
            <a:extLst>
              <a:ext uri="{FF2B5EF4-FFF2-40B4-BE49-F238E27FC236}">
                <a16:creationId xmlns:a16="http://schemas.microsoft.com/office/drawing/2014/main" id="{0F2B12C2-E2F4-2826-726A-54433644A0C7}"/>
              </a:ext>
            </a:extLst>
          </p:cNvPr>
          <p:cNvPicPr>
            <a:picLocks noGrp="1" noChangeAspect="1"/>
          </p:cNvPicPr>
          <p:nvPr>
            <p:ph idx="1"/>
          </p:nvPr>
        </p:nvPicPr>
        <p:blipFill>
          <a:blip r:embed="rId2"/>
          <a:stretch>
            <a:fillRect/>
          </a:stretch>
        </p:blipFill>
        <p:spPr>
          <a:xfrm>
            <a:off x="324465" y="754148"/>
            <a:ext cx="3883742" cy="5502512"/>
          </a:xfrm>
        </p:spPr>
      </p:pic>
      <p:pic>
        <p:nvPicPr>
          <p:cNvPr id="7" name="図 6">
            <a:extLst>
              <a:ext uri="{FF2B5EF4-FFF2-40B4-BE49-F238E27FC236}">
                <a16:creationId xmlns:a16="http://schemas.microsoft.com/office/drawing/2014/main" id="{5F2D7002-9C47-2DDC-B784-9D7C9716930A}"/>
              </a:ext>
            </a:extLst>
          </p:cNvPr>
          <p:cNvPicPr>
            <a:picLocks noChangeAspect="1"/>
          </p:cNvPicPr>
          <p:nvPr/>
        </p:nvPicPr>
        <p:blipFill>
          <a:blip r:embed="rId3"/>
          <a:stretch>
            <a:fillRect/>
          </a:stretch>
        </p:blipFill>
        <p:spPr>
          <a:xfrm>
            <a:off x="4532647" y="754148"/>
            <a:ext cx="4286888" cy="6073691"/>
          </a:xfrm>
          <a:prstGeom prst="rect">
            <a:avLst/>
          </a:prstGeom>
        </p:spPr>
      </p:pic>
    </p:spTree>
    <p:extLst>
      <p:ext uri="{BB962C8B-B14F-4D97-AF65-F5344CB8AC3E}">
        <p14:creationId xmlns:p14="http://schemas.microsoft.com/office/powerpoint/2010/main" val="3041273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3746F9-986E-D689-DBEE-9516B2EA07C9}"/>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7F5D0DFD-FCAD-9DA8-D326-D8E5B92AC020}"/>
              </a:ext>
            </a:extLst>
          </p:cNvPr>
          <p:cNvPicPr>
            <a:picLocks noGrp="1" noChangeAspect="1"/>
          </p:cNvPicPr>
          <p:nvPr>
            <p:ph idx="1"/>
          </p:nvPr>
        </p:nvPicPr>
        <p:blipFill>
          <a:blip r:embed="rId2"/>
          <a:stretch>
            <a:fillRect/>
          </a:stretch>
        </p:blipFill>
        <p:spPr>
          <a:xfrm>
            <a:off x="628650" y="1768390"/>
            <a:ext cx="7886700" cy="3321219"/>
          </a:xfrm>
        </p:spPr>
      </p:pic>
    </p:spTree>
    <p:extLst>
      <p:ext uri="{BB962C8B-B14F-4D97-AF65-F5344CB8AC3E}">
        <p14:creationId xmlns:p14="http://schemas.microsoft.com/office/powerpoint/2010/main" val="2502271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ACE6C88-715C-301A-9B87-195EC56BB42C}"/>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BB33E0DF-E66B-3241-CADA-B6E7641382F7}"/>
              </a:ext>
            </a:extLst>
          </p:cNvPr>
          <p:cNvPicPr>
            <a:picLocks noGrp="1" noChangeAspect="1"/>
          </p:cNvPicPr>
          <p:nvPr>
            <p:ph idx="1"/>
          </p:nvPr>
        </p:nvPicPr>
        <p:blipFill>
          <a:blip r:embed="rId2"/>
          <a:stretch>
            <a:fillRect/>
          </a:stretch>
        </p:blipFill>
        <p:spPr>
          <a:xfrm>
            <a:off x="748323" y="938059"/>
            <a:ext cx="7647353" cy="5187950"/>
          </a:xfrm>
        </p:spPr>
      </p:pic>
    </p:spTree>
    <p:extLst>
      <p:ext uri="{BB962C8B-B14F-4D97-AF65-F5344CB8AC3E}">
        <p14:creationId xmlns:p14="http://schemas.microsoft.com/office/powerpoint/2010/main" val="3804961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B666AE5-AA44-9F6E-0FF9-BE9BA78112CC}"/>
              </a:ext>
            </a:extLst>
          </p:cNvPr>
          <p:cNvSpPr>
            <a:spLocks noGrp="1"/>
          </p:cNvSpPr>
          <p:nvPr>
            <p:ph type="title"/>
          </p:nvPr>
        </p:nvSpPr>
        <p:spPr/>
        <p:txBody>
          <a:bodyPr/>
          <a:lstStyle/>
          <a:p>
            <a:r>
              <a:rPr kumimoji="1" lang="ja-JP" altLang="en-US"/>
              <a:t>（参考データ）</a:t>
            </a:r>
          </a:p>
        </p:txBody>
      </p:sp>
      <p:pic>
        <p:nvPicPr>
          <p:cNvPr id="5" name="コンテンツ プレースホルダー 4">
            <a:extLst>
              <a:ext uri="{FF2B5EF4-FFF2-40B4-BE49-F238E27FC236}">
                <a16:creationId xmlns:a16="http://schemas.microsoft.com/office/drawing/2014/main" id="{E3ABEA15-D10D-CBAE-E753-CADFFD840B52}"/>
              </a:ext>
            </a:extLst>
          </p:cNvPr>
          <p:cNvPicPr>
            <a:picLocks noGrp="1" noChangeAspect="1"/>
          </p:cNvPicPr>
          <p:nvPr>
            <p:ph idx="1"/>
          </p:nvPr>
        </p:nvPicPr>
        <p:blipFill>
          <a:blip r:embed="rId2"/>
          <a:stretch>
            <a:fillRect/>
          </a:stretch>
        </p:blipFill>
        <p:spPr>
          <a:xfrm>
            <a:off x="776335" y="904106"/>
            <a:ext cx="7591329" cy="5364419"/>
          </a:xfrm>
        </p:spPr>
      </p:pic>
    </p:spTree>
    <p:extLst>
      <p:ext uri="{BB962C8B-B14F-4D97-AF65-F5344CB8AC3E}">
        <p14:creationId xmlns:p14="http://schemas.microsoft.com/office/powerpoint/2010/main" val="3862427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A90AC8-3A96-EF35-C828-8DA338F5ADE7}"/>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5E5F4E6E-297A-FBC8-2A61-F8E523B2378A}"/>
              </a:ext>
            </a:extLst>
          </p:cNvPr>
          <p:cNvPicPr>
            <a:picLocks noGrp="1" noChangeAspect="1"/>
          </p:cNvPicPr>
          <p:nvPr>
            <p:ph idx="1"/>
          </p:nvPr>
        </p:nvPicPr>
        <p:blipFill>
          <a:blip r:embed="rId2"/>
          <a:stretch>
            <a:fillRect/>
          </a:stretch>
        </p:blipFill>
        <p:spPr>
          <a:xfrm>
            <a:off x="186813" y="589280"/>
            <a:ext cx="3909234" cy="5531567"/>
          </a:xfrm>
        </p:spPr>
      </p:pic>
      <p:pic>
        <p:nvPicPr>
          <p:cNvPr id="7" name="図 6">
            <a:extLst>
              <a:ext uri="{FF2B5EF4-FFF2-40B4-BE49-F238E27FC236}">
                <a16:creationId xmlns:a16="http://schemas.microsoft.com/office/drawing/2014/main" id="{A7E11977-1C9C-7A27-830B-A698C41BD057}"/>
              </a:ext>
            </a:extLst>
          </p:cNvPr>
          <p:cNvPicPr>
            <a:picLocks noChangeAspect="1"/>
          </p:cNvPicPr>
          <p:nvPr/>
        </p:nvPicPr>
        <p:blipFill>
          <a:blip r:embed="rId3"/>
          <a:stretch>
            <a:fillRect/>
          </a:stretch>
        </p:blipFill>
        <p:spPr>
          <a:xfrm>
            <a:off x="4096047" y="103582"/>
            <a:ext cx="4773015" cy="6754418"/>
          </a:xfrm>
          <a:prstGeom prst="rect">
            <a:avLst/>
          </a:prstGeom>
        </p:spPr>
      </p:pic>
    </p:spTree>
    <p:extLst>
      <p:ext uri="{BB962C8B-B14F-4D97-AF65-F5344CB8AC3E}">
        <p14:creationId xmlns:p14="http://schemas.microsoft.com/office/powerpoint/2010/main" val="1708171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E21CA31-A1BD-E053-21C9-13257D94505D}"/>
              </a:ext>
            </a:extLst>
          </p:cNvPr>
          <p:cNvSpPr>
            <a:spLocks noGrp="1"/>
          </p:cNvSpPr>
          <p:nvPr>
            <p:ph type="title"/>
          </p:nvPr>
        </p:nvSpPr>
        <p:spPr/>
        <p:txBody>
          <a:bodyPr/>
          <a:lstStyle/>
          <a:p>
            <a:endParaRPr kumimoji="1" lang="ja-JP" altLang="en-US"/>
          </a:p>
        </p:txBody>
      </p:sp>
      <p:pic>
        <p:nvPicPr>
          <p:cNvPr id="5" name="コンテンツ プレースホルダー 4">
            <a:extLst>
              <a:ext uri="{FF2B5EF4-FFF2-40B4-BE49-F238E27FC236}">
                <a16:creationId xmlns:a16="http://schemas.microsoft.com/office/drawing/2014/main" id="{3A8AF485-1313-A8BD-9766-B79C46260E33}"/>
              </a:ext>
            </a:extLst>
          </p:cNvPr>
          <p:cNvPicPr>
            <a:picLocks noGrp="1" noChangeAspect="1"/>
          </p:cNvPicPr>
          <p:nvPr>
            <p:ph idx="1"/>
          </p:nvPr>
        </p:nvPicPr>
        <p:blipFill>
          <a:blip r:embed="rId2"/>
          <a:stretch>
            <a:fillRect/>
          </a:stretch>
        </p:blipFill>
        <p:spPr>
          <a:xfrm>
            <a:off x="4336311" y="206912"/>
            <a:ext cx="4807689" cy="6803487"/>
          </a:xfrm>
        </p:spPr>
      </p:pic>
      <p:pic>
        <p:nvPicPr>
          <p:cNvPr id="7" name="図 6">
            <a:extLst>
              <a:ext uri="{FF2B5EF4-FFF2-40B4-BE49-F238E27FC236}">
                <a16:creationId xmlns:a16="http://schemas.microsoft.com/office/drawing/2014/main" id="{834C3A8D-70BA-394E-86DD-784F8D91D242}"/>
              </a:ext>
            </a:extLst>
          </p:cNvPr>
          <p:cNvPicPr>
            <a:picLocks noChangeAspect="1"/>
          </p:cNvPicPr>
          <p:nvPr/>
        </p:nvPicPr>
        <p:blipFill>
          <a:blip r:embed="rId3"/>
          <a:stretch>
            <a:fillRect/>
          </a:stretch>
        </p:blipFill>
        <p:spPr>
          <a:xfrm>
            <a:off x="481458" y="211394"/>
            <a:ext cx="4846211" cy="6858000"/>
          </a:xfrm>
          <a:prstGeom prst="rect">
            <a:avLst/>
          </a:prstGeom>
        </p:spPr>
      </p:pic>
    </p:spTree>
    <p:extLst>
      <p:ext uri="{BB962C8B-B14F-4D97-AF65-F5344CB8AC3E}">
        <p14:creationId xmlns:p14="http://schemas.microsoft.com/office/powerpoint/2010/main" val="2163809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552D760-10F5-4548-AC33-ABB4B04B7BF5}"/>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98EB6E4-FEEF-A67D-3622-0FBC4C56502E}"/>
              </a:ext>
            </a:extLst>
          </p:cNvPr>
          <p:cNvSpPr>
            <a:spLocks noGrp="1"/>
          </p:cNvSpPr>
          <p:nvPr>
            <p:ph idx="1"/>
          </p:nvPr>
        </p:nvSpPr>
        <p:spPr/>
        <p:txBody>
          <a:bodyPr>
            <a:normAutofit/>
          </a:bodyPr>
          <a:lstStyle/>
          <a:p>
            <a:pPr marL="0" indent="0">
              <a:buNone/>
            </a:pPr>
            <a:r>
              <a:rPr kumimoji="1" lang="ja-JP" altLang="en-US" sz="2000">
                <a:latin typeface="+mn-ea"/>
                <a:ea typeface="+mn-ea"/>
              </a:rPr>
              <a:t>令和</a:t>
            </a:r>
            <a:r>
              <a:rPr kumimoji="1" lang="en-US" altLang="ja-JP" sz="2000" dirty="0">
                <a:latin typeface="+mn-ea"/>
                <a:ea typeface="+mn-ea"/>
              </a:rPr>
              <a:t>6</a:t>
            </a:r>
            <a:r>
              <a:rPr kumimoji="1" lang="ja-JP" altLang="en-US" sz="2000">
                <a:latin typeface="+mn-ea"/>
                <a:ea typeface="+mn-ea"/>
              </a:rPr>
              <a:t>年</a:t>
            </a:r>
            <a:r>
              <a:rPr kumimoji="1" lang="en-US" altLang="ja-JP" sz="2000" dirty="0">
                <a:latin typeface="+mn-ea"/>
                <a:ea typeface="+mn-ea"/>
              </a:rPr>
              <a:t>2</a:t>
            </a:r>
            <a:r>
              <a:rPr kumimoji="1" lang="ja-JP" altLang="en-US" sz="2000">
                <a:latin typeface="+mn-ea"/>
                <a:ea typeface="+mn-ea"/>
              </a:rPr>
              <a:t>月に「広域的地域活性化のための基盤整備に関する法律の一部を改正する法律案」が閣議決定され、今後、ますます「二地域居住」が促進される動きが加速されます。</a:t>
            </a:r>
            <a:endParaRPr kumimoji="1" lang="en-US" altLang="ja-JP" sz="2000" dirty="0">
              <a:latin typeface="+mn-ea"/>
              <a:ea typeface="+mn-ea"/>
            </a:endParaRPr>
          </a:p>
          <a:p>
            <a:pPr marL="0" indent="0">
              <a:buNone/>
            </a:pPr>
            <a:endParaRPr lang="en-US" altLang="ja-JP" sz="2000" dirty="0">
              <a:latin typeface="+mn-ea"/>
              <a:ea typeface="+mn-ea"/>
            </a:endParaRPr>
          </a:p>
          <a:p>
            <a:pPr marL="0" indent="0">
              <a:buNone/>
            </a:pPr>
            <a:r>
              <a:rPr kumimoji="1" lang="ja-JP" altLang="en-US" sz="2000">
                <a:latin typeface="+mn-ea"/>
                <a:ea typeface="+mn-ea"/>
              </a:rPr>
              <a:t>その中で、特定居住支援法人（二地域居住等支援法人）を指定し、地域への二地域居住を希望する方を対象としたサポートを充実させていく体制を整え始めます。</a:t>
            </a:r>
          </a:p>
        </p:txBody>
      </p:sp>
      <p:pic>
        <p:nvPicPr>
          <p:cNvPr id="5" name="図 4">
            <a:extLst>
              <a:ext uri="{FF2B5EF4-FFF2-40B4-BE49-F238E27FC236}">
                <a16:creationId xmlns:a16="http://schemas.microsoft.com/office/drawing/2014/main" id="{FC6DBF1C-F2AB-073B-47EF-249E784229A2}"/>
              </a:ext>
            </a:extLst>
          </p:cNvPr>
          <p:cNvPicPr>
            <a:picLocks noChangeAspect="1"/>
          </p:cNvPicPr>
          <p:nvPr/>
        </p:nvPicPr>
        <p:blipFill>
          <a:blip r:embed="rId2"/>
          <a:stretch>
            <a:fillRect/>
          </a:stretch>
        </p:blipFill>
        <p:spPr>
          <a:xfrm>
            <a:off x="1208994" y="3695700"/>
            <a:ext cx="6677706" cy="1488948"/>
          </a:xfrm>
          <a:prstGeom prst="rect">
            <a:avLst/>
          </a:prstGeom>
        </p:spPr>
      </p:pic>
      <p:sp>
        <p:nvSpPr>
          <p:cNvPr id="6" name="角丸四角形 5">
            <a:extLst>
              <a:ext uri="{FF2B5EF4-FFF2-40B4-BE49-F238E27FC236}">
                <a16:creationId xmlns:a16="http://schemas.microsoft.com/office/drawing/2014/main" id="{F45B1272-BB2F-84DA-9F23-544BD27DB277}"/>
              </a:ext>
            </a:extLst>
          </p:cNvPr>
          <p:cNvSpPr/>
          <p:nvPr/>
        </p:nvSpPr>
        <p:spPr>
          <a:xfrm>
            <a:off x="2359152" y="3877056"/>
            <a:ext cx="1810512" cy="219456"/>
          </a:xfrm>
          <a:prstGeom prst="roundRect">
            <a:avLst/>
          </a:prstGeom>
          <a:noFill/>
          <a:ln w="47625">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439E7101-EC72-CA5D-02F4-1641E5DF9C02}"/>
              </a:ext>
            </a:extLst>
          </p:cNvPr>
          <p:cNvSpPr txBox="1"/>
          <p:nvPr/>
        </p:nvSpPr>
        <p:spPr>
          <a:xfrm>
            <a:off x="134715" y="5578070"/>
            <a:ext cx="8648521" cy="400110"/>
          </a:xfrm>
          <a:prstGeom prst="rect">
            <a:avLst/>
          </a:prstGeom>
          <a:noFill/>
        </p:spPr>
        <p:txBody>
          <a:bodyPr wrap="none" rtlCol="0">
            <a:spAutoFit/>
          </a:bodyPr>
          <a:lstStyle/>
          <a:p>
            <a:r>
              <a:rPr kumimoji="1" lang="ja-JP" altLang="en-US" sz="2000" b="1" u="sng">
                <a:solidFill>
                  <a:srgbClr val="FF0000"/>
                </a:solidFill>
              </a:rPr>
              <a:t>今後、多額の予算が二地域居住の促進に向けてつけられる可能性が高い！</a:t>
            </a:r>
          </a:p>
        </p:txBody>
      </p:sp>
    </p:spTree>
    <p:extLst>
      <p:ext uri="{BB962C8B-B14F-4D97-AF65-F5344CB8AC3E}">
        <p14:creationId xmlns:p14="http://schemas.microsoft.com/office/powerpoint/2010/main" val="2599976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B7DF42D-47D3-9296-9483-66A963CD4EFD}"/>
              </a:ext>
            </a:extLst>
          </p:cNvPr>
          <p:cNvSpPr>
            <a:spLocks noGrp="1"/>
          </p:cNvSpPr>
          <p:nvPr>
            <p:ph type="title"/>
          </p:nvPr>
        </p:nvSpPr>
        <p:spPr/>
        <p:txBody>
          <a:bodyPr/>
          <a:lstStyle/>
          <a:p>
            <a:r>
              <a:rPr kumimoji="1" lang="ja-JP" altLang="en-US"/>
              <a:t>今後の流れ</a:t>
            </a:r>
          </a:p>
        </p:txBody>
      </p:sp>
      <p:sp>
        <p:nvSpPr>
          <p:cNvPr id="3" name="コンテンツ プレースホルダー 2">
            <a:extLst>
              <a:ext uri="{FF2B5EF4-FFF2-40B4-BE49-F238E27FC236}">
                <a16:creationId xmlns:a16="http://schemas.microsoft.com/office/drawing/2014/main" id="{F275CE49-26FC-568D-2BE0-BDABC9D48F4F}"/>
              </a:ext>
            </a:extLst>
          </p:cNvPr>
          <p:cNvSpPr>
            <a:spLocks noGrp="1"/>
          </p:cNvSpPr>
          <p:nvPr>
            <p:ph idx="1"/>
          </p:nvPr>
        </p:nvSpPr>
        <p:spPr>
          <a:xfrm>
            <a:off x="628650" y="791154"/>
            <a:ext cx="8358034" cy="5187026"/>
          </a:xfrm>
        </p:spPr>
        <p:txBody>
          <a:bodyPr>
            <a:normAutofit/>
          </a:bodyPr>
          <a:lstStyle/>
          <a:p>
            <a:pPr marL="0" indent="0">
              <a:buNone/>
            </a:pPr>
            <a:r>
              <a:rPr kumimoji="1" lang="ja-JP" altLang="en-US" sz="2000"/>
              <a:t>現在、</a:t>
            </a:r>
            <a:r>
              <a:rPr lang="ja-JP" altLang="en-US" sz="2000"/>
              <a:t>改正法案</a:t>
            </a:r>
            <a:r>
              <a:rPr kumimoji="1" lang="ja-JP" altLang="en-US" sz="2000"/>
              <a:t>が閣議決定済み（令和</a:t>
            </a:r>
            <a:r>
              <a:rPr kumimoji="1" lang="en-US" altLang="ja-JP" sz="2000" dirty="0"/>
              <a:t>6</a:t>
            </a:r>
            <a:r>
              <a:rPr kumimoji="1" lang="ja-JP" altLang="en-US" sz="2000"/>
              <a:t>年</a:t>
            </a:r>
            <a:r>
              <a:rPr kumimoji="1" lang="en-US" altLang="ja-JP" sz="2000" dirty="0"/>
              <a:t>2</a:t>
            </a:r>
            <a:r>
              <a:rPr kumimoji="1" lang="ja-JP" altLang="en-US" sz="2000"/>
              <a:t>月）</a:t>
            </a:r>
            <a:endParaRPr kumimoji="1" lang="en-US" altLang="ja-JP" sz="2000" dirty="0"/>
          </a:p>
          <a:p>
            <a:pPr marL="0" indent="0">
              <a:buNone/>
            </a:pPr>
            <a:endParaRPr lang="en-US" altLang="ja-JP" sz="2000" dirty="0"/>
          </a:p>
          <a:p>
            <a:pPr marL="0" indent="0">
              <a:buNone/>
            </a:pPr>
            <a:r>
              <a:rPr kumimoji="1" lang="ja-JP" altLang="en-US" sz="2000"/>
              <a:t>本年</a:t>
            </a:r>
            <a:r>
              <a:rPr kumimoji="1" lang="en-US" altLang="ja-JP" sz="2000" dirty="0"/>
              <a:t>5〜6</a:t>
            </a:r>
            <a:r>
              <a:rPr kumimoji="1" lang="ja-JP" altLang="en-US" sz="2000"/>
              <a:t>月の国会で承認されれば、</a:t>
            </a:r>
            <a:r>
              <a:rPr lang="ja-JP" altLang="en-US" sz="2000"/>
              <a:t>半年以内に改正法が施行となります。</a:t>
            </a:r>
            <a:endParaRPr lang="en-US" altLang="ja-JP" sz="2000" dirty="0"/>
          </a:p>
          <a:p>
            <a:pPr marL="0" indent="0">
              <a:buNone/>
            </a:pPr>
            <a:r>
              <a:rPr kumimoji="1" lang="ja-JP" altLang="en-US" sz="2000"/>
              <a:t>（すなわち昨年からの空家等管理活用支援法人導入と同じ流れになる）</a:t>
            </a:r>
            <a:endParaRPr kumimoji="1" lang="en-US" altLang="ja-JP" sz="2000" dirty="0"/>
          </a:p>
          <a:p>
            <a:pPr marL="0" indent="0">
              <a:buNone/>
            </a:pPr>
            <a:endParaRPr lang="en-US" altLang="ja-JP" sz="2000" dirty="0"/>
          </a:p>
          <a:p>
            <a:pPr marL="0" indent="0">
              <a:buNone/>
            </a:pPr>
            <a:r>
              <a:rPr kumimoji="1" lang="ja-JP" altLang="en-US" sz="2000"/>
              <a:t>特定居住支援法人（＝二地域居住等支援法人）へは二地域居住に関する</a:t>
            </a:r>
            <a:endParaRPr kumimoji="1" lang="en-US" altLang="ja-JP" sz="2000" dirty="0"/>
          </a:p>
          <a:p>
            <a:pPr marL="0" indent="0">
              <a:buNone/>
            </a:pPr>
            <a:r>
              <a:rPr kumimoji="1" lang="ja-JP" altLang="en-US" sz="2000"/>
              <a:t>活動を行っている法人格を有する団体で、市区町村長から指定を受けることで指定となります。</a:t>
            </a:r>
            <a:endParaRPr kumimoji="1" lang="en-US" altLang="ja-JP" sz="2000" dirty="0"/>
          </a:p>
          <a:p>
            <a:pPr marL="0" indent="0">
              <a:buNone/>
            </a:pPr>
            <a:r>
              <a:rPr lang="ja-JP" altLang="en-US" sz="2000"/>
              <a:t>（これも空家等管理活用支援法人と同様）</a:t>
            </a:r>
            <a:endParaRPr lang="en-US" altLang="ja-JP" sz="2000" dirty="0"/>
          </a:p>
          <a:p>
            <a:pPr marL="0" indent="0">
              <a:buNone/>
            </a:pPr>
            <a:endParaRPr kumimoji="1" lang="en-US" altLang="ja-JP" sz="2000" dirty="0"/>
          </a:p>
          <a:p>
            <a:pPr marL="0" indent="0">
              <a:buNone/>
            </a:pPr>
            <a:endParaRPr kumimoji="1" lang="en-US" altLang="ja-JP" sz="2000" dirty="0"/>
          </a:p>
          <a:p>
            <a:pPr marL="0" indent="0" algn="ctr">
              <a:buNone/>
            </a:pPr>
            <a:r>
              <a:rPr lang="ja-JP" altLang="en-US" sz="2400" b="1">
                <a:solidFill>
                  <a:srgbClr val="FF0000"/>
                </a:solidFill>
              </a:rPr>
              <a:t>空家等管理活用支援法人と同様、早めに知っておき、</a:t>
            </a:r>
            <a:endParaRPr lang="en-US" altLang="ja-JP" sz="2400" b="1" dirty="0">
              <a:solidFill>
                <a:srgbClr val="FF0000"/>
              </a:solidFill>
            </a:endParaRPr>
          </a:p>
          <a:p>
            <a:pPr marL="0" indent="0" algn="ctr">
              <a:buNone/>
            </a:pPr>
            <a:r>
              <a:rPr kumimoji="1" lang="ja-JP" altLang="en-US" sz="2400" b="1">
                <a:solidFill>
                  <a:srgbClr val="FF0000"/>
                </a:solidFill>
              </a:rPr>
              <a:t>指定に向けて準備をすることが重要</a:t>
            </a:r>
          </a:p>
        </p:txBody>
      </p:sp>
    </p:spTree>
    <p:extLst>
      <p:ext uri="{BB962C8B-B14F-4D97-AF65-F5344CB8AC3E}">
        <p14:creationId xmlns:p14="http://schemas.microsoft.com/office/powerpoint/2010/main" val="387952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C713C5E-5D92-E2C1-2EC3-CBCA485E41A7}"/>
              </a:ext>
            </a:extLst>
          </p:cNvPr>
          <p:cNvSpPr>
            <a:spLocks noGrp="1"/>
          </p:cNvSpPr>
          <p:nvPr>
            <p:ph type="title"/>
          </p:nvPr>
        </p:nvSpPr>
        <p:spPr/>
        <p:txBody>
          <a:bodyPr/>
          <a:lstStyle/>
          <a:p>
            <a:r>
              <a:rPr lang="ja-JP" altLang="en-US"/>
              <a:t>その他、法人の指定制度について</a:t>
            </a:r>
            <a:endParaRPr kumimoji="1" lang="ja-JP" altLang="en-US"/>
          </a:p>
        </p:txBody>
      </p:sp>
      <p:sp>
        <p:nvSpPr>
          <p:cNvPr id="3" name="コンテンツ プレースホルダー 2">
            <a:extLst>
              <a:ext uri="{FF2B5EF4-FFF2-40B4-BE49-F238E27FC236}">
                <a16:creationId xmlns:a16="http://schemas.microsoft.com/office/drawing/2014/main" id="{2F8A00C1-2734-B074-6412-66C232F6B4E9}"/>
              </a:ext>
            </a:extLst>
          </p:cNvPr>
          <p:cNvSpPr>
            <a:spLocks noGrp="1"/>
          </p:cNvSpPr>
          <p:nvPr>
            <p:ph idx="1"/>
          </p:nvPr>
        </p:nvSpPr>
        <p:spPr/>
        <p:txBody>
          <a:bodyPr/>
          <a:lstStyle/>
          <a:p>
            <a:r>
              <a:rPr kumimoji="1" lang="ja-JP" altLang="en-US"/>
              <a:t>空き家等管理活用支援法人</a:t>
            </a:r>
            <a:endParaRPr kumimoji="1" lang="en-US" altLang="ja-JP" dirty="0"/>
          </a:p>
          <a:p>
            <a:endParaRPr kumimoji="1" lang="en-US" altLang="ja-JP" dirty="0"/>
          </a:p>
          <a:p>
            <a:r>
              <a:rPr kumimoji="1" lang="ja-JP" altLang="en-US"/>
              <a:t>地域再生推進法人</a:t>
            </a:r>
            <a:endParaRPr kumimoji="1" lang="en-US" altLang="ja-JP" dirty="0"/>
          </a:p>
          <a:p>
            <a:endParaRPr kumimoji="1" lang="en-US" altLang="ja-JP" dirty="0"/>
          </a:p>
          <a:p>
            <a:r>
              <a:rPr lang="ja-JP" altLang="en-US"/>
              <a:t>都市再生推進法人</a:t>
            </a:r>
            <a:endParaRPr lang="en-US" altLang="ja-JP" dirty="0"/>
          </a:p>
          <a:p>
            <a:endParaRPr lang="en-US" altLang="ja-JP" dirty="0"/>
          </a:p>
          <a:p>
            <a:r>
              <a:rPr kumimoji="1" lang="ja-JP" altLang="en-US"/>
              <a:t>所有者不明土地利用円滑化等推進法人</a:t>
            </a:r>
            <a:endParaRPr kumimoji="1" lang="en-US" altLang="ja-JP" dirty="0"/>
          </a:p>
          <a:p>
            <a:endParaRPr kumimoji="1" lang="en-US" altLang="ja-JP" dirty="0"/>
          </a:p>
          <a:p>
            <a:r>
              <a:rPr kumimoji="1" lang="ja-JP" altLang="en-US"/>
              <a:t>住宅確保要配慮者居住支援法人</a:t>
            </a:r>
          </a:p>
        </p:txBody>
      </p:sp>
    </p:spTree>
    <p:extLst>
      <p:ext uri="{BB962C8B-B14F-4D97-AF65-F5344CB8AC3E}">
        <p14:creationId xmlns:p14="http://schemas.microsoft.com/office/powerpoint/2010/main" val="926077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6CE465-EB0C-9144-8429-DCCA6A2BB31A}"/>
              </a:ext>
            </a:extLst>
          </p:cNvPr>
          <p:cNvSpPr>
            <a:spLocks noGrp="1"/>
          </p:cNvSpPr>
          <p:nvPr>
            <p:ph type="title"/>
          </p:nvPr>
        </p:nvSpPr>
        <p:spPr/>
        <p:txBody>
          <a:bodyPr/>
          <a:lstStyle/>
          <a:p>
            <a:r>
              <a:rPr kumimoji="1" lang="ja-JP" altLang="en-US"/>
              <a:t>空家等管理活用支援法人</a:t>
            </a:r>
          </a:p>
        </p:txBody>
      </p:sp>
      <p:pic>
        <p:nvPicPr>
          <p:cNvPr id="5" name="コンテンツ プレースホルダー 4">
            <a:extLst>
              <a:ext uri="{FF2B5EF4-FFF2-40B4-BE49-F238E27FC236}">
                <a16:creationId xmlns:a16="http://schemas.microsoft.com/office/drawing/2014/main" id="{B2D7439E-1A63-5F4D-192A-57566BE1EF44}"/>
              </a:ext>
            </a:extLst>
          </p:cNvPr>
          <p:cNvPicPr>
            <a:picLocks noGrp="1" noChangeAspect="1"/>
          </p:cNvPicPr>
          <p:nvPr>
            <p:ph idx="1"/>
          </p:nvPr>
        </p:nvPicPr>
        <p:blipFill>
          <a:blip r:embed="rId2"/>
          <a:stretch>
            <a:fillRect/>
          </a:stretch>
        </p:blipFill>
        <p:spPr>
          <a:xfrm>
            <a:off x="825147" y="790575"/>
            <a:ext cx="7493705" cy="5187950"/>
          </a:xfrm>
        </p:spPr>
      </p:pic>
    </p:spTree>
    <p:extLst>
      <p:ext uri="{BB962C8B-B14F-4D97-AF65-F5344CB8AC3E}">
        <p14:creationId xmlns:p14="http://schemas.microsoft.com/office/powerpoint/2010/main" val="2725419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6CF3929-5765-0A3A-159D-05D941FA786C}"/>
              </a:ext>
            </a:extLst>
          </p:cNvPr>
          <p:cNvSpPr>
            <a:spLocks noGrp="1"/>
          </p:cNvSpPr>
          <p:nvPr>
            <p:ph type="title"/>
          </p:nvPr>
        </p:nvSpPr>
        <p:spPr/>
        <p:txBody>
          <a:bodyPr/>
          <a:lstStyle/>
          <a:p>
            <a:r>
              <a:rPr kumimoji="1" lang="ja-JP" altLang="en-US"/>
              <a:t>地域再生推進法人</a:t>
            </a:r>
          </a:p>
        </p:txBody>
      </p:sp>
      <p:pic>
        <p:nvPicPr>
          <p:cNvPr id="4" name="図 3">
            <a:extLst>
              <a:ext uri="{FF2B5EF4-FFF2-40B4-BE49-F238E27FC236}">
                <a16:creationId xmlns:a16="http://schemas.microsoft.com/office/drawing/2014/main" id="{A57F3874-27AE-EDD3-08E0-846007F9ABEB}"/>
              </a:ext>
            </a:extLst>
          </p:cNvPr>
          <p:cNvPicPr>
            <a:picLocks noChangeAspect="1"/>
          </p:cNvPicPr>
          <p:nvPr/>
        </p:nvPicPr>
        <p:blipFill>
          <a:blip r:embed="rId2"/>
          <a:stretch>
            <a:fillRect/>
          </a:stretch>
        </p:blipFill>
        <p:spPr>
          <a:xfrm>
            <a:off x="385905" y="1328156"/>
            <a:ext cx="7914053" cy="3920500"/>
          </a:xfrm>
          <a:prstGeom prst="rect">
            <a:avLst/>
          </a:prstGeom>
        </p:spPr>
      </p:pic>
    </p:spTree>
    <p:extLst>
      <p:ext uri="{BB962C8B-B14F-4D97-AF65-F5344CB8AC3E}">
        <p14:creationId xmlns:p14="http://schemas.microsoft.com/office/powerpoint/2010/main" val="34329969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CCE0768-418D-E22A-1743-9C417C663BC3}"/>
              </a:ext>
            </a:extLst>
          </p:cNvPr>
          <p:cNvSpPr>
            <a:spLocks noGrp="1"/>
          </p:cNvSpPr>
          <p:nvPr>
            <p:ph type="title"/>
          </p:nvPr>
        </p:nvSpPr>
        <p:spPr/>
        <p:txBody>
          <a:bodyPr/>
          <a:lstStyle/>
          <a:p>
            <a:r>
              <a:rPr kumimoji="1" lang="ja-JP" altLang="en-US"/>
              <a:t>都市再生推進法人</a:t>
            </a:r>
          </a:p>
        </p:txBody>
      </p:sp>
      <p:pic>
        <p:nvPicPr>
          <p:cNvPr id="5" name="コンテンツ プレースホルダー 4">
            <a:extLst>
              <a:ext uri="{FF2B5EF4-FFF2-40B4-BE49-F238E27FC236}">
                <a16:creationId xmlns:a16="http://schemas.microsoft.com/office/drawing/2014/main" id="{650EA9FA-BCC1-7BE5-15F2-B49E98F42435}"/>
              </a:ext>
            </a:extLst>
          </p:cNvPr>
          <p:cNvPicPr>
            <a:picLocks noGrp="1" noChangeAspect="1"/>
          </p:cNvPicPr>
          <p:nvPr>
            <p:ph idx="1"/>
          </p:nvPr>
        </p:nvPicPr>
        <p:blipFill>
          <a:blip r:embed="rId2"/>
          <a:stretch>
            <a:fillRect/>
          </a:stretch>
        </p:blipFill>
        <p:spPr>
          <a:xfrm>
            <a:off x="796511" y="653414"/>
            <a:ext cx="7550978" cy="5335905"/>
          </a:xfrm>
        </p:spPr>
      </p:pic>
    </p:spTree>
    <p:extLst>
      <p:ext uri="{BB962C8B-B14F-4D97-AF65-F5344CB8AC3E}">
        <p14:creationId xmlns:p14="http://schemas.microsoft.com/office/powerpoint/2010/main" val="4208053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B6E661-0115-957A-722C-B5936326E0FB}"/>
              </a:ext>
            </a:extLst>
          </p:cNvPr>
          <p:cNvSpPr>
            <a:spLocks noGrp="1"/>
          </p:cNvSpPr>
          <p:nvPr>
            <p:ph type="title"/>
          </p:nvPr>
        </p:nvSpPr>
        <p:spPr/>
        <p:txBody>
          <a:bodyPr>
            <a:normAutofit/>
          </a:bodyPr>
          <a:lstStyle/>
          <a:p>
            <a:r>
              <a:rPr kumimoji="1" lang="ja-JP" altLang="en-US"/>
              <a:t>所有者不明土地利用円滑化等推進法人</a:t>
            </a:r>
          </a:p>
        </p:txBody>
      </p:sp>
      <p:pic>
        <p:nvPicPr>
          <p:cNvPr id="5" name="コンテンツ プレースホルダー 4">
            <a:extLst>
              <a:ext uri="{FF2B5EF4-FFF2-40B4-BE49-F238E27FC236}">
                <a16:creationId xmlns:a16="http://schemas.microsoft.com/office/drawing/2014/main" id="{AA5A4418-B94B-03EF-7C1F-EF35CF70462F}"/>
              </a:ext>
            </a:extLst>
          </p:cNvPr>
          <p:cNvPicPr>
            <a:picLocks noGrp="1" noChangeAspect="1"/>
          </p:cNvPicPr>
          <p:nvPr>
            <p:ph idx="1"/>
          </p:nvPr>
        </p:nvPicPr>
        <p:blipFill>
          <a:blip r:embed="rId2"/>
          <a:stretch>
            <a:fillRect/>
          </a:stretch>
        </p:blipFill>
        <p:spPr>
          <a:xfrm>
            <a:off x="731811" y="799718"/>
            <a:ext cx="7680377" cy="5427345"/>
          </a:xfrm>
        </p:spPr>
      </p:pic>
    </p:spTree>
    <p:extLst>
      <p:ext uri="{BB962C8B-B14F-4D97-AF65-F5344CB8AC3E}">
        <p14:creationId xmlns:p14="http://schemas.microsoft.com/office/powerpoint/2010/main" val="14830493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D411A9-43A2-29C2-D960-ED087AE2BFB5}"/>
              </a:ext>
            </a:extLst>
          </p:cNvPr>
          <p:cNvSpPr>
            <a:spLocks noGrp="1"/>
          </p:cNvSpPr>
          <p:nvPr>
            <p:ph type="title"/>
          </p:nvPr>
        </p:nvSpPr>
        <p:spPr/>
        <p:txBody>
          <a:bodyPr>
            <a:normAutofit/>
          </a:bodyPr>
          <a:lstStyle/>
          <a:p>
            <a:r>
              <a:rPr kumimoji="1" lang="ja-JP" altLang="en-US"/>
              <a:t>住宅確保要配慮者居住支援法人</a:t>
            </a:r>
          </a:p>
        </p:txBody>
      </p:sp>
      <p:pic>
        <p:nvPicPr>
          <p:cNvPr id="5" name="コンテンツ プレースホルダー 4">
            <a:extLst>
              <a:ext uri="{FF2B5EF4-FFF2-40B4-BE49-F238E27FC236}">
                <a16:creationId xmlns:a16="http://schemas.microsoft.com/office/drawing/2014/main" id="{5AB87A2B-F4D3-9E23-7754-D2D1969404C1}"/>
              </a:ext>
            </a:extLst>
          </p:cNvPr>
          <p:cNvPicPr>
            <a:picLocks noGrp="1" noChangeAspect="1"/>
          </p:cNvPicPr>
          <p:nvPr>
            <p:ph idx="1"/>
          </p:nvPr>
        </p:nvPicPr>
        <p:blipFill>
          <a:blip r:embed="rId2"/>
          <a:stretch>
            <a:fillRect/>
          </a:stretch>
        </p:blipFill>
        <p:spPr>
          <a:xfrm>
            <a:off x="665459" y="799718"/>
            <a:ext cx="7813082" cy="5409057"/>
          </a:xfrm>
        </p:spPr>
      </p:pic>
    </p:spTree>
    <p:extLst>
      <p:ext uri="{BB962C8B-B14F-4D97-AF65-F5344CB8AC3E}">
        <p14:creationId xmlns:p14="http://schemas.microsoft.com/office/powerpoint/2010/main" val="3743674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98F759E-1AFF-D6E9-9A97-60051D5EC406}"/>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3094DFBD-23C6-DC57-E987-0228512FA942}"/>
              </a:ext>
            </a:extLst>
          </p:cNvPr>
          <p:cNvSpPr>
            <a:spLocks noGrp="1"/>
          </p:cNvSpPr>
          <p:nvPr>
            <p:ph idx="1"/>
          </p:nvPr>
        </p:nvSpPr>
        <p:spPr/>
        <p:txBody>
          <a:bodyPr>
            <a:normAutofit/>
          </a:bodyPr>
          <a:lstStyle/>
          <a:p>
            <a:pPr marL="0" indent="0">
              <a:buNone/>
            </a:pPr>
            <a:r>
              <a:rPr kumimoji="1" lang="ja-JP" altLang="en-US" sz="2000"/>
              <a:t>空家等管理活用支援法人以外にも多数の支援法人・推進法人制度が存在しています。</a:t>
            </a:r>
            <a:endParaRPr kumimoji="1" lang="en-US" altLang="ja-JP" sz="2000" dirty="0"/>
          </a:p>
          <a:p>
            <a:pPr marL="0" indent="0">
              <a:buNone/>
            </a:pPr>
            <a:endParaRPr lang="en-US" altLang="ja-JP" sz="2000" dirty="0"/>
          </a:p>
          <a:p>
            <a:pPr marL="0" indent="0">
              <a:buNone/>
            </a:pPr>
            <a:r>
              <a:rPr kumimoji="1" lang="ja-JP" altLang="en-US" sz="2000"/>
              <a:t>空家等管理活用支援法人の指定に難色を示されている場合は、</a:t>
            </a:r>
            <a:endParaRPr kumimoji="1" lang="en-US" altLang="ja-JP" sz="2000" dirty="0"/>
          </a:p>
          <a:p>
            <a:pPr marL="0" indent="0">
              <a:buNone/>
            </a:pPr>
            <a:r>
              <a:rPr lang="ja-JP" altLang="en-US" sz="2000"/>
              <a:t>それ以外の制度での指定・実績づくりも空家等管理活用支援法人の指定に向けての戦略になります。</a:t>
            </a:r>
            <a:endParaRPr lang="en-US" altLang="ja-JP" sz="2000" dirty="0"/>
          </a:p>
          <a:p>
            <a:pPr marL="0" indent="0">
              <a:buNone/>
            </a:pPr>
            <a:endParaRPr kumimoji="1" lang="en-US" altLang="ja-JP" sz="2000" dirty="0"/>
          </a:p>
          <a:p>
            <a:pPr marL="0" indent="0" algn="ctr">
              <a:buNone/>
            </a:pPr>
            <a:r>
              <a:rPr kumimoji="1" lang="ja-JP" altLang="en-US" sz="2000">
                <a:solidFill>
                  <a:srgbClr val="FF0000"/>
                </a:solidFill>
              </a:rPr>
              <a:t>多くの方が知らない制度だからこそ、</a:t>
            </a:r>
            <a:endParaRPr kumimoji="1" lang="en-US" altLang="ja-JP" sz="2000" dirty="0">
              <a:solidFill>
                <a:srgbClr val="FF0000"/>
              </a:solidFill>
            </a:endParaRPr>
          </a:p>
          <a:p>
            <a:pPr marL="0" indent="0" algn="ctr">
              <a:buNone/>
            </a:pPr>
            <a:r>
              <a:rPr kumimoji="1" lang="ja-JP" altLang="en-US" sz="2000">
                <a:solidFill>
                  <a:srgbClr val="FF0000"/>
                </a:solidFill>
              </a:rPr>
              <a:t>他団体が指定に向けて動き出す前に</a:t>
            </a:r>
            <a:endParaRPr kumimoji="1" lang="en-US" altLang="ja-JP" sz="2000" dirty="0">
              <a:solidFill>
                <a:srgbClr val="FF0000"/>
              </a:solidFill>
            </a:endParaRPr>
          </a:p>
          <a:p>
            <a:pPr marL="0" indent="0" algn="ctr">
              <a:buNone/>
            </a:pPr>
            <a:r>
              <a:rPr kumimoji="1" lang="ja-JP" altLang="en-US" sz="2000">
                <a:solidFill>
                  <a:srgbClr val="FF0000"/>
                </a:solidFill>
              </a:rPr>
              <a:t>空き家アドバイザー協議会支部で指定を受けることが、</a:t>
            </a:r>
            <a:endParaRPr kumimoji="1" lang="en-US" altLang="ja-JP" sz="2000" dirty="0">
              <a:solidFill>
                <a:srgbClr val="FF0000"/>
              </a:solidFill>
            </a:endParaRPr>
          </a:p>
          <a:p>
            <a:pPr marL="0" indent="0" algn="ctr">
              <a:buNone/>
            </a:pPr>
            <a:r>
              <a:rPr kumimoji="1" lang="ja-JP" altLang="en-US" sz="2000">
                <a:solidFill>
                  <a:srgbClr val="FF0000"/>
                </a:solidFill>
              </a:rPr>
              <a:t>他団体との差別化に繋がります！</a:t>
            </a:r>
            <a:endParaRPr kumimoji="1" lang="en-US" altLang="ja-JP" sz="2000" dirty="0">
              <a:solidFill>
                <a:srgbClr val="FF0000"/>
              </a:solidFill>
            </a:endParaRPr>
          </a:p>
          <a:p>
            <a:pPr marL="0" indent="0" algn="ctr">
              <a:buNone/>
            </a:pPr>
            <a:endParaRPr lang="en-US" altLang="ja-JP" sz="2000" dirty="0">
              <a:solidFill>
                <a:srgbClr val="FF0000"/>
              </a:solidFill>
            </a:endParaRPr>
          </a:p>
          <a:p>
            <a:pPr marL="0" indent="0" algn="ctr">
              <a:buNone/>
            </a:pPr>
            <a:r>
              <a:rPr lang="ja-JP" altLang="en-US" sz="2000">
                <a:solidFill>
                  <a:srgbClr val="FF0000"/>
                </a:solidFill>
              </a:rPr>
              <a:t>指定に向けて、支部にて協議いただく材料としてご活用下さい！</a:t>
            </a:r>
            <a:endParaRPr kumimoji="1" lang="ja-JP" altLang="en-US" sz="2000">
              <a:solidFill>
                <a:srgbClr val="FF0000"/>
              </a:solidFill>
            </a:endParaRPr>
          </a:p>
        </p:txBody>
      </p:sp>
    </p:spTree>
    <p:extLst>
      <p:ext uri="{BB962C8B-B14F-4D97-AF65-F5344CB8AC3E}">
        <p14:creationId xmlns:p14="http://schemas.microsoft.com/office/powerpoint/2010/main" val="428320735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3286</TotalTime>
  <Words>583</Words>
  <Application>Microsoft Macintosh PowerPoint</Application>
  <PresentationFormat>画面に合わせる (4:3)</PresentationFormat>
  <Paragraphs>58</Paragraphs>
  <Slides>18</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18</vt:i4>
      </vt:variant>
    </vt:vector>
  </HeadingPairs>
  <TitlesOfParts>
    <vt:vector size="24" baseType="lpstr">
      <vt:lpstr>ＭＳ ゴシック</vt:lpstr>
      <vt:lpstr>游ゴシック</vt:lpstr>
      <vt:lpstr>Arial</vt:lpstr>
      <vt:lpstr>Calibri</vt:lpstr>
      <vt:lpstr>Calibri Light</vt:lpstr>
      <vt:lpstr>Office テーマ</vt:lpstr>
      <vt:lpstr> 一般社団法人 全国空き家アドバイザー協議会　　　○○県○○支部  令和６年４月度例会 学習プログラム用 （過去の例会資料も参考にしてください）</vt:lpstr>
      <vt:lpstr>二地域居住とは</vt:lpstr>
      <vt:lpstr>二地域居住のメリット</vt:lpstr>
      <vt:lpstr>二地域居住の事例（抜粋）</vt:lpstr>
      <vt:lpstr>（参考データ）</vt:lpstr>
      <vt:lpstr>（参考データ）</vt:lpstr>
      <vt:lpstr>（参考データ）</vt:lpstr>
      <vt:lpstr>PowerPoint プレゼンテーション</vt:lpstr>
      <vt:lpstr>PowerPoint プレゼンテーション</vt:lpstr>
      <vt:lpstr>PowerPoint プレゼンテーション</vt:lpstr>
      <vt:lpstr>今後の流れ</vt:lpstr>
      <vt:lpstr>その他、法人の指定制度について</vt:lpstr>
      <vt:lpstr>空家等管理活用支援法人</vt:lpstr>
      <vt:lpstr>地域再生推進法人</vt:lpstr>
      <vt:lpstr>都市再生推進法人</vt:lpstr>
      <vt:lpstr>所有者不明土地利用円滑化等推進法人</vt:lpstr>
      <vt:lpstr>住宅確保要配慮者居住支援法人</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16</cp:revision>
  <dcterms:created xsi:type="dcterms:W3CDTF">2021-02-04T05:15:42Z</dcterms:created>
  <dcterms:modified xsi:type="dcterms:W3CDTF">2024-04-03T05:41:58Z</dcterms:modified>
</cp:coreProperties>
</file>