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1874" r:id="rId2"/>
    <p:sldId id="1887" r:id="rId3"/>
    <p:sldId id="1888" r:id="rId4"/>
    <p:sldId id="1875" r:id="rId5"/>
    <p:sldId id="1876" r:id="rId6"/>
    <p:sldId id="1877" r:id="rId7"/>
    <p:sldId id="1878" r:id="rId8"/>
    <p:sldId id="1880" r:id="rId9"/>
    <p:sldId id="1882" r:id="rId10"/>
    <p:sldId id="1889" r:id="rId11"/>
    <p:sldId id="1883" r:id="rId12"/>
    <p:sldId id="1881" r:id="rId13"/>
    <p:sldId id="1884" r:id="rId14"/>
    <p:sldId id="1885" r:id="rId15"/>
    <p:sldId id="188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59"/>
    <p:restoredTop sz="96327"/>
  </p:normalViewPr>
  <p:slideViewPr>
    <p:cSldViewPr snapToGrid="0" snapToObjects="1">
      <p:cViewPr varScale="1">
        <p:scale>
          <a:sx n="127" d="100"/>
          <a:sy n="127" d="100"/>
        </p:scale>
        <p:origin x="13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2024/4/30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令和６年５月度例会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相続土地国庫帰属制度について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47B053-C763-27C9-95B6-CD92BFC429A9}"/>
              </a:ext>
            </a:extLst>
          </p:cNvPr>
          <p:cNvSpPr>
            <a:spLocks noGrp="1"/>
          </p:cNvSpPr>
          <p:nvPr>
            <p:ph type="title"/>
          </p:nvPr>
        </p:nvSpPr>
        <p:spPr/>
        <p:txBody>
          <a:bodyPr/>
          <a:lstStyle/>
          <a:p>
            <a:r>
              <a:rPr kumimoji="1" lang="ja-JP" altLang="en-US"/>
              <a:t>相続した不動産を放置することで、</a:t>
            </a:r>
          </a:p>
        </p:txBody>
      </p:sp>
      <p:sp>
        <p:nvSpPr>
          <p:cNvPr id="3" name="コンテンツ プレースホルダー 2">
            <a:extLst>
              <a:ext uri="{FF2B5EF4-FFF2-40B4-BE49-F238E27FC236}">
                <a16:creationId xmlns:a16="http://schemas.microsoft.com/office/drawing/2014/main" id="{F7C14723-CF31-A4BE-01D0-8E7862B8C7FF}"/>
              </a:ext>
            </a:extLst>
          </p:cNvPr>
          <p:cNvSpPr>
            <a:spLocks noGrp="1"/>
          </p:cNvSpPr>
          <p:nvPr>
            <p:ph idx="1"/>
          </p:nvPr>
        </p:nvSpPr>
        <p:spPr/>
        <p:txBody>
          <a:bodyPr/>
          <a:lstStyle/>
          <a:p>
            <a:r>
              <a:rPr kumimoji="1" lang="ja-JP" altLang="en-US"/>
              <a:t>固定資産税がかかり続ける</a:t>
            </a:r>
            <a:endParaRPr kumimoji="1" lang="en-US" altLang="ja-JP" dirty="0"/>
          </a:p>
          <a:p>
            <a:endParaRPr lang="en-US" altLang="ja-JP" dirty="0"/>
          </a:p>
          <a:p>
            <a:r>
              <a:rPr lang="ja-JP" altLang="en-US"/>
              <a:t>建物の管理費用がかかる</a:t>
            </a:r>
            <a:endParaRPr lang="en-US" altLang="ja-JP" dirty="0"/>
          </a:p>
          <a:p>
            <a:endParaRPr kumimoji="1" lang="en-US" altLang="ja-JP" dirty="0"/>
          </a:p>
          <a:p>
            <a:r>
              <a:rPr kumimoji="1" lang="ja-JP" altLang="en-US"/>
              <a:t>水道、電気等の基本料金がかかる</a:t>
            </a:r>
            <a:endParaRPr kumimoji="1" lang="en-US" altLang="ja-JP" dirty="0"/>
          </a:p>
          <a:p>
            <a:endParaRPr lang="en-US" altLang="ja-JP" dirty="0"/>
          </a:p>
          <a:p>
            <a:r>
              <a:rPr kumimoji="1" lang="ja-JP" altLang="en-US"/>
              <a:t>保険料がかかる</a:t>
            </a:r>
            <a:endParaRPr kumimoji="1" lang="en-US" altLang="ja-JP" dirty="0"/>
          </a:p>
          <a:p>
            <a:endParaRPr lang="en-US" altLang="ja-JP" dirty="0"/>
          </a:p>
          <a:p>
            <a:pPr marL="0" indent="0">
              <a:buNone/>
            </a:pPr>
            <a:r>
              <a:rPr kumimoji="1" lang="ja-JP" altLang="en-US"/>
              <a:t>などのデメリットが多く発生します。</a:t>
            </a:r>
            <a:endParaRPr kumimoji="1" lang="en-US" altLang="ja-JP" dirty="0"/>
          </a:p>
        </p:txBody>
      </p:sp>
    </p:spTree>
    <p:extLst>
      <p:ext uri="{BB962C8B-B14F-4D97-AF65-F5344CB8AC3E}">
        <p14:creationId xmlns:p14="http://schemas.microsoft.com/office/powerpoint/2010/main" val="1078210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1AF40-A517-6A50-BEFA-95A445A0D313}"/>
              </a:ext>
            </a:extLst>
          </p:cNvPr>
          <p:cNvSpPr>
            <a:spLocks noGrp="1"/>
          </p:cNvSpPr>
          <p:nvPr>
            <p:ph type="title"/>
          </p:nvPr>
        </p:nvSpPr>
        <p:spPr/>
        <p:txBody>
          <a:bodyPr/>
          <a:lstStyle/>
          <a:p>
            <a:r>
              <a:rPr kumimoji="1" lang="ja-JP" altLang="en-US"/>
              <a:t>不要な不動産手放すには、</a:t>
            </a:r>
          </a:p>
        </p:txBody>
      </p:sp>
      <p:sp>
        <p:nvSpPr>
          <p:cNvPr id="3" name="コンテンツ プレースホルダー 2">
            <a:extLst>
              <a:ext uri="{FF2B5EF4-FFF2-40B4-BE49-F238E27FC236}">
                <a16:creationId xmlns:a16="http://schemas.microsoft.com/office/drawing/2014/main" id="{09FAD16F-5BD2-8F8D-B4A0-480271835157}"/>
              </a:ext>
            </a:extLst>
          </p:cNvPr>
          <p:cNvSpPr>
            <a:spLocks noGrp="1"/>
          </p:cNvSpPr>
          <p:nvPr>
            <p:ph idx="1"/>
          </p:nvPr>
        </p:nvSpPr>
        <p:spPr>
          <a:xfrm>
            <a:off x="628650" y="791154"/>
            <a:ext cx="8354576" cy="5187026"/>
          </a:xfrm>
        </p:spPr>
        <p:txBody>
          <a:bodyPr/>
          <a:lstStyle/>
          <a:p>
            <a:pPr marL="0" indent="0">
              <a:buNone/>
            </a:pPr>
            <a:r>
              <a:rPr kumimoji="1" lang="en-US" altLang="ja-JP" dirty="0">
                <a:solidFill>
                  <a:srgbClr val="FF0000"/>
                </a:solidFill>
              </a:rPr>
              <a:t>①</a:t>
            </a:r>
            <a:r>
              <a:rPr kumimoji="1" lang="ja-JP" altLang="en-US">
                <a:solidFill>
                  <a:srgbClr val="FF0000"/>
                </a:solidFill>
              </a:rPr>
              <a:t>売却する</a:t>
            </a:r>
            <a:endParaRPr lang="en-US" altLang="ja-JP" dirty="0">
              <a:solidFill>
                <a:srgbClr val="FF0000"/>
              </a:solidFill>
            </a:endParaRPr>
          </a:p>
          <a:p>
            <a:pPr marL="0" indent="0">
              <a:buNone/>
            </a:pPr>
            <a:r>
              <a:rPr kumimoji="1" lang="ja-JP" altLang="en-US" sz="2000"/>
              <a:t>相手：民間法人や個人（隣接の方が多い）</a:t>
            </a:r>
            <a:endParaRPr kumimoji="1" lang="en-US" altLang="ja-JP" sz="2000" dirty="0"/>
          </a:p>
          <a:p>
            <a:pPr marL="0" indent="0">
              <a:buNone/>
            </a:pPr>
            <a:r>
              <a:rPr lang="ja-JP" altLang="en-US" sz="2000"/>
              <a:t>売却のため、建物込みで売却も可能</a:t>
            </a:r>
            <a:endParaRPr lang="en-US" altLang="ja-JP" sz="2000" dirty="0"/>
          </a:p>
          <a:p>
            <a:pPr marL="0" indent="0">
              <a:buNone/>
            </a:pPr>
            <a:endParaRPr kumimoji="1" lang="en-US" altLang="ja-JP" dirty="0"/>
          </a:p>
          <a:p>
            <a:pPr marL="0" indent="0">
              <a:buNone/>
            </a:pPr>
            <a:r>
              <a:rPr lang="en-US" altLang="ja-JP" dirty="0">
                <a:solidFill>
                  <a:srgbClr val="FF0000"/>
                </a:solidFill>
              </a:rPr>
              <a:t>②</a:t>
            </a:r>
            <a:r>
              <a:rPr lang="ja-JP" altLang="en-US">
                <a:solidFill>
                  <a:srgbClr val="FF0000"/>
                </a:solidFill>
              </a:rPr>
              <a:t>引き取ってもらう</a:t>
            </a:r>
            <a:endParaRPr lang="en-US" altLang="ja-JP" dirty="0">
              <a:solidFill>
                <a:srgbClr val="FF0000"/>
              </a:solidFill>
            </a:endParaRPr>
          </a:p>
          <a:p>
            <a:pPr marL="0" indent="0">
              <a:buNone/>
            </a:pPr>
            <a:r>
              <a:rPr kumimoji="1" lang="ja-JP" altLang="en-US" sz="2000"/>
              <a:t>相手：国・地方公共団体・民間法人等</a:t>
            </a:r>
            <a:endParaRPr kumimoji="1" lang="en-US" altLang="ja-JP" sz="2000" dirty="0"/>
          </a:p>
          <a:p>
            <a:pPr marL="0" indent="0">
              <a:buNone/>
            </a:pPr>
            <a:r>
              <a:rPr lang="ja-JP" altLang="en-US" sz="2000"/>
              <a:t>引き取り手によって、土地建物、土地のみなど</a:t>
            </a:r>
            <a:r>
              <a:rPr kumimoji="1" lang="ja-JP" altLang="en-US" sz="2000"/>
              <a:t>引き取ってもらえるものが異なります。</a:t>
            </a:r>
            <a:endParaRPr kumimoji="1" lang="en-US" altLang="ja-JP" sz="2000" dirty="0"/>
          </a:p>
          <a:p>
            <a:pPr marL="0" indent="0">
              <a:buNone/>
            </a:pPr>
            <a:endParaRPr lang="en-US" altLang="ja-JP" dirty="0"/>
          </a:p>
          <a:p>
            <a:pPr marL="0" indent="0">
              <a:buNone/>
            </a:pPr>
            <a:r>
              <a:rPr lang="ja-JP" altLang="en-US" sz="2400" u="sng"/>
              <a:t>→今回のテーマである「相続土地国庫帰属制度」は　　　相続した不要な土地を国に有料で引き取ってもらうことができるかもしれない制度です。</a:t>
            </a:r>
            <a:endParaRPr lang="en-US" altLang="ja-JP" sz="2400" u="sng" dirty="0"/>
          </a:p>
        </p:txBody>
      </p:sp>
    </p:spTree>
    <p:extLst>
      <p:ext uri="{BB962C8B-B14F-4D97-AF65-F5344CB8AC3E}">
        <p14:creationId xmlns:p14="http://schemas.microsoft.com/office/powerpoint/2010/main" val="224073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1C3579-F9F1-B77B-F5A7-77B1C1A7BC4A}"/>
              </a:ext>
            </a:extLst>
          </p:cNvPr>
          <p:cNvSpPr>
            <a:spLocks noGrp="1"/>
          </p:cNvSpPr>
          <p:nvPr>
            <p:ph type="title"/>
          </p:nvPr>
        </p:nvSpPr>
        <p:spPr/>
        <p:txBody>
          <a:bodyPr/>
          <a:lstStyle/>
          <a:p>
            <a:r>
              <a:rPr kumimoji="1" lang="ja-JP" altLang="en-US"/>
              <a:t>相続土地国庫帰属制度とは</a:t>
            </a:r>
          </a:p>
        </p:txBody>
      </p:sp>
      <p:sp>
        <p:nvSpPr>
          <p:cNvPr id="3" name="コンテンツ プレースホルダー 2">
            <a:extLst>
              <a:ext uri="{FF2B5EF4-FFF2-40B4-BE49-F238E27FC236}">
                <a16:creationId xmlns:a16="http://schemas.microsoft.com/office/drawing/2014/main" id="{599C9746-581C-3D95-94B4-072E94E69AAC}"/>
              </a:ext>
            </a:extLst>
          </p:cNvPr>
          <p:cNvSpPr>
            <a:spLocks noGrp="1"/>
          </p:cNvSpPr>
          <p:nvPr>
            <p:ph idx="1"/>
          </p:nvPr>
        </p:nvSpPr>
        <p:spPr/>
        <p:txBody>
          <a:bodyPr>
            <a:normAutofit/>
          </a:bodyPr>
          <a:lstStyle/>
          <a:p>
            <a:pPr marL="0" indent="0">
              <a:buNone/>
            </a:pPr>
            <a:r>
              <a:rPr kumimoji="1" lang="ja-JP" altLang="en-US" sz="2400"/>
              <a:t>相続した不動産（土地のみ）が不要</a:t>
            </a:r>
            <a:r>
              <a:rPr lang="ja-JP" altLang="en-US" sz="2400"/>
              <a:t>な</a:t>
            </a:r>
            <a:r>
              <a:rPr kumimoji="1" lang="ja-JP" altLang="en-US" sz="2400"/>
              <a:t>場合、</a:t>
            </a:r>
            <a:endParaRPr kumimoji="1" lang="en-US" altLang="ja-JP" sz="2400" dirty="0"/>
          </a:p>
          <a:p>
            <a:pPr marL="0" indent="0">
              <a:buNone/>
            </a:pPr>
            <a:r>
              <a:rPr lang="ja-JP" altLang="en-US" sz="2400"/>
              <a:t>国に返還できる制度のことです。</a:t>
            </a:r>
            <a:endParaRPr lang="en-US" altLang="ja-JP" sz="2400" dirty="0"/>
          </a:p>
          <a:p>
            <a:pPr marL="0" indent="0">
              <a:buNone/>
            </a:pPr>
            <a:endParaRPr kumimoji="1" lang="en-US" altLang="ja-JP" sz="2400" dirty="0"/>
          </a:p>
          <a:p>
            <a:pPr marL="0" indent="0">
              <a:buNone/>
            </a:pPr>
            <a:r>
              <a:rPr lang="en-US" altLang="ja-JP" sz="2400" dirty="0"/>
              <a:t>2023</a:t>
            </a:r>
            <a:r>
              <a:rPr lang="ja-JP" altLang="en-US" sz="2400"/>
              <a:t>年</a:t>
            </a:r>
            <a:r>
              <a:rPr lang="en-US" altLang="ja-JP" sz="2400" dirty="0"/>
              <a:t>4</a:t>
            </a:r>
            <a:r>
              <a:rPr lang="ja-JP" altLang="en-US" sz="2400"/>
              <a:t>月からスタートした制度で、</a:t>
            </a:r>
            <a:endParaRPr lang="en-US" altLang="ja-JP" sz="2400" dirty="0"/>
          </a:p>
          <a:p>
            <a:pPr marL="0" indent="0">
              <a:buNone/>
            </a:pPr>
            <a:r>
              <a:rPr kumimoji="1" lang="ja-JP" altLang="en-US" sz="2400"/>
              <a:t>制度施行から約</a:t>
            </a:r>
            <a:r>
              <a:rPr kumimoji="1" lang="en-US" altLang="ja-JP" sz="2400" dirty="0"/>
              <a:t>1</a:t>
            </a:r>
            <a:r>
              <a:rPr kumimoji="1" lang="ja-JP" altLang="en-US" sz="2400"/>
              <a:t>年が経過しました。</a:t>
            </a:r>
            <a:endParaRPr kumimoji="1" lang="en-US" altLang="ja-JP" sz="2400" dirty="0"/>
          </a:p>
          <a:p>
            <a:pPr marL="0" indent="0">
              <a:buNone/>
            </a:pPr>
            <a:endParaRPr lang="en-US" altLang="ja-JP" sz="2400" dirty="0"/>
          </a:p>
          <a:p>
            <a:pPr marL="0" indent="0">
              <a:buNone/>
            </a:pPr>
            <a:r>
              <a:rPr lang="ja-JP" altLang="en-US" sz="2400"/>
              <a:t>こちらの制度は、</a:t>
            </a:r>
            <a:r>
              <a:rPr lang="en-US" altLang="ja-JP" sz="2400" dirty="0"/>
              <a:t>10</a:t>
            </a:r>
            <a:r>
              <a:rPr lang="ja-JP" altLang="en-US" sz="2400"/>
              <a:t>年前、</a:t>
            </a:r>
            <a:r>
              <a:rPr lang="en-US" altLang="ja-JP" sz="2400" dirty="0"/>
              <a:t>20</a:t>
            </a:r>
            <a:r>
              <a:rPr lang="ja-JP" altLang="en-US" sz="2400"/>
              <a:t>年前にでも相続した土地　に対しても使える制度となります。</a:t>
            </a:r>
            <a:endParaRPr kumimoji="1" lang="ja-JP" altLang="en-US" sz="2400"/>
          </a:p>
        </p:txBody>
      </p:sp>
    </p:spTree>
    <p:extLst>
      <p:ext uri="{BB962C8B-B14F-4D97-AF65-F5344CB8AC3E}">
        <p14:creationId xmlns:p14="http://schemas.microsoft.com/office/powerpoint/2010/main" val="354843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AC8D6E-84E1-6835-B80D-D4D5EEE9CCDB}"/>
              </a:ext>
            </a:extLst>
          </p:cNvPr>
          <p:cNvSpPr>
            <a:spLocks noGrp="1"/>
          </p:cNvSpPr>
          <p:nvPr>
            <p:ph type="title"/>
          </p:nvPr>
        </p:nvSpPr>
        <p:spPr/>
        <p:txBody>
          <a:bodyPr/>
          <a:lstStyle/>
          <a:p>
            <a:r>
              <a:rPr kumimoji="1" lang="ja-JP" altLang="en-US"/>
              <a:t>制度のメリット・デメリットについて</a:t>
            </a:r>
          </a:p>
        </p:txBody>
      </p:sp>
      <p:sp>
        <p:nvSpPr>
          <p:cNvPr id="3" name="コンテンツ プレースホルダー 2">
            <a:extLst>
              <a:ext uri="{FF2B5EF4-FFF2-40B4-BE49-F238E27FC236}">
                <a16:creationId xmlns:a16="http://schemas.microsoft.com/office/drawing/2014/main" id="{9845F870-08D4-1897-F85E-29167F2007FE}"/>
              </a:ext>
            </a:extLst>
          </p:cNvPr>
          <p:cNvSpPr>
            <a:spLocks noGrp="1"/>
          </p:cNvSpPr>
          <p:nvPr>
            <p:ph idx="1"/>
          </p:nvPr>
        </p:nvSpPr>
        <p:spPr>
          <a:xfrm>
            <a:off x="628650" y="791153"/>
            <a:ext cx="7886700" cy="5629743"/>
          </a:xfrm>
        </p:spPr>
        <p:txBody>
          <a:bodyPr>
            <a:normAutofit/>
          </a:bodyPr>
          <a:lstStyle/>
          <a:p>
            <a:pPr marL="0" indent="0">
              <a:buNone/>
            </a:pPr>
            <a:r>
              <a:rPr kumimoji="1" lang="en-US" altLang="ja-JP" dirty="0"/>
              <a:t>【</a:t>
            </a:r>
            <a:r>
              <a:rPr kumimoji="1" lang="ja-JP" altLang="en-US"/>
              <a:t>メリット</a:t>
            </a:r>
            <a:r>
              <a:rPr kumimoji="1" lang="en-US" altLang="ja-JP" dirty="0"/>
              <a:t>】</a:t>
            </a:r>
          </a:p>
          <a:p>
            <a:pPr marL="0" indent="0">
              <a:buNone/>
            </a:pPr>
            <a:r>
              <a:rPr kumimoji="1" lang="ja-JP" altLang="en-US" sz="1600"/>
              <a:t>・相続放棄と異なり、プラスの財産は引き継げ、</a:t>
            </a:r>
            <a:r>
              <a:rPr lang="ja-JP" altLang="en-US" sz="1600"/>
              <a:t>いらない土地のみを手放すことが</a:t>
            </a:r>
            <a:endParaRPr lang="en-US" altLang="ja-JP" sz="1600" dirty="0"/>
          </a:p>
          <a:p>
            <a:pPr marL="0" indent="0">
              <a:buNone/>
            </a:pPr>
            <a:r>
              <a:rPr lang="ja-JP" altLang="en-US" sz="1600"/>
              <a:t>　できる可能性がある。</a:t>
            </a:r>
            <a:endParaRPr lang="en-US" altLang="ja-JP" sz="1600" dirty="0"/>
          </a:p>
          <a:p>
            <a:pPr marL="0" indent="0">
              <a:buNone/>
            </a:pPr>
            <a:endParaRPr kumimoji="1" lang="en-US" altLang="ja-JP" sz="1600" dirty="0"/>
          </a:p>
          <a:p>
            <a:pPr marL="0" indent="0">
              <a:buNone/>
            </a:pPr>
            <a:r>
              <a:rPr lang="ja-JP" altLang="en-US" sz="1600"/>
              <a:t>・返還先が国であるため、不動産を手放した後のトラブルが起きる可能性が低い</a:t>
            </a:r>
            <a:endParaRPr lang="en-US" altLang="ja-JP" sz="1600" dirty="0"/>
          </a:p>
          <a:p>
            <a:pPr marL="0" indent="0">
              <a:buNone/>
            </a:pPr>
            <a:endParaRPr kumimoji="1" lang="en-US" altLang="ja-JP" sz="1600" dirty="0"/>
          </a:p>
          <a:p>
            <a:pPr marL="0" indent="0">
              <a:buNone/>
            </a:pPr>
            <a:r>
              <a:rPr lang="ja-JP" altLang="en-US" sz="1600"/>
              <a:t>・返還していることで、安全管理等の義務から手離れできる</a:t>
            </a:r>
            <a:endParaRPr kumimoji="1" lang="en-US" altLang="ja-JP" sz="1600" dirty="0"/>
          </a:p>
          <a:p>
            <a:pPr marL="0" indent="0">
              <a:buNone/>
            </a:pPr>
            <a:endParaRPr kumimoji="1" lang="en-US" altLang="ja-JP" dirty="0"/>
          </a:p>
          <a:p>
            <a:pPr marL="0" indent="0">
              <a:buNone/>
            </a:pPr>
            <a:r>
              <a:rPr kumimoji="1" lang="en-US" altLang="ja-JP" dirty="0"/>
              <a:t>【</a:t>
            </a:r>
            <a:r>
              <a:rPr kumimoji="1" lang="ja-JP" altLang="en-US"/>
              <a:t>デメリット</a:t>
            </a:r>
            <a:r>
              <a:rPr kumimoji="1" lang="en-US" altLang="ja-JP" dirty="0"/>
              <a:t>】</a:t>
            </a:r>
          </a:p>
          <a:p>
            <a:pPr marL="0" indent="0">
              <a:buNone/>
            </a:pPr>
            <a:r>
              <a:rPr kumimoji="1" lang="ja-JP" altLang="en-US" sz="1600"/>
              <a:t>・手間、時間、お金がかかる</a:t>
            </a:r>
            <a:endParaRPr kumimoji="1" lang="en-US" altLang="ja-JP" sz="1600" dirty="0"/>
          </a:p>
          <a:p>
            <a:pPr marL="0" indent="0">
              <a:buNone/>
            </a:pPr>
            <a:endParaRPr lang="en-US" altLang="ja-JP" sz="1600" dirty="0"/>
          </a:p>
          <a:p>
            <a:pPr marL="0" indent="0">
              <a:buNone/>
            </a:pPr>
            <a:r>
              <a:rPr lang="ja-JP" altLang="en-US" sz="1600"/>
              <a:t>・帰属させるための要件が厳しい</a:t>
            </a:r>
            <a:endParaRPr kumimoji="1" lang="en-US" altLang="ja-JP" sz="1600" dirty="0"/>
          </a:p>
          <a:p>
            <a:pPr marL="0" indent="0">
              <a:buNone/>
            </a:pPr>
            <a:endParaRPr lang="en-US" altLang="ja-JP" sz="1600" dirty="0"/>
          </a:p>
          <a:p>
            <a:pPr marL="0" indent="0">
              <a:buNone/>
            </a:pPr>
            <a:r>
              <a:rPr kumimoji="1" lang="ja-JP" altLang="en-US" sz="1600"/>
              <a:t>・審査期間が非常に長い（現状　半年</a:t>
            </a:r>
            <a:r>
              <a:rPr kumimoji="1" lang="en-US" altLang="ja-JP" sz="1600" dirty="0"/>
              <a:t>〜1</a:t>
            </a:r>
            <a:r>
              <a:rPr kumimoji="1" lang="ja-JP" altLang="en-US" sz="1600"/>
              <a:t>年程度）</a:t>
            </a:r>
            <a:endParaRPr kumimoji="1" lang="en-US" altLang="ja-JP" sz="1600" dirty="0"/>
          </a:p>
        </p:txBody>
      </p:sp>
    </p:spTree>
    <p:extLst>
      <p:ext uri="{BB962C8B-B14F-4D97-AF65-F5344CB8AC3E}">
        <p14:creationId xmlns:p14="http://schemas.microsoft.com/office/powerpoint/2010/main" val="122066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02F068-B800-5D04-8DC4-4715D75C4DFA}"/>
              </a:ext>
            </a:extLst>
          </p:cNvPr>
          <p:cNvSpPr>
            <a:spLocks noGrp="1"/>
          </p:cNvSpPr>
          <p:nvPr>
            <p:ph type="title"/>
          </p:nvPr>
        </p:nvSpPr>
        <p:spPr/>
        <p:txBody>
          <a:bodyPr/>
          <a:lstStyle/>
          <a:p>
            <a:endParaRPr kumimoji="1" lang="ja-JP" altLang="en-US"/>
          </a:p>
        </p:txBody>
      </p:sp>
      <p:sp>
        <p:nvSpPr>
          <p:cNvPr id="8" name="コンテンツ プレースホルダー 7">
            <a:extLst>
              <a:ext uri="{FF2B5EF4-FFF2-40B4-BE49-F238E27FC236}">
                <a16:creationId xmlns:a16="http://schemas.microsoft.com/office/drawing/2014/main" id="{A63014DD-DA87-2BFD-3183-E1B9BD45EBBB}"/>
              </a:ext>
            </a:extLst>
          </p:cNvPr>
          <p:cNvSpPr>
            <a:spLocks noGrp="1"/>
          </p:cNvSpPr>
          <p:nvPr>
            <p:ph idx="1"/>
          </p:nvPr>
        </p:nvSpPr>
        <p:spPr>
          <a:xfrm>
            <a:off x="176981" y="791154"/>
            <a:ext cx="8799871" cy="5187026"/>
          </a:xfrm>
        </p:spPr>
        <p:txBody>
          <a:bodyPr/>
          <a:lstStyle/>
          <a:p>
            <a:pPr marL="0" indent="0">
              <a:buNone/>
            </a:pPr>
            <a:r>
              <a:rPr lang="ja-JP" altLang="en-US" sz="2000"/>
              <a:t>・使用しない土地を相続した結果、市から</a:t>
            </a:r>
            <a:r>
              <a:rPr lang="en-US" altLang="ja-JP" sz="2000" dirty="0"/>
              <a:t>6,000</a:t>
            </a:r>
            <a:r>
              <a:rPr lang="ja-JP" altLang="en-US" sz="2000"/>
              <a:t>万円を請求された事例。</a:t>
            </a:r>
            <a:endParaRPr lang="en-US" altLang="ja-JP" sz="2000" dirty="0"/>
          </a:p>
          <a:p>
            <a:pPr marL="0" indent="0">
              <a:buNone/>
            </a:pPr>
            <a:r>
              <a:rPr lang="ja-JP" altLang="en-US" sz="2000"/>
              <a:t>（登記の義務化にも関わる内容です。）</a:t>
            </a:r>
            <a:endParaRPr lang="en-US" altLang="ja-JP" sz="2000" dirty="0"/>
          </a:p>
          <a:p>
            <a:pPr marL="0" indent="0">
              <a:buNone/>
            </a:pPr>
            <a:r>
              <a:rPr lang="en-US" altLang="ja-JP" sz="2000" dirty="0"/>
              <a:t>10</a:t>
            </a:r>
            <a:r>
              <a:rPr lang="ja-JP" altLang="en-US" sz="2000"/>
              <a:t>分程度の動画ですので、是非、ご覧ください。</a:t>
            </a:r>
            <a:endParaRPr lang="en-US" altLang="ja-JP" sz="2000" dirty="0"/>
          </a:p>
          <a:p>
            <a:pPr marL="0" indent="0">
              <a:buNone/>
            </a:pPr>
            <a:endParaRPr lang="en-US" altLang="ja-JP" dirty="0"/>
          </a:p>
        </p:txBody>
      </p:sp>
      <p:pic>
        <p:nvPicPr>
          <p:cNvPr id="9" name="図 8">
            <a:extLst>
              <a:ext uri="{FF2B5EF4-FFF2-40B4-BE49-F238E27FC236}">
                <a16:creationId xmlns:a16="http://schemas.microsoft.com/office/drawing/2014/main" id="{3E744997-A636-B07C-77FD-A0FAAB6BF116}"/>
              </a:ext>
            </a:extLst>
          </p:cNvPr>
          <p:cNvPicPr>
            <a:picLocks noChangeAspect="1"/>
          </p:cNvPicPr>
          <p:nvPr/>
        </p:nvPicPr>
        <p:blipFill>
          <a:blip r:embed="rId2"/>
          <a:stretch>
            <a:fillRect/>
          </a:stretch>
        </p:blipFill>
        <p:spPr>
          <a:xfrm>
            <a:off x="3200400" y="2900859"/>
            <a:ext cx="2743200" cy="2743200"/>
          </a:xfrm>
          <a:prstGeom prst="rect">
            <a:avLst/>
          </a:prstGeom>
        </p:spPr>
      </p:pic>
    </p:spTree>
    <p:extLst>
      <p:ext uri="{BB962C8B-B14F-4D97-AF65-F5344CB8AC3E}">
        <p14:creationId xmlns:p14="http://schemas.microsoft.com/office/powerpoint/2010/main" val="4055427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355A77-809D-7DBB-59D6-E5DD1A92A793}"/>
              </a:ext>
            </a:extLst>
          </p:cNvPr>
          <p:cNvSpPr>
            <a:spLocks noGrp="1"/>
          </p:cNvSpPr>
          <p:nvPr>
            <p:ph type="title"/>
          </p:nvPr>
        </p:nvSpPr>
        <p:spPr/>
        <p:txBody>
          <a:bodyPr/>
          <a:lstStyle/>
          <a:p>
            <a:r>
              <a:rPr lang="ja-JP" altLang="en-US"/>
              <a:t>制度開始</a:t>
            </a:r>
            <a:r>
              <a:rPr lang="en-US" altLang="ja-JP" dirty="0"/>
              <a:t>1</a:t>
            </a:r>
            <a:r>
              <a:rPr lang="ja-JP" altLang="en-US"/>
              <a:t>年間の施行状況</a:t>
            </a:r>
            <a:endParaRPr kumimoji="1" lang="ja-JP" altLang="en-US"/>
          </a:p>
        </p:txBody>
      </p:sp>
      <p:sp>
        <p:nvSpPr>
          <p:cNvPr id="3" name="コンテンツ プレースホルダー 2">
            <a:extLst>
              <a:ext uri="{FF2B5EF4-FFF2-40B4-BE49-F238E27FC236}">
                <a16:creationId xmlns:a16="http://schemas.microsoft.com/office/drawing/2014/main" id="{88411A12-9747-0EED-E17C-9A59461E8D7A}"/>
              </a:ext>
            </a:extLst>
          </p:cNvPr>
          <p:cNvSpPr>
            <a:spLocks noGrp="1"/>
          </p:cNvSpPr>
          <p:nvPr>
            <p:ph idx="1"/>
          </p:nvPr>
        </p:nvSpPr>
        <p:spPr/>
        <p:txBody>
          <a:bodyPr/>
          <a:lstStyle/>
          <a:p>
            <a:pPr marL="0" indent="0">
              <a:buNone/>
            </a:pPr>
            <a:r>
              <a:rPr kumimoji="1" lang="ja-JP" altLang="en-US"/>
              <a:t>令和</a:t>
            </a:r>
            <a:r>
              <a:rPr kumimoji="1" lang="en-US" altLang="ja-JP" dirty="0"/>
              <a:t>6</a:t>
            </a:r>
            <a:r>
              <a:rPr kumimoji="1" lang="ja-JP" altLang="en-US"/>
              <a:t>年</a:t>
            </a:r>
            <a:r>
              <a:rPr kumimoji="1" lang="en-US" altLang="ja-JP" dirty="0"/>
              <a:t>2</a:t>
            </a:r>
            <a:r>
              <a:rPr kumimoji="1" lang="ja-JP" altLang="en-US"/>
              <a:t>月</a:t>
            </a:r>
            <a:r>
              <a:rPr kumimoji="1" lang="en-US" altLang="ja-JP" dirty="0"/>
              <a:t>29</a:t>
            </a:r>
            <a:r>
              <a:rPr kumimoji="1" lang="ja-JP" altLang="en-US"/>
              <a:t>日現在</a:t>
            </a:r>
            <a:endParaRPr kumimoji="1" lang="en-US" altLang="ja-JP" dirty="0"/>
          </a:p>
          <a:p>
            <a:pPr marL="0" indent="0">
              <a:buNone/>
            </a:pPr>
            <a:endParaRPr lang="en-US" altLang="ja-JP" dirty="0"/>
          </a:p>
          <a:p>
            <a:pPr marL="0" indent="0">
              <a:buNone/>
            </a:pPr>
            <a:r>
              <a:rPr kumimoji="1" lang="ja-JP" altLang="en-US"/>
              <a:t>・申請件数　</a:t>
            </a:r>
            <a:r>
              <a:rPr kumimoji="1" lang="en-US" altLang="ja-JP" dirty="0"/>
              <a:t>1,761</a:t>
            </a:r>
            <a:r>
              <a:rPr kumimoji="1" lang="ja-JP" altLang="en-US"/>
              <a:t>件→</a:t>
            </a:r>
            <a:r>
              <a:rPr kumimoji="1" lang="ja-JP" altLang="en-US" sz="2000"/>
              <a:t>申請があった件数</a:t>
            </a:r>
            <a:endParaRPr kumimoji="1" lang="en-US" altLang="ja-JP" dirty="0"/>
          </a:p>
          <a:p>
            <a:pPr marL="0" indent="0">
              <a:buNone/>
            </a:pPr>
            <a:r>
              <a:rPr lang="ja-JP" altLang="en-US"/>
              <a:t>・帰属件数　　</a:t>
            </a:r>
            <a:r>
              <a:rPr lang="en-US" altLang="ja-JP" dirty="0">
                <a:highlight>
                  <a:srgbClr val="C0C0C0"/>
                </a:highlight>
              </a:rPr>
              <a:t>150</a:t>
            </a:r>
            <a:r>
              <a:rPr lang="ja-JP" altLang="en-US">
                <a:highlight>
                  <a:srgbClr val="C0C0C0"/>
                </a:highlight>
              </a:rPr>
              <a:t>件</a:t>
            </a:r>
            <a:r>
              <a:rPr lang="ja-JP" altLang="en-US"/>
              <a:t>→</a:t>
            </a:r>
            <a:r>
              <a:rPr lang="ja-JP" altLang="en-US" sz="2000"/>
              <a:t>国庫に帰属した件数</a:t>
            </a:r>
            <a:endParaRPr lang="en-US" altLang="ja-JP" dirty="0"/>
          </a:p>
          <a:p>
            <a:pPr marL="0" indent="0">
              <a:buNone/>
            </a:pPr>
            <a:r>
              <a:rPr kumimoji="1" lang="ja-JP" altLang="en-US"/>
              <a:t>・却下件数　　</a:t>
            </a:r>
            <a:r>
              <a:rPr kumimoji="1" lang="ja-JP" altLang="en-US">
                <a:highlight>
                  <a:srgbClr val="C0C0C0"/>
                </a:highlight>
              </a:rPr>
              <a:t>　</a:t>
            </a:r>
            <a:r>
              <a:rPr kumimoji="1" lang="en-US" altLang="ja-JP" dirty="0">
                <a:highlight>
                  <a:srgbClr val="C0C0C0"/>
                </a:highlight>
              </a:rPr>
              <a:t>6</a:t>
            </a:r>
            <a:r>
              <a:rPr kumimoji="1" lang="ja-JP" altLang="en-US">
                <a:highlight>
                  <a:srgbClr val="C0C0C0"/>
                </a:highlight>
              </a:rPr>
              <a:t>件</a:t>
            </a:r>
            <a:r>
              <a:rPr kumimoji="1" lang="ja-JP" altLang="en-US"/>
              <a:t>→</a:t>
            </a:r>
            <a:r>
              <a:rPr kumimoji="1" lang="ja-JP" altLang="en-US" sz="2000"/>
              <a:t>審査前に却下された件数</a:t>
            </a:r>
            <a:endParaRPr kumimoji="1" lang="en-US" altLang="ja-JP" dirty="0"/>
          </a:p>
          <a:p>
            <a:pPr marL="0" indent="0">
              <a:buNone/>
            </a:pPr>
            <a:r>
              <a:rPr kumimoji="1" lang="ja-JP" altLang="en-US"/>
              <a:t>・不承認件数　</a:t>
            </a:r>
            <a:r>
              <a:rPr kumimoji="1" lang="ja-JP" altLang="en-US">
                <a:highlight>
                  <a:srgbClr val="C0C0C0"/>
                </a:highlight>
              </a:rPr>
              <a:t>　</a:t>
            </a:r>
            <a:r>
              <a:rPr kumimoji="1" lang="en-US" altLang="ja-JP" dirty="0">
                <a:highlight>
                  <a:srgbClr val="C0C0C0"/>
                </a:highlight>
              </a:rPr>
              <a:t>9</a:t>
            </a:r>
            <a:r>
              <a:rPr kumimoji="1" lang="ja-JP" altLang="en-US">
                <a:highlight>
                  <a:srgbClr val="C0C0C0"/>
                </a:highlight>
              </a:rPr>
              <a:t>件</a:t>
            </a:r>
            <a:r>
              <a:rPr kumimoji="1" lang="ja-JP" altLang="en-US"/>
              <a:t>→</a:t>
            </a:r>
            <a:r>
              <a:rPr kumimoji="1" lang="ja-JP" altLang="en-US" sz="2000"/>
              <a:t>審査後、承認されなかった件数</a:t>
            </a:r>
            <a:endParaRPr kumimoji="1" lang="en-US" altLang="ja-JP" dirty="0"/>
          </a:p>
          <a:p>
            <a:pPr marL="0" indent="0">
              <a:buNone/>
            </a:pPr>
            <a:r>
              <a:rPr lang="ja-JP" altLang="en-US"/>
              <a:t>・取下件数　　</a:t>
            </a:r>
            <a:r>
              <a:rPr lang="en-US" altLang="ja-JP" dirty="0"/>
              <a:t>183</a:t>
            </a:r>
            <a:r>
              <a:rPr lang="ja-JP" altLang="en-US"/>
              <a:t>件→</a:t>
            </a:r>
            <a:r>
              <a:rPr lang="ja-JP" altLang="en-US" sz="2000"/>
              <a:t>審査中、所有者が取下げた件数</a:t>
            </a:r>
            <a:endParaRPr lang="en-US" altLang="ja-JP" sz="2000" dirty="0"/>
          </a:p>
          <a:p>
            <a:pPr marL="0" indent="0">
              <a:buNone/>
            </a:pPr>
            <a:endParaRPr kumimoji="1" lang="en-US" altLang="ja-JP" sz="2000" dirty="0"/>
          </a:p>
          <a:p>
            <a:pPr marL="0" indent="0">
              <a:buNone/>
            </a:pPr>
            <a:r>
              <a:rPr kumimoji="1" lang="ja-JP" altLang="en-US" sz="2400">
                <a:solidFill>
                  <a:srgbClr val="FF0000"/>
                </a:solidFill>
              </a:rPr>
              <a:t>審査完了後（</a:t>
            </a:r>
            <a:r>
              <a:rPr kumimoji="1" lang="en-US" altLang="ja-JP" sz="2400" dirty="0">
                <a:solidFill>
                  <a:srgbClr val="FF0000"/>
                </a:solidFill>
              </a:rPr>
              <a:t>165</a:t>
            </a:r>
            <a:r>
              <a:rPr kumimoji="1" lang="ja-JP" altLang="en-US" sz="2400">
                <a:solidFill>
                  <a:srgbClr val="FF0000"/>
                </a:solidFill>
              </a:rPr>
              <a:t>件）の約</a:t>
            </a:r>
            <a:r>
              <a:rPr kumimoji="1" lang="en-US" altLang="ja-JP" sz="2400" dirty="0">
                <a:solidFill>
                  <a:srgbClr val="FF0000"/>
                </a:solidFill>
              </a:rPr>
              <a:t>90</a:t>
            </a:r>
            <a:r>
              <a:rPr kumimoji="1" lang="ja-JP" altLang="en-US" sz="2400">
                <a:solidFill>
                  <a:srgbClr val="FF0000"/>
                </a:solidFill>
              </a:rPr>
              <a:t>％が国庫に帰属している。</a:t>
            </a:r>
            <a:endParaRPr kumimoji="1" lang="ja-JP" altLang="en-US" sz="3200">
              <a:solidFill>
                <a:srgbClr val="FF0000"/>
              </a:solidFill>
            </a:endParaRPr>
          </a:p>
        </p:txBody>
      </p:sp>
      <p:sp>
        <p:nvSpPr>
          <p:cNvPr id="4" name="テキスト ボックス 3">
            <a:extLst>
              <a:ext uri="{FF2B5EF4-FFF2-40B4-BE49-F238E27FC236}">
                <a16:creationId xmlns:a16="http://schemas.microsoft.com/office/drawing/2014/main" id="{95CF017B-0B03-014D-C584-26B8D0AB33B8}"/>
              </a:ext>
            </a:extLst>
          </p:cNvPr>
          <p:cNvSpPr txBox="1"/>
          <p:nvPr/>
        </p:nvSpPr>
        <p:spPr>
          <a:xfrm>
            <a:off x="6312474" y="5285682"/>
            <a:ext cx="2408739" cy="1384995"/>
          </a:xfrm>
          <a:prstGeom prst="rect">
            <a:avLst/>
          </a:prstGeom>
          <a:noFill/>
          <a:ln>
            <a:solidFill>
              <a:schemeClr val="tx1"/>
            </a:solidFill>
          </a:ln>
        </p:spPr>
        <p:txBody>
          <a:bodyPr wrap="square" rtlCol="0">
            <a:spAutoFit/>
          </a:bodyPr>
          <a:lstStyle/>
          <a:p>
            <a:r>
              <a:rPr kumimoji="1" lang="ja-JP" altLang="en-US" sz="1400"/>
              <a:t>（参考）</a:t>
            </a:r>
            <a:endParaRPr kumimoji="1" lang="en-US" altLang="ja-JP" sz="1400" dirty="0"/>
          </a:p>
          <a:p>
            <a:r>
              <a:rPr kumimoji="1" lang="ja-JP" altLang="en-US" sz="1400"/>
              <a:t>地目別の申請件数の内訳は、</a:t>
            </a:r>
            <a:endParaRPr kumimoji="1" lang="en-US" altLang="ja-JP" sz="1400" dirty="0"/>
          </a:p>
          <a:p>
            <a:pPr marL="0" indent="0">
              <a:buNone/>
            </a:pPr>
            <a:r>
              <a:rPr lang="ja-JP" altLang="en-US" sz="1400" b="0" i="0">
                <a:solidFill>
                  <a:srgbClr val="0F1419"/>
                </a:solidFill>
                <a:effectLst/>
                <a:latin typeface="Segoe UI" panose="020B0502040204020203" pitchFamily="34" charset="0"/>
              </a:rPr>
              <a:t>田・畑：６７０件 　　　　</a:t>
            </a:r>
            <a:endParaRPr lang="en-US" altLang="ja-JP" sz="1400" b="0" i="0" dirty="0">
              <a:solidFill>
                <a:srgbClr val="0F1419"/>
              </a:solidFill>
              <a:effectLst/>
              <a:latin typeface="Segoe UI" panose="020B0502040204020203" pitchFamily="34" charset="0"/>
            </a:endParaRPr>
          </a:p>
          <a:p>
            <a:pPr marL="0" indent="0">
              <a:buNone/>
            </a:pPr>
            <a:r>
              <a:rPr lang="ja-JP" altLang="en-US" sz="1400" b="0" i="0">
                <a:solidFill>
                  <a:srgbClr val="0F1419"/>
                </a:solidFill>
                <a:effectLst/>
                <a:latin typeface="Segoe UI" panose="020B0502040204020203" pitchFamily="34" charset="0"/>
              </a:rPr>
              <a:t>宅地　：６５５件 　　　　</a:t>
            </a:r>
            <a:endParaRPr lang="en-US" altLang="ja-JP" sz="1400" b="0" i="0" dirty="0">
              <a:solidFill>
                <a:srgbClr val="0F1419"/>
              </a:solidFill>
              <a:effectLst/>
              <a:latin typeface="Segoe UI" panose="020B0502040204020203" pitchFamily="34" charset="0"/>
            </a:endParaRPr>
          </a:p>
          <a:p>
            <a:pPr marL="0" indent="0">
              <a:buNone/>
            </a:pPr>
            <a:r>
              <a:rPr lang="ja-JP" altLang="en-US" sz="1400" b="0" i="0">
                <a:solidFill>
                  <a:srgbClr val="0F1419"/>
                </a:solidFill>
                <a:effectLst/>
                <a:latin typeface="Segoe UI" panose="020B0502040204020203" pitchFamily="34" charset="0"/>
              </a:rPr>
              <a:t>山林　：２５５件 　　　　</a:t>
            </a:r>
            <a:endParaRPr lang="en-US" altLang="ja-JP" sz="1400" b="0" i="0" dirty="0">
              <a:solidFill>
                <a:srgbClr val="0F1419"/>
              </a:solidFill>
              <a:effectLst/>
              <a:latin typeface="Segoe UI" panose="020B0502040204020203" pitchFamily="34" charset="0"/>
            </a:endParaRPr>
          </a:p>
          <a:p>
            <a:pPr marL="0" indent="0">
              <a:buNone/>
            </a:pPr>
            <a:r>
              <a:rPr lang="ja-JP" altLang="en-US" sz="1400" b="0" i="0">
                <a:solidFill>
                  <a:srgbClr val="0F1419"/>
                </a:solidFill>
                <a:effectLst/>
                <a:latin typeface="Segoe UI" panose="020B0502040204020203" pitchFamily="34" charset="0"/>
              </a:rPr>
              <a:t>その他：１８１件</a:t>
            </a:r>
            <a:endParaRPr lang="en-US" altLang="ja-JP" sz="1400" b="0" i="0" dirty="0">
              <a:solidFill>
                <a:srgbClr val="0F1419"/>
              </a:solidFill>
              <a:effectLst/>
              <a:latin typeface="Segoe UI" panose="020B0502040204020203" pitchFamily="34" charset="0"/>
            </a:endParaRPr>
          </a:p>
        </p:txBody>
      </p:sp>
    </p:spTree>
    <p:extLst>
      <p:ext uri="{BB962C8B-B14F-4D97-AF65-F5344CB8AC3E}">
        <p14:creationId xmlns:p14="http://schemas.microsoft.com/office/powerpoint/2010/main" val="4052878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1EEE3A-D8CA-7280-DFFD-0924113DCE40}"/>
              </a:ext>
            </a:extLst>
          </p:cNvPr>
          <p:cNvSpPr>
            <a:spLocks noGrp="1"/>
          </p:cNvSpPr>
          <p:nvPr>
            <p:ph type="title"/>
          </p:nvPr>
        </p:nvSpPr>
        <p:spPr/>
        <p:txBody>
          <a:bodyPr/>
          <a:lstStyle/>
          <a:p>
            <a:r>
              <a:rPr kumimoji="1" lang="ja-JP" altLang="en-US"/>
              <a:t>国庫帰属をさせるための要件</a:t>
            </a:r>
            <a:r>
              <a:rPr kumimoji="1" lang="en-US" altLang="ja-JP" dirty="0"/>
              <a:t>1</a:t>
            </a:r>
            <a:endParaRPr kumimoji="1" lang="ja-JP" altLang="en-US"/>
          </a:p>
        </p:txBody>
      </p:sp>
      <p:sp>
        <p:nvSpPr>
          <p:cNvPr id="3" name="コンテンツ プレースホルダー 2">
            <a:extLst>
              <a:ext uri="{FF2B5EF4-FFF2-40B4-BE49-F238E27FC236}">
                <a16:creationId xmlns:a16="http://schemas.microsoft.com/office/drawing/2014/main" id="{3F78F05B-A9DB-F8C7-F18F-178F3E14C037}"/>
              </a:ext>
            </a:extLst>
          </p:cNvPr>
          <p:cNvSpPr>
            <a:spLocks noGrp="1"/>
          </p:cNvSpPr>
          <p:nvPr>
            <p:ph idx="1"/>
          </p:nvPr>
        </p:nvSpPr>
        <p:spPr/>
        <p:txBody>
          <a:bodyPr/>
          <a:lstStyle/>
          <a:p>
            <a:pPr algn="l"/>
            <a:r>
              <a:rPr lang="ja-JP" altLang="en-US" b="1" i="0">
                <a:solidFill>
                  <a:srgbClr val="333333"/>
                </a:solidFill>
                <a:effectLst/>
                <a:latin typeface="游ゴシック体"/>
              </a:rPr>
              <a:t>門前払いされる土地（申請しても即却下）</a:t>
            </a:r>
          </a:p>
          <a:p>
            <a:pPr algn="l">
              <a:buFont typeface="+mj-lt"/>
              <a:buAutoNum type="arabicPeriod"/>
            </a:pPr>
            <a:endParaRPr lang="en-US" altLang="ja-JP" b="0" i="0" dirty="0">
              <a:solidFill>
                <a:srgbClr val="333333"/>
              </a:solidFill>
              <a:effectLst/>
              <a:latin typeface="inherit"/>
            </a:endParaRPr>
          </a:p>
          <a:p>
            <a:pPr algn="l">
              <a:buFont typeface="+mj-lt"/>
              <a:buAutoNum type="arabicPeriod"/>
            </a:pPr>
            <a:r>
              <a:rPr lang="ja-JP" altLang="en-US" b="0" i="0">
                <a:solidFill>
                  <a:srgbClr val="333333"/>
                </a:solidFill>
                <a:effectLst/>
                <a:latin typeface="inherit"/>
              </a:rPr>
              <a:t>建物がある土地（更地しないとダメ！）</a:t>
            </a:r>
          </a:p>
          <a:p>
            <a:pPr algn="l">
              <a:buFont typeface="+mj-lt"/>
              <a:buAutoNum type="arabicPeriod"/>
            </a:pPr>
            <a:r>
              <a:rPr lang="ja-JP" altLang="en-US" b="0" i="0">
                <a:solidFill>
                  <a:srgbClr val="333333"/>
                </a:solidFill>
                <a:effectLst/>
                <a:latin typeface="inherit"/>
              </a:rPr>
              <a:t>担保に入っている土地、貸している土地</a:t>
            </a:r>
          </a:p>
          <a:p>
            <a:pPr algn="l">
              <a:buFont typeface="+mj-lt"/>
              <a:buAutoNum type="arabicPeriod"/>
            </a:pPr>
            <a:r>
              <a:rPr lang="ja-JP" altLang="en-US" b="0" i="0">
                <a:solidFill>
                  <a:srgbClr val="333333"/>
                </a:solidFill>
                <a:effectLst/>
                <a:latin typeface="inherit"/>
              </a:rPr>
              <a:t>地元の方が利用している土地</a:t>
            </a:r>
            <a:r>
              <a:rPr lang="ja-JP" altLang="en-US" sz="1400" b="0" i="0">
                <a:solidFill>
                  <a:srgbClr val="333333"/>
                </a:solidFill>
                <a:effectLst/>
                <a:latin typeface="inherit"/>
              </a:rPr>
              <a:t>（通路、墓地、境内地、水路等）</a:t>
            </a:r>
            <a:endParaRPr lang="ja-JP" altLang="en-US" b="0" i="0">
              <a:solidFill>
                <a:srgbClr val="333333"/>
              </a:solidFill>
              <a:effectLst/>
              <a:latin typeface="inherit"/>
            </a:endParaRPr>
          </a:p>
          <a:p>
            <a:pPr algn="l">
              <a:buFont typeface="+mj-lt"/>
              <a:buAutoNum type="arabicPeriod"/>
            </a:pPr>
            <a:r>
              <a:rPr lang="ja-JP" altLang="en-US" b="0" i="0">
                <a:solidFill>
                  <a:srgbClr val="333333"/>
                </a:solidFill>
                <a:effectLst/>
                <a:latin typeface="inherit"/>
              </a:rPr>
              <a:t>土壌汚染がある土地</a:t>
            </a:r>
          </a:p>
          <a:p>
            <a:pPr algn="l">
              <a:buFont typeface="+mj-lt"/>
              <a:buAutoNum type="arabicPeriod"/>
            </a:pPr>
            <a:r>
              <a:rPr lang="ja-JP" altLang="en-US" b="0" i="0">
                <a:solidFill>
                  <a:srgbClr val="333333"/>
                </a:solidFill>
                <a:effectLst/>
                <a:latin typeface="inherit"/>
              </a:rPr>
              <a:t>境界が不明確な土地等</a:t>
            </a:r>
          </a:p>
          <a:p>
            <a:pPr marL="0" indent="0">
              <a:buNone/>
            </a:pPr>
            <a:endParaRPr kumimoji="1" lang="ja-JP" altLang="en-US"/>
          </a:p>
        </p:txBody>
      </p:sp>
    </p:spTree>
    <p:extLst>
      <p:ext uri="{BB962C8B-B14F-4D97-AF65-F5344CB8AC3E}">
        <p14:creationId xmlns:p14="http://schemas.microsoft.com/office/powerpoint/2010/main" val="170754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56C621-83EE-81DD-EA4D-DC5A77093DC9}"/>
              </a:ext>
            </a:extLst>
          </p:cNvPr>
          <p:cNvSpPr>
            <a:spLocks noGrp="1"/>
          </p:cNvSpPr>
          <p:nvPr>
            <p:ph type="title"/>
          </p:nvPr>
        </p:nvSpPr>
        <p:spPr/>
        <p:txBody>
          <a:bodyPr/>
          <a:lstStyle/>
          <a:p>
            <a:r>
              <a:rPr kumimoji="1" lang="ja-JP" altLang="en-US"/>
              <a:t>国庫帰属をさせるための要件</a:t>
            </a:r>
            <a:r>
              <a:rPr lang="en-US" altLang="ja-JP" dirty="0"/>
              <a:t>2</a:t>
            </a:r>
            <a:endParaRPr kumimoji="1" lang="ja-JP" altLang="en-US"/>
          </a:p>
        </p:txBody>
      </p:sp>
      <p:sp>
        <p:nvSpPr>
          <p:cNvPr id="3" name="コンテンツ プレースホルダー 2">
            <a:extLst>
              <a:ext uri="{FF2B5EF4-FFF2-40B4-BE49-F238E27FC236}">
                <a16:creationId xmlns:a16="http://schemas.microsoft.com/office/drawing/2014/main" id="{F3BFC7D1-3632-955D-2EC5-1370858E668B}"/>
              </a:ext>
            </a:extLst>
          </p:cNvPr>
          <p:cNvSpPr>
            <a:spLocks noGrp="1"/>
          </p:cNvSpPr>
          <p:nvPr>
            <p:ph idx="1"/>
          </p:nvPr>
        </p:nvSpPr>
        <p:spPr/>
        <p:txBody>
          <a:bodyPr/>
          <a:lstStyle/>
          <a:p>
            <a:pPr algn="l"/>
            <a:r>
              <a:rPr lang="ja-JP" altLang="en-US" b="1" i="0">
                <a:solidFill>
                  <a:srgbClr val="333333"/>
                </a:solidFill>
                <a:effectLst/>
                <a:latin typeface="游ゴシック体"/>
              </a:rPr>
              <a:t>事案ごとに判断される土地</a:t>
            </a:r>
            <a:endParaRPr lang="en-US" altLang="ja-JP" b="1" i="0" dirty="0">
              <a:solidFill>
                <a:srgbClr val="333333"/>
              </a:solidFill>
              <a:effectLst/>
              <a:latin typeface="游ゴシック体"/>
            </a:endParaRPr>
          </a:p>
          <a:p>
            <a:pPr marL="0" indent="0" algn="l">
              <a:buNone/>
            </a:pPr>
            <a:r>
              <a:rPr lang="ja-JP" altLang="en-US" sz="1800" b="1">
                <a:solidFill>
                  <a:srgbClr val="333333"/>
                </a:solidFill>
                <a:latin typeface="游ゴシック体"/>
              </a:rPr>
              <a:t>（事案事に審査されるため、必ず</a:t>
            </a:r>
            <a:r>
              <a:rPr lang="en-US" altLang="ja-JP" sz="1800" b="1" dirty="0">
                <a:solidFill>
                  <a:srgbClr val="333333"/>
                </a:solidFill>
                <a:latin typeface="游ゴシック体"/>
              </a:rPr>
              <a:t>NG</a:t>
            </a:r>
            <a:r>
              <a:rPr lang="ja-JP" altLang="en-US" sz="1800" b="1">
                <a:solidFill>
                  <a:srgbClr val="333333"/>
                </a:solidFill>
                <a:latin typeface="游ゴシック体"/>
              </a:rPr>
              <a:t>ではない要件）</a:t>
            </a:r>
            <a:endParaRPr lang="en-US" altLang="ja-JP" sz="1800" b="1" dirty="0">
              <a:solidFill>
                <a:srgbClr val="333333"/>
              </a:solidFill>
              <a:latin typeface="游ゴシック体"/>
            </a:endParaRPr>
          </a:p>
          <a:p>
            <a:pPr marL="0" indent="0" algn="l">
              <a:buNone/>
            </a:pPr>
            <a:endParaRPr lang="ja-JP" altLang="en-US" b="1" i="0">
              <a:solidFill>
                <a:srgbClr val="333333"/>
              </a:solidFill>
              <a:effectLst/>
              <a:latin typeface="游ゴシック体"/>
            </a:endParaRPr>
          </a:p>
          <a:p>
            <a:pPr algn="l">
              <a:buFont typeface="+mj-lt"/>
              <a:buAutoNum type="arabicPeriod"/>
            </a:pPr>
            <a:r>
              <a:rPr lang="ja-JP" altLang="en-US" b="0" i="0">
                <a:solidFill>
                  <a:srgbClr val="333333"/>
                </a:solidFill>
                <a:effectLst/>
                <a:latin typeface="inherit"/>
              </a:rPr>
              <a:t>崖地</a:t>
            </a:r>
          </a:p>
          <a:p>
            <a:pPr algn="l">
              <a:buFont typeface="+mj-lt"/>
              <a:buAutoNum type="arabicPeriod"/>
            </a:pPr>
            <a:r>
              <a:rPr lang="ja-JP" altLang="en-US" b="0" i="0">
                <a:solidFill>
                  <a:srgbClr val="333333"/>
                </a:solidFill>
                <a:effectLst/>
                <a:latin typeface="inherit"/>
              </a:rPr>
              <a:t>残置物</a:t>
            </a:r>
            <a:r>
              <a:rPr lang="ja-JP" altLang="en-US" sz="2400" b="0" i="0">
                <a:solidFill>
                  <a:srgbClr val="333333"/>
                </a:solidFill>
                <a:effectLst/>
                <a:latin typeface="inherit"/>
              </a:rPr>
              <a:t>（例：放置自動車、果樹や竹等）</a:t>
            </a:r>
            <a:r>
              <a:rPr lang="ja-JP" altLang="en-US" b="0" i="0">
                <a:solidFill>
                  <a:srgbClr val="333333"/>
                </a:solidFill>
                <a:effectLst/>
                <a:latin typeface="inherit"/>
              </a:rPr>
              <a:t>がある土地</a:t>
            </a:r>
          </a:p>
          <a:p>
            <a:pPr algn="l">
              <a:buFont typeface="+mj-lt"/>
              <a:buAutoNum type="arabicPeriod"/>
            </a:pPr>
            <a:r>
              <a:rPr lang="ja-JP" altLang="en-US" b="0" i="0">
                <a:solidFill>
                  <a:srgbClr val="333333"/>
                </a:solidFill>
                <a:effectLst/>
                <a:latin typeface="inherit"/>
              </a:rPr>
              <a:t>ゴミ等が埋まっている土地</a:t>
            </a:r>
          </a:p>
          <a:p>
            <a:pPr algn="l">
              <a:buFont typeface="+mj-lt"/>
              <a:buAutoNum type="arabicPeriod"/>
            </a:pPr>
            <a:r>
              <a:rPr lang="ja-JP" altLang="en-US" b="0" i="0">
                <a:solidFill>
                  <a:srgbClr val="333333"/>
                </a:solidFill>
                <a:effectLst/>
                <a:latin typeface="inherit"/>
              </a:rPr>
              <a:t>公道までの通路がない土地等</a:t>
            </a:r>
          </a:p>
          <a:p>
            <a:pPr algn="l">
              <a:buFont typeface="+mj-lt"/>
              <a:buAutoNum type="arabicPeriod"/>
            </a:pPr>
            <a:r>
              <a:rPr lang="ja-JP" altLang="en-US" b="0" i="0">
                <a:solidFill>
                  <a:srgbClr val="333333"/>
                </a:solidFill>
                <a:effectLst/>
                <a:latin typeface="inherit"/>
              </a:rPr>
              <a:t>その他</a:t>
            </a:r>
            <a:endParaRPr lang="en-US" altLang="ja-JP" b="0" i="0" dirty="0">
              <a:solidFill>
                <a:srgbClr val="333333"/>
              </a:solidFill>
              <a:effectLst/>
              <a:latin typeface="inherit"/>
            </a:endParaRPr>
          </a:p>
          <a:p>
            <a:pPr marL="0" indent="0" algn="l">
              <a:buNone/>
            </a:pPr>
            <a:r>
              <a:rPr lang="ja-JP" altLang="en-US" sz="2400" b="0" i="0">
                <a:solidFill>
                  <a:srgbClr val="333333"/>
                </a:solidFill>
                <a:effectLst/>
                <a:latin typeface="inherit"/>
              </a:rPr>
              <a:t>（災害・獣害危険区域、賦課金が必要な土地改良区等）</a:t>
            </a:r>
          </a:p>
          <a:p>
            <a:pPr marL="0" indent="0">
              <a:buNone/>
            </a:pPr>
            <a:endParaRPr kumimoji="1" lang="ja-JP" altLang="en-US"/>
          </a:p>
        </p:txBody>
      </p:sp>
    </p:spTree>
    <p:extLst>
      <p:ext uri="{BB962C8B-B14F-4D97-AF65-F5344CB8AC3E}">
        <p14:creationId xmlns:p14="http://schemas.microsoft.com/office/powerpoint/2010/main" val="374568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1838E3-D694-E312-0907-C6E86F9B35ED}"/>
              </a:ext>
            </a:extLst>
          </p:cNvPr>
          <p:cNvSpPr>
            <a:spLocks noGrp="1"/>
          </p:cNvSpPr>
          <p:nvPr>
            <p:ph type="title"/>
          </p:nvPr>
        </p:nvSpPr>
        <p:spPr/>
        <p:txBody>
          <a:bodyPr/>
          <a:lstStyle/>
          <a:p>
            <a:r>
              <a:rPr lang="ja-JP" altLang="en-US"/>
              <a:t>国庫帰属させるために</a:t>
            </a:r>
            <a:endParaRPr kumimoji="1" lang="ja-JP" altLang="en-US"/>
          </a:p>
        </p:txBody>
      </p:sp>
      <p:sp>
        <p:nvSpPr>
          <p:cNvPr id="3" name="コンテンツ プレースホルダー 2">
            <a:extLst>
              <a:ext uri="{FF2B5EF4-FFF2-40B4-BE49-F238E27FC236}">
                <a16:creationId xmlns:a16="http://schemas.microsoft.com/office/drawing/2014/main" id="{0CEBFEEC-DE73-C2E7-E0BF-7A2372A6A113}"/>
              </a:ext>
            </a:extLst>
          </p:cNvPr>
          <p:cNvSpPr>
            <a:spLocks noGrp="1"/>
          </p:cNvSpPr>
          <p:nvPr>
            <p:ph idx="1"/>
          </p:nvPr>
        </p:nvSpPr>
        <p:spPr>
          <a:xfrm>
            <a:off x="628649" y="791154"/>
            <a:ext cx="8203851" cy="5187026"/>
          </a:xfrm>
        </p:spPr>
        <p:txBody>
          <a:bodyPr>
            <a:normAutofit/>
          </a:bodyPr>
          <a:lstStyle/>
          <a:p>
            <a:pPr marL="0" indent="0">
              <a:buNone/>
            </a:pPr>
            <a:endParaRPr lang="en-US" altLang="ja-JP" sz="2400" dirty="0"/>
          </a:p>
          <a:p>
            <a:pPr marL="0" indent="0">
              <a:buNone/>
            </a:pPr>
            <a:r>
              <a:rPr lang="ja-JP" altLang="en-US" sz="2400"/>
              <a:t>相続土地国庫帰属制度を活用するには、</a:t>
            </a:r>
            <a:endParaRPr lang="en-US" altLang="ja-JP" sz="2400" dirty="0"/>
          </a:p>
          <a:p>
            <a:pPr marL="0" indent="0">
              <a:buNone/>
            </a:pPr>
            <a:r>
              <a:rPr kumimoji="1" lang="ja-JP" altLang="en-US" sz="2400"/>
              <a:t>ご紹介したような様々な要件をクリアする必要があります。</a:t>
            </a:r>
            <a:endParaRPr kumimoji="1" lang="en-US" altLang="ja-JP" sz="2400" dirty="0"/>
          </a:p>
          <a:p>
            <a:pPr marL="0" indent="0">
              <a:buNone/>
            </a:pPr>
            <a:endParaRPr kumimoji="1" lang="en-US" altLang="ja-JP" sz="2400" dirty="0"/>
          </a:p>
          <a:p>
            <a:pPr marL="0" indent="0">
              <a:buNone/>
            </a:pPr>
            <a:endParaRPr kumimoji="1" lang="en-US" altLang="ja-JP" sz="2400" dirty="0"/>
          </a:p>
          <a:p>
            <a:pPr marL="0" indent="0">
              <a:buNone/>
            </a:pPr>
            <a:r>
              <a:rPr kumimoji="1" lang="ja-JP" altLang="en-US" sz="2400">
                <a:solidFill>
                  <a:srgbClr val="FF0000"/>
                </a:solidFill>
              </a:rPr>
              <a:t>制度の要件をクリアする・しないの相談を</a:t>
            </a:r>
            <a:endParaRPr kumimoji="1" lang="en-US" altLang="ja-JP" sz="2400" dirty="0">
              <a:solidFill>
                <a:srgbClr val="FF0000"/>
              </a:solidFill>
            </a:endParaRPr>
          </a:p>
          <a:p>
            <a:pPr marL="0" indent="0">
              <a:buNone/>
            </a:pPr>
            <a:r>
              <a:rPr kumimoji="1" lang="ja-JP" altLang="en-US" sz="2400">
                <a:solidFill>
                  <a:srgbClr val="FF0000"/>
                </a:solidFill>
              </a:rPr>
              <a:t>空き家アドバイザー協議会支部（主に司法書士会員）にて進めていくことが、今後ますます重要になってきます。</a:t>
            </a:r>
            <a:endParaRPr kumimoji="1" lang="en-US" altLang="ja-JP" sz="2400" dirty="0">
              <a:solidFill>
                <a:srgbClr val="FF0000"/>
              </a:solidFill>
            </a:endParaRPr>
          </a:p>
          <a:p>
            <a:pPr marL="0" indent="0">
              <a:buNone/>
            </a:pPr>
            <a:endParaRPr kumimoji="1" lang="en-US" altLang="ja-JP" sz="2400" dirty="0"/>
          </a:p>
        </p:txBody>
      </p:sp>
    </p:spTree>
    <p:extLst>
      <p:ext uri="{BB962C8B-B14F-4D97-AF65-F5344CB8AC3E}">
        <p14:creationId xmlns:p14="http://schemas.microsoft.com/office/powerpoint/2010/main" val="3170732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3271DC-A5C6-EB7F-05BF-5391766DA1AB}"/>
              </a:ext>
            </a:extLst>
          </p:cNvPr>
          <p:cNvSpPr>
            <a:spLocks noGrp="1"/>
          </p:cNvSpPr>
          <p:nvPr>
            <p:ph type="title"/>
          </p:nvPr>
        </p:nvSpPr>
        <p:spPr/>
        <p:txBody>
          <a:bodyPr/>
          <a:lstStyle/>
          <a:p>
            <a:r>
              <a:rPr kumimoji="1" lang="ja-JP" altLang="en-US"/>
              <a:t>制度の活用について</a:t>
            </a:r>
          </a:p>
        </p:txBody>
      </p:sp>
      <p:sp>
        <p:nvSpPr>
          <p:cNvPr id="3" name="コンテンツ プレースホルダー 2">
            <a:extLst>
              <a:ext uri="{FF2B5EF4-FFF2-40B4-BE49-F238E27FC236}">
                <a16:creationId xmlns:a16="http://schemas.microsoft.com/office/drawing/2014/main" id="{28812E55-4F35-9E0E-39D3-90DE22C6637B}"/>
              </a:ext>
            </a:extLst>
          </p:cNvPr>
          <p:cNvSpPr>
            <a:spLocks noGrp="1"/>
          </p:cNvSpPr>
          <p:nvPr>
            <p:ph idx="1"/>
          </p:nvPr>
        </p:nvSpPr>
        <p:spPr/>
        <p:txBody>
          <a:bodyPr>
            <a:normAutofit lnSpcReduction="10000"/>
          </a:bodyPr>
          <a:lstStyle/>
          <a:p>
            <a:pPr marL="0" indent="0">
              <a:buNone/>
            </a:pPr>
            <a:r>
              <a:rPr kumimoji="1" lang="ja-JP" altLang="en-US" sz="1600"/>
              <a:t>例えば、本制度は</a:t>
            </a:r>
            <a:r>
              <a:rPr kumimoji="1" lang="en-US" altLang="ja-JP" sz="1600" dirty="0"/>
              <a:t>【</a:t>
            </a:r>
            <a:r>
              <a:rPr kumimoji="1" lang="ja-JP" altLang="en-US" sz="1600"/>
              <a:t>原野商法</a:t>
            </a:r>
            <a:r>
              <a:rPr kumimoji="1" lang="en-US" altLang="ja-JP" sz="1600" dirty="0"/>
              <a:t>】</a:t>
            </a:r>
            <a:r>
              <a:rPr lang="ja-JP" altLang="en-US" sz="1600"/>
              <a:t>で土地を過去に買わされた方の救済策になりえるかもしれません。</a:t>
            </a:r>
            <a:endParaRPr lang="en-US" altLang="ja-JP" sz="1600" dirty="0"/>
          </a:p>
          <a:p>
            <a:pPr marL="0" indent="0">
              <a:buNone/>
            </a:pPr>
            <a:endParaRPr kumimoji="1" lang="en-US" altLang="ja-JP" sz="1600" dirty="0"/>
          </a:p>
          <a:p>
            <a:pPr marL="0" indent="0">
              <a:buNone/>
            </a:pPr>
            <a:r>
              <a:rPr kumimoji="1" lang="ja-JP" altLang="en-US" sz="1600"/>
              <a:t>本制度に</a:t>
            </a:r>
            <a:r>
              <a:rPr kumimoji="1" lang="en-US" altLang="ja-JP" sz="1600" dirty="0"/>
              <a:t>NG</a:t>
            </a:r>
            <a:r>
              <a:rPr kumimoji="1" lang="ja-JP" altLang="en-US" sz="1600"/>
              <a:t>事項に</a:t>
            </a:r>
            <a:r>
              <a:rPr lang="ja-JP" altLang="en-US" sz="1600"/>
              <a:t>「原野商法で購入した土地」とは明記がされていません。</a:t>
            </a:r>
            <a:endParaRPr lang="en-US" altLang="ja-JP" sz="1600" dirty="0"/>
          </a:p>
          <a:p>
            <a:pPr marL="0" indent="0">
              <a:buNone/>
            </a:pPr>
            <a:r>
              <a:rPr kumimoji="1" lang="ja-JP" altLang="en-US" sz="1600"/>
              <a:t>ネックとなるのは、</a:t>
            </a:r>
            <a:endParaRPr kumimoji="1" lang="en-US" altLang="ja-JP" sz="1600" dirty="0"/>
          </a:p>
          <a:p>
            <a:pPr marL="0" indent="0">
              <a:buNone/>
            </a:pPr>
            <a:r>
              <a:rPr lang="en-US" altLang="ja-JP" sz="1600" dirty="0">
                <a:solidFill>
                  <a:srgbClr val="FF0000"/>
                </a:solidFill>
              </a:rPr>
              <a:t>①</a:t>
            </a:r>
            <a:r>
              <a:rPr lang="ja-JP" altLang="en-US" sz="1600">
                <a:solidFill>
                  <a:srgbClr val="FF0000"/>
                </a:solidFill>
              </a:rPr>
              <a:t>相続が発生している事案か？</a:t>
            </a:r>
            <a:endParaRPr lang="en-US" altLang="ja-JP" sz="1600" dirty="0">
              <a:solidFill>
                <a:srgbClr val="FF0000"/>
              </a:solidFill>
            </a:endParaRPr>
          </a:p>
          <a:p>
            <a:pPr marL="0" indent="0">
              <a:buNone/>
            </a:pPr>
            <a:r>
              <a:rPr kumimoji="1" lang="ja-JP" altLang="en-US" sz="1600"/>
              <a:t>→購入者が所有しているだけだと本制度の対象にはならない</a:t>
            </a:r>
            <a:endParaRPr kumimoji="1" lang="en-US" altLang="ja-JP" sz="1600" dirty="0"/>
          </a:p>
          <a:p>
            <a:pPr marL="0" indent="0">
              <a:buNone/>
            </a:pPr>
            <a:r>
              <a:rPr lang="en-US" altLang="ja-JP" sz="1600" dirty="0">
                <a:solidFill>
                  <a:srgbClr val="FF0000"/>
                </a:solidFill>
              </a:rPr>
              <a:t>②</a:t>
            </a:r>
            <a:r>
              <a:rPr lang="ja-JP" altLang="en-US" sz="1600">
                <a:solidFill>
                  <a:srgbClr val="FF0000"/>
                </a:solidFill>
              </a:rPr>
              <a:t>隣地との境界が明確か？</a:t>
            </a:r>
            <a:endParaRPr lang="en-US" altLang="ja-JP" sz="1600" dirty="0">
              <a:solidFill>
                <a:srgbClr val="FF0000"/>
              </a:solidFill>
            </a:endParaRPr>
          </a:p>
          <a:p>
            <a:pPr marL="0" indent="0">
              <a:buNone/>
            </a:pPr>
            <a:r>
              <a:rPr kumimoji="1" lang="ja-JP" altLang="en-US" sz="1600"/>
              <a:t>→心配される方が多い要件ですが、原野商法の場合、細かく土地を分筆して売却が進められているため、管轄の法務局にて地図・公図・地積測量図を確認することで境界が明確になるかもしれません。</a:t>
            </a:r>
            <a:endParaRPr kumimoji="1" lang="en-US" altLang="ja-JP" sz="1600" dirty="0"/>
          </a:p>
          <a:p>
            <a:pPr marL="0" indent="0">
              <a:buNone/>
            </a:pPr>
            <a:endParaRPr lang="en-US" altLang="ja-JP" sz="1600" dirty="0"/>
          </a:p>
          <a:p>
            <a:pPr marL="0" indent="0">
              <a:buNone/>
            </a:pPr>
            <a:r>
              <a:rPr kumimoji="1" lang="ja-JP" altLang="en-US" sz="1600"/>
              <a:t>上記の</a:t>
            </a:r>
            <a:r>
              <a:rPr kumimoji="1" lang="en-US" altLang="ja-JP" sz="1600" dirty="0"/>
              <a:t>2</a:t>
            </a:r>
            <a:r>
              <a:rPr kumimoji="1" lang="ja-JP" altLang="en-US" sz="1600"/>
              <a:t>つを満たせば、原野商法で購入した土地を国に変換することができるかもしれません。</a:t>
            </a:r>
            <a:endParaRPr kumimoji="1" lang="en-US" altLang="ja-JP" sz="1600" dirty="0"/>
          </a:p>
          <a:p>
            <a:pPr marL="0" indent="0">
              <a:buNone/>
            </a:pPr>
            <a:endParaRPr lang="en-US" altLang="ja-JP" sz="1600" dirty="0"/>
          </a:p>
          <a:p>
            <a:pPr marL="0" indent="0">
              <a:buNone/>
            </a:pPr>
            <a:r>
              <a:rPr kumimoji="1" lang="ja-JP" altLang="en-US" sz="1600"/>
              <a:t>最終的には現地の調査も行われますので、どこが自分の所有の土地</a:t>
            </a:r>
            <a:r>
              <a:rPr lang="ja-JP" altLang="en-US" sz="1600"/>
              <a:t>なのかを</a:t>
            </a:r>
            <a:endParaRPr lang="en-US" altLang="ja-JP" sz="1600" dirty="0"/>
          </a:p>
          <a:p>
            <a:pPr marL="0" indent="0">
              <a:buNone/>
            </a:pPr>
            <a:r>
              <a:rPr kumimoji="1" lang="ja-JP" altLang="en-US" sz="1600"/>
              <a:t>把握しておくことも重要なポイントです。</a:t>
            </a:r>
          </a:p>
        </p:txBody>
      </p:sp>
    </p:spTree>
    <p:extLst>
      <p:ext uri="{BB962C8B-B14F-4D97-AF65-F5344CB8AC3E}">
        <p14:creationId xmlns:p14="http://schemas.microsoft.com/office/powerpoint/2010/main" val="3356655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D89F64-05B9-4EED-4F57-48BB90E67C17}"/>
              </a:ext>
            </a:extLst>
          </p:cNvPr>
          <p:cNvSpPr>
            <a:spLocks noGrp="1"/>
          </p:cNvSpPr>
          <p:nvPr>
            <p:ph type="title"/>
          </p:nvPr>
        </p:nvSpPr>
        <p:spPr/>
        <p:txBody>
          <a:bodyPr/>
          <a:lstStyle/>
          <a:p>
            <a:r>
              <a:rPr kumimoji="1" lang="ja-JP" altLang="en-US"/>
              <a:t>帰属させるための負担金について</a:t>
            </a:r>
            <a:r>
              <a:rPr kumimoji="1" lang="en-US" altLang="ja-JP" dirty="0"/>
              <a:t>1</a:t>
            </a:r>
            <a:endParaRPr kumimoji="1" lang="ja-JP" altLang="en-US"/>
          </a:p>
        </p:txBody>
      </p:sp>
      <p:sp>
        <p:nvSpPr>
          <p:cNvPr id="3" name="コンテンツ プレースホルダー 2">
            <a:extLst>
              <a:ext uri="{FF2B5EF4-FFF2-40B4-BE49-F238E27FC236}">
                <a16:creationId xmlns:a16="http://schemas.microsoft.com/office/drawing/2014/main" id="{413C0F7A-150A-B07C-AF31-4ABE0AF2AB0B}"/>
              </a:ext>
            </a:extLst>
          </p:cNvPr>
          <p:cNvSpPr>
            <a:spLocks noGrp="1"/>
          </p:cNvSpPr>
          <p:nvPr>
            <p:ph idx="1"/>
          </p:nvPr>
        </p:nvSpPr>
        <p:spPr/>
        <p:txBody>
          <a:bodyPr>
            <a:normAutofit fontScale="70000" lnSpcReduction="20000"/>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kumimoji="1" lang="en-US" altLang="ja-JP" dirty="0"/>
          </a:p>
          <a:p>
            <a:pPr marL="0" indent="0">
              <a:buNone/>
            </a:pPr>
            <a:endParaRPr lang="en-US" altLang="ja-JP" sz="1900" dirty="0"/>
          </a:p>
          <a:p>
            <a:pPr marL="0" indent="0">
              <a:buNone/>
            </a:pPr>
            <a:endParaRPr kumimoji="1" lang="en-US" altLang="ja-JP" sz="1900" dirty="0"/>
          </a:p>
          <a:p>
            <a:pPr marL="0" indent="0">
              <a:buNone/>
            </a:pPr>
            <a:r>
              <a:rPr kumimoji="1" lang="ja-JP" altLang="en-US" sz="1900"/>
              <a:t>面積にもよりますが、承認された土地の負担金を見ると</a:t>
            </a:r>
            <a:r>
              <a:rPr kumimoji="1" lang="en-US" altLang="ja-JP" sz="1900" dirty="0"/>
              <a:t>20〜40</a:t>
            </a:r>
            <a:r>
              <a:rPr kumimoji="1" lang="ja-JP" altLang="en-US" sz="1900"/>
              <a:t>万円が多い。</a:t>
            </a:r>
            <a:endParaRPr kumimoji="1" lang="en-US" altLang="ja-JP" sz="1900" dirty="0"/>
          </a:p>
          <a:p>
            <a:pPr marL="0" indent="0">
              <a:buNone/>
            </a:pPr>
            <a:r>
              <a:rPr lang="ja-JP" altLang="en-US" sz="1900"/>
              <a:t>中には</a:t>
            </a:r>
            <a:r>
              <a:rPr lang="en-US" altLang="ja-JP" sz="1900" dirty="0"/>
              <a:t>100</a:t>
            </a:r>
            <a:r>
              <a:rPr lang="ja-JP" altLang="en-US" sz="1900"/>
              <a:t>万円超えの負担金が発生している土地もあり。</a:t>
            </a:r>
            <a:endParaRPr kumimoji="1" lang="ja-JP" altLang="en-US" sz="1900"/>
          </a:p>
        </p:txBody>
      </p:sp>
      <p:pic>
        <p:nvPicPr>
          <p:cNvPr id="4" name="図 3">
            <a:extLst>
              <a:ext uri="{FF2B5EF4-FFF2-40B4-BE49-F238E27FC236}">
                <a16:creationId xmlns:a16="http://schemas.microsoft.com/office/drawing/2014/main" id="{03C8C815-79B5-23C0-AC5F-109938AF0E5B}"/>
              </a:ext>
            </a:extLst>
          </p:cNvPr>
          <p:cNvPicPr>
            <a:picLocks noChangeAspect="1"/>
          </p:cNvPicPr>
          <p:nvPr/>
        </p:nvPicPr>
        <p:blipFill>
          <a:blip r:embed="rId2"/>
          <a:stretch>
            <a:fillRect/>
          </a:stretch>
        </p:blipFill>
        <p:spPr>
          <a:xfrm>
            <a:off x="628650" y="1354003"/>
            <a:ext cx="7772400" cy="3911936"/>
          </a:xfrm>
          <a:prstGeom prst="rect">
            <a:avLst/>
          </a:prstGeom>
        </p:spPr>
      </p:pic>
    </p:spTree>
    <p:extLst>
      <p:ext uri="{BB962C8B-B14F-4D97-AF65-F5344CB8AC3E}">
        <p14:creationId xmlns:p14="http://schemas.microsoft.com/office/powerpoint/2010/main" val="1585075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BE5A54-05FC-1BB1-CD71-9F1A7E80A091}"/>
              </a:ext>
            </a:extLst>
          </p:cNvPr>
          <p:cNvSpPr>
            <a:spLocks noGrp="1"/>
          </p:cNvSpPr>
          <p:nvPr>
            <p:ph type="title"/>
          </p:nvPr>
        </p:nvSpPr>
        <p:spPr/>
        <p:txBody>
          <a:bodyPr/>
          <a:lstStyle/>
          <a:p>
            <a:r>
              <a:rPr kumimoji="1" lang="ja-JP" altLang="en-US"/>
              <a:t>帰属させるための負担金について</a:t>
            </a:r>
            <a:r>
              <a:rPr lang="en-US" altLang="ja-JP" dirty="0"/>
              <a:t>2</a:t>
            </a:r>
            <a:endParaRPr kumimoji="1" lang="ja-JP" altLang="en-US"/>
          </a:p>
        </p:txBody>
      </p:sp>
      <p:pic>
        <p:nvPicPr>
          <p:cNvPr id="5" name="コンテンツ プレースホルダー 4">
            <a:extLst>
              <a:ext uri="{FF2B5EF4-FFF2-40B4-BE49-F238E27FC236}">
                <a16:creationId xmlns:a16="http://schemas.microsoft.com/office/drawing/2014/main" id="{64A40A35-E8D7-2499-04E8-90F71763BBB3}"/>
              </a:ext>
            </a:extLst>
          </p:cNvPr>
          <p:cNvPicPr>
            <a:picLocks noGrp="1" noChangeAspect="1"/>
          </p:cNvPicPr>
          <p:nvPr>
            <p:ph idx="1"/>
          </p:nvPr>
        </p:nvPicPr>
        <p:blipFill>
          <a:blip r:embed="rId2"/>
          <a:stretch>
            <a:fillRect/>
          </a:stretch>
        </p:blipFill>
        <p:spPr>
          <a:xfrm>
            <a:off x="703881" y="790575"/>
            <a:ext cx="7736238" cy="5187950"/>
          </a:xfrm>
        </p:spPr>
      </p:pic>
    </p:spTree>
    <p:extLst>
      <p:ext uri="{BB962C8B-B14F-4D97-AF65-F5344CB8AC3E}">
        <p14:creationId xmlns:p14="http://schemas.microsoft.com/office/powerpoint/2010/main" val="3349164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8A4B5B-D7AA-FE74-DA21-B0FE1899CE53}"/>
              </a:ext>
            </a:extLst>
          </p:cNvPr>
          <p:cNvSpPr>
            <a:spLocks noGrp="1"/>
          </p:cNvSpPr>
          <p:nvPr>
            <p:ph type="title"/>
          </p:nvPr>
        </p:nvSpPr>
        <p:spPr/>
        <p:txBody>
          <a:bodyPr/>
          <a:lstStyle/>
          <a:p>
            <a:endParaRPr kumimoji="1" lang="ja-JP" altLang="en-US"/>
          </a:p>
        </p:txBody>
      </p:sp>
      <p:sp>
        <p:nvSpPr>
          <p:cNvPr id="7" name="コンテンツ プレースホルダー 6">
            <a:extLst>
              <a:ext uri="{FF2B5EF4-FFF2-40B4-BE49-F238E27FC236}">
                <a16:creationId xmlns:a16="http://schemas.microsoft.com/office/drawing/2014/main" id="{B12386A0-8D11-24C6-6EAB-9958EE7D01BF}"/>
              </a:ext>
            </a:extLst>
          </p:cNvPr>
          <p:cNvSpPr>
            <a:spLocks noGrp="1"/>
          </p:cNvSpPr>
          <p:nvPr>
            <p:ph idx="1"/>
          </p:nvPr>
        </p:nvSpPr>
        <p:spPr/>
        <p:txBody>
          <a:bodyPr>
            <a:normAutofit/>
          </a:bodyPr>
          <a:lstStyle/>
          <a:p>
            <a:pPr marL="0" indent="0">
              <a:buNone/>
            </a:pPr>
            <a:r>
              <a:rPr lang="ja-JP" altLang="en-US" sz="1600"/>
              <a:t>制度の利用を検討している方は、法務局での事前相談を受けることが可能です。</a:t>
            </a:r>
            <a:endParaRPr lang="en-US" altLang="ja-JP" sz="1600" dirty="0"/>
          </a:p>
          <a:p>
            <a:pPr marL="0" indent="0">
              <a:buNone/>
            </a:pPr>
            <a:r>
              <a:rPr lang="ja-JP" altLang="en-US" sz="1600"/>
              <a:t>（詳細は管轄法務局へお問い合わせいただくようにお願いします）</a:t>
            </a:r>
          </a:p>
        </p:txBody>
      </p:sp>
      <p:pic>
        <p:nvPicPr>
          <p:cNvPr id="9" name="図 8">
            <a:extLst>
              <a:ext uri="{FF2B5EF4-FFF2-40B4-BE49-F238E27FC236}">
                <a16:creationId xmlns:a16="http://schemas.microsoft.com/office/drawing/2014/main" id="{3D69BA3D-3FFE-25F6-ED85-A3E261271635}"/>
              </a:ext>
            </a:extLst>
          </p:cNvPr>
          <p:cNvPicPr>
            <a:picLocks noChangeAspect="1"/>
          </p:cNvPicPr>
          <p:nvPr/>
        </p:nvPicPr>
        <p:blipFill>
          <a:blip r:embed="rId2"/>
          <a:stretch>
            <a:fillRect/>
          </a:stretch>
        </p:blipFill>
        <p:spPr>
          <a:xfrm>
            <a:off x="701932" y="1627832"/>
            <a:ext cx="3489982" cy="4938765"/>
          </a:xfrm>
          <a:prstGeom prst="rect">
            <a:avLst/>
          </a:prstGeom>
        </p:spPr>
      </p:pic>
      <p:pic>
        <p:nvPicPr>
          <p:cNvPr id="11" name="図 10">
            <a:extLst>
              <a:ext uri="{FF2B5EF4-FFF2-40B4-BE49-F238E27FC236}">
                <a16:creationId xmlns:a16="http://schemas.microsoft.com/office/drawing/2014/main" id="{57EEAAEB-2303-2D53-8A64-16CBC7024E8F}"/>
              </a:ext>
            </a:extLst>
          </p:cNvPr>
          <p:cNvPicPr>
            <a:picLocks noChangeAspect="1"/>
          </p:cNvPicPr>
          <p:nvPr/>
        </p:nvPicPr>
        <p:blipFill>
          <a:blip r:embed="rId3"/>
          <a:stretch>
            <a:fillRect/>
          </a:stretch>
        </p:blipFill>
        <p:spPr>
          <a:xfrm>
            <a:off x="4860496" y="1627832"/>
            <a:ext cx="3489983" cy="4938766"/>
          </a:xfrm>
          <a:prstGeom prst="rect">
            <a:avLst/>
          </a:prstGeom>
        </p:spPr>
      </p:pic>
    </p:spTree>
    <p:extLst>
      <p:ext uri="{BB962C8B-B14F-4D97-AF65-F5344CB8AC3E}">
        <p14:creationId xmlns:p14="http://schemas.microsoft.com/office/powerpoint/2010/main" val="3973928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782CAD-A7CF-2FB4-11A9-3F8B0381EA6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D1601EA-11F0-E8DA-C28A-919891266CD6}"/>
              </a:ext>
            </a:extLst>
          </p:cNvPr>
          <p:cNvSpPr>
            <a:spLocks noGrp="1"/>
          </p:cNvSpPr>
          <p:nvPr>
            <p:ph idx="1"/>
          </p:nvPr>
        </p:nvSpPr>
        <p:spPr/>
        <p:txBody>
          <a:bodyPr>
            <a:normAutofit/>
          </a:bodyPr>
          <a:lstStyle/>
          <a:p>
            <a:pPr marL="0" indent="0" algn="ctr">
              <a:buNone/>
            </a:pPr>
            <a:endParaRPr kumimoji="1" lang="en-US" altLang="ja-JP" sz="2000" dirty="0"/>
          </a:p>
          <a:p>
            <a:pPr marL="0" indent="0" algn="ctr">
              <a:buNone/>
            </a:pPr>
            <a:endParaRPr lang="en-US" altLang="ja-JP" sz="2000" dirty="0"/>
          </a:p>
          <a:p>
            <a:pPr marL="0" indent="0" algn="ctr">
              <a:buNone/>
            </a:pPr>
            <a:r>
              <a:rPr kumimoji="1" lang="ja-JP" altLang="en-US" sz="2000"/>
              <a:t>制度施行から</a:t>
            </a:r>
            <a:r>
              <a:rPr kumimoji="1" lang="en-US" altLang="ja-JP" sz="2000" dirty="0"/>
              <a:t>1</a:t>
            </a:r>
            <a:r>
              <a:rPr kumimoji="1" lang="ja-JP" altLang="en-US" sz="2000"/>
              <a:t>年が経過し、</a:t>
            </a:r>
            <a:endParaRPr kumimoji="1" lang="en-US" altLang="ja-JP" sz="2000" dirty="0"/>
          </a:p>
          <a:p>
            <a:pPr marL="0" indent="0" algn="ctr">
              <a:buNone/>
            </a:pPr>
            <a:r>
              <a:rPr lang="ja-JP" altLang="en-US" sz="2000"/>
              <a:t>当初は非常に使い勝手の悪い制度と言われていた</a:t>
            </a:r>
            <a:endParaRPr lang="en-US" altLang="ja-JP" sz="2000" dirty="0"/>
          </a:p>
          <a:p>
            <a:pPr marL="0" indent="0" algn="ctr">
              <a:buNone/>
            </a:pPr>
            <a:r>
              <a:rPr lang="ja-JP" altLang="en-US" sz="2000"/>
              <a:t>「相続土地国庫帰属制度」ですが、</a:t>
            </a:r>
            <a:endParaRPr lang="en-US" altLang="ja-JP" sz="2000" dirty="0"/>
          </a:p>
          <a:p>
            <a:pPr marL="0" indent="0" algn="ctr">
              <a:buNone/>
            </a:pPr>
            <a:r>
              <a:rPr kumimoji="1" lang="ja-JP" altLang="en-US" sz="2000"/>
              <a:t>原野商法の土地の処分等、新たな活用方法が見込まれてきました。</a:t>
            </a:r>
            <a:endParaRPr kumimoji="1" lang="en-US" altLang="ja-JP" sz="2000" dirty="0"/>
          </a:p>
          <a:p>
            <a:pPr marL="0" indent="0" algn="ctr">
              <a:buNone/>
            </a:pPr>
            <a:endParaRPr lang="en-US" altLang="ja-JP" sz="2000" dirty="0"/>
          </a:p>
          <a:p>
            <a:pPr marL="0" indent="0" algn="ctr">
              <a:buNone/>
            </a:pPr>
            <a:endParaRPr lang="en-US" altLang="ja-JP" sz="2000" dirty="0"/>
          </a:p>
          <a:p>
            <a:pPr marL="0" indent="0" algn="ctr">
              <a:buNone/>
            </a:pPr>
            <a:r>
              <a:rPr lang="ja-JP" altLang="en-US" sz="2000"/>
              <a:t>制度について改めて学んでいただき、</a:t>
            </a:r>
            <a:endParaRPr lang="en-US" altLang="ja-JP" sz="2000" dirty="0"/>
          </a:p>
          <a:p>
            <a:pPr marL="0" indent="0" algn="ctr">
              <a:buNone/>
            </a:pPr>
            <a:r>
              <a:rPr kumimoji="1" lang="ja-JP" altLang="en-US" sz="2000"/>
              <a:t>日々の活動にご活用下さい！</a:t>
            </a:r>
          </a:p>
        </p:txBody>
      </p:sp>
    </p:spTree>
    <p:extLst>
      <p:ext uri="{BB962C8B-B14F-4D97-AF65-F5344CB8AC3E}">
        <p14:creationId xmlns:p14="http://schemas.microsoft.com/office/powerpoint/2010/main" val="244958309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3391</TotalTime>
  <Words>1058</Words>
  <Application>Microsoft Macintosh PowerPoint</Application>
  <PresentationFormat>画面に合わせる (4:3)</PresentationFormat>
  <Paragraphs>134</Paragraphs>
  <Slides>15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15</vt:i4>
      </vt:variant>
    </vt:vector>
  </HeadingPairs>
  <TitlesOfParts>
    <vt:vector size="24" baseType="lpstr">
      <vt:lpstr>inherit</vt:lpstr>
      <vt:lpstr>ＭＳ ゴシック</vt:lpstr>
      <vt:lpstr>游ゴシック</vt:lpstr>
      <vt:lpstr>游ゴシック体</vt:lpstr>
      <vt:lpstr>Arial</vt:lpstr>
      <vt:lpstr>Calibri</vt:lpstr>
      <vt:lpstr>Calibri Light</vt:lpstr>
      <vt:lpstr>Segoe UI</vt:lpstr>
      <vt:lpstr>Office テーマ</vt:lpstr>
      <vt:lpstr> 一般社団法人 全国空き家アドバイザー協議会　　　○○県○○支部  令和６年５月度例会 学習プログラム用 （過去の例会資料も参考にしてください）</vt:lpstr>
      <vt:lpstr>相続した不動産を放置することで、</vt:lpstr>
      <vt:lpstr>不要な不動産手放すには、</vt:lpstr>
      <vt:lpstr>相続土地国庫帰属制度とは</vt:lpstr>
      <vt:lpstr>制度のメリット・デメリットについて</vt:lpstr>
      <vt:lpstr>PowerPoint プレゼンテーション</vt:lpstr>
      <vt:lpstr>制度開始1年間の施行状況</vt:lpstr>
      <vt:lpstr>国庫帰属をさせるための要件1</vt:lpstr>
      <vt:lpstr>国庫帰属をさせるための要件2</vt:lpstr>
      <vt:lpstr>国庫帰属させるために</vt:lpstr>
      <vt:lpstr>制度の活用について</vt:lpstr>
      <vt:lpstr>帰属させるための負担金について1</vt:lpstr>
      <vt:lpstr>帰属させるための負担金について2</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18</cp:revision>
  <dcterms:created xsi:type="dcterms:W3CDTF">2021-02-04T05:15:42Z</dcterms:created>
  <dcterms:modified xsi:type="dcterms:W3CDTF">2024-04-30T00:25:58Z</dcterms:modified>
</cp:coreProperties>
</file>