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1874" r:id="rId2"/>
    <p:sldId id="1875" r:id="rId3"/>
    <p:sldId id="1876" r:id="rId4"/>
    <p:sldId id="1877" r:id="rId5"/>
    <p:sldId id="1880" r:id="rId6"/>
    <p:sldId id="1878" r:id="rId7"/>
    <p:sldId id="1879" r:id="rId8"/>
    <p:sldId id="1881" r:id="rId9"/>
    <p:sldId id="1882"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59"/>
    <p:restoredTop sz="96327"/>
  </p:normalViewPr>
  <p:slideViewPr>
    <p:cSldViewPr snapToGrid="0" snapToObjects="1">
      <p:cViewPr varScale="1">
        <p:scale>
          <a:sx n="127" d="100"/>
          <a:sy n="127" d="100"/>
        </p:scale>
        <p:origin x="130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404DD0-A855-E141-9587-A5C3026538B3}" type="datetimeFigureOut">
              <a:rPr kumimoji="1" lang="ja-JP" altLang="en-US" smtClean="0"/>
              <a:t>2024/5/30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669D67-3A3D-1243-9A5C-C350DC77C26E}" type="slidenum">
              <a:rPr kumimoji="1" lang="ja-JP" altLang="en-US" smtClean="0"/>
              <a:t>‹#›</a:t>
            </a:fld>
            <a:endParaRPr kumimoji="1" lang="ja-JP" altLang="en-US"/>
          </a:p>
        </p:txBody>
      </p:sp>
    </p:spTree>
    <p:extLst>
      <p:ext uri="{BB962C8B-B14F-4D97-AF65-F5344CB8AC3E}">
        <p14:creationId xmlns:p14="http://schemas.microsoft.com/office/powerpoint/2010/main" val="26090701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2024/5/30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2024/5/30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2024/5/30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2024/5/30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2024/5/30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2024/5/30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2024/5/30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2024/5/30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令和６年６月度例会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ja-JP" altLang="en-US" sz="2000" u="sng"/>
              <a:t>人口戦略会議について</a:t>
            </a:r>
            <a:endParaRPr lang="en-US" altLang="ja-JP"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99C203-D37A-0CA1-BE49-15FE88685DAD}"/>
              </a:ext>
            </a:extLst>
          </p:cNvPr>
          <p:cNvSpPr>
            <a:spLocks noGrp="1"/>
          </p:cNvSpPr>
          <p:nvPr>
            <p:ph type="title"/>
          </p:nvPr>
        </p:nvSpPr>
        <p:spPr/>
        <p:txBody>
          <a:bodyPr/>
          <a:lstStyle/>
          <a:p>
            <a:r>
              <a:rPr kumimoji="1" lang="en-US" altLang="ja-JP" dirty="0"/>
              <a:t>	</a:t>
            </a:r>
            <a:endParaRPr kumimoji="1" lang="ja-JP" altLang="en-US"/>
          </a:p>
        </p:txBody>
      </p:sp>
      <p:sp>
        <p:nvSpPr>
          <p:cNvPr id="3" name="コンテンツ プレースホルダー 2">
            <a:extLst>
              <a:ext uri="{FF2B5EF4-FFF2-40B4-BE49-F238E27FC236}">
                <a16:creationId xmlns:a16="http://schemas.microsoft.com/office/drawing/2014/main" id="{3AB8DC72-5971-3F4B-5330-5C9E9B2D76C6}"/>
              </a:ext>
            </a:extLst>
          </p:cNvPr>
          <p:cNvSpPr>
            <a:spLocks noGrp="1"/>
          </p:cNvSpPr>
          <p:nvPr>
            <p:ph idx="1"/>
          </p:nvPr>
        </p:nvSpPr>
        <p:spPr/>
        <p:txBody>
          <a:bodyPr/>
          <a:lstStyle/>
          <a:p>
            <a:pPr marL="0" indent="0">
              <a:buNone/>
            </a:pPr>
            <a:endParaRPr kumimoji="1" lang="en-US" altLang="ja-JP" dirty="0"/>
          </a:p>
          <a:p>
            <a:pPr marL="0" indent="0">
              <a:buNone/>
            </a:pPr>
            <a:endParaRPr lang="en-US" altLang="ja-JP" dirty="0"/>
          </a:p>
          <a:p>
            <a:pPr marL="0" indent="0">
              <a:buNone/>
            </a:pPr>
            <a:r>
              <a:rPr kumimoji="1" lang="en-US" altLang="ja-JP" dirty="0"/>
              <a:t>2014</a:t>
            </a:r>
            <a:r>
              <a:rPr kumimoji="1" lang="ja-JP" altLang="en-US"/>
              <a:t>年に日本創生会議が</a:t>
            </a:r>
            <a:r>
              <a:rPr kumimoji="1" lang="en-US" altLang="ja-JP" dirty="0"/>
              <a:t>【</a:t>
            </a:r>
            <a:r>
              <a:rPr lang="ja-JP" altLang="en-US"/>
              <a:t>消滅可能性都市</a:t>
            </a:r>
            <a:r>
              <a:rPr kumimoji="1" lang="en-US" altLang="ja-JP" dirty="0"/>
              <a:t>】</a:t>
            </a:r>
            <a:r>
              <a:rPr kumimoji="1" lang="ja-JP" altLang="en-US"/>
              <a:t>リストを発表してから、</a:t>
            </a:r>
            <a:r>
              <a:rPr kumimoji="1" lang="en-US" altLang="ja-JP" dirty="0"/>
              <a:t>10</a:t>
            </a:r>
            <a:r>
              <a:rPr kumimoji="1" lang="ja-JP" altLang="en-US"/>
              <a:t>年が経過しました。</a:t>
            </a:r>
            <a:endParaRPr kumimoji="1" lang="en-US" altLang="ja-JP" dirty="0"/>
          </a:p>
          <a:p>
            <a:pPr marL="0" indent="0">
              <a:buNone/>
            </a:pPr>
            <a:endParaRPr kumimoji="1" lang="en-US" altLang="ja-JP" dirty="0"/>
          </a:p>
          <a:p>
            <a:pPr marL="0" indent="0">
              <a:buNone/>
            </a:pPr>
            <a:r>
              <a:rPr lang="ja-JP" altLang="en-US"/>
              <a:t>今回、</a:t>
            </a:r>
            <a:r>
              <a:rPr lang="en-US" altLang="ja-JP" dirty="0"/>
              <a:t>4</a:t>
            </a:r>
            <a:r>
              <a:rPr lang="ja-JP" altLang="en-US"/>
              <a:t>月</a:t>
            </a:r>
            <a:r>
              <a:rPr lang="en-US" altLang="ja-JP" dirty="0"/>
              <a:t>24</a:t>
            </a:r>
            <a:r>
              <a:rPr lang="ja-JP" altLang="en-US"/>
              <a:t>日に人口戦略会議から新たな分析結果が公表されました。</a:t>
            </a:r>
            <a:endParaRPr lang="en-US" altLang="ja-JP" dirty="0"/>
          </a:p>
          <a:p>
            <a:pPr marL="0" indent="0">
              <a:buNone/>
            </a:pPr>
            <a:endParaRPr kumimoji="1" lang="en-US" altLang="ja-JP" dirty="0"/>
          </a:p>
          <a:p>
            <a:pPr marL="0" indent="0">
              <a:buNone/>
            </a:pPr>
            <a:r>
              <a:rPr lang="ja-JP" altLang="en-US" sz="2000"/>
              <a:t>どちらの結果も元総務大臣、現日本郵政社長の</a:t>
            </a:r>
            <a:endParaRPr lang="en-US" altLang="ja-JP" sz="2000" dirty="0"/>
          </a:p>
          <a:p>
            <a:pPr marL="0" indent="0">
              <a:buNone/>
            </a:pPr>
            <a:r>
              <a:rPr lang="ja-JP" altLang="en-US" sz="2000"/>
              <a:t>増田寛也氏が中心となり公表されています。</a:t>
            </a:r>
            <a:endParaRPr kumimoji="1" lang="ja-JP" altLang="en-US" sz="2000"/>
          </a:p>
        </p:txBody>
      </p:sp>
    </p:spTree>
    <p:extLst>
      <p:ext uri="{BB962C8B-B14F-4D97-AF65-F5344CB8AC3E}">
        <p14:creationId xmlns:p14="http://schemas.microsoft.com/office/powerpoint/2010/main" val="1496951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CADACF-394D-A59A-C03C-8209A2D6D465}"/>
              </a:ext>
            </a:extLst>
          </p:cNvPr>
          <p:cNvSpPr>
            <a:spLocks noGrp="1"/>
          </p:cNvSpPr>
          <p:nvPr>
            <p:ph type="title"/>
          </p:nvPr>
        </p:nvSpPr>
        <p:spPr/>
        <p:txBody>
          <a:bodyPr/>
          <a:lstStyle/>
          <a:p>
            <a:r>
              <a:rPr kumimoji="1" lang="ja-JP" altLang="en-US"/>
              <a:t>実際の公表結果はこちら</a:t>
            </a:r>
          </a:p>
        </p:txBody>
      </p:sp>
      <p:pic>
        <p:nvPicPr>
          <p:cNvPr id="5" name="コンテンツ プレースホルダー 4">
            <a:extLst>
              <a:ext uri="{FF2B5EF4-FFF2-40B4-BE49-F238E27FC236}">
                <a16:creationId xmlns:a16="http://schemas.microsoft.com/office/drawing/2014/main" id="{AD8DD669-BE30-FE7B-0158-DFD9665F5DE0}"/>
              </a:ext>
            </a:extLst>
          </p:cNvPr>
          <p:cNvPicPr>
            <a:picLocks noGrp="1" noChangeAspect="1"/>
          </p:cNvPicPr>
          <p:nvPr>
            <p:ph idx="1"/>
          </p:nvPr>
        </p:nvPicPr>
        <p:blipFill>
          <a:blip r:embed="rId2"/>
          <a:stretch>
            <a:fillRect/>
          </a:stretch>
        </p:blipFill>
        <p:spPr>
          <a:xfrm>
            <a:off x="3200400" y="2012950"/>
            <a:ext cx="2743200" cy="2743200"/>
          </a:xfrm>
        </p:spPr>
      </p:pic>
      <p:sp>
        <p:nvSpPr>
          <p:cNvPr id="6" name="テキスト ボックス 5">
            <a:extLst>
              <a:ext uri="{FF2B5EF4-FFF2-40B4-BE49-F238E27FC236}">
                <a16:creationId xmlns:a16="http://schemas.microsoft.com/office/drawing/2014/main" id="{1BC18B25-5548-D7FF-BEF7-FFCA2FD1AA69}"/>
              </a:ext>
            </a:extLst>
          </p:cNvPr>
          <p:cNvSpPr txBox="1"/>
          <p:nvPr/>
        </p:nvSpPr>
        <p:spPr>
          <a:xfrm>
            <a:off x="1594262" y="5104562"/>
            <a:ext cx="5955476" cy="646331"/>
          </a:xfrm>
          <a:prstGeom prst="rect">
            <a:avLst/>
          </a:prstGeom>
          <a:noFill/>
        </p:spPr>
        <p:txBody>
          <a:bodyPr wrap="none" rtlCol="0">
            <a:spAutoFit/>
          </a:bodyPr>
          <a:lstStyle/>
          <a:p>
            <a:pPr algn="ctr"/>
            <a:r>
              <a:rPr kumimoji="1" lang="ja-JP" altLang="en-US">
                <a:latin typeface="MS Gothic" panose="020B0609070205080204" pitchFamily="49" charset="-128"/>
                <a:ea typeface="MS Gothic" panose="020B0609070205080204" pitchFamily="49" charset="-128"/>
              </a:rPr>
              <a:t>朝日新聞のサイトで見やすくまとめられていますので、</a:t>
            </a:r>
            <a:endParaRPr kumimoji="1" lang="en-US" altLang="ja-JP" dirty="0">
              <a:latin typeface="MS Gothic" panose="020B0609070205080204" pitchFamily="49" charset="-128"/>
              <a:ea typeface="MS Gothic" panose="020B0609070205080204" pitchFamily="49" charset="-128"/>
            </a:endParaRPr>
          </a:p>
          <a:p>
            <a:pPr algn="ctr"/>
            <a:r>
              <a:rPr kumimoji="1" lang="ja-JP" altLang="en-US">
                <a:latin typeface="MS Gothic" panose="020B0609070205080204" pitchFamily="49" charset="-128"/>
                <a:ea typeface="MS Gothic" panose="020B0609070205080204" pitchFamily="49" charset="-128"/>
              </a:rPr>
              <a:t>支部やその周辺の地域の実態をご確認下さい。</a:t>
            </a:r>
          </a:p>
        </p:txBody>
      </p:sp>
    </p:spTree>
    <p:extLst>
      <p:ext uri="{BB962C8B-B14F-4D97-AF65-F5344CB8AC3E}">
        <p14:creationId xmlns:p14="http://schemas.microsoft.com/office/powerpoint/2010/main" val="1572219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8D6C2B-2968-C0E3-E799-37AF0D239D54}"/>
              </a:ext>
            </a:extLst>
          </p:cNvPr>
          <p:cNvSpPr>
            <a:spLocks noGrp="1"/>
          </p:cNvSpPr>
          <p:nvPr>
            <p:ph type="title"/>
          </p:nvPr>
        </p:nvSpPr>
        <p:spPr/>
        <p:txBody>
          <a:bodyPr/>
          <a:lstStyle/>
          <a:p>
            <a:r>
              <a:rPr kumimoji="1" lang="ja-JP" altLang="en-US"/>
              <a:t>実際の公表結果について</a:t>
            </a:r>
          </a:p>
        </p:txBody>
      </p:sp>
      <p:sp>
        <p:nvSpPr>
          <p:cNvPr id="3" name="コンテンツ プレースホルダー 2">
            <a:extLst>
              <a:ext uri="{FF2B5EF4-FFF2-40B4-BE49-F238E27FC236}">
                <a16:creationId xmlns:a16="http://schemas.microsoft.com/office/drawing/2014/main" id="{7ED8818B-EBB3-92A1-11ED-99121B2302A3}"/>
              </a:ext>
            </a:extLst>
          </p:cNvPr>
          <p:cNvSpPr>
            <a:spLocks noGrp="1"/>
          </p:cNvSpPr>
          <p:nvPr>
            <p:ph idx="1"/>
          </p:nvPr>
        </p:nvSpPr>
        <p:spPr/>
        <p:txBody>
          <a:bodyPr>
            <a:normAutofit/>
          </a:bodyPr>
          <a:lstStyle/>
          <a:p>
            <a:pPr marL="0" indent="0">
              <a:buNone/>
            </a:pPr>
            <a:r>
              <a:rPr kumimoji="1" lang="ja-JP" altLang="en-US" sz="2400"/>
              <a:t>今回の公表で</a:t>
            </a:r>
            <a:r>
              <a:rPr kumimoji="1" lang="ja-JP" altLang="en-US" sz="2400">
                <a:solidFill>
                  <a:srgbClr val="FF0000"/>
                </a:solidFill>
              </a:rPr>
              <a:t>２０５０年までに消滅する可能性があると分析された自治体は全体の約</a:t>
            </a:r>
            <a:r>
              <a:rPr lang="ja-JP" altLang="en-US" sz="2400">
                <a:solidFill>
                  <a:srgbClr val="FF0000"/>
                </a:solidFill>
              </a:rPr>
              <a:t>４</a:t>
            </a:r>
            <a:r>
              <a:rPr kumimoji="1" lang="ja-JP" altLang="en-US" sz="2400">
                <a:solidFill>
                  <a:srgbClr val="FF0000"/>
                </a:solidFill>
              </a:rPr>
              <a:t>割にあたる</a:t>
            </a:r>
            <a:r>
              <a:rPr lang="ja-JP" altLang="en-US" sz="2400">
                <a:solidFill>
                  <a:srgbClr val="FF0000"/>
                </a:solidFill>
              </a:rPr>
              <a:t>７４４</a:t>
            </a:r>
            <a:r>
              <a:rPr kumimoji="1" lang="ja-JP" altLang="en-US" sz="2400">
                <a:solidFill>
                  <a:srgbClr val="FF0000"/>
                </a:solidFill>
              </a:rPr>
              <a:t>自治体</a:t>
            </a:r>
            <a:r>
              <a:rPr kumimoji="1" lang="ja-JP" altLang="en-US" sz="2400"/>
              <a:t>とされました。</a:t>
            </a:r>
            <a:endParaRPr kumimoji="1" lang="en-US" altLang="ja-JP" sz="2400" dirty="0"/>
          </a:p>
          <a:p>
            <a:pPr marL="0" indent="0">
              <a:buNone/>
            </a:pPr>
            <a:endParaRPr lang="en-US" altLang="ja-JP" sz="2400" dirty="0"/>
          </a:p>
          <a:p>
            <a:pPr marL="0" indent="0">
              <a:buNone/>
            </a:pPr>
            <a:r>
              <a:rPr kumimoji="1" lang="ja-JP" altLang="en-US" sz="2400"/>
              <a:t>実は前回の公表結果より消滅可能性自治体の数は１５２自治体少なくなっています。（８９６→７４４）</a:t>
            </a:r>
            <a:endParaRPr kumimoji="1" lang="en-US" altLang="ja-JP" sz="2400" dirty="0"/>
          </a:p>
          <a:p>
            <a:pPr marL="0" indent="0">
              <a:buNone/>
            </a:pPr>
            <a:endParaRPr lang="en-US" altLang="ja-JP" sz="2400" dirty="0"/>
          </a:p>
          <a:p>
            <a:pPr marL="0" indent="0">
              <a:buNone/>
            </a:pPr>
            <a:r>
              <a:rPr kumimoji="1" lang="ja-JP" altLang="en-US" sz="2400"/>
              <a:t>また、今回の結果では消滅可能性都市以外に新たに、</a:t>
            </a:r>
            <a:r>
              <a:rPr lang="ja-JP" altLang="en-US" sz="2400"/>
              <a:t>「</a:t>
            </a:r>
            <a:r>
              <a:rPr lang="ja-JP" altLang="en-US" sz="2400">
                <a:solidFill>
                  <a:srgbClr val="00B0F0"/>
                </a:solidFill>
              </a:rPr>
              <a:t>自立持続可能性自治体</a:t>
            </a:r>
            <a:r>
              <a:rPr lang="ja-JP" altLang="en-US" sz="2400"/>
              <a:t>（６５自治体）」</a:t>
            </a:r>
            <a:endParaRPr lang="en-US" altLang="ja-JP" sz="2400" dirty="0"/>
          </a:p>
          <a:p>
            <a:pPr marL="0" indent="0">
              <a:buNone/>
            </a:pPr>
            <a:r>
              <a:rPr lang="ja-JP" altLang="en-US" sz="2400"/>
              <a:t>「</a:t>
            </a:r>
            <a:r>
              <a:rPr lang="ja-JP" altLang="en-US" sz="2400">
                <a:solidFill>
                  <a:srgbClr val="FF0000"/>
                </a:solidFill>
              </a:rPr>
              <a:t>ブラックホール型自治体</a:t>
            </a:r>
            <a:r>
              <a:rPr lang="ja-JP" altLang="en-US" sz="2400"/>
              <a:t>（２５自治体）」</a:t>
            </a:r>
            <a:endParaRPr lang="en-US" altLang="ja-JP" sz="2400" dirty="0"/>
          </a:p>
          <a:p>
            <a:pPr marL="0" indent="0">
              <a:buNone/>
            </a:pPr>
            <a:r>
              <a:rPr lang="ja-JP" altLang="en-US" sz="2400"/>
              <a:t>が発表されました。</a:t>
            </a:r>
            <a:endParaRPr kumimoji="1" lang="ja-JP" altLang="en-US" sz="2400"/>
          </a:p>
        </p:txBody>
      </p:sp>
    </p:spTree>
    <p:extLst>
      <p:ext uri="{BB962C8B-B14F-4D97-AF65-F5344CB8AC3E}">
        <p14:creationId xmlns:p14="http://schemas.microsoft.com/office/powerpoint/2010/main" val="93712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9FC75B-7AC9-24EB-9D51-7A1BC61AA373}"/>
              </a:ext>
            </a:extLst>
          </p:cNvPr>
          <p:cNvSpPr>
            <a:spLocks noGrp="1"/>
          </p:cNvSpPr>
          <p:nvPr>
            <p:ph type="title"/>
          </p:nvPr>
        </p:nvSpPr>
        <p:spPr/>
        <p:txBody>
          <a:bodyPr/>
          <a:lstStyle/>
          <a:p>
            <a:r>
              <a:rPr lang="ja-JP" altLang="en-US"/>
              <a:t>「</a:t>
            </a:r>
            <a:r>
              <a:rPr kumimoji="1" lang="ja-JP" altLang="en-US"/>
              <a:t>自立持続可能性自治体」とは</a:t>
            </a:r>
          </a:p>
        </p:txBody>
      </p:sp>
      <p:sp>
        <p:nvSpPr>
          <p:cNvPr id="3" name="コンテンツ プレースホルダー 2">
            <a:extLst>
              <a:ext uri="{FF2B5EF4-FFF2-40B4-BE49-F238E27FC236}">
                <a16:creationId xmlns:a16="http://schemas.microsoft.com/office/drawing/2014/main" id="{DDE949F8-C741-400B-FEF4-0C3EF11ABA4A}"/>
              </a:ext>
            </a:extLst>
          </p:cNvPr>
          <p:cNvSpPr>
            <a:spLocks noGrp="1"/>
          </p:cNvSpPr>
          <p:nvPr>
            <p:ph idx="1"/>
          </p:nvPr>
        </p:nvSpPr>
        <p:spPr/>
        <p:txBody>
          <a:bodyPr>
            <a:normAutofit/>
          </a:bodyPr>
          <a:lstStyle/>
          <a:p>
            <a:pPr marL="0" indent="0">
              <a:buNone/>
            </a:pPr>
            <a:r>
              <a:rPr kumimoji="1" lang="ja-JP" altLang="en-US" sz="2400"/>
              <a:t>今回の分析は</a:t>
            </a:r>
            <a:r>
              <a:rPr lang="ja-JP" altLang="en-US" sz="2400"/>
              <a:t>２０５０</a:t>
            </a:r>
            <a:r>
              <a:rPr kumimoji="1" lang="ja-JP" altLang="en-US" sz="2400"/>
              <a:t>年までの</a:t>
            </a:r>
            <a:r>
              <a:rPr lang="ja-JP" altLang="en-US" sz="2400"/>
              <a:t>２０</a:t>
            </a:r>
            <a:r>
              <a:rPr lang="en-US" altLang="ja-JP" sz="2400" dirty="0"/>
              <a:t>〜</a:t>
            </a:r>
            <a:r>
              <a:rPr lang="ja-JP" altLang="en-US" sz="2400"/>
              <a:t>３０</a:t>
            </a:r>
            <a:r>
              <a:rPr kumimoji="1" lang="ja-JP" altLang="en-US" sz="2400"/>
              <a:t>代の女性の減少率をもとに、自治体の持続可能性が検証されています。</a:t>
            </a:r>
            <a:endParaRPr kumimoji="1" lang="en-US" altLang="ja-JP" sz="2400" dirty="0"/>
          </a:p>
          <a:p>
            <a:pPr marL="0" indent="0">
              <a:buNone/>
            </a:pPr>
            <a:endParaRPr lang="en-US" altLang="ja-JP" sz="2400" dirty="0"/>
          </a:p>
          <a:p>
            <a:pPr marL="0" indent="0">
              <a:buNone/>
            </a:pPr>
            <a:r>
              <a:rPr kumimoji="1" lang="ja-JP" altLang="en-US" sz="2400">
                <a:solidFill>
                  <a:srgbClr val="00B0F0"/>
                </a:solidFill>
              </a:rPr>
              <a:t>自立持続可能性自治体</a:t>
            </a:r>
            <a:r>
              <a:rPr kumimoji="1" lang="ja-JP" altLang="en-US" sz="2400"/>
              <a:t>とは、</a:t>
            </a:r>
            <a:endParaRPr kumimoji="1" lang="en-US" altLang="ja-JP" sz="2400" dirty="0"/>
          </a:p>
          <a:p>
            <a:pPr marL="0" indent="0">
              <a:buNone/>
            </a:pPr>
            <a:r>
              <a:rPr kumimoji="1" lang="ja-JP" altLang="en-US" sz="2000"/>
              <a:t>▽人口の移動が一定程度続く場合だけでなく、</a:t>
            </a:r>
            <a:endParaRPr kumimoji="1" lang="en-US" altLang="ja-JP" sz="2000" dirty="0"/>
          </a:p>
          <a:p>
            <a:pPr marL="0" indent="0">
              <a:buNone/>
            </a:pPr>
            <a:r>
              <a:rPr kumimoji="1" lang="ja-JP" altLang="en-US" sz="2000"/>
              <a:t>▽人口移動がないと仮定した場合にも、減少率が２０％未満にとどまる自治体を「自立持続可能性自治体」と呼び、「</a:t>
            </a:r>
            <a:r>
              <a:rPr lang="ja-JP" altLang="en-US" sz="2000"/>
              <a:t>１００</a:t>
            </a:r>
            <a:r>
              <a:rPr kumimoji="1" lang="ja-JP" altLang="en-US" sz="2000"/>
              <a:t>年後も若年女性が</a:t>
            </a:r>
            <a:r>
              <a:rPr lang="ja-JP" altLang="en-US" sz="2000"/>
              <a:t>５</a:t>
            </a:r>
            <a:r>
              <a:rPr kumimoji="1" lang="ja-JP" altLang="en-US" sz="2000"/>
              <a:t>割近く残っており、持続可能性が高いと考えられる」</a:t>
            </a:r>
            <a:endParaRPr kumimoji="1" lang="en-US" altLang="ja-JP" sz="2000" dirty="0"/>
          </a:p>
          <a:p>
            <a:pPr marL="0" indent="0" algn="r">
              <a:buNone/>
            </a:pPr>
            <a:r>
              <a:rPr kumimoji="1" lang="ja-JP" altLang="en-US" sz="2000"/>
              <a:t>と説明されています。</a:t>
            </a:r>
            <a:endParaRPr kumimoji="1" lang="en-US" altLang="ja-JP" sz="2000" dirty="0"/>
          </a:p>
          <a:p>
            <a:pPr marL="0" indent="0" algn="r">
              <a:buNone/>
            </a:pPr>
            <a:endParaRPr lang="en-US" altLang="ja-JP" sz="2000" dirty="0"/>
          </a:p>
          <a:p>
            <a:pPr marL="0" indent="0">
              <a:buNone/>
            </a:pPr>
            <a:r>
              <a:rPr kumimoji="1" lang="ja-JP" altLang="en-US" sz="2000">
                <a:highlight>
                  <a:srgbClr val="FFFF00"/>
                </a:highlight>
              </a:rPr>
              <a:t>→つまり、子どもを産む可能性のある若い女性が多くおり、他の地域からの人口を取り込まなくても持続していくことができる地域</a:t>
            </a:r>
          </a:p>
        </p:txBody>
      </p:sp>
    </p:spTree>
    <p:extLst>
      <p:ext uri="{BB962C8B-B14F-4D97-AF65-F5344CB8AC3E}">
        <p14:creationId xmlns:p14="http://schemas.microsoft.com/office/powerpoint/2010/main" val="841778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8C7077-2F70-5EDD-0AE6-346CFF725019}"/>
              </a:ext>
            </a:extLst>
          </p:cNvPr>
          <p:cNvSpPr>
            <a:spLocks noGrp="1"/>
          </p:cNvSpPr>
          <p:nvPr>
            <p:ph type="title"/>
          </p:nvPr>
        </p:nvSpPr>
        <p:spPr/>
        <p:txBody>
          <a:bodyPr/>
          <a:lstStyle/>
          <a:p>
            <a:r>
              <a:rPr kumimoji="1" lang="ja-JP" altLang="en-US"/>
              <a:t>「</a:t>
            </a:r>
            <a:r>
              <a:rPr kumimoji="1" lang="ja-JP" altLang="en-US">
                <a:solidFill>
                  <a:srgbClr val="FF0000"/>
                </a:solidFill>
              </a:rPr>
              <a:t>ブラックホール自治</a:t>
            </a:r>
            <a:r>
              <a:rPr kumimoji="1" lang="ja-JP" altLang="en-US"/>
              <a:t>」とは</a:t>
            </a:r>
          </a:p>
        </p:txBody>
      </p:sp>
      <p:sp>
        <p:nvSpPr>
          <p:cNvPr id="3" name="コンテンツ プレースホルダー 2">
            <a:extLst>
              <a:ext uri="{FF2B5EF4-FFF2-40B4-BE49-F238E27FC236}">
                <a16:creationId xmlns:a16="http://schemas.microsoft.com/office/drawing/2014/main" id="{239DAC59-21B0-4F94-89C3-7C31724098BC}"/>
              </a:ext>
            </a:extLst>
          </p:cNvPr>
          <p:cNvSpPr>
            <a:spLocks noGrp="1"/>
          </p:cNvSpPr>
          <p:nvPr>
            <p:ph idx="1"/>
          </p:nvPr>
        </p:nvSpPr>
        <p:spPr/>
        <p:txBody>
          <a:bodyPr>
            <a:normAutofit lnSpcReduction="10000"/>
          </a:bodyPr>
          <a:lstStyle/>
          <a:p>
            <a:pPr marL="0" indent="0">
              <a:buNone/>
            </a:pPr>
            <a:endParaRPr kumimoji="1" lang="ja-JP" altLang="en-US" sz="2000"/>
          </a:p>
          <a:p>
            <a:pPr marL="0" indent="0">
              <a:buNone/>
            </a:pPr>
            <a:r>
              <a:rPr kumimoji="1" lang="ja-JP" altLang="en-US" sz="2000"/>
              <a:t>今回の分析では、出生率が低く他の地域からの人口流入に依存している</a:t>
            </a:r>
            <a:r>
              <a:rPr kumimoji="1" lang="en-US" altLang="ja-JP" sz="2000" dirty="0"/>
              <a:t>25</a:t>
            </a:r>
            <a:r>
              <a:rPr kumimoji="1" lang="ja-JP" altLang="en-US" sz="2000"/>
              <a:t>の自治体をあらゆるものを吸い込むブラックホールになぞらえて「</a:t>
            </a:r>
            <a:r>
              <a:rPr kumimoji="1" lang="ja-JP" altLang="en-US" sz="2000">
                <a:solidFill>
                  <a:srgbClr val="FF0000"/>
                </a:solidFill>
              </a:rPr>
              <a:t>ブラックホール型自治体</a:t>
            </a:r>
            <a:r>
              <a:rPr kumimoji="1" lang="ja-JP" altLang="en-US" sz="2000"/>
              <a:t>」と名付けました。</a:t>
            </a:r>
          </a:p>
          <a:p>
            <a:pPr marL="0" indent="0">
              <a:buNone/>
            </a:pPr>
            <a:endParaRPr kumimoji="1" lang="en-US" altLang="ja-JP" sz="2000" dirty="0"/>
          </a:p>
          <a:p>
            <a:pPr marL="0" indent="0">
              <a:buNone/>
            </a:pPr>
            <a:endParaRPr kumimoji="1" lang="ja-JP" altLang="en-US" sz="2000"/>
          </a:p>
          <a:p>
            <a:pPr marL="0" indent="0">
              <a:buNone/>
            </a:pPr>
            <a:r>
              <a:rPr lang="ja-JP" altLang="en-US" sz="2000"/>
              <a:t>２０５０</a:t>
            </a:r>
            <a:r>
              <a:rPr kumimoji="1" lang="ja-JP" altLang="en-US" sz="2000"/>
              <a:t>年までの</a:t>
            </a:r>
            <a:r>
              <a:rPr lang="ja-JP" altLang="en-US" sz="2000"/>
              <a:t>３０</a:t>
            </a:r>
            <a:r>
              <a:rPr kumimoji="1" lang="ja-JP" altLang="en-US" sz="2000"/>
              <a:t>年間に</a:t>
            </a:r>
            <a:r>
              <a:rPr lang="ja-JP" altLang="en-US" sz="2000"/>
              <a:t>２０</a:t>
            </a:r>
            <a:r>
              <a:rPr lang="en-US" altLang="ja-JP" sz="2000" dirty="0"/>
              <a:t>〜</a:t>
            </a:r>
            <a:r>
              <a:rPr lang="ja-JP" altLang="en-US" sz="2000"/>
              <a:t>３０</a:t>
            </a:r>
            <a:r>
              <a:rPr kumimoji="1" lang="ja-JP" altLang="en-US" sz="2000"/>
              <a:t>代の女性の減少率が、</a:t>
            </a:r>
            <a:endParaRPr kumimoji="1" lang="en-US" altLang="ja-JP" sz="2000" dirty="0"/>
          </a:p>
          <a:p>
            <a:pPr marL="0" indent="0">
              <a:buNone/>
            </a:pPr>
            <a:r>
              <a:rPr kumimoji="1" lang="ja-JP" altLang="en-US" sz="2000"/>
              <a:t>▽人口の移動が一定程度続く場合には半数未満にとどまる一方、</a:t>
            </a:r>
            <a:endParaRPr kumimoji="1" lang="en-US" altLang="ja-JP" sz="2000" dirty="0"/>
          </a:p>
          <a:p>
            <a:pPr marL="0" indent="0">
              <a:buNone/>
            </a:pPr>
            <a:r>
              <a:rPr kumimoji="1" lang="ja-JP" altLang="en-US" sz="2000"/>
              <a:t>▽人口移動がないと仮定すると半数以上になる自治体を指す、</a:t>
            </a:r>
            <a:endParaRPr kumimoji="1" lang="en-US" altLang="ja-JP" sz="2000" dirty="0"/>
          </a:p>
          <a:p>
            <a:pPr marL="0" indent="0" algn="r">
              <a:buNone/>
            </a:pPr>
            <a:r>
              <a:rPr kumimoji="1" lang="ja-JP" altLang="en-US" sz="2000"/>
              <a:t>と説明されています。</a:t>
            </a:r>
            <a:endParaRPr kumimoji="1" lang="en-US" altLang="ja-JP" sz="2000" dirty="0"/>
          </a:p>
          <a:p>
            <a:pPr marL="0" indent="0" algn="r">
              <a:buNone/>
            </a:pPr>
            <a:endParaRPr lang="en-US" altLang="ja-JP" sz="2000" dirty="0"/>
          </a:p>
          <a:p>
            <a:pPr marL="0" indent="0">
              <a:buNone/>
            </a:pPr>
            <a:r>
              <a:rPr kumimoji="1" lang="ja-JP" altLang="en-US" sz="2000">
                <a:highlight>
                  <a:srgbClr val="FFFF00"/>
                </a:highlight>
              </a:rPr>
              <a:t>→自身の地域では人口増加（出生）はあまり行わず、周りの地域から人口を吸い上げている地域</a:t>
            </a:r>
            <a:endParaRPr kumimoji="1" lang="en-US" altLang="ja-JP" sz="2000" dirty="0">
              <a:highlight>
                <a:srgbClr val="FFFF00"/>
              </a:highlight>
            </a:endParaRPr>
          </a:p>
          <a:p>
            <a:pPr marL="0" indent="0">
              <a:buNone/>
            </a:pPr>
            <a:r>
              <a:rPr lang="ja-JP" altLang="en-US" sz="2000">
                <a:highlight>
                  <a:srgbClr val="FFFF00"/>
                </a:highlight>
              </a:rPr>
              <a:t>地方から都市部へ人が集まり、その都市部がブラックホール自治体になっている可能性が高い。</a:t>
            </a:r>
            <a:endParaRPr kumimoji="1" lang="ja-JP" altLang="en-US" sz="2000">
              <a:highlight>
                <a:srgbClr val="FFFF00"/>
              </a:highlight>
            </a:endParaRPr>
          </a:p>
        </p:txBody>
      </p:sp>
    </p:spTree>
    <p:extLst>
      <p:ext uri="{BB962C8B-B14F-4D97-AF65-F5344CB8AC3E}">
        <p14:creationId xmlns:p14="http://schemas.microsoft.com/office/powerpoint/2010/main" val="1710864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5C1258-0F52-FB45-C238-B39416977A12}"/>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A14D4572-23D1-C987-F68C-FD44BA1D4994}"/>
              </a:ext>
            </a:extLst>
          </p:cNvPr>
          <p:cNvSpPr>
            <a:spLocks noGrp="1"/>
          </p:cNvSpPr>
          <p:nvPr>
            <p:ph idx="1"/>
          </p:nvPr>
        </p:nvSpPr>
        <p:spPr/>
        <p:txBody>
          <a:bodyPr/>
          <a:lstStyle/>
          <a:p>
            <a:pPr marL="0" indent="0">
              <a:buNone/>
            </a:pPr>
            <a:r>
              <a:rPr kumimoji="1" lang="ja-JP" altLang="en-US" sz="2000"/>
              <a:t>今回の分析結果で注目を集めたのが、</a:t>
            </a:r>
            <a:r>
              <a:rPr lang="ja-JP" altLang="en-US" sz="2000"/>
              <a:t>「宮城県大衡町」でした。</a:t>
            </a:r>
            <a:endParaRPr lang="en-US" altLang="ja-JP" sz="2000" dirty="0"/>
          </a:p>
          <a:p>
            <a:pPr marL="0" indent="0">
              <a:buNone/>
            </a:pPr>
            <a:endParaRPr kumimoji="1" lang="en-US" altLang="ja-JP" dirty="0"/>
          </a:p>
          <a:p>
            <a:pPr marL="0" indent="0">
              <a:buNone/>
            </a:pPr>
            <a:r>
              <a:rPr kumimoji="1" lang="ja-JP" altLang="en-US" sz="2000"/>
              <a:t>大衡町は</a:t>
            </a:r>
            <a:r>
              <a:rPr lang="ja-JP" altLang="en-US" sz="2000"/>
              <a:t>２０１４年の日本創生会議での公表結果は「消滅可能性都市」とされていました。</a:t>
            </a:r>
            <a:endParaRPr lang="en-US" altLang="ja-JP" sz="2000" dirty="0"/>
          </a:p>
          <a:p>
            <a:pPr marL="0" indent="0">
              <a:buNone/>
            </a:pPr>
            <a:endParaRPr kumimoji="1" lang="en-US" altLang="ja-JP" sz="2000" dirty="0"/>
          </a:p>
          <a:p>
            <a:pPr marL="0" indent="0">
              <a:buNone/>
            </a:pPr>
            <a:r>
              <a:rPr lang="ja-JP" altLang="en-US" sz="2000"/>
              <a:t>そこから、多くの方に選ばれるため、地域の価値を上げる取り組みとして「企業誘致」「子育て支援」に力を注ぎ、</a:t>
            </a:r>
            <a:r>
              <a:rPr lang="en-US" altLang="ja-JP" sz="2000" dirty="0"/>
              <a:t>10</a:t>
            </a:r>
            <a:r>
              <a:rPr lang="ja-JP" altLang="en-US" sz="2000"/>
              <a:t>年間で子育て世代（若い人々）が集まる地域として生まれ変わることで、</a:t>
            </a:r>
            <a:endParaRPr lang="en-US" altLang="ja-JP" sz="2000" dirty="0"/>
          </a:p>
          <a:p>
            <a:pPr marL="0" indent="0">
              <a:buNone/>
            </a:pPr>
            <a:r>
              <a:rPr lang="ja-JP" altLang="en-US" sz="2000"/>
              <a:t>「</a:t>
            </a:r>
            <a:r>
              <a:rPr lang="ja-JP" altLang="en-US" sz="2000">
                <a:solidFill>
                  <a:srgbClr val="FF0000"/>
                </a:solidFill>
              </a:rPr>
              <a:t>消滅可能性都市</a:t>
            </a:r>
            <a:r>
              <a:rPr lang="ja-JP" altLang="en-US" sz="2000"/>
              <a:t>」から「</a:t>
            </a:r>
            <a:r>
              <a:rPr lang="ja-JP" altLang="en-US" sz="2000">
                <a:solidFill>
                  <a:srgbClr val="00B0F0"/>
                </a:solidFill>
              </a:rPr>
              <a:t>自立持続可能性自治体</a:t>
            </a:r>
            <a:r>
              <a:rPr lang="ja-JP" altLang="en-US" sz="2000"/>
              <a:t>」へと</a:t>
            </a:r>
            <a:endParaRPr lang="en-US" altLang="ja-JP" sz="2000" dirty="0"/>
          </a:p>
          <a:p>
            <a:pPr marL="0" indent="0">
              <a:buNone/>
            </a:pPr>
            <a:r>
              <a:rPr lang="ja-JP" altLang="en-US" sz="2000"/>
              <a:t>生まれ変わりを遂げています。</a:t>
            </a:r>
            <a:endParaRPr kumimoji="1" lang="ja-JP" altLang="en-US" sz="2000"/>
          </a:p>
        </p:txBody>
      </p:sp>
    </p:spTree>
    <p:extLst>
      <p:ext uri="{BB962C8B-B14F-4D97-AF65-F5344CB8AC3E}">
        <p14:creationId xmlns:p14="http://schemas.microsoft.com/office/powerpoint/2010/main" val="2250302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5A16A3-81C4-7263-7D48-DF12C1E71BF1}"/>
              </a:ext>
            </a:extLst>
          </p:cNvPr>
          <p:cNvSpPr>
            <a:spLocks noGrp="1"/>
          </p:cNvSpPr>
          <p:nvPr>
            <p:ph type="title"/>
          </p:nvPr>
        </p:nvSpPr>
        <p:spPr/>
        <p:txBody>
          <a:bodyPr/>
          <a:lstStyle/>
          <a:p>
            <a:r>
              <a:rPr kumimoji="1" lang="ja-JP" altLang="en-US"/>
              <a:t>大衡町の取り組み</a:t>
            </a:r>
          </a:p>
        </p:txBody>
      </p:sp>
      <p:sp>
        <p:nvSpPr>
          <p:cNvPr id="3" name="コンテンツ プレースホルダー 2">
            <a:extLst>
              <a:ext uri="{FF2B5EF4-FFF2-40B4-BE49-F238E27FC236}">
                <a16:creationId xmlns:a16="http://schemas.microsoft.com/office/drawing/2014/main" id="{700F8B60-720C-3BD2-4DE5-590F3BB22604}"/>
              </a:ext>
            </a:extLst>
          </p:cNvPr>
          <p:cNvSpPr>
            <a:spLocks noGrp="1"/>
          </p:cNvSpPr>
          <p:nvPr>
            <p:ph idx="1"/>
          </p:nvPr>
        </p:nvSpPr>
        <p:spPr/>
        <p:txBody>
          <a:bodyPr>
            <a:normAutofit/>
          </a:bodyPr>
          <a:lstStyle/>
          <a:p>
            <a:pPr marL="0" indent="0">
              <a:buNone/>
            </a:pPr>
            <a:endParaRPr lang="en-US" altLang="ja-JP" sz="2000" dirty="0"/>
          </a:p>
          <a:p>
            <a:pPr marL="0" indent="0">
              <a:buNone/>
            </a:pPr>
            <a:r>
              <a:rPr lang="ja-JP" altLang="en-US" sz="2000"/>
              <a:t>具体的な取り組みとしては、</a:t>
            </a:r>
            <a:endParaRPr lang="en-US" altLang="ja-JP" sz="2000" dirty="0"/>
          </a:p>
          <a:p>
            <a:pPr marL="0" indent="0">
              <a:buNone/>
            </a:pPr>
            <a:r>
              <a:rPr kumimoji="1" lang="ja-JP" altLang="en-US" sz="2000"/>
              <a:t>・出産、入学時のお祝い金</a:t>
            </a:r>
            <a:endParaRPr kumimoji="1" lang="en-US" altLang="ja-JP" sz="2000" dirty="0"/>
          </a:p>
          <a:p>
            <a:pPr marL="0" indent="0">
              <a:buNone/>
            </a:pPr>
            <a:r>
              <a:rPr lang="ja-JP" altLang="en-US" sz="2000"/>
              <a:t>・オムツ、粉ミルクなどの購入ができるクーポンの配布</a:t>
            </a:r>
            <a:endParaRPr lang="en-US" altLang="ja-JP" sz="2000" dirty="0"/>
          </a:p>
          <a:p>
            <a:pPr marL="0" indent="0">
              <a:buNone/>
            </a:pPr>
            <a:r>
              <a:rPr kumimoji="1" lang="ja-JP" altLang="en-US" sz="2000"/>
              <a:t>・子育てサポートチームの立ち上げ</a:t>
            </a:r>
            <a:endParaRPr kumimoji="1" lang="en-US" altLang="ja-JP" sz="2000" dirty="0"/>
          </a:p>
          <a:p>
            <a:pPr marL="0" indent="0">
              <a:buNone/>
            </a:pPr>
            <a:r>
              <a:rPr lang="ja-JP" altLang="en-US" sz="2000"/>
              <a:t>・若年層の移住に対しての補助（最大</a:t>
            </a:r>
            <a:r>
              <a:rPr lang="en-US" altLang="ja-JP" sz="2000" dirty="0"/>
              <a:t>150</a:t>
            </a:r>
            <a:r>
              <a:rPr lang="ja-JP" altLang="en-US" sz="2000"/>
              <a:t>万円）</a:t>
            </a:r>
            <a:endParaRPr lang="en-US" altLang="ja-JP" sz="2000" dirty="0"/>
          </a:p>
          <a:p>
            <a:pPr marL="0" indent="0">
              <a:buNone/>
            </a:pPr>
            <a:r>
              <a:rPr lang="ja-JP" altLang="en-US" sz="2000"/>
              <a:t>などが上げられ、加えて企業誘致にも成功しています。</a:t>
            </a:r>
            <a:endParaRPr lang="en-US" altLang="ja-JP" sz="2000" dirty="0"/>
          </a:p>
          <a:p>
            <a:pPr marL="0" indent="0">
              <a:buNone/>
            </a:pPr>
            <a:endParaRPr lang="en-US" altLang="ja-JP" sz="2000" dirty="0"/>
          </a:p>
          <a:p>
            <a:pPr marL="0" indent="0">
              <a:buNone/>
            </a:pPr>
            <a:r>
              <a:rPr lang="ja-JP" altLang="en-US" sz="2000"/>
              <a:t>大衡町の大石町長は</a:t>
            </a:r>
            <a:endParaRPr lang="en-US" altLang="ja-JP" sz="2000" dirty="0"/>
          </a:p>
          <a:p>
            <a:pPr marL="0" indent="0">
              <a:buNone/>
            </a:pPr>
            <a:r>
              <a:rPr lang="ja-JP" altLang="en-US" sz="2000"/>
              <a:t>「企業誘致から期待できる増収分を更に子育て支援策に充て、</a:t>
            </a:r>
            <a:endParaRPr lang="en-US" altLang="ja-JP" sz="2000" dirty="0"/>
          </a:p>
          <a:p>
            <a:pPr marL="0" indent="0">
              <a:buNone/>
            </a:pPr>
            <a:r>
              <a:rPr lang="ja-JP" altLang="en-US" sz="2000"/>
              <a:t>より選ばれるための地域になっていく」とコメントしています。</a:t>
            </a:r>
            <a:endParaRPr lang="en-US" altLang="ja-JP" sz="2000" dirty="0"/>
          </a:p>
        </p:txBody>
      </p:sp>
    </p:spTree>
    <p:extLst>
      <p:ext uri="{BB962C8B-B14F-4D97-AF65-F5344CB8AC3E}">
        <p14:creationId xmlns:p14="http://schemas.microsoft.com/office/powerpoint/2010/main" val="3202493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B01E7B-28EA-9F15-3FDA-5EACE1FA2E5F}"/>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AE3598AB-3BB9-2F2C-B5A0-30E6BE5ED887}"/>
              </a:ext>
            </a:extLst>
          </p:cNvPr>
          <p:cNvSpPr>
            <a:spLocks noGrp="1"/>
          </p:cNvSpPr>
          <p:nvPr>
            <p:ph idx="1"/>
          </p:nvPr>
        </p:nvSpPr>
        <p:spPr/>
        <p:txBody>
          <a:bodyPr>
            <a:normAutofit/>
          </a:bodyPr>
          <a:lstStyle/>
          <a:p>
            <a:pPr marL="0" indent="0">
              <a:buNone/>
            </a:pPr>
            <a:r>
              <a:rPr kumimoji="1" lang="ja-JP" altLang="en-US" sz="1800"/>
              <a:t>会議の中心であった増田氏は、</a:t>
            </a:r>
            <a:endParaRPr kumimoji="1" lang="en-US" altLang="ja-JP" sz="1800" dirty="0"/>
          </a:p>
          <a:p>
            <a:pPr marL="0" indent="0">
              <a:buNone/>
            </a:pPr>
            <a:r>
              <a:rPr lang="ja-JP" altLang="en-US" sz="1800"/>
              <a:t>２０１４年の分析結果の公表発表から、近隣地域同士での若年人口の取り合い（ゼロサムゲーム）になってしまった。</a:t>
            </a:r>
            <a:endParaRPr lang="en-US" altLang="ja-JP" sz="1800" dirty="0"/>
          </a:p>
          <a:p>
            <a:pPr marL="0" indent="0">
              <a:buNone/>
            </a:pPr>
            <a:endParaRPr lang="en-US" altLang="ja-JP" sz="1800" dirty="0"/>
          </a:p>
          <a:p>
            <a:pPr marL="0" indent="0">
              <a:buNone/>
            </a:pPr>
            <a:r>
              <a:rPr lang="ja-JP" altLang="en-US" sz="1800"/>
              <a:t>２０２４年の今回の分析では、地域によって特性の違いが浮き彫りになった。今後のまちづくりや人口問題の対策を考える上で参考にしてほしい、とコメントしています。</a:t>
            </a:r>
            <a:endParaRPr lang="en-US" altLang="ja-JP" sz="1800" dirty="0"/>
          </a:p>
          <a:p>
            <a:pPr marL="0" indent="0">
              <a:buNone/>
            </a:pPr>
            <a:endParaRPr lang="en-US" altLang="ja-JP" sz="1800" dirty="0"/>
          </a:p>
          <a:p>
            <a:pPr marL="0" indent="0">
              <a:buNone/>
            </a:pPr>
            <a:endParaRPr lang="en-US" altLang="ja-JP" sz="1800" dirty="0"/>
          </a:p>
          <a:p>
            <a:pPr marL="0" indent="0">
              <a:buNone/>
            </a:pPr>
            <a:r>
              <a:rPr lang="ja-JP" altLang="en-US" sz="1800">
                <a:solidFill>
                  <a:srgbClr val="FF0000"/>
                </a:solidFill>
              </a:rPr>
              <a:t>→人口減少問題の解決にこれといった正解は残念ながらなく、</a:t>
            </a:r>
            <a:endParaRPr lang="en-US" altLang="ja-JP" sz="1800" dirty="0">
              <a:solidFill>
                <a:srgbClr val="FF0000"/>
              </a:solidFill>
            </a:endParaRPr>
          </a:p>
          <a:p>
            <a:pPr marL="0" indent="0">
              <a:buNone/>
            </a:pPr>
            <a:r>
              <a:rPr lang="ja-JP" altLang="en-US" sz="1800">
                <a:solidFill>
                  <a:srgbClr val="FF0000"/>
                </a:solidFill>
              </a:rPr>
              <a:t>　地域の価値を上げ、選ばれることが重要。</a:t>
            </a:r>
            <a:endParaRPr lang="en-US" altLang="ja-JP" sz="1800" dirty="0">
              <a:solidFill>
                <a:srgbClr val="FF0000"/>
              </a:solidFill>
            </a:endParaRPr>
          </a:p>
          <a:p>
            <a:pPr marL="0" indent="0">
              <a:buNone/>
            </a:pPr>
            <a:r>
              <a:rPr lang="ja-JP" altLang="en-US" sz="1800">
                <a:solidFill>
                  <a:srgbClr val="FF0000"/>
                </a:solidFill>
              </a:rPr>
              <a:t>　そのためには、行政・民間が力を併せて、地域の魅力をコツコツ高めて　　　</a:t>
            </a:r>
            <a:endParaRPr lang="en-US" altLang="ja-JP" sz="1800" dirty="0">
              <a:solidFill>
                <a:srgbClr val="FF0000"/>
              </a:solidFill>
            </a:endParaRPr>
          </a:p>
          <a:p>
            <a:pPr marL="0" indent="0">
              <a:buNone/>
            </a:pPr>
            <a:r>
              <a:rPr lang="ja-JP" altLang="en-US" sz="1800">
                <a:solidFill>
                  <a:srgbClr val="FF0000"/>
                </a:solidFill>
              </a:rPr>
              <a:t>　いくことが重要で、地域の価値が上がり、人が集まると空き家の活用</a:t>
            </a:r>
            <a:endParaRPr lang="en-US" altLang="ja-JP" sz="1800" dirty="0">
              <a:solidFill>
                <a:srgbClr val="FF0000"/>
              </a:solidFill>
            </a:endParaRPr>
          </a:p>
          <a:p>
            <a:pPr marL="0" indent="0">
              <a:buNone/>
            </a:pPr>
            <a:r>
              <a:rPr lang="ja-JP" altLang="en-US" sz="1800">
                <a:solidFill>
                  <a:srgbClr val="FF0000"/>
                </a:solidFill>
              </a:rPr>
              <a:t>　などにも繋がる可能性が大幅に高まります。</a:t>
            </a:r>
            <a:endParaRPr lang="en-US" altLang="ja-JP" sz="1800" dirty="0">
              <a:solidFill>
                <a:srgbClr val="FF0000"/>
              </a:solidFill>
            </a:endParaRPr>
          </a:p>
        </p:txBody>
      </p:sp>
    </p:spTree>
    <p:extLst>
      <p:ext uri="{BB962C8B-B14F-4D97-AF65-F5344CB8AC3E}">
        <p14:creationId xmlns:p14="http://schemas.microsoft.com/office/powerpoint/2010/main" val="294022658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3454</TotalTime>
  <Words>862</Words>
  <Application>Microsoft Macintosh PowerPoint</Application>
  <PresentationFormat>画面に合わせる (4:3)</PresentationFormat>
  <Paragraphs>73</Paragraphs>
  <Slides>9</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9</vt:i4>
      </vt:variant>
    </vt:vector>
  </HeadingPairs>
  <TitlesOfParts>
    <vt:vector size="16" baseType="lpstr">
      <vt:lpstr>MS Gothic</vt:lpstr>
      <vt:lpstr>MS Gothic</vt:lpstr>
      <vt:lpstr>游ゴシック</vt:lpstr>
      <vt:lpstr>Arial</vt:lpstr>
      <vt:lpstr>Calibri</vt:lpstr>
      <vt:lpstr>Calibri Light</vt:lpstr>
      <vt:lpstr>Office テーマ</vt:lpstr>
      <vt:lpstr> 一般社団法人 全国空き家アドバイザー協議会　　　○○県○○支部  令和６年６月度例会 学習プログラム用 （過去の例会資料も参考にしてください）</vt:lpstr>
      <vt:lpstr> </vt:lpstr>
      <vt:lpstr>実際の公表結果はこちら</vt:lpstr>
      <vt:lpstr>実際の公表結果について</vt:lpstr>
      <vt:lpstr>「自立持続可能性自治体」とは</vt:lpstr>
      <vt:lpstr>「ブラックホール自治」とは</vt:lpstr>
      <vt:lpstr>PowerPoint プレゼンテーション</vt:lpstr>
      <vt:lpstr>大衡町の取り組み</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19</cp:revision>
  <dcterms:created xsi:type="dcterms:W3CDTF">2021-02-04T05:15:42Z</dcterms:created>
  <dcterms:modified xsi:type="dcterms:W3CDTF">2024-05-30T14:21:48Z</dcterms:modified>
</cp:coreProperties>
</file>