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1874" r:id="rId2"/>
    <p:sldId id="1875" r:id="rId3"/>
    <p:sldId id="1876" r:id="rId4"/>
    <p:sldId id="1877" r:id="rId5"/>
    <p:sldId id="1878" r:id="rId6"/>
    <p:sldId id="1879" r:id="rId7"/>
    <p:sldId id="1880" r:id="rId8"/>
    <p:sldId id="1881" r:id="rId9"/>
    <p:sldId id="1882" r:id="rId10"/>
    <p:sldId id="1883" r:id="rId11"/>
    <p:sldId id="188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3"/>
    <p:restoredTop sz="96327"/>
  </p:normalViewPr>
  <p:slideViewPr>
    <p:cSldViewPr snapToGrid="0" snapToObjects="1">
      <p:cViewPr varScale="1">
        <p:scale>
          <a:sx n="127" d="100"/>
          <a:sy n="127" d="100"/>
        </p:scale>
        <p:origin x="1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04DD0-A855-E141-9587-A5C3026538B3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69D67-3A3D-1243-9A5C-C350DC77C2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07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&#10;&#10;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Autofit/>
          </a:bodyPr>
          <a:lstStyle/>
          <a:p>
            <a:br>
              <a:rPr kumimoji="1" lang="en-US" altLang="ja-JP" sz="2000" dirty="0"/>
            </a:br>
            <a:r>
              <a:rPr kumimoji="1" lang="ja-JP" altLang="en-US" sz="2000" dirty="0"/>
              <a:t>一般社団法人</a:t>
            </a:r>
            <a:br>
              <a:rPr kumimoji="1" lang="en-US" altLang="ja-JP" sz="2000" dirty="0"/>
            </a:br>
            <a:r>
              <a:rPr kumimoji="1" lang="ja-JP" altLang="en-US" sz="2000" dirty="0"/>
              <a:t>全国空き家アドバイザー協議会　　　○○県○○支部</a:t>
            </a:r>
            <a:br>
              <a:rPr kumimoji="1" lang="en-US" altLang="ja-JP" sz="2000" dirty="0"/>
            </a:br>
            <a:br>
              <a:rPr kumimoji="1" lang="en-US" altLang="ja-JP" sz="2000" dirty="0"/>
            </a:br>
            <a:r>
              <a:rPr kumimoji="1" lang="ja-JP" altLang="en-US" sz="3200"/>
              <a:t>令和６年７月度例会</a:t>
            </a:r>
            <a:br>
              <a:rPr kumimoji="1" lang="en-US" altLang="ja-JP" sz="3200" dirty="0"/>
            </a:br>
            <a:r>
              <a:rPr kumimoji="1" lang="ja-JP" altLang="en-US" sz="3200"/>
              <a:t>学習プログラム用</a:t>
            </a:r>
            <a:br>
              <a:rPr kumimoji="1" lang="en-US" altLang="ja-JP" sz="3200" dirty="0"/>
            </a:br>
            <a:r>
              <a:rPr kumimoji="1" lang="ja-JP" altLang="en-US" sz="1600"/>
              <a:t>（過去の例会資料も参考</a:t>
            </a:r>
            <a:r>
              <a:rPr lang="ja-JP" altLang="en-US" sz="1600"/>
              <a:t>にしてください）</a:t>
            </a:r>
            <a:endParaRPr kumimoji="1" lang="ja-JP" altLang="en-US" sz="16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205" y="3752849"/>
            <a:ext cx="4014741" cy="2965451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ja-JP" altLang="en-US" sz="2000" u="sng"/>
              <a:t>骨太の方針について</a:t>
            </a:r>
            <a:endParaRPr lang="en-US" altLang="ja-JP" sz="2000" u="sng" dirty="0"/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B349FF-614D-DC71-699B-D01DDDE9C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骨太の方針とは？？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28849A-3773-ADE2-AE93-6F1EED01C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2400" dirty="0"/>
              <a:t>Q.</a:t>
            </a:r>
            <a:r>
              <a:rPr kumimoji="1" lang="ja-JP" altLang="en-US" sz="2400"/>
              <a:t>最近、「骨太の方針」というのをよく聞くけどいったい何なのでしょうか？？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kumimoji="1" lang="en-US" altLang="ja-JP" sz="2400" dirty="0"/>
              <a:t>A.</a:t>
            </a:r>
            <a:r>
              <a:rPr kumimoji="1" lang="ja-JP" altLang="en-US" sz="2400"/>
              <a:t>骨太の方針とは、政権の重要課題や翌年度予算編成の方向性を示す方針。正式名称は「経済財政運営と改革の基本方針」です。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>
                <a:solidFill>
                  <a:srgbClr val="FF0000"/>
                </a:solidFill>
              </a:rPr>
              <a:t>つまり、国の施策の中でも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kumimoji="1" lang="ja-JP" altLang="en-US" sz="2400">
                <a:solidFill>
                  <a:srgbClr val="FF0000"/>
                </a:solidFill>
              </a:rPr>
              <a:t>重要な（予算がつきやすい）課題がまとまっています。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400">
                <a:solidFill>
                  <a:srgbClr val="FF0000"/>
                </a:solidFill>
              </a:rPr>
              <a:t>年末の予算編成の核となるもので、これを中心に次年度の予算が組まれていくこととなります。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67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0B61A8-FB6B-964D-C223-ED7D45A0B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DDEB01-6339-8560-9F10-C436ACB30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kumimoji="1" lang="en-US" altLang="ja-JP" dirty="0"/>
          </a:p>
          <a:p>
            <a:pPr marL="0" indent="0" algn="ctr">
              <a:buNone/>
            </a:pPr>
            <a:endParaRPr kumimoji="1" lang="en-US" altLang="ja-JP" dirty="0"/>
          </a:p>
          <a:p>
            <a:pPr marL="0" indent="0" algn="ctr">
              <a:buNone/>
            </a:pPr>
            <a:r>
              <a:rPr lang="en-US" altLang="ja-JP" dirty="0"/>
              <a:t>2024</a:t>
            </a:r>
            <a:r>
              <a:rPr lang="ja-JP" altLang="en-US"/>
              <a:t>年度の骨太の方針が閣議決定され、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内容の公開が行われました。</a:t>
            </a:r>
            <a:endParaRPr kumimoji="1" lang="en-US" altLang="ja-JP" dirty="0"/>
          </a:p>
          <a:p>
            <a:pPr marL="0" indent="0" algn="ctr">
              <a:buNone/>
            </a:pPr>
            <a:endParaRPr lang="en-US" altLang="ja-JP" dirty="0"/>
          </a:p>
          <a:p>
            <a:pPr marL="0" indent="0" algn="ctr">
              <a:buNone/>
            </a:pP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930A5AA-2F67-DD0F-486A-304662760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760" y="3429000"/>
            <a:ext cx="1606480" cy="160648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6550FC3-A7A6-8200-02B9-CF7A56AFDC68}"/>
              </a:ext>
            </a:extLst>
          </p:cNvPr>
          <p:cNvSpPr txBox="1"/>
          <p:nvPr/>
        </p:nvSpPr>
        <p:spPr>
          <a:xfrm>
            <a:off x="2748424" y="505268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S Gothic" panose="020B0609070205080204" pitchFamily="49" charset="-128"/>
                <a:ea typeface="MS Gothic" panose="020B0609070205080204" pitchFamily="49" charset="-128"/>
              </a:rPr>
              <a:t>こちらから詳細が確認可能です。</a:t>
            </a:r>
          </a:p>
        </p:txBody>
      </p:sp>
    </p:spTree>
    <p:extLst>
      <p:ext uri="{BB962C8B-B14F-4D97-AF65-F5344CB8AC3E}">
        <p14:creationId xmlns:p14="http://schemas.microsoft.com/office/powerpoint/2010/main" val="1487735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E28CC-ECB4-4406-85F0-01E7983CB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どんなことが書かれているのか？？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BC595B8-61D4-A796-7053-B0880BD27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4053" y="790540"/>
            <a:ext cx="7035893" cy="5276920"/>
          </a:xfrm>
        </p:spPr>
      </p:pic>
    </p:spTree>
    <p:extLst>
      <p:ext uri="{BB962C8B-B14F-4D97-AF65-F5344CB8AC3E}">
        <p14:creationId xmlns:p14="http://schemas.microsoft.com/office/powerpoint/2010/main" val="210056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474964-B9D4-D804-E370-AD37B19E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55DB2734-9453-E51B-1D58-CD8DE2E5A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289" y="802716"/>
            <a:ext cx="7003422" cy="5252567"/>
          </a:xfrm>
        </p:spPr>
      </p:pic>
    </p:spTree>
    <p:extLst>
      <p:ext uri="{BB962C8B-B14F-4D97-AF65-F5344CB8AC3E}">
        <p14:creationId xmlns:p14="http://schemas.microsoft.com/office/powerpoint/2010/main" val="60552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FA9713-3253-41E1-2D67-0F64CFE5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D34A52A6-0DB4-9DA9-11BC-69073107A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0047" y="852574"/>
            <a:ext cx="7103905" cy="5327929"/>
          </a:xfrm>
        </p:spPr>
      </p:pic>
    </p:spTree>
    <p:extLst>
      <p:ext uri="{BB962C8B-B14F-4D97-AF65-F5344CB8AC3E}">
        <p14:creationId xmlns:p14="http://schemas.microsoft.com/office/powerpoint/2010/main" val="2074252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486DF6-43CC-27E8-63B5-9E67977A7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4E882DF9-6A86-633C-45EC-7D6C4DE6D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9950" y="832478"/>
            <a:ext cx="7144099" cy="5358074"/>
          </a:xfrm>
        </p:spPr>
      </p:pic>
    </p:spTree>
    <p:extLst>
      <p:ext uri="{BB962C8B-B14F-4D97-AF65-F5344CB8AC3E}">
        <p14:creationId xmlns:p14="http://schemas.microsoft.com/office/powerpoint/2010/main" val="494646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BF36C2-8FDE-B2D6-E749-424E5495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空き家・二地域居住に関する記載事項は？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48C0177-8EFE-62E2-9A33-E12A5387E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0438" y="800623"/>
            <a:ext cx="7243124" cy="5422448"/>
          </a:xfr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F25EC4FF-D184-2AFA-4E33-652C5C2EED7B}"/>
              </a:ext>
            </a:extLst>
          </p:cNvPr>
          <p:cNvSpPr/>
          <p:nvPr/>
        </p:nvSpPr>
        <p:spPr>
          <a:xfrm>
            <a:off x="4921321" y="4674741"/>
            <a:ext cx="554805" cy="205484"/>
          </a:xfrm>
          <a:prstGeom prst="roundRect">
            <a:avLst/>
          </a:prstGeom>
          <a:noFill/>
          <a:ln w="63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9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C739FC-03C7-AA69-E21A-0B997EA4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562AB059-259F-D929-4CEF-B222CD37C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5849" y="849095"/>
            <a:ext cx="6892301" cy="5159810"/>
          </a:xfrm>
        </p:spPr>
      </p:pic>
      <p:sp>
        <p:nvSpPr>
          <p:cNvPr id="3" name="角丸四角形 2">
            <a:extLst>
              <a:ext uri="{FF2B5EF4-FFF2-40B4-BE49-F238E27FC236}">
                <a16:creationId xmlns:a16="http://schemas.microsoft.com/office/drawing/2014/main" id="{F40C0C46-3D8D-9F3B-584A-7BB09FEF38DE}"/>
              </a:ext>
            </a:extLst>
          </p:cNvPr>
          <p:cNvSpPr/>
          <p:nvPr/>
        </p:nvSpPr>
        <p:spPr>
          <a:xfrm>
            <a:off x="1253447" y="4890499"/>
            <a:ext cx="3246634" cy="5342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426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57D5A-E371-1DC4-11F8-4364555A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F61F88D-0DAD-B9AC-5B15-BE58F5A53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065156"/>
            <a:ext cx="7886700" cy="10268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185D3A9-E34A-28E2-F0C3-30785628A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26" y="2280156"/>
            <a:ext cx="7772400" cy="3337989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22B341B-9FE6-EF7A-E9AC-80222395A246}"/>
              </a:ext>
            </a:extLst>
          </p:cNvPr>
          <p:cNvSpPr/>
          <p:nvPr/>
        </p:nvSpPr>
        <p:spPr>
          <a:xfrm>
            <a:off x="1222624" y="3542014"/>
            <a:ext cx="4253501" cy="205483"/>
          </a:xfrm>
          <a:prstGeom prst="rect">
            <a:avLst/>
          </a:prstGeom>
          <a:solidFill>
            <a:srgbClr val="FFFF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00DF7D-E3A7-3654-EB81-999FF18C028C}"/>
              </a:ext>
            </a:extLst>
          </p:cNvPr>
          <p:cNvSpPr txBox="1"/>
          <p:nvPr/>
        </p:nvSpPr>
        <p:spPr>
          <a:xfrm>
            <a:off x="901764" y="5792844"/>
            <a:ext cx="7340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rgbClr val="FF0000"/>
                </a:solidFill>
              </a:rPr>
              <a:t>骨太の方針に</a:t>
            </a:r>
            <a:r>
              <a:rPr kumimoji="1" lang="en-US" altLang="ja-JP" b="1" dirty="0">
                <a:solidFill>
                  <a:srgbClr val="FF0000"/>
                </a:solidFill>
              </a:rPr>
              <a:t>【</a:t>
            </a:r>
            <a:r>
              <a:rPr kumimoji="1" lang="ja-JP" altLang="en-US" b="1">
                <a:solidFill>
                  <a:srgbClr val="FF0000"/>
                </a:solidFill>
              </a:rPr>
              <a:t>二地域居住</a:t>
            </a:r>
            <a:r>
              <a:rPr kumimoji="1" lang="en-US" altLang="ja-JP" b="1" dirty="0">
                <a:solidFill>
                  <a:srgbClr val="FF0000"/>
                </a:solidFill>
              </a:rPr>
              <a:t>】</a:t>
            </a:r>
            <a:r>
              <a:rPr kumimoji="1" lang="ja-JP" altLang="en-US" b="1">
                <a:solidFill>
                  <a:srgbClr val="FF0000"/>
                </a:solidFill>
              </a:rPr>
              <a:t>に関する内容が複数盛り込まれている。</a:t>
            </a:r>
          </a:p>
        </p:txBody>
      </p:sp>
    </p:spTree>
    <p:extLst>
      <p:ext uri="{BB962C8B-B14F-4D97-AF65-F5344CB8AC3E}">
        <p14:creationId xmlns:p14="http://schemas.microsoft.com/office/powerpoint/2010/main" val="1086160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1D7221-D017-8756-AB0B-1D7B45C77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2C7DBC-A4B8-A577-8325-1DC61F3EE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 sz="2400"/>
              <a:t>骨太の方針に盛り込まれている内容が、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/>
              <a:t>令和７年度の予算のベースとなります。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/>
              <a:t>その中に</a:t>
            </a:r>
            <a:r>
              <a:rPr lang="en-US" altLang="ja-JP" sz="2400" dirty="0"/>
              <a:t>【</a:t>
            </a:r>
            <a:r>
              <a:rPr lang="ja-JP" altLang="en-US" sz="2400"/>
              <a:t>二地域居住</a:t>
            </a:r>
            <a:r>
              <a:rPr lang="en-US" altLang="ja-JP" sz="2400" dirty="0"/>
              <a:t>】</a:t>
            </a:r>
            <a:r>
              <a:rPr lang="ja-JP" altLang="en-US" sz="2400"/>
              <a:t>というワードが複数出てきており、６月の通常国会で二地域居住に関する法律も改正が行われました。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/>
              <a:t>つまり、</a:t>
            </a:r>
            <a:r>
              <a:rPr lang="ja-JP" altLang="en-US" sz="2400">
                <a:solidFill>
                  <a:srgbClr val="FF0000"/>
                </a:solidFill>
              </a:rPr>
              <a:t>多くの予算が</a:t>
            </a:r>
            <a:r>
              <a:rPr lang="en-US" altLang="ja-JP" sz="2400" dirty="0">
                <a:solidFill>
                  <a:srgbClr val="FF0000"/>
                </a:solidFill>
              </a:rPr>
              <a:t>【</a:t>
            </a:r>
            <a:r>
              <a:rPr lang="ja-JP" altLang="en-US" sz="2400">
                <a:solidFill>
                  <a:srgbClr val="FF0000"/>
                </a:solidFill>
              </a:rPr>
              <a:t>二地域居住</a:t>
            </a:r>
            <a:r>
              <a:rPr lang="en-US" altLang="ja-JP" sz="2400" dirty="0">
                <a:solidFill>
                  <a:srgbClr val="FF0000"/>
                </a:solidFill>
              </a:rPr>
              <a:t>】</a:t>
            </a:r>
            <a:r>
              <a:rPr lang="ja-JP" altLang="en-US" sz="2400">
                <a:solidFill>
                  <a:srgbClr val="FF0000"/>
                </a:solidFill>
              </a:rPr>
              <a:t>に付けられ、それを活用して空き家の課題解決を行っていくのが</a:t>
            </a:r>
            <a:r>
              <a:rPr lang="en-US" altLang="ja-JP" sz="2400" dirty="0">
                <a:solidFill>
                  <a:srgbClr val="FF0000"/>
                </a:solidFill>
              </a:rPr>
              <a:t>【</a:t>
            </a:r>
            <a:r>
              <a:rPr lang="ja-JP" altLang="en-US" sz="2400">
                <a:solidFill>
                  <a:srgbClr val="FF0000"/>
                </a:solidFill>
              </a:rPr>
              <a:t>二地域居住等促進協議会</a:t>
            </a:r>
            <a:r>
              <a:rPr lang="en-US" altLang="ja-JP" sz="2400" dirty="0">
                <a:solidFill>
                  <a:srgbClr val="FF0000"/>
                </a:solidFill>
              </a:rPr>
              <a:t>】</a:t>
            </a:r>
            <a:r>
              <a:rPr lang="ja-JP" altLang="en-US" sz="2400">
                <a:solidFill>
                  <a:srgbClr val="FF0000"/>
                </a:solidFill>
              </a:rPr>
              <a:t>となります。</a:t>
            </a:r>
            <a:endParaRPr lang="en-US" altLang="ja-JP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/>
              <a:t>今であれば、指定に向けて大手団体を出し抜いてスタートダッシュが切れるタイミングです。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/>
              <a:t>このタイミングを逃さず、賢く自治体へアプローチしていただくことを期待しております！</a:t>
            </a:r>
          </a:p>
        </p:txBody>
      </p:sp>
    </p:spTree>
    <p:extLst>
      <p:ext uri="{BB962C8B-B14F-4D97-AF65-F5344CB8AC3E}">
        <p14:creationId xmlns:p14="http://schemas.microsoft.com/office/powerpoint/2010/main" val="4290694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8455</TotalTime>
  <Words>338</Words>
  <Application>Microsoft Macintosh PowerPoint</Application>
  <PresentationFormat>画面に合わせる (4:3)</PresentationFormat>
  <Paragraphs>27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MS Gothic</vt:lpstr>
      <vt:lpstr>MS Gothic</vt:lpstr>
      <vt:lpstr>游ゴシック</vt:lpstr>
      <vt:lpstr>Arial</vt:lpstr>
      <vt:lpstr>Calibri</vt:lpstr>
      <vt:lpstr>Calibri Light</vt:lpstr>
      <vt:lpstr>Office テーマ</vt:lpstr>
      <vt:lpstr> 一般社団法人 全国空き家アドバイザー協議会　　　○○県○○支部  令和６年７月度例会 学習プログラム用 （過去の例会資料も参考にしてください）</vt:lpstr>
      <vt:lpstr>骨太の方針とは？？</vt:lpstr>
      <vt:lpstr>PowerPoint プレゼンテーション</vt:lpstr>
      <vt:lpstr>どんなことが書かれているのか？？</vt:lpstr>
      <vt:lpstr>PowerPoint プレゼンテーション</vt:lpstr>
      <vt:lpstr>PowerPoint プレゼンテーション</vt:lpstr>
      <vt:lpstr>PowerPoint プレゼンテーション</vt:lpstr>
      <vt:lpstr>空き家・二地域居住に関する記載事項は？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健太 山名</cp:lastModifiedBy>
  <cp:revision>23</cp:revision>
  <dcterms:created xsi:type="dcterms:W3CDTF">2021-02-04T05:15:42Z</dcterms:created>
  <dcterms:modified xsi:type="dcterms:W3CDTF">2024-07-10T23:50:20Z</dcterms:modified>
</cp:coreProperties>
</file>