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4"/>
  </p:notesMasterIdLst>
  <p:sldIdLst>
    <p:sldId id="1874" r:id="rId2"/>
    <p:sldId id="1886" r:id="rId3"/>
    <p:sldId id="2142533576" r:id="rId4"/>
    <p:sldId id="2142533577" r:id="rId5"/>
    <p:sldId id="1875" r:id="rId6"/>
    <p:sldId id="1876" r:id="rId7"/>
    <p:sldId id="1877" r:id="rId8"/>
    <p:sldId id="1878" r:id="rId9"/>
    <p:sldId id="1879" r:id="rId10"/>
    <p:sldId id="1880" r:id="rId11"/>
    <p:sldId id="1882" r:id="rId12"/>
    <p:sldId id="1883" r:id="rId13"/>
    <p:sldId id="1884" r:id="rId14"/>
    <p:sldId id="2142533579" r:id="rId15"/>
    <p:sldId id="2142533580" r:id="rId16"/>
    <p:sldId id="2142533581" r:id="rId17"/>
    <p:sldId id="2142533582" r:id="rId18"/>
    <p:sldId id="2142533584" r:id="rId19"/>
    <p:sldId id="2142533583" r:id="rId20"/>
    <p:sldId id="2142533585" r:id="rId21"/>
    <p:sldId id="1895" r:id="rId22"/>
    <p:sldId id="2142533578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21"/>
    <p:restoredTop sz="96327"/>
  </p:normalViewPr>
  <p:slideViewPr>
    <p:cSldViewPr snapToGrid="0" snapToObjects="1">
      <p:cViewPr varScale="1">
        <p:scale>
          <a:sx n="127" d="100"/>
          <a:sy n="127" d="100"/>
        </p:scale>
        <p:origin x="6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404DD0-A855-E141-9587-A5C3026538B3}" type="datetimeFigureOut">
              <a:rPr kumimoji="1" lang="ja-JP" altLang="en-US" smtClean="0"/>
              <a:t>2024/7/31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669D67-3A3D-1243-9A5C-C350DC77C2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9070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540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161"/>
            <a:ext cx="7886700" cy="559119"/>
          </a:xfrm>
        </p:spPr>
        <p:txBody>
          <a:bodyPr>
            <a:normAutofit/>
          </a:bodyPr>
          <a:lstStyle>
            <a:lvl1pPr>
              <a:defRPr sz="24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187026"/>
          </a:xfrm>
        </p:spPr>
        <p:txBody>
          <a:bodyPr/>
          <a:lstStyle>
            <a:lvl1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2pPr>
            <a:lvl3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3pPr>
            <a:lvl4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4pPr>
            <a:lvl5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4ED4897-232E-C24A-86FB-AD60E3257419}"/>
              </a:ext>
            </a:extLst>
          </p:cNvPr>
          <p:cNvSpPr/>
          <p:nvPr userDrawn="1"/>
        </p:nvSpPr>
        <p:spPr>
          <a:xfrm>
            <a:off x="0" y="638975"/>
            <a:ext cx="9144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1443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0378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2024/7/31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1800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2024/7/31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948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2024/7/31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157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2024/7/31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8097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2024/7/31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0903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2024/7/31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0953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2024/7/31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9304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2024/7/31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432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681037"/>
            <a:ext cx="7886700" cy="10096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F26C270-389E-1A40-A3F3-26A2B2835928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6391" y="26211"/>
            <a:ext cx="957609" cy="571324"/>
          </a:xfrm>
          <a:prstGeom prst="rect">
            <a:avLst/>
          </a:prstGeom>
        </p:spPr>
      </p:pic>
      <p:pic>
        <p:nvPicPr>
          <p:cNvPr id="9" name="図 8" descr="図形&#10;&#10;中程度の精度で自動的に生成された説明">
            <a:extLst>
              <a:ext uri="{FF2B5EF4-FFF2-40B4-BE49-F238E27FC236}">
                <a16:creationId xmlns:a16="http://schemas.microsoft.com/office/drawing/2014/main" id="{BFE577FA-4153-BE4A-A84B-8E14EF489031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7394" y="6296619"/>
            <a:ext cx="2797865" cy="53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98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11A8E9-5714-EB42-8AED-A46870A10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" y="3752849"/>
            <a:ext cx="4940300" cy="2452687"/>
          </a:xfrm>
        </p:spPr>
        <p:txBody>
          <a:bodyPr anchor="ctr">
            <a:noAutofit/>
          </a:bodyPr>
          <a:lstStyle/>
          <a:p>
            <a:br>
              <a:rPr kumimoji="1" lang="en-US" altLang="ja-JP" sz="2000" dirty="0"/>
            </a:br>
            <a:r>
              <a:rPr kumimoji="1" lang="ja-JP" altLang="en-US" sz="2000" dirty="0"/>
              <a:t>一般社団法人</a:t>
            </a:r>
            <a:br>
              <a:rPr kumimoji="1" lang="en-US" altLang="ja-JP" sz="2000" dirty="0"/>
            </a:br>
            <a:r>
              <a:rPr kumimoji="1" lang="ja-JP" altLang="en-US" sz="2000" dirty="0"/>
              <a:t>全国空き家アドバイザー協議会　　　○○県○○支部</a:t>
            </a:r>
            <a:br>
              <a:rPr kumimoji="1" lang="en-US" altLang="ja-JP" sz="2000" dirty="0"/>
            </a:br>
            <a:br>
              <a:rPr kumimoji="1" lang="en-US" altLang="ja-JP" sz="2000" dirty="0"/>
            </a:br>
            <a:r>
              <a:rPr kumimoji="1" lang="ja-JP" altLang="en-US" sz="3200"/>
              <a:t>令和６年８月度例会</a:t>
            </a:r>
            <a:br>
              <a:rPr kumimoji="1" lang="en-US" altLang="ja-JP" sz="3200" dirty="0"/>
            </a:br>
            <a:r>
              <a:rPr kumimoji="1" lang="ja-JP" altLang="en-US" sz="3200"/>
              <a:t>学習プログラム用</a:t>
            </a:r>
            <a:br>
              <a:rPr kumimoji="1" lang="en-US" altLang="ja-JP" sz="3200" dirty="0"/>
            </a:br>
            <a:r>
              <a:rPr kumimoji="1" lang="ja-JP" altLang="en-US" sz="1600"/>
              <a:t>（過去の例会資料も参考</a:t>
            </a:r>
            <a:r>
              <a:rPr lang="ja-JP" altLang="en-US" sz="1600"/>
              <a:t>にしてください）</a:t>
            </a:r>
            <a:endParaRPr kumimoji="1" lang="ja-JP" altLang="en-US" sz="1600" dirty="0"/>
          </a:p>
        </p:txBody>
      </p:sp>
      <p:pic>
        <p:nvPicPr>
          <p:cNvPr id="4" name="コンテンツ プレースホルダー 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F81D9DA0-1374-A940-8F93-0A450A57537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8134428-8A6F-402C-A51B-EFCA2D806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6205" y="3752849"/>
            <a:ext cx="4014741" cy="2965451"/>
          </a:xfrm>
        </p:spPr>
        <p:txBody>
          <a:bodyPr anchor="ctr">
            <a:no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ja-JP" altLang="en-US" sz="2000" u="sng"/>
              <a:t>官民民連携について</a:t>
            </a:r>
            <a:endParaRPr lang="en-US" altLang="ja-JP" sz="2000" u="sng" dirty="0"/>
          </a:p>
        </p:txBody>
      </p:sp>
    </p:spTree>
    <p:extLst>
      <p:ext uri="{BB962C8B-B14F-4D97-AF65-F5344CB8AC3E}">
        <p14:creationId xmlns:p14="http://schemas.microsoft.com/office/powerpoint/2010/main" val="2027457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6B97DD-9DDA-428F-21A0-6EFCF344E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「官・民・民」連携体制の構築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8648BC-7810-79AB-3C8C-F28566C22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3988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2000"/>
              <a:t>新たな「官民」連携の形態として「官民民」連携の体制構築を推進</a:t>
            </a:r>
            <a:endParaRPr kumimoji="1" lang="ja-JP" altLang="en-US" sz="2000"/>
          </a:p>
        </p:txBody>
      </p:sp>
      <p:sp>
        <p:nvSpPr>
          <p:cNvPr id="4" name="角丸四角形 3">
            <a:extLst>
              <a:ext uri="{FF2B5EF4-FFF2-40B4-BE49-F238E27FC236}">
                <a16:creationId xmlns:a16="http://schemas.microsoft.com/office/drawing/2014/main" id="{1BC2F3C0-477B-E4EE-703A-3E0650023239}"/>
              </a:ext>
            </a:extLst>
          </p:cNvPr>
          <p:cNvSpPr/>
          <p:nvPr/>
        </p:nvSpPr>
        <p:spPr>
          <a:xfrm>
            <a:off x="452176" y="3125037"/>
            <a:ext cx="1296237" cy="6330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/>
              <a:t>官</a:t>
            </a:r>
          </a:p>
        </p:txBody>
      </p:sp>
      <p:sp>
        <p:nvSpPr>
          <p:cNvPr id="5" name="角丸四角形 4">
            <a:extLst>
              <a:ext uri="{FF2B5EF4-FFF2-40B4-BE49-F238E27FC236}">
                <a16:creationId xmlns:a16="http://schemas.microsoft.com/office/drawing/2014/main" id="{35610A47-A50B-11E0-4D3B-8694C006CA38}"/>
              </a:ext>
            </a:extLst>
          </p:cNvPr>
          <p:cNvSpPr/>
          <p:nvPr/>
        </p:nvSpPr>
        <p:spPr>
          <a:xfrm>
            <a:off x="3538695" y="3125037"/>
            <a:ext cx="1296237" cy="6330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/>
              <a:t>民</a:t>
            </a:r>
            <a:r>
              <a:rPr kumimoji="1" lang="en-US" altLang="ja-JP" dirty="0"/>
              <a:t>A</a:t>
            </a:r>
            <a:endParaRPr kumimoji="1" lang="ja-JP" altLang="en-US"/>
          </a:p>
        </p:txBody>
      </p:sp>
      <p:sp>
        <p:nvSpPr>
          <p:cNvPr id="6" name="角丸四角形 5">
            <a:extLst>
              <a:ext uri="{FF2B5EF4-FFF2-40B4-BE49-F238E27FC236}">
                <a16:creationId xmlns:a16="http://schemas.microsoft.com/office/drawing/2014/main" id="{0095118E-8867-C89B-3FD1-ADAB22B929C4}"/>
              </a:ext>
            </a:extLst>
          </p:cNvPr>
          <p:cNvSpPr/>
          <p:nvPr/>
        </p:nvSpPr>
        <p:spPr>
          <a:xfrm>
            <a:off x="6625214" y="3496826"/>
            <a:ext cx="1296237" cy="6330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/>
              <a:t>民</a:t>
            </a:r>
            <a:r>
              <a:rPr kumimoji="1" lang="en-US" altLang="ja-JP" dirty="0"/>
              <a:t>B</a:t>
            </a:r>
            <a:endParaRPr kumimoji="1" lang="ja-JP" altLang="en-US"/>
          </a:p>
        </p:txBody>
      </p:sp>
      <p:sp>
        <p:nvSpPr>
          <p:cNvPr id="7" name="角丸四角形 6">
            <a:extLst>
              <a:ext uri="{FF2B5EF4-FFF2-40B4-BE49-F238E27FC236}">
                <a16:creationId xmlns:a16="http://schemas.microsoft.com/office/drawing/2014/main" id="{FD0257D5-AEFC-E0B3-4F37-18C6838949CC}"/>
              </a:ext>
            </a:extLst>
          </p:cNvPr>
          <p:cNvSpPr/>
          <p:nvPr/>
        </p:nvSpPr>
        <p:spPr>
          <a:xfrm>
            <a:off x="6625214" y="4320620"/>
            <a:ext cx="1296237" cy="6330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/>
              <a:t>民</a:t>
            </a:r>
            <a:r>
              <a:rPr kumimoji="1" lang="en-US" altLang="ja-JP" dirty="0"/>
              <a:t>B</a:t>
            </a:r>
            <a:endParaRPr kumimoji="1" lang="ja-JP" altLang="en-US"/>
          </a:p>
        </p:txBody>
      </p:sp>
      <p:sp>
        <p:nvSpPr>
          <p:cNvPr id="8" name="角丸四角形 7">
            <a:extLst>
              <a:ext uri="{FF2B5EF4-FFF2-40B4-BE49-F238E27FC236}">
                <a16:creationId xmlns:a16="http://schemas.microsoft.com/office/drawing/2014/main" id="{F87C3800-308C-A176-9BA1-CD20593E7244}"/>
              </a:ext>
            </a:extLst>
          </p:cNvPr>
          <p:cNvSpPr/>
          <p:nvPr/>
        </p:nvSpPr>
        <p:spPr>
          <a:xfrm>
            <a:off x="6625215" y="2673031"/>
            <a:ext cx="1296237" cy="6330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/>
              <a:t>民</a:t>
            </a:r>
            <a:r>
              <a:rPr kumimoji="1" lang="en-US" altLang="ja-JP" dirty="0"/>
              <a:t>B</a:t>
            </a:r>
            <a:endParaRPr kumimoji="1" lang="ja-JP" altLang="en-US"/>
          </a:p>
        </p:txBody>
      </p:sp>
      <p:sp>
        <p:nvSpPr>
          <p:cNvPr id="9" name="角丸四角形 8">
            <a:extLst>
              <a:ext uri="{FF2B5EF4-FFF2-40B4-BE49-F238E27FC236}">
                <a16:creationId xmlns:a16="http://schemas.microsoft.com/office/drawing/2014/main" id="{B26A4F1F-98C8-C185-980A-373A51AB4AC8}"/>
              </a:ext>
            </a:extLst>
          </p:cNvPr>
          <p:cNvSpPr/>
          <p:nvPr/>
        </p:nvSpPr>
        <p:spPr>
          <a:xfrm>
            <a:off x="6625215" y="1849237"/>
            <a:ext cx="1296237" cy="6330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/>
              <a:t>民</a:t>
            </a:r>
            <a:r>
              <a:rPr kumimoji="1" lang="en-US" altLang="ja-JP" dirty="0"/>
              <a:t>B</a:t>
            </a:r>
            <a:endParaRPr kumimoji="1" lang="ja-JP" altLang="en-US"/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B5EF213E-5B31-8B3B-6120-14774774EEE2}"/>
              </a:ext>
            </a:extLst>
          </p:cNvPr>
          <p:cNvCxnSpPr>
            <a:stCxn id="4" idx="3"/>
            <a:endCxn id="5" idx="1"/>
          </p:cNvCxnSpPr>
          <p:nvPr/>
        </p:nvCxnSpPr>
        <p:spPr>
          <a:xfrm>
            <a:off x="1748413" y="3441561"/>
            <a:ext cx="179028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8E435844-B382-9AD6-08B2-9C3434E2C18C}"/>
              </a:ext>
            </a:extLst>
          </p:cNvPr>
          <p:cNvCxnSpPr>
            <a:cxnSpLocks/>
            <a:stCxn id="5" idx="3"/>
          </p:cNvCxnSpPr>
          <p:nvPr/>
        </p:nvCxnSpPr>
        <p:spPr>
          <a:xfrm flipV="1">
            <a:off x="4834932" y="2950866"/>
            <a:ext cx="1790282" cy="49069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A49D140E-5B81-49CA-BA6D-2B9548A5FA94}"/>
              </a:ext>
            </a:extLst>
          </p:cNvPr>
          <p:cNvCxnSpPr>
            <a:cxnSpLocks/>
            <a:stCxn id="5" idx="3"/>
            <a:endCxn id="6" idx="1"/>
          </p:cNvCxnSpPr>
          <p:nvPr/>
        </p:nvCxnSpPr>
        <p:spPr>
          <a:xfrm>
            <a:off x="4834932" y="3441561"/>
            <a:ext cx="1790282" cy="37178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EE41978C-78C0-FCB8-8FD1-A1BC6326D015}"/>
              </a:ext>
            </a:extLst>
          </p:cNvPr>
          <p:cNvCxnSpPr>
            <a:cxnSpLocks/>
            <a:stCxn id="5" idx="3"/>
            <a:endCxn id="9" idx="1"/>
          </p:cNvCxnSpPr>
          <p:nvPr/>
        </p:nvCxnSpPr>
        <p:spPr>
          <a:xfrm flipV="1">
            <a:off x="4834932" y="2165761"/>
            <a:ext cx="1790283" cy="12758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A943C4D1-7338-A985-70D5-44A7AF78B84E}"/>
              </a:ext>
            </a:extLst>
          </p:cNvPr>
          <p:cNvCxnSpPr>
            <a:cxnSpLocks/>
            <a:stCxn id="5" idx="3"/>
            <a:endCxn id="7" idx="1"/>
          </p:cNvCxnSpPr>
          <p:nvPr/>
        </p:nvCxnSpPr>
        <p:spPr>
          <a:xfrm>
            <a:off x="4834932" y="3441561"/>
            <a:ext cx="1790282" cy="119558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28D64DB-7FC0-BBCF-A0FA-CF13E12F31E3}"/>
              </a:ext>
            </a:extLst>
          </p:cNvPr>
          <p:cNvSpPr txBox="1"/>
          <p:nvPr/>
        </p:nvSpPr>
        <p:spPr>
          <a:xfrm>
            <a:off x="2287651" y="3043624"/>
            <a:ext cx="811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>
                <a:solidFill>
                  <a:srgbClr val="FF0000"/>
                </a:solidFill>
              </a:rPr>
              <a:t>連携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68A0E68-FFD7-8DC7-E59F-2661DC112794}"/>
              </a:ext>
            </a:extLst>
          </p:cNvPr>
          <p:cNvSpPr txBox="1"/>
          <p:nvPr/>
        </p:nvSpPr>
        <p:spPr>
          <a:xfrm>
            <a:off x="5440105" y="2069040"/>
            <a:ext cx="811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>
                <a:solidFill>
                  <a:srgbClr val="FF0000"/>
                </a:solidFill>
              </a:rPr>
              <a:t>所属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A08888D-47BD-2692-07B7-D31AD2E4CC11}"/>
              </a:ext>
            </a:extLst>
          </p:cNvPr>
          <p:cNvSpPr txBox="1"/>
          <p:nvPr/>
        </p:nvSpPr>
        <p:spPr>
          <a:xfrm>
            <a:off x="452176" y="3916089"/>
            <a:ext cx="129623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/>
              <a:t>（例）</a:t>
            </a:r>
            <a:endParaRPr kumimoji="1" lang="en-US" altLang="ja-JP" sz="1100" dirty="0"/>
          </a:p>
          <a:p>
            <a:r>
              <a:rPr kumimoji="1" lang="ja-JP" altLang="en-US" sz="1100"/>
              <a:t>・国</a:t>
            </a:r>
            <a:endParaRPr kumimoji="1" lang="en-US" altLang="ja-JP" sz="1100" dirty="0"/>
          </a:p>
          <a:p>
            <a:r>
              <a:rPr kumimoji="1" lang="ja-JP" altLang="en-US" sz="1100"/>
              <a:t>・自治体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57C5083-2040-7781-FFA7-151ED1527146}"/>
              </a:ext>
            </a:extLst>
          </p:cNvPr>
          <p:cNvSpPr txBox="1"/>
          <p:nvPr/>
        </p:nvSpPr>
        <p:spPr>
          <a:xfrm>
            <a:off x="3004376" y="3916089"/>
            <a:ext cx="284155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/>
              <a:t>（例）</a:t>
            </a:r>
            <a:endParaRPr kumimoji="1" lang="en-US" altLang="ja-JP" sz="1100" dirty="0"/>
          </a:p>
          <a:p>
            <a:r>
              <a:rPr kumimoji="1" lang="ja-JP" altLang="en-US" sz="1100"/>
              <a:t>・（一社）全国空き家アドバイザー協議会</a:t>
            </a:r>
            <a:endParaRPr kumimoji="1" lang="en-US" altLang="ja-JP" sz="1100" dirty="0"/>
          </a:p>
          <a:p>
            <a:r>
              <a:rPr kumimoji="1" lang="ja-JP" altLang="en-US" sz="1100"/>
              <a:t>・（一社）全国古民家再生協会　等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1C6A9C9-EAC5-5B3F-A801-6E2213576947}"/>
              </a:ext>
            </a:extLst>
          </p:cNvPr>
          <p:cNvSpPr txBox="1"/>
          <p:nvPr/>
        </p:nvSpPr>
        <p:spPr>
          <a:xfrm>
            <a:off x="6590463" y="5022553"/>
            <a:ext cx="12962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/>
              <a:t>（例）</a:t>
            </a:r>
            <a:endParaRPr kumimoji="1" lang="en-US" altLang="ja-JP" sz="1100" dirty="0"/>
          </a:p>
          <a:p>
            <a:r>
              <a:rPr kumimoji="1" lang="ja-JP" altLang="en-US" sz="1100"/>
              <a:t>・会員企業</a:t>
            </a:r>
            <a:endParaRPr kumimoji="1" lang="en-US" altLang="ja-JP" sz="1100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D459F77-4D89-3124-E7A6-D1FD6EAA3DFB}"/>
              </a:ext>
            </a:extLst>
          </p:cNvPr>
          <p:cNvSpPr txBox="1"/>
          <p:nvPr/>
        </p:nvSpPr>
        <p:spPr>
          <a:xfrm>
            <a:off x="972336" y="5425853"/>
            <a:ext cx="782618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b="1"/>
              <a:t>「官民民」連携の体制を構築することで、中間に入る「民</a:t>
            </a:r>
            <a:r>
              <a:rPr kumimoji="1" lang="en-US" altLang="ja-JP" sz="1400" b="1" dirty="0"/>
              <a:t>A</a:t>
            </a:r>
            <a:r>
              <a:rPr kumimoji="1" lang="ja-JP" altLang="en-US" sz="1400" b="1"/>
              <a:t>」が</a:t>
            </a:r>
            <a:endParaRPr kumimoji="1" lang="en-US" altLang="ja-JP" sz="1400" b="1" dirty="0"/>
          </a:p>
          <a:p>
            <a:r>
              <a:rPr kumimoji="1" lang="ja-JP" altLang="en-US" sz="1400" b="1"/>
              <a:t>実際に地域で事業を行う「民</a:t>
            </a:r>
            <a:r>
              <a:rPr kumimoji="1" lang="en-US" altLang="ja-JP" sz="1400" b="1" dirty="0"/>
              <a:t>B</a:t>
            </a:r>
            <a:r>
              <a:rPr kumimoji="1" lang="ja-JP" altLang="en-US" sz="1400" b="1"/>
              <a:t>」の成功・失敗事例等のノウハウを集約・事業の調整役を担う。</a:t>
            </a:r>
            <a:endParaRPr kumimoji="1" lang="en-US" altLang="ja-JP" sz="1400" b="1" dirty="0"/>
          </a:p>
          <a:p>
            <a:r>
              <a:rPr kumimoji="1" lang="ja-JP" altLang="en-US" sz="1400" b="1"/>
              <a:t>他事業へ横展開することによりスムーズで効果の高い連携事業を実施していく新たなスタイル</a:t>
            </a:r>
            <a:endParaRPr kumimoji="1" lang="en-US" altLang="ja-JP" sz="1400" b="1" dirty="0"/>
          </a:p>
          <a:p>
            <a:r>
              <a:rPr kumimoji="1" lang="ja-JP" altLang="en-US" sz="1400" b="1">
                <a:solidFill>
                  <a:srgbClr val="FF0000"/>
                </a:solidFill>
              </a:rPr>
              <a:t>→今後、</a:t>
            </a:r>
            <a:r>
              <a:rPr kumimoji="1" lang="en-US" altLang="ja-JP" sz="1400" b="1" dirty="0">
                <a:solidFill>
                  <a:srgbClr val="FF0000"/>
                </a:solidFill>
              </a:rPr>
              <a:t>【</a:t>
            </a:r>
            <a:r>
              <a:rPr kumimoji="1" lang="ja-JP" altLang="en-US" sz="1400" b="1">
                <a:solidFill>
                  <a:srgbClr val="FF0000"/>
                </a:solidFill>
              </a:rPr>
              <a:t>官民民</a:t>
            </a:r>
            <a:r>
              <a:rPr kumimoji="1" lang="en-US" altLang="ja-JP" sz="1400" b="1" dirty="0">
                <a:solidFill>
                  <a:srgbClr val="FF0000"/>
                </a:solidFill>
              </a:rPr>
              <a:t>】</a:t>
            </a:r>
            <a:r>
              <a:rPr kumimoji="1" lang="ja-JP" altLang="en-US" sz="1400" b="1">
                <a:solidFill>
                  <a:srgbClr val="FF0000"/>
                </a:solidFill>
              </a:rPr>
              <a:t>連携体制で行うことができる事業スタイルが増加！</a:t>
            </a:r>
          </a:p>
        </p:txBody>
      </p:sp>
    </p:spTree>
    <p:extLst>
      <p:ext uri="{BB962C8B-B14F-4D97-AF65-F5344CB8AC3E}">
        <p14:creationId xmlns:p14="http://schemas.microsoft.com/office/powerpoint/2010/main" val="1349350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8FBD10D-BB5F-326D-93C1-9D47D54B8A5E}"/>
              </a:ext>
            </a:extLst>
          </p:cNvPr>
          <p:cNvSpPr txBox="1"/>
          <p:nvPr/>
        </p:nvSpPr>
        <p:spPr>
          <a:xfrm>
            <a:off x="205825" y="2049705"/>
            <a:ext cx="615553" cy="810478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vert="eaVert" wrap="none" rtlCol="0">
            <a:noAutofit/>
          </a:bodyPr>
          <a:lstStyle/>
          <a:p>
            <a:r>
              <a:rPr kumimoji="1" lang="ja-JP" altLang="en-US" sz="2800" b="1">
                <a:solidFill>
                  <a:schemeClr val="bg1"/>
                </a:solidFill>
              </a:rPr>
              <a:t>調査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4BE32C4-FBD8-2BB8-376A-0D126475A74E}"/>
              </a:ext>
            </a:extLst>
          </p:cNvPr>
          <p:cNvSpPr txBox="1"/>
          <p:nvPr/>
        </p:nvSpPr>
        <p:spPr>
          <a:xfrm>
            <a:off x="1376404" y="2049705"/>
            <a:ext cx="615553" cy="810478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vert="eaVert" wrap="none" rtlCol="0">
            <a:noAutofit/>
          </a:bodyPr>
          <a:lstStyle/>
          <a:p>
            <a:r>
              <a:rPr kumimoji="1" lang="ja-JP" altLang="en-US" sz="2800" b="1">
                <a:solidFill>
                  <a:schemeClr val="bg1"/>
                </a:solidFill>
              </a:rPr>
              <a:t>予防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FD006AB-92D3-5C5E-B93A-5B8E2E61804D}"/>
              </a:ext>
            </a:extLst>
          </p:cNvPr>
          <p:cNvSpPr txBox="1"/>
          <p:nvPr/>
        </p:nvSpPr>
        <p:spPr>
          <a:xfrm>
            <a:off x="2546983" y="2049705"/>
            <a:ext cx="615553" cy="810478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vert="eaVert" wrap="none" rtlCol="0">
            <a:noAutofit/>
          </a:bodyPr>
          <a:lstStyle/>
          <a:p>
            <a:r>
              <a:rPr kumimoji="1" lang="ja-JP" altLang="en-US" sz="2800" b="1">
                <a:solidFill>
                  <a:schemeClr val="bg1"/>
                </a:solidFill>
              </a:rPr>
              <a:t>管理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2120775-8945-6254-129B-FA8E64847BE7}"/>
              </a:ext>
            </a:extLst>
          </p:cNvPr>
          <p:cNvSpPr txBox="1"/>
          <p:nvPr/>
        </p:nvSpPr>
        <p:spPr>
          <a:xfrm>
            <a:off x="6058720" y="2049705"/>
            <a:ext cx="615553" cy="810478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vert="eaVert" wrap="none" rtlCol="0">
            <a:noAutofit/>
          </a:bodyPr>
          <a:lstStyle/>
          <a:p>
            <a:r>
              <a:rPr kumimoji="1" lang="ja-JP" altLang="en-US" sz="2800" b="1">
                <a:solidFill>
                  <a:schemeClr val="bg1"/>
                </a:solidFill>
              </a:rPr>
              <a:t>活用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A41020F-2107-237F-93B0-1CCC4304319D}"/>
              </a:ext>
            </a:extLst>
          </p:cNvPr>
          <p:cNvSpPr txBox="1"/>
          <p:nvPr/>
        </p:nvSpPr>
        <p:spPr>
          <a:xfrm>
            <a:off x="7229299" y="2049705"/>
            <a:ext cx="615553" cy="810478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vert="eaVert" wrap="none" rtlCol="0">
            <a:noAutofit/>
          </a:bodyPr>
          <a:lstStyle/>
          <a:p>
            <a:r>
              <a:rPr kumimoji="1" lang="ja-JP" altLang="en-US" sz="2800" b="1">
                <a:solidFill>
                  <a:schemeClr val="bg1"/>
                </a:solidFill>
              </a:rPr>
              <a:t>解体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B17312C-54A3-7A50-01B1-144AB70E8F73}"/>
              </a:ext>
            </a:extLst>
          </p:cNvPr>
          <p:cNvSpPr txBox="1"/>
          <p:nvPr/>
        </p:nvSpPr>
        <p:spPr>
          <a:xfrm>
            <a:off x="8399879" y="2049705"/>
            <a:ext cx="615553" cy="810478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vert="eaVert" wrap="none" rtlCol="0" anchor="ctr">
            <a:noAutofit/>
          </a:bodyPr>
          <a:lstStyle/>
          <a:p>
            <a:pPr algn="ctr"/>
            <a:r>
              <a:rPr kumimoji="1" lang="ja-JP" altLang="en-US" b="1">
                <a:solidFill>
                  <a:schemeClr val="bg1"/>
                </a:solidFill>
              </a:rPr>
              <a:t>専門家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7D255C6-C322-F3FF-B16E-0EE42DB13D5A}"/>
              </a:ext>
            </a:extLst>
          </p:cNvPr>
          <p:cNvSpPr txBox="1"/>
          <p:nvPr/>
        </p:nvSpPr>
        <p:spPr>
          <a:xfrm>
            <a:off x="175241" y="3037131"/>
            <a:ext cx="400110" cy="152862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1400">
                <a:latin typeface="MS Gothic" panose="020B0609070205080204" pitchFamily="49" charset="-128"/>
                <a:ea typeface="MS Gothic" panose="020B0609070205080204" pitchFamily="49" charset="-128"/>
              </a:rPr>
              <a:t>インスペクション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5FE9D45-6782-7D43-2067-9A17B9D4DA9B}"/>
              </a:ext>
            </a:extLst>
          </p:cNvPr>
          <p:cNvSpPr txBox="1"/>
          <p:nvPr/>
        </p:nvSpPr>
        <p:spPr>
          <a:xfrm>
            <a:off x="483017" y="3037131"/>
            <a:ext cx="400110" cy="99001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1400">
                <a:latin typeface="MS Gothic" panose="020B0609070205080204" pitchFamily="49" charset="-128"/>
                <a:ea typeface="MS Gothic" panose="020B0609070205080204" pitchFamily="49" charset="-128"/>
              </a:rPr>
              <a:t>空き家調査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3B9752C-BF66-FA5D-623C-701F8960FCAC}"/>
              </a:ext>
            </a:extLst>
          </p:cNvPr>
          <p:cNvSpPr txBox="1"/>
          <p:nvPr/>
        </p:nvSpPr>
        <p:spPr>
          <a:xfrm>
            <a:off x="575351" y="4565755"/>
            <a:ext cx="353943" cy="178510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1100">
                <a:latin typeface="MS Gothic" panose="020B0609070205080204" pitchFamily="49" charset="-128"/>
                <a:ea typeface="MS Gothic" panose="020B0609070205080204" pitchFamily="49" charset="-128"/>
              </a:rPr>
              <a:t>（空き家活用株式会社）等</a:t>
            </a:r>
            <a:endParaRPr kumimoji="1" lang="en-US" altLang="ja-JP" sz="1100" dirty="0"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A5355BD-792A-C204-2692-B45551F7C2C6}"/>
              </a:ext>
            </a:extLst>
          </p:cNvPr>
          <p:cNvSpPr txBox="1"/>
          <p:nvPr/>
        </p:nvSpPr>
        <p:spPr>
          <a:xfrm>
            <a:off x="48265" y="4565755"/>
            <a:ext cx="523220" cy="16440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1100">
                <a:latin typeface="MS Gothic" panose="020B0609070205080204" pitchFamily="49" charset="-128"/>
                <a:ea typeface="MS Gothic" panose="020B0609070205080204" pitchFamily="49" charset="-128"/>
              </a:rPr>
              <a:t>（古民家再生総合調査）</a:t>
            </a:r>
            <a:endParaRPr kumimoji="1" lang="en-US" altLang="ja-JP" sz="1100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r>
              <a:rPr kumimoji="1" lang="ja-JP" altLang="en-US" sz="1100">
                <a:latin typeface="MS Gothic" panose="020B0609070205080204" pitchFamily="49" charset="-128"/>
                <a:ea typeface="MS Gothic" panose="020B0609070205080204" pitchFamily="49" charset="-128"/>
              </a:rPr>
              <a:t>（住宅診断促進協会）</a:t>
            </a:r>
            <a:endParaRPr kumimoji="1" lang="en-US" altLang="ja-JP" sz="1100" dirty="0"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14786ED-6C8C-D353-D890-21B83BC72E3A}"/>
              </a:ext>
            </a:extLst>
          </p:cNvPr>
          <p:cNvSpPr txBox="1"/>
          <p:nvPr/>
        </p:nvSpPr>
        <p:spPr>
          <a:xfrm>
            <a:off x="1376404" y="3045649"/>
            <a:ext cx="615553" cy="1708160"/>
          </a:xfrm>
          <a:prstGeom prst="rect">
            <a:avLst/>
          </a:prstGeom>
          <a:noFill/>
        </p:spPr>
        <p:txBody>
          <a:bodyPr vert="eaVert" wrap="none" rtlCol="0" anchor="ctr">
            <a:spAutoFit/>
          </a:bodyPr>
          <a:lstStyle/>
          <a:p>
            <a:r>
              <a:rPr kumimoji="1" lang="ja-JP" altLang="en-US" sz="1400">
                <a:latin typeface="MS Gothic" panose="020B0609070205080204" pitchFamily="49" charset="-128"/>
                <a:ea typeface="MS Gothic" panose="020B0609070205080204" pitchFamily="49" charset="-128"/>
              </a:rPr>
              <a:t>住教育推進機構　等</a:t>
            </a:r>
            <a:endParaRPr kumimoji="1" lang="en-US" altLang="ja-JP" sz="1400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r>
              <a:rPr kumimoji="1" lang="ja-JP" altLang="en-US" sz="1400">
                <a:latin typeface="MS Gothic" panose="020B0609070205080204" pitchFamily="49" charset="-128"/>
                <a:ea typeface="MS Gothic" panose="020B0609070205080204" pitchFamily="49" charset="-128"/>
              </a:rPr>
              <a:t>住教育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6B965AF-93A3-B2C3-0ED6-9F8CDA25D69A}"/>
              </a:ext>
            </a:extLst>
          </p:cNvPr>
          <p:cNvSpPr txBox="1"/>
          <p:nvPr/>
        </p:nvSpPr>
        <p:spPr>
          <a:xfrm>
            <a:off x="2651515" y="3047070"/>
            <a:ext cx="400110" cy="1528624"/>
          </a:xfrm>
          <a:prstGeom prst="rect">
            <a:avLst/>
          </a:prstGeom>
          <a:noFill/>
        </p:spPr>
        <p:txBody>
          <a:bodyPr vert="eaVert" wrap="none" rtlCol="0" anchor="ctr">
            <a:spAutoFit/>
          </a:bodyPr>
          <a:lstStyle/>
          <a:p>
            <a:r>
              <a:rPr kumimoji="1" lang="ja-JP" altLang="en-US" sz="1400">
                <a:latin typeface="MS Gothic" panose="020B0609070205080204" pitchFamily="49" charset="-128"/>
                <a:ea typeface="MS Gothic" panose="020B0609070205080204" pitchFamily="49" charset="-128"/>
              </a:rPr>
              <a:t>ｙａｍｏｒｉ　等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36847E2-3762-5A89-8A8E-EE3FC1A53ACD}"/>
              </a:ext>
            </a:extLst>
          </p:cNvPr>
          <p:cNvSpPr txBox="1"/>
          <p:nvPr/>
        </p:nvSpPr>
        <p:spPr>
          <a:xfrm>
            <a:off x="5950997" y="3037131"/>
            <a:ext cx="830997" cy="1349087"/>
          </a:xfrm>
          <a:prstGeom prst="rect">
            <a:avLst/>
          </a:prstGeom>
          <a:noFill/>
        </p:spPr>
        <p:txBody>
          <a:bodyPr vert="eaVert" wrap="none" rtlCol="0" anchor="ctr">
            <a:spAutoFit/>
          </a:bodyPr>
          <a:lstStyle/>
          <a:p>
            <a:r>
              <a:rPr kumimoji="1" lang="ja-JP" altLang="en-US" sz="1400">
                <a:latin typeface="MS Gothic" panose="020B0609070205080204" pitchFamily="49" charset="-128"/>
                <a:ea typeface="MS Gothic" panose="020B0609070205080204" pitchFamily="49" charset="-128"/>
              </a:rPr>
              <a:t>ファンド</a:t>
            </a:r>
            <a:endParaRPr kumimoji="1" lang="en-US" altLang="ja-JP" sz="1400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r>
              <a:rPr kumimoji="1" lang="ja-JP" altLang="en-US" sz="1400">
                <a:latin typeface="MS Gothic" panose="020B0609070205080204" pitchFamily="49" charset="-128"/>
                <a:ea typeface="MS Gothic" panose="020B0609070205080204" pitchFamily="49" charset="-128"/>
              </a:rPr>
              <a:t>休眠預金</a:t>
            </a:r>
            <a:endParaRPr kumimoji="1" lang="en-US" altLang="ja-JP" sz="1400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r>
              <a:rPr kumimoji="1" lang="ja-JP" altLang="en-US" sz="1400">
                <a:latin typeface="MS Gothic" panose="020B0609070205080204" pitchFamily="49" charset="-128"/>
                <a:ea typeface="MS Gothic" panose="020B0609070205080204" pitchFamily="49" charset="-128"/>
              </a:rPr>
              <a:t>交付金・補助金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08E2439-642A-5B85-89AD-5F47237BB3E1}"/>
              </a:ext>
            </a:extLst>
          </p:cNvPr>
          <p:cNvSpPr txBox="1"/>
          <p:nvPr/>
        </p:nvSpPr>
        <p:spPr>
          <a:xfrm>
            <a:off x="7173364" y="3047070"/>
            <a:ext cx="830997" cy="2336537"/>
          </a:xfrm>
          <a:prstGeom prst="rect">
            <a:avLst/>
          </a:prstGeom>
          <a:noFill/>
        </p:spPr>
        <p:txBody>
          <a:bodyPr vert="eaVert" wrap="none" rtlCol="0" anchor="ctr">
            <a:spAutoFit/>
          </a:bodyPr>
          <a:lstStyle/>
          <a:p>
            <a:r>
              <a:rPr kumimoji="1" lang="ja-JP" altLang="en-US" sz="1400">
                <a:latin typeface="MS Gothic" panose="020B0609070205080204" pitchFamily="49" charset="-128"/>
                <a:ea typeface="MS Gothic" panose="020B0609070205080204" pitchFamily="49" charset="-128"/>
              </a:rPr>
              <a:t>移築</a:t>
            </a:r>
            <a:endParaRPr kumimoji="1" lang="en-US" altLang="ja-JP" sz="1400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r>
              <a:rPr kumimoji="1" lang="en-US" altLang="ja-JP" sz="1400" dirty="0">
                <a:latin typeface="MS Gothic" panose="020B0609070205080204" pitchFamily="49" charset="-128"/>
                <a:ea typeface="MS Gothic" panose="020B0609070205080204" pitchFamily="49" charset="-128"/>
              </a:rPr>
              <a:t>NCCC(</a:t>
            </a:r>
            <a:r>
              <a:rPr kumimoji="1" lang="ja-JP" altLang="en-US" sz="1400">
                <a:latin typeface="MS Gothic" panose="020B0609070205080204" pitchFamily="49" charset="-128"/>
                <a:ea typeface="MS Gothic" panose="020B0609070205080204" pitchFamily="49" charset="-128"/>
              </a:rPr>
              <a:t>カーボンクレジット）</a:t>
            </a:r>
            <a:endParaRPr kumimoji="1" lang="en-US" altLang="ja-JP" sz="1400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r>
              <a:rPr kumimoji="1" lang="ja-JP" altLang="en-US" sz="1400">
                <a:latin typeface="MS Gothic" panose="020B0609070205080204" pitchFamily="49" charset="-128"/>
                <a:ea typeface="MS Gothic" panose="020B0609070205080204" pitchFamily="49" charset="-128"/>
              </a:rPr>
              <a:t>古材倉庫　等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7D2F49E-8E3F-A6ED-22B7-BCE3C36B4792}"/>
              </a:ext>
            </a:extLst>
          </p:cNvPr>
          <p:cNvSpPr txBox="1"/>
          <p:nvPr/>
        </p:nvSpPr>
        <p:spPr>
          <a:xfrm>
            <a:off x="8409818" y="3047070"/>
            <a:ext cx="615553" cy="2426305"/>
          </a:xfrm>
          <a:prstGeom prst="rect">
            <a:avLst/>
          </a:prstGeom>
          <a:noFill/>
        </p:spPr>
        <p:txBody>
          <a:bodyPr vert="eaVert" wrap="none" rtlCol="0" anchor="ctr">
            <a:spAutoFit/>
          </a:bodyPr>
          <a:lstStyle/>
          <a:p>
            <a:r>
              <a:rPr kumimoji="1" lang="ja-JP" altLang="en-US" sz="1400">
                <a:latin typeface="MS Gothic" panose="020B0609070205080204" pitchFamily="49" charset="-128"/>
                <a:ea typeface="MS Gothic" panose="020B0609070205080204" pitchFamily="49" charset="-128"/>
              </a:rPr>
              <a:t>司法書士会・行政書士会</a:t>
            </a:r>
            <a:endParaRPr kumimoji="1" lang="en-US" altLang="ja-JP" sz="1400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r>
              <a:rPr kumimoji="1" lang="ja-JP" altLang="en-US" sz="1400">
                <a:latin typeface="MS Gothic" panose="020B0609070205080204" pitchFamily="49" charset="-128"/>
                <a:ea typeface="MS Gothic" panose="020B0609070205080204" pitchFamily="49" charset="-128"/>
              </a:rPr>
              <a:t>ベリーベスト法律事務所　等</a:t>
            </a:r>
          </a:p>
        </p:txBody>
      </p:sp>
      <p:cxnSp>
        <p:nvCxnSpPr>
          <p:cNvPr id="24" name="カギ線コネクタ 23">
            <a:extLst>
              <a:ext uri="{FF2B5EF4-FFF2-40B4-BE49-F238E27FC236}">
                <a16:creationId xmlns:a16="http://schemas.microsoft.com/office/drawing/2014/main" id="{333FC36D-718B-9ABE-9BC4-96198EF724B5}"/>
              </a:ext>
            </a:extLst>
          </p:cNvPr>
          <p:cNvCxnSpPr>
            <a:stCxn id="8" idx="0"/>
            <a:endCxn id="13" idx="0"/>
          </p:cNvCxnSpPr>
          <p:nvPr/>
        </p:nvCxnSpPr>
        <p:spPr>
          <a:xfrm rot="5400000" flipH="1" flipV="1">
            <a:off x="4610629" y="-2047322"/>
            <a:ext cx="12700" cy="8194054"/>
          </a:xfrm>
          <a:prstGeom prst="bentConnector3">
            <a:avLst>
              <a:gd name="adj1" fmla="val 1800000"/>
            </a:avLst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26D33CA0-E3D1-CA63-F1D6-F8A6F12D3BEA}"/>
              </a:ext>
            </a:extLst>
          </p:cNvPr>
          <p:cNvCxnSpPr>
            <a:cxnSpLocks/>
            <a:stCxn id="12" idx="0"/>
          </p:cNvCxnSpPr>
          <p:nvPr/>
        </p:nvCxnSpPr>
        <p:spPr>
          <a:xfrm flipH="1" flipV="1">
            <a:off x="7537075" y="1839379"/>
            <a:ext cx="1" cy="210326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7B589EC5-CFEE-7449-71BA-8FAF92B50DA0}"/>
              </a:ext>
            </a:extLst>
          </p:cNvPr>
          <p:cNvCxnSpPr>
            <a:cxnSpLocks/>
            <a:stCxn id="11" idx="0"/>
          </p:cNvCxnSpPr>
          <p:nvPr/>
        </p:nvCxnSpPr>
        <p:spPr>
          <a:xfrm flipH="1" flipV="1">
            <a:off x="6366496" y="1839379"/>
            <a:ext cx="1" cy="210326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284DD473-A5BC-775F-19BD-BEDD7CB1ACAA}"/>
              </a:ext>
            </a:extLst>
          </p:cNvPr>
          <p:cNvCxnSpPr>
            <a:cxnSpLocks/>
          </p:cNvCxnSpPr>
          <p:nvPr/>
        </p:nvCxnSpPr>
        <p:spPr>
          <a:xfrm flipV="1">
            <a:off x="4023744" y="1839379"/>
            <a:ext cx="0" cy="226036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1E30405E-B6AA-82B5-18E2-E243E8293A70}"/>
              </a:ext>
            </a:extLst>
          </p:cNvPr>
          <p:cNvCxnSpPr>
            <a:cxnSpLocks/>
            <a:stCxn id="9" idx="0"/>
          </p:cNvCxnSpPr>
          <p:nvPr/>
        </p:nvCxnSpPr>
        <p:spPr>
          <a:xfrm flipH="1" flipV="1">
            <a:off x="1684180" y="1839379"/>
            <a:ext cx="1" cy="210326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8403CB9C-16E9-8586-3590-ECC914A9B413}"/>
              </a:ext>
            </a:extLst>
          </p:cNvPr>
          <p:cNvCxnSpPr>
            <a:cxnSpLocks/>
          </p:cNvCxnSpPr>
          <p:nvPr/>
        </p:nvCxnSpPr>
        <p:spPr>
          <a:xfrm flipV="1">
            <a:off x="4572000" y="1587640"/>
            <a:ext cx="0" cy="243884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D5573F20-225E-3387-8F71-E73AECA38F16}"/>
              </a:ext>
            </a:extLst>
          </p:cNvPr>
          <p:cNvSpPr txBox="1"/>
          <p:nvPr/>
        </p:nvSpPr>
        <p:spPr>
          <a:xfrm>
            <a:off x="3140504" y="6333134"/>
            <a:ext cx="5567151" cy="43088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>
                <a:solidFill>
                  <a:schemeClr val="bg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事務局：一般社団法人全国古民家再生協会</a:t>
            </a:r>
            <a:endParaRPr kumimoji="1" lang="en-US" altLang="ja-JP" sz="1200" dirty="0">
              <a:solidFill>
                <a:schemeClr val="bg1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algn="ctr"/>
            <a:r>
              <a:rPr kumimoji="1" lang="ja-JP" altLang="en-US" sz="1000">
                <a:solidFill>
                  <a:schemeClr val="bg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（国土交通省</a:t>
            </a:r>
            <a:r>
              <a:rPr kumimoji="1" lang="en-US" altLang="ja-JP" sz="1000" dirty="0">
                <a:solidFill>
                  <a:schemeClr val="bg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 </a:t>
            </a:r>
            <a:r>
              <a:rPr kumimoji="1" lang="ja-JP" altLang="en-US" sz="1000">
                <a:solidFill>
                  <a:schemeClr val="bg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住宅リフォーム事業者団体）</a:t>
            </a:r>
            <a:endParaRPr kumimoji="1" lang="ja-JP" altLang="en-US" sz="1200">
              <a:solidFill>
                <a:schemeClr val="bg1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D6A79D2E-F440-B167-3E15-6D095DB88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71" y="274834"/>
            <a:ext cx="8734773" cy="338525"/>
          </a:xfrm>
        </p:spPr>
        <p:txBody>
          <a:bodyPr>
            <a:noAutofit/>
          </a:bodyPr>
          <a:lstStyle/>
          <a:p>
            <a:r>
              <a:rPr lang="ja-JP" altLang="en-US" sz="1600" b="1"/>
              <a:t>空き家課題にワンストップでの対応が可能な体制</a:t>
            </a:r>
            <a:br>
              <a:rPr lang="en-US" altLang="ja-JP" sz="1600" b="1" dirty="0"/>
            </a:br>
            <a:r>
              <a:rPr lang="ja-JP" altLang="en-US" sz="1600" b="1"/>
              <a:t>　　　　　　　　　</a:t>
            </a:r>
            <a:endParaRPr lang="ja-JP" altLang="en-US" sz="1000" b="1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CBA1AC3-962E-88C4-E086-BA41CF78FA76}"/>
              </a:ext>
            </a:extLst>
          </p:cNvPr>
          <p:cNvSpPr txBox="1"/>
          <p:nvPr/>
        </p:nvSpPr>
        <p:spPr>
          <a:xfrm>
            <a:off x="3717562" y="2049705"/>
            <a:ext cx="615553" cy="810478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vert="eaVert" wrap="none" rtlCol="0">
            <a:noAutofit/>
          </a:bodyPr>
          <a:lstStyle/>
          <a:p>
            <a:r>
              <a:rPr kumimoji="1" lang="ja-JP" altLang="en-US" sz="2800" b="1">
                <a:solidFill>
                  <a:schemeClr val="bg1"/>
                </a:solidFill>
              </a:rPr>
              <a:t>建築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C9945A6-6A7B-6687-6B89-8DC4CE864DC4}"/>
              </a:ext>
            </a:extLst>
          </p:cNvPr>
          <p:cNvSpPr txBox="1"/>
          <p:nvPr/>
        </p:nvSpPr>
        <p:spPr>
          <a:xfrm>
            <a:off x="4888141" y="2049705"/>
            <a:ext cx="615553" cy="810478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vert="eaVert" wrap="none" rtlCol="0" anchor="ctr">
            <a:noAutofit/>
          </a:bodyPr>
          <a:lstStyle/>
          <a:p>
            <a:r>
              <a:rPr kumimoji="1" lang="ja-JP" altLang="en-US" b="1">
                <a:solidFill>
                  <a:schemeClr val="bg1"/>
                </a:solidFill>
              </a:rPr>
              <a:t>不動産</a:t>
            </a:r>
          </a:p>
        </p:txBody>
      </p: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9CDF644C-3A8D-6F1D-0026-4CAA8ACEE12E}"/>
              </a:ext>
            </a:extLst>
          </p:cNvPr>
          <p:cNvCxnSpPr>
            <a:cxnSpLocks/>
          </p:cNvCxnSpPr>
          <p:nvPr/>
        </p:nvCxnSpPr>
        <p:spPr>
          <a:xfrm flipH="1" flipV="1">
            <a:off x="2851570" y="1833029"/>
            <a:ext cx="1" cy="210326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01FC6E27-F4E9-3DB2-ECB8-0727216F930F}"/>
              </a:ext>
            </a:extLst>
          </p:cNvPr>
          <p:cNvCxnSpPr>
            <a:cxnSpLocks/>
          </p:cNvCxnSpPr>
          <p:nvPr/>
        </p:nvCxnSpPr>
        <p:spPr>
          <a:xfrm flipV="1">
            <a:off x="5195917" y="1831524"/>
            <a:ext cx="0" cy="226036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D6C19B9-97BD-01A0-9AA1-60F9CEE93F4A}"/>
              </a:ext>
            </a:extLst>
          </p:cNvPr>
          <p:cNvSpPr txBox="1"/>
          <p:nvPr/>
        </p:nvSpPr>
        <p:spPr>
          <a:xfrm>
            <a:off x="3603461" y="3037131"/>
            <a:ext cx="830997" cy="3144451"/>
          </a:xfrm>
          <a:prstGeom prst="rect">
            <a:avLst/>
          </a:prstGeom>
          <a:noFill/>
        </p:spPr>
        <p:txBody>
          <a:bodyPr vert="eaVert" wrap="none" rtlCol="0" anchor="ctr">
            <a:spAutoFit/>
          </a:bodyPr>
          <a:lstStyle/>
          <a:p>
            <a:r>
              <a:rPr kumimoji="1" lang="ja-JP" altLang="en-US" sz="1400">
                <a:latin typeface="MS Gothic" panose="020B0609070205080204" pitchFamily="49" charset="-128"/>
                <a:ea typeface="MS Gothic" panose="020B0609070205080204" pitchFamily="49" charset="-128"/>
              </a:rPr>
              <a:t>建築士会</a:t>
            </a:r>
            <a:endParaRPr kumimoji="1" lang="en-US" altLang="ja-JP" sz="1400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r>
              <a:rPr kumimoji="1" lang="ja-JP" altLang="en-US" sz="1400">
                <a:latin typeface="MS Gothic" panose="020B0609070205080204" pitchFamily="49" charset="-128"/>
                <a:ea typeface="MS Gothic" panose="020B0609070205080204" pitchFamily="49" charset="-128"/>
              </a:rPr>
              <a:t>建築事務所協会</a:t>
            </a:r>
            <a:endParaRPr kumimoji="1" lang="en-US" altLang="ja-JP" sz="1400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r>
              <a:rPr kumimoji="1" lang="ja-JP" altLang="en-US" sz="1400">
                <a:latin typeface="MS Gothic" panose="020B0609070205080204" pitchFamily="49" charset="-128"/>
                <a:ea typeface="MS Gothic" panose="020B0609070205080204" pitchFamily="49" charset="-128"/>
              </a:rPr>
              <a:t>一般社団法人</a:t>
            </a:r>
            <a:r>
              <a:rPr kumimoji="1" lang="en-US" altLang="ja-JP" sz="1400" dirty="0">
                <a:latin typeface="MS Gothic" panose="020B0609070205080204" pitchFamily="49" charset="-128"/>
                <a:ea typeface="MS Gothic" panose="020B0609070205080204" pitchFamily="49" charset="-128"/>
              </a:rPr>
              <a:t>JBN</a:t>
            </a:r>
            <a:r>
              <a:rPr kumimoji="1" lang="ja-JP" altLang="en-US" sz="1400">
                <a:latin typeface="MS Gothic" panose="020B0609070205080204" pitchFamily="49" charset="-128"/>
                <a:ea typeface="MS Gothic" panose="020B0609070205080204" pitchFamily="49" charset="-128"/>
              </a:rPr>
              <a:t>・全国工務店協会</a:t>
            </a:r>
            <a:r>
              <a:rPr kumimoji="1" lang="en-US" altLang="ja-JP" sz="1400" dirty="0">
                <a:latin typeface="MS Gothic" panose="020B0609070205080204" pitchFamily="49" charset="-128"/>
                <a:ea typeface="MS Gothic" panose="020B0609070205080204" pitchFamily="49" charset="-128"/>
              </a:rPr>
              <a:t> </a:t>
            </a:r>
            <a:r>
              <a:rPr kumimoji="1" lang="ja-JP" altLang="en-US" sz="1400">
                <a:latin typeface="MS Gothic" panose="020B0609070205080204" pitchFamily="49" charset="-128"/>
                <a:ea typeface="MS Gothic" panose="020B0609070205080204" pitchFamily="49" charset="-128"/>
              </a:rPr>
              <a:t>等</a:t>
            </a:r>
            <a:endParaRPr kumimoji="1" lang="en-US" altLang="ja-JP" sz="1400" dirty="0"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14EBB338-6AAE-B425-C994-42825EA303F9}"/>
              </a:ext>
            </a:extLst>
          </p:cNvPr>
          <p:cNvSpPr txBox="1"/>
          <p:nvPr/>
        </p:nvSpPr>
        <p:spPr>
          <a:xfrm>
            <a:off x="4888140" y="2982369"/>
            <a:ext cx="615553" cy="1797928"/>
          </a:xfrm>
          <a:prstGeom prst="rect">
            <a:avLst/>
          </a:prstGeom>
          <a:noFill/>
        </p:spPr>
        <p:txBody>
          <a:bodyPr vert="eaVert" wrap="none" rtlCol="0" anchor="ctr">
            <a:spAutoFit/>
          </a:bodyPr>
          <a:lstStyle/>
          <a:p>
            <a:r>
              <a:rPr kumimoji="1" lang="ja-JP" altLang="en-US" sz="1400">
                <a:latin typeface="MS Gothic" panose="020B0609070205080204" pitchFamily="49" charset="-128"/>
                <a:ea typeface="MS Gothic" panose="020B0609070205080204" pitchFamily="49" charset="-128"/>
              </a:rPr>
              <a:t>宅建協会</a:t>
            </a:r>
            <a:endParaRPr kumimoji="1" lang="en-US" altLang="ja-JP" sz="1400" dirty="0"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r>
              <a:rPr kumimoji="1" lang="ja-JP" altLang="en-US" sz="1400">
                <a:latin typeface="MS Gothic" panose="020B0609070205080204" pitchFamily="49" charset="-128"/>
                <a:ea typeface="MS Gothic" panose="020B0609070205080204" pitchFamily="49" charset="-128"/>
              </a:rPr>
              <a:t>全日本不動産協会</a:t>
            </a:r>
            <a:r>
              <a:rPr kumimoji="1" lang="en-US" altLang="ja-JP" sz="1400" dirty="0">
                <a:latin typeface="MS Gothic" panose="020B0609070205080204" pitchFamily="49" charset="-128"/>
                <a:ea typeface="MS Gothic" panose="020B0609070205080204" pitchFamily="49" charset="-128"/>
              </a:rPr>
              <a:t> </a:t>
            </a:r>
            <a:r>
              <a:rPr kumimoji="1" lang="ja-JP" altLang="en-US" sz="1400">
                <a:latin typeface="MS Gothic" panose="020B0609070205080204" pitchFamily="49" charset="-128"/>
                <a:ea typeface="MS Gothic" panose="020B0609070205080204" pitchFamily="49" charset="-128"/>
              </a:rPr>
              <a:t>等</a:t>
            </a:r>
            <a:endParaRPr kumimoji="1" lang="en-US" altLang="ja-JP" sz="1400" dirty="0"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019101B-3F05-7E32-E38D-8BDAE7E5A0E7}"/>
              </a:ext>
            </a:extLst>
          </p:cNvPr>
          <p:cNvSpPr txBox="1"/>
          <p:nvPr/>
        </p:nvSpPr>
        <p:spPr>
          <a:xfrm>
            <a:off x="6310845" y="5691543"/>
            <a:ext cx="27045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b="1" dirty="0">
                <a:latin typeface="MS Gothic" panose="020B0609070205080204" pitchFamily="49" charset="-128"/>
                <a:ea typeface="MS Gothic" panose="020B0609070205080204" pitchFamily="49" charset="-128"/>
              </a:rPr>
              <a:t>※</a:t>
            </a:r>
            <a:r>
              <a:rPr kumimoji="1" lang="ja-JP" altLang="en-US" sz="1200" b="1">
                <a:latin typeface="MS Gothic" panose="020B0609070205080204" pitchFamily="49" charset="-128"/>
                <a:ea typeface="MS Gothic" panose="020B0609070205080204" pitchFamily="49" charset="-128"/>
              </a:rPr>
              <a:t>支部会員は</a:t>
            </a:r>
            <a:r>
              <a:rPr kumimoji="1" lang="en-US" altLang="ja-JP" sz="1200" b="1" dirty="0">
                <a:latin typeface="MS Gothic" panose="020B0609070205080204" pitchFamily="49" charset="-128"/>
                <a:ea typeface="MS Gothic" panose="020B0609070205080204" pitchFamily="49" charset="-128"/>
              </a:rPr>
              <a:t>10</a:t>
            </a:r>
            <a:r>
              <a:rPr kumimoji="1" lang="ja-JP" altLang="en-US" sz="1200" b="1">
                <a:latin typeface="MS Gothic" panose="020B0609070205080204" pitchFamily="49" charset="-128"/>
                <a:ea typeface="MS Gothic" panose="020B0609070205080204" pitchFamily="49" charset="-128"/>
              </a:rPr>
              <a:t>名</a:t>
            </a:r>
            <a:r>
              <a:rPr kumimoji="1" lang="en-US" altLang="ja-JP" sz="1200" b="1" dirty="0">
                <a:latin typeface="MS Gothic" panose="020B0609070205080204" pitchFamily="49" charset="-128"/>
                <a:ea typeface="MS Gothic" panose="020B0609070205080204" pitchFamily="49" charset="-128"/>
              </a:rPr>
              <a:t>〜15</a:t>
            </a:r>
            <a:r>
              <a:rPr kumimoji="1" lang="ja-JP" altLang="en-US" sz="1200" b="1">
                <a:latin typeface="MS Gothic" panose="020B0609070205080204" pitchFamily="49" charset="-128"/>
                <a:ea typeface="MS Gothic" panose="020B0609070205080204" pitchFamily="49" charset="-128"/>
              </a:rPr>
              <a:t>名程度で構成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EC62EEA-87B0-D325-4232-E4F3B885B048}"/>
              </a:ext>
            </a:extLst>
          </p:cNvPr>
          <p:cNvSpPr txBox="1"/>
          <p:nvPr/>
        </p:nvSpPr>
        <p:spPr>
          <a:xfrm>
            <a:off x="3217034" y="1164409"/>
            <a:ext cx="2733963" cy="43088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>
                <a:solidFill>
                  <a:schemeClr val="bg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支部</a:t>
            </a:r>
            <a:endParaRPr kumimoji="1" lang="en-US" altLang="ja-JP" sz="1200" dirty="0">
              <a:solidFill>
                <a:schemeClr val="bg1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algn="ctr"/>
            <a:r>
              <a:rPr kumimoji="1" lang="ja-JP" altLang="en-US" sz="1000">
                <a:solidFill>
                  <a:schemeClr val="bg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（支部長は地域でバランス力ある方が着任）</a:t>
            </a:r>
            <a:endParaRPr kumimoji="1" lang="ja-JP" altLang="en-US" sz="1200">
              <a:solidFill>
                <a:schemeClr val="bg1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4B17B13-89D7-5C31-61F9-FD4B2F793023}"/>
              </a:ext>
            </a:extLst>
          </p:cNvPr>
          <p:cNvSpPr txBox="1"/>
          <p:nvPr/>
        </p:nvSpPr>
        <p:spPr>
          <a:xfrm>
            <a:off x="1290006" y="840509"/>
            <a:ext cx="6288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S Gothic" panose="020B0609070205080204" pitchFamily="49" charset="-128"/>
                <a:ea typeface="MS Gothic" panose="020B0609070205080204" pitchFamily="49" charset="-128"/>
              </a:rPr>
              <a:t>自治体にとって理想的な空き家課題解決チームを</a:t>
            </a:r>
            <a:r>
              <a:rPr kumimoji="1" lang="en-US" altLang="ja-JP" sz="1400" b="1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【</a:t>
            </a:r>
            <a:r>
              <a:rPr kumimoji="1" lang="ja-JP" altLang="en-US" sz="1400" b="1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官・民・民</a:t>
            </a:r>
            <a:r>
              <a:rPr kumimoji="1" lang="en-US" altLang="ja-JP" sz="1400" b="1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】</a:t>
            </a:r>
            <a:r>
              <a:rPr kumimoji="1" lang="ja-JP" altLang="en-US" sz="1400">
                <a:latin typeface="MS Gothic" panose="020B0609070205080204" pitchFamily="49" charset="-128"/>
                <a:ea typeface="MS Gothic" panose="020B0609070205080204" pitchFamily="49" charset="-128"/>
              </a:rPr>
              <a:t>で構築する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40D1181-17D9-6036-11E6-2AF4D224F313}"/>
              </a:ext>
            </a:extLst>
          </p:cNvPr>
          <p:cNvSpPr txBox="1"/>
          <p:nvPr/>
        </p:nvSpPr>
        <p:spPr>
          <a:xfrm>
            <a:off x="883127" y="1245778"/>
            <a:ext cx="1359501" cy="27699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>
                <a:solidFill>
                  <a:schemeClr val="bg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自治体</a:t>
            </a:r>
            <a:endParaRPr kumimoji="1" lang="en-US" altLang="ja-JP" sz="1200" dirty="0">
              <a:solidFill>
                <a:schemeClr val="bg1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62885C79-D02B-A504-818B-1681869B2A9E}"/>
              </a:ext>
            </a:extLst>
          </p:cNvPr>
          <p:cNvCxnSpPr>
            <a:cxnSpLocks/>
            <a:stCxn id="3" idx="3"/>
            <a:endCxn id="30" idx="1"/>
          </p:cNvCxnSpPr>
          <p:nvPr/>
        </p:nvCxnSpPr>
        <p:spPr>
          <a:xfrm flipV="1">
            <a:off x="2242628" y="1379853"/>
            <a:ext cx="974406" cy="4425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9147DBF-6AE8-F715-FC99-1F32DBC30041}"/>
              </a:ext>
            </a:extLst>
          </p:cNvPr>
          <p:cNvSpPr txBox="1"/>
          <p:nvPr/>
        </p:nvSpPr>
        <p:spPr>
          <a:xfrm flipH="1">
            <a:off x="2461897" y="1130175"/>
            <a:ext cx="4212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latin typeface="MS Gothic" panose="020B0609070205080204" pitchFamily="49" charset="-128"/>
                <a:ea typeface="MS Gothic" panose="020B0609070205080204" pitchFamily="49" charset="-128"/>
              </a:rPr>
              <a:t>連携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F72B0E3-5060-03CE-A6EC-DDF4C7453142}"/>
              </a:ext>
            </a:extLst>
          </p:cNvPr>
          <p:cNvSpPr txBox="1"/>
          <p:nvPr/>
        </p:nvSpPr>
        <p:spPr>
          <a:xfrm flipH="1">
            <a:off x="4584015" y="1574639"/>
            <a:ext cx="4212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latin typeface="MS Gothic" panose="020B0609070205080204" pitchFamily="49" charset="-128"/>
                <a:ea typeface="MS Gothic" panose="020B0609070205080204" pitchFamily="49" charset="-128"/>
              </a:rPr>
              <a:t>パートナーシップの構築</a:t>
            </a:r>
          </a:p>
        </p:txBody>
      </p:sp>
    </p:spTree>
    <p:extLst>
      <p:ext uri="{BB962C8B-B14F-4D97-AF65-F5344CB8AC3E}">
        <p14:creationId xmlns:p14="http://schemas.microsoft.com/office/powerpoint/2010/main" val="1167520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91A018-449A-1650-1996-A680C4412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2AB479D-9D87-381B-53B3-928D36746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065" y="791154"/>
            <a:ext cx="8671726" cy="518702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endParaRPr kumimoji="1" lang="en-US" altLang="ja-JP" sz="2400" dirty="0"/>
          </a:p>
          <a:p>
            <a:pPr marL="0" indent="0" algn="ctr">
              <a:lnSpc>
                <a:spcPct val="150000"/>
              </a:lnSpc>
              <a:buNone/>
            </a:pPr>
            <a:endParaRPr lang="en-US" altLang="ja-JP" sz="24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ja-JP" altLang="en-US" sz="2400"/>
              <a:t>例えば、官民民連携で取り組む事業スタイルの</a:t>
            </a:r>
            <a:endParaRPr lang="en-US" altLang="ja-JP" sz="24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ja-JP" altLang="en-US" sz="2400"/>
              <a:t>一つとして国土交通省が推し進めようとしている</a:t>
            </a:r>
            <a:endParaRPr lang="en-US" altLang="ja-JP" sz="24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altLang="ja-JP" sz="2400" dirty="0"/>
              <a:t>【</a:t>
            </a:r>
            <a:r>
              <a:rPr lang="ja-JP" altLang="en-US" sz="2400"/>
              <a:t>スモールコンセッション</a:t>
            </a:r>
            <a:r>
              <a:rPr lang="en-US" altLang="ja-JP" sz="2400" dirty="0"/>
              <a:t>】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kumimoji="1" lang="ja-JP" altLang="en-US" sz="2400"/>
              <a:t>官民民連携スタイルが活きる手法の一つ</a:t>
            </a:r>
          </a:p>
        </p:txBody>
      </p:sp>
    </p:spTree>
    <p:extLst>
      <p:ext uri="{BB962C8B-B14F-4D97-AF65-F5344CB8AC3E}">
        <p14:creationId xmlns:p14="http://schemas.microsoft.com/office/powerpoint/2010/main" val="776247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E31B4F8A-334E-2AD0-3869-F1DD9F27168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331058"/>
          </a:xfrm>
        </p:spPr>
      </p:pic>
      <p:sp>
        <p:nvSpPr>
          <p:cNvPr id="6" name="角丸四角形 5">
            <a:extLst>
              <a:ext uri="{FF2B5EF4-FFF2-40B4-BE49-F238E27FC236}">
                <a16:creationId xmlns:a16="http://schemas.microsoft.com/office/drawing/2014/main" id="{5D0F1340-4970-2726-A4B2-39C43F8CA57E}"/>
              </a:ext>
            </a:extLst>
          </p:cNvPr>
          <p:cNvSpPr/>
          <p:nvPr/>
        </p:nvSpPr>
        <p:spPr>
          <a:xfrm>
            <a:off x="835421" y="1728316"/>
            <a:ext cx="5475169" cy="271306"/>
          </a:xfrm>
          <a:prstGeom prst="round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E7A6D9D-07AA-063B-BDD5-53C67E20F3FD}"/>
              </a:ext>
            </a:extLst>
          </p:cNvPr>
          <p:cNvSpPr txBox="1"/>
          <p:nvPr/>
        </p:nvSpPr>
        <p:spPr>
          <a:xfrm>
            <a:off x="0" y="6119336"/>
            <a:ext cx="5391219" cy="73866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行政だけでは空き家・古民家などの価値ある資源を最大限に</a:t>
            </a:r>
            <a:endParaRPr kumimoji="1" lang="en-US" altLang="ja-JP" sz="1400" dirty="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r>
              <a:rPr kumimoji="1" lang="ja-JP" altLang="en-US" sz="14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活用できないため、活用・運営に民間の力を必要としている！</a:t>
            </a:r>
            <a:endParaRPr kumimoji="1" lang="en-US" altLang="ja-JP" sz="1400" dirty="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r>
              <a:rPr kumimoji="1" lang="ja-JP" altLang="en-US" sz="14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連携する民間団体は多くのパートナーシップを持つことが理想！</a:t>
            </a:r>
          </a:p>
        </p:txBody>
      </p:sp>
    </p:spTree>
    <p:extLst>
      <p:ext uri="{BB962C8B-B14F-4D97-AF65-F5344CB8AC3E}">
        <p14:creationId xmlns:p14="http://schemas.microsoft.com/office/powerpoint/2010/main" val="151728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7FC06D-50E0-EDB1-CB37-26C877A42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943D6753-4250-9638-72E6-4D7E05E502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0" y="26588"/>
            <a:ext cx="9141480" cy="6328717"/>
          </a:xfrm>
        </p:spPr>
      </p:pic>
      <p:sp>
        <p:nvSpPr>
          <p:cNvPr id="6" name="角丸四角形 5">
            <a:extLst>
              <a:ext uri="{FF2B5EF4-FFF2-40B4-BE49-F238E27FC236}">
                <a16:creationId xmlns:a16="http://schemas.microsoft.com/office/drawing/2014/main" id="{45F3F865-5682-2148-EFCA-2B5A1994DD4E}"/>
              </a:ext>
            </a:extLst>
          </p:cNvPr>
          <p:cNvSpPr/>
          <p:nvPr/>
        </p:nvSpPr>
        <p:spPr>
          <a:xfrm>
            <a:off x="6576702" y="1161403"/>
            <a:ext cx="2406524" cy="271306"/>
          </a:xfrm>
          <a:prstGeom prst="round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角丸四角形 6">
            <a:extLst>
              <a:ext uri="{FF2B5EF4-FFF2-40B4-BE49-F238E27FC236}">
                <a16:creationId xmlns:a16="http://schemas.microsoft.com/office/drawing/2014/main" id="{4BCE6001-1954-9634-997B-94CAA098A29E}"/>
              </a:ext>
            </a:extLst>
          </p:cNvPr>
          <p:cNvSpPr/>
          <p:nvPr/>
        </p:nvSpPr>
        <p:spPr>
          <a:xfrm>
            <a:off x="4385578" y="4397658"/>
            <a:ext cx="2191124" cy="1440434"/>
          </a:xfrm>
          <a:prstGeom prst="round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20BBF47-1E71-7DAF-7A00-8F63E101F15E}"/>
              </a:ext>
            </a:extLst>
          </p:cNvPr>
          <p:cNvSpPr txBox="1"/>
          <p:nvPr/>
        </p:nvSpPr>
        <p:spPr>
          <a:xfrm>
            <a:off x="3503488" y="5966065"/>
            <a:ext cx="5479738" cy="8617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6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→スモールコンセッションの仕組みを使うことで、</a:t>
            </a:r>
            <a:endParaRPr kumimoji="1" lang="en-US" altLang="ja-JP" sz="1600" dirty="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r>
              <a:rPr kumimoji="1" lang="ja-JP" altLang="en-US" sz="16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その前段階の改修にかかる費用を自治体と共同して</a:t>
            </a:r>
            <a:endParaRPr kumimoji="1" lang="en-US" altLang="ja-JP" sz="1600" dirty="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r>
              <a:rPr kumimoji="1" lang="ja-JP" altLang="en-US" sz="16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取りに行ける可能性が高まる。</a:t>
            </a:r>
          </a:p>
        </p:txBody>
      </p:sp>
    </p:spTree>
    <p:extLst>
      <p:ext uri="{BB962C8B-B14F-4D97-AF65-F5344CB8AC3E}">
        <p14:creationId xmlns:p14="http://schemas.microsoft.com/office/powerpoint/2010/main" val="835395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E3E21B3C-DF8A-33F2-F942-2CE1041F0E38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140" cy="6330462"/>
          </a:xfrm>
        </p:spPr>
      </p:pic>
    </p:spTree>
    <p:extLst>
      <p:ext uri="{BB962C8B-B14F-4D97-AF65-F5344CB8AC3E}">
        <p14:creationId xmlns:p14="http://schemas.microsoft.com/office/powerpoint/2010/main" val="3336914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AF300A05-0E58-DE9A-BC1E-38401E971DB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140" cy="6330462"/>
          </a:xfrm>
        </p:spPr>
      </p:pic>
      <p:sp>
        <p:nvSpPr>
          <p:cNvPr id="6" name="角丸四角形 5">
            <a:extLst>
              <a:ext uri="{FF2B5EF4-FFF2-40B4-BE49-F238E27FC236}">
                <a16:creationId xmlns:a16="http://schemas.microsoft.com/office/drawing/2014/main" id="{610CF847-C4BD-BB10-6A86-BA015813263A}"/>
              </a:ext>
            </a:extLst>
          </p:cNvPr>
          <p:cNvSpPr/>
          <p:nvPr/>
        </p:nvSpPr>
        <p:spPr>
          <a:xfrm>
            <a:off x="3064748" y="860771"/>
            <a:ext cx="3064748" cy="2887264"/>
          </a:xfrm>
          <a:prstGeom prst="round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4674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06744179-82F9-54FE-BD58-9AEB6A8B8FD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331058"/>
          </a:xfrm>
        </p:spPr>
      </p:pic>
    </p:spTree>
    <p:extLst>
      <p:ext uri="{BB962C8B-B14F-4D97-AF65-F5344CB8AC3E}">
        <p14:creationId xmlns:p14="http://schemas.microsoft.com/office/powerpoint/2010/main" val="1470963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AA5EB8B5-7954-2052-8F67-9B9BD3AD7F0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331058"/>
          </a:xfrm>
        </p:spPr>
      </p:pic>
      <p:sp>
        <p:nvSpPr>
          <p:cNvPr id="6" name="角丸四角形 5">
            <a:extLst>
              <a:ext uri="{FF2B5EF4-FFF2-40B4-BE49-F238E27FC236}">
                <a16:creationId xmlns:a16="http://schemas.microsoft.com/office/drawing/2014/main" id="{CC70F7FF-3DD4-F99E-D6AC-31AB056DCD5C}"/>
              </a:ext>
            </a:extLst>
          </p:cNvPr>
          <p:cNvSpPr/>
          <p:nvPr/>
        </p:nvSpPr>
        <p:spPr>
          <a:xfrm>
            <a:off x="2445250" y="1530849"/>
            <a:ext cx="1428108" cy="236306"/>
          </a:xfrm>
          <a:prstGeom prst="round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角丸四角形 6">
            <a:extLst>
              <a:ext uri="{FF2B5EF4-FFF2-40B4-BE49-F238E27FC236}">
                <a16:creationId xmlns:a16="http://schemas.microsoft.com/office/drawing/2014/main" id="{F420B78E-6CBC-5AC6-EF96-4E37388839D2}"/>
              </a:ext>
            </a:extLst>
          </p:cNvPr>
          <p:cNvSpPr/>
          <p:nvPr/>
        </p:nvSpPr>
        <p:spPr>
          <a:xfrm>
            <a:off x="4664466" y="2662813"/>
            <a:ext cx="4318759" cy="2190541"/>
          </a:xfrm>
          <a:prstGeom prst="round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6254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77D14C82-1EE8-866F-FE91-A90A227FF3F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140" cy="6330462"/>
          </a:xfrm>
        </p:spPr>
      </p:pic>
      <p:sp>
        <p:nvSpPr>
          <p:cNvPr id="6" name="角丸四角形 5">
            <a:extLst>
              <a:ext uri="{FF2B5EF4-FFF2-40B4-BE49-F238E27FC236}">
                <a16:creationId xmlns:a16="http://schemas.microsoft.com/office/drawing/2014/main" id="{E61B6B78-8887-D5AD-A9A1-6AF1806638CB}"/>
              </a:ext>
            </a:extLst>
          </p:cNvPr>
          <p:cNvSpPr/>
          <p:nvPr/>
        </p:nvSpPr>
        <p:spPr>
          <a:xfrm flipV="1">
            <a:off x="4421275" y="1587640"/>
            <a:ext cx="4491613" cy="2645312"/>
          </a:xfrm>
          <a:prstGeom prst="round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6484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B687BDE8-5B9B-1C85-63C8-A64C5C61F99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140" cy="6330462"/>
          </a:xfrm>
        </p:spPr>
      </p:pic>
      <p:sp>
        <p:nvSpPr>
          <p:cNvPr id="6" name="角丸四角形 5">
            <a:extLst>
              <a:ext uri="{FF2B5EF4-FFF2-40B4-BE49-F238E27FC236}">
                <a16:creationId xmlns:a16="http://schemas.microsoft.com/office/drawing/2014/main" id="{BE54869C-3022-535F-B0F0-F6906E295599}"/>
              </a:ext>
            </a:extLst>
          </p:cNvPr>
          <p:cNvSpPr/>
          <p:nvPr/>
        </p:nvSpPr>
        <p:spPr>
          <a:xfrm>
            <a:off x="4448484" y="1172044"/>
            <a:ext cx="4524694" cy="5037837"/>
          </a:xfrm>
          <a:prstGeom prst="round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28078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BFECE86A-D35A-4735-0599-AAB7AB341D5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331058"/>
          </a:xfrm>
        </p:spPr>
      </p:pic>
      <p:sp>
        <p:nvSpPr>
          <p:cNvPr id="6" name="角丸四角形 5">
            <a:extLst>
              <a:ext uri="{FF2B5EF4-FFF2-40B4-BE49-F238E27FC236}">
                <a16:creationId xmlns:a16="http://schemas.microsoft.com/office/drawing/2014/main" id="{9B071AAA-72F3-6F75-C53E-3190D9FF5E6E}"/>
              </a:ext>
            </a:extLst>
          </p:cNvPr>
          <p:cNvSpPr/>
          <p:nvPr/>
        </p:nvSpPr>
        <p:spPr>
          <a:xfrm>
            <a:off x="6372122" y="675834"/>
            <a:ext cx="2671394" cy="5232597"/>
          </a:xfrm>
          <a:prstGeom prst="round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6270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478D339-D69C-E478-3178-713E9E45C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5923FE1-9212-3A4F-6668-7C2F716213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835487"/>
            <a:ext cx="7886700" cy="5187026"/>
          </a:xfrm>
        </p:spPr>
        <p:txBody>
          <a:bodyPr anchor="ctr"/>
          <a:lstStyle/>
          <a:p>
            <a:pPr marL="0" indent="0" algn="ctr">
              <a:buNone/>
            </a:pPr>
            <a:r>
              <a:rPr lang="ja-JP" altLang="en-US"/>
              <a:t>官民民のスタイルは</a:t>
            </a:r>
            <a:endParaRPr lang="en-US" altLang="ja-JP" dirty="0"/>
          </a:p>
          <a:p>
            <a:pPr marL="0" indent="0" algn="ctr">
              <a:buNone/>
            </a:pPr>
            <a:r>
              <a:rPr lang="en-US" altLang="ja-JP" dirty="0"/>
              <a:t>【</a:t>
            </a:r>
            <a:r>
              <a:rPr lang="ja-JP" altLang="en-US"/>
              <a:t>二地域居住</a:t>
            </a:r>
            <a:r>
              <a:rPr lang="en-US" altLang="ja-JP" dirty="0"/>
              <a:t>】</a:t>
            </a:r>
            <a:r>
              <a:rPr lang="ja-JP" altLang="en-US"/>
              <a:t>の促進にも活用される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46684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コンテンツ プレースホルダー 4" descr="テキスト&#10;&#10;自動的に生成された説明">
            <a:extLst>
              <a:ext uri="{FF2B5EF4-FFF2-40B4-BE49-F238E27FC236}">
                <a16:creationId xmlns:a16="http://schemas.microsoft.com/office/drawing/2014/main" id="{FC60D166-D4D4-A333-F26F-8EED1B0826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7219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4" descr="グラフ&#10;&#10;自動的に生成された説明">
            <a:extLst>
              <a:ext uri="{FF2B5EF4-FFF2-40B4-BE49-F238E27FC236}">
                <a16:creationId xmlns:a16="http://schemas.microsoft.com/office/drawing/2014/main" id="{F5786580-EBBA-0A39-F5F3-172E7985F9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0416" cy="6451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5737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7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A9D127FA-AA25-5F70-ABDF-0758BDE07D23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6667" cy="6471138"/>
          </a:xfrm>
        </p:spPr>
      </p:pic>
    </p:spTree>
    <p:extLst>
      <p:ext uri="{BB962C8B-B14F-4D97-AF65-F5344CB8AC3E}">
        <p14:creationId xmlns:p14="http://schemas.microsoft.com/office/powerpoint/2010/main" val="36937459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 descr="テキスト&#10;&#10;自動的に生成された説明">
            <a:extLst>
              <a:ext uri="{FF2B5EF4-FFF2-40B4-BE49-F238E27FC236}">
                <a16:creationId xmlns:a16="http://schemas.microsoft.com/office/drawing/2014/main" id="{1D38458E-6E23-1C6C-C97E-5496F82CAC4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9144000" cy="6497355"/>
          </a:xfrm>
        </p:spPr>
      </p:pic>
    </p:spTree>
    <p:extLst>
      <p:ext uri="{BB962C8B-B14F-4D97-AF65-F5344CB8AC3E}">
        <p14:creationId xmlns:p14="http://schemas.microsoft.com/office/powerpoint/2010/main" val="1714326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400216-0963-1708-3E3A-7A54DD705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二地域居住の事例</a:t>
            </a:r>
          </a:p>
        </p:txBody>
      </p:sp>
      <p:pic>
        <p:nvPicPr>
          <p:cNvPr id="4" name="コンテンツ プレースホルダー 4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6B9D389B-E61C-0F81-386B-CBF3B7C82D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23" y="704385"/>
            <a:ext cx="8924954" cy="6153615"/>
          </a:xfrm>
        </p:spPr>
      </p:pic>
    </p:spTree>
    <p:extLst>
      <p:ext uri="{BB962C8B-B14F-4D97-AF65-F5344CB8AC3E}">
        <p14:creationId xmlns:p14="http://schemas.microsoft.com/office/powerpoint/2010/main" val="8571739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98EFA1-01D5-3340-539A-B3544A5C1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0FD09CE-F410-BF1C-B94A-32FA103384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kumimoji="1" lang="en-US" altLang="ja-JP" sz="2000" dirty="0"/>
              <a:t>11</a:t>
            </a:r>
            <a:r>
              <a:rPr kumimoji="1" lang="ja-JP" altLang="en-US" sz="2000"/>
              <a:t>月から施行される見込みの「改正広域的地域活性化のための基盤整備に関する法律」にて</a:t>
            </a:r>
            <a:r>
              <a:rPr lang="ja-JP" altLang="en-US" sz="2000"/>
              <a:t>「二地域居住等支援法人」制度が開始。</a:t>
            </a:r>
            <a:endParaRPr lang="en-US" altLang="ja-JP" sz="2000" dirty="0"/>
          </a:p>
          <a:p>
            <a:pPr marL="0" indent="0">
              <a:buNone/>
            </a:pPr>
            <a:endParaRPr kumimoji="1" lang="en-US" altLang="ja-JP" sz="2000" dirty="0"/>
          </a:p>
          <a:p>
            <a:pPr marL="0" indent="0">
              <a:buNone/>
            </a:pPr>
            <a:r>
              <a:rPr lang="ja-JP" altLang="en-US" sz="2000"/>
              <a:t>二地域居住等支援法人は、空き家の活用で住居の提供だけでなく、「生業（仕事）」「コミュニティ」の提供もサポート内容として求められます。</a:t>
            </a:r>
            <a:endParaRPr lang="en-US" altLang="ja-JP" sz="2000" dirty="0"/>
          </a:p>
          <a:p>
            <a:pPr marL="0" indent="0">
              <a:buNone/>
            </a:pPr>
            <a:endParaRPr kumimoji="1" lang="en-US" altLang="ja-JP" sz="2000" dirty="0"/>
          </a:p>
          <a:p>
            <a:pPr marL="0" indent="0">
              <a:buNone/>
            </a:pPr>
            <a:r>
              <a:rPr lang="ja-JP" altLang="en-US" sz="2000"/>
              <a:t>多種多様な業種による会員・パートナーシップにより、空き家の活用以外についても支援が可能。</a:t>
            </a:r>
            <a:endParaRPr lang="en-US" altLang="ja-JP" sz="2000" dirty="0"/>
          </a:p>
          <a:p>
            <a:pPr marL="0" indent="0">
              <a:buNone/>
            </a:pPr>
            <a:endParaRPr kumimoji="1" lang="en-US" altLang="ja-JP" sz="2000" dirty="0"/>
          </a:p>
          <a:p>
            <a:pPr marL="0" indent="0">
              <a:buNone/>
            </a:pPr>
            <a:r>
              <a:rPr kumimoji="1" lang="ja-JP" altLang="en-US" sz="2000"/>
              <a:t>→</a:t>
            </a:r>
            <a:r>
              <a:rPr kumimoji="1" lang="ja-JP" altLang="en-US" sz="2000">
                <a:solidFill>
                  <a:srgbClr val="FF0000"/>
                </a:solidFill>
              </a:rPr>
              <a:t>空き家アドバイザー協議会で二地域居住等支援法人は</a:t>
            </a:r>
            <a:endParaRPr kumimoji="1" lang="en-US" altLang="ja-JP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ja-JP" altLang="en-US" sz="2000">
                <a:solidFill>
                  <a:srgbClr val="FF0000"/>
                </a:solidFill>
              </a:rPr>
              <a:t>　</a:t>
            </a:r>
            <a:r>
              <a:rPr kumimoji="1" lang="ja-JP" altLang="en-US" sz="2000">
                <a:solidFill>
                  <a:srgbClr val="FF0000"/>
                </a:solidFill>
              </a:rPr>
              <a:t>他団体よりも狙いやすと見込まれる！</a:t>
            </a:r>
          </a:p>
        </p:txBody>
      </p:sp>
    </p:spTree>
    <p:extLst>
      <p:ext uri="{BB962C8B-B14F-4D97-AF65-F5344CB8AC3E}">
        <p14:creationId xmlns:p14="http://schemas.microsoft.com/office/powerpoint/2010/main" val="23707755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7DF42D-47D3-9296-9483-66A963CD4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今後の流れ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275CE49-26FC-568D-2BE0-BDABC9D48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169" y="1024465"/>
            <a:ext cx="8358034" cy="51870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sz="2000"/>
              <a:t>現在、</a:t>
            </a:r>
            <a:r>
              <a:rPr lang="ja-JP" altLang="en-US" sz="2000"/>
              <a:t>改正法案</a:t>
            </a:r>
            <a:r>
              <a:rPr kumimoji="1" lang="ja-JP" altLang="en-US" sz="2000"/>
              <a:t>が閣議決定済み（令和</a:t>
            </a:r>
            <a:r>
              <a:rPr kumimoji="1" lang="en-US" altLang="ja-JP" sz="2000" dirty="0"/>
              <a:t>6</a:t>
            </a:r>
            <a:r>
              <a:rPr kumimoji="1" lang="ja-JP" altLang="en-US" sz="2000"/>
              <a:t>年</a:t>
            </a:r>
            <a:r>
              <a:rPr kumimoji="1" lang="en-US" altLang="ja-JP" sz="2000" dirty="0"/>
              <a:t>2</a:t>
            </a:r>
            <a:r>
              <a:rPr kumimoji="1" lang="ja-JP" altLang="en-US" sz="2000"/>
              <a:t>月）</a:t>
            </a:r>
            <a:endParaRPr kumimoji="1" lang="en-US" altLang="ja-JP" sz="2000" dirty="0"/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r>
              <a:rPr kumimoji="1" lang="en-US" altLang="ja-JP" sz="2000" dirty="0"/>
              <a:t>4</a:t>
            </a:r>
            <a:r>
              <a:rPr kumimoji="1" lang="ja-JP" altLang="en-US" sz="2000"/>
              <a:t>月に衆参議院にてに可決され、</a:t>
            </a:r>
            <a:r>
              <a:rPr kumimoji="1" lang="en-US" altLang="ja-JP" sz="2000" dirty="0"/>
              <a:t>5</a:t>
            </a:r>
            <a:r>
              <a:rPr kumimoji="1" lang="ja-JP" altLang="en-US" sz="2000"/>
              <a:t>月</a:t>
            </a:r>
            <a:r>
              <a:rPr kumimoji="1" lang="en-US" altLang="ja-JP" sz="2000" dirty="0"/>
              <a:t>22</a:t>
            </a:r>
            <a:r>
              <a:rPr kumimoji="1" lang="ja-JP" altLang="en-US" sz="2000"/>
              <a:t>日の交付が決定</a:t>
            </a:r>
            <a:endParaRPr kumimoji="1" lang="en-US" altLang="ja-JP" sz="2000" dirty="0"/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r>
              <a:rPr kumimoji="1" lang="en-US" altLang="ja-JP" sz="2000" dirty="0"/>
              <a:t>6</a:t>
            </a:r>
            <a:r>
              <a:rPr kumimoji="1" lang="ja-JP" altLang="en-US" sz="2000"/>
              <a:t>ヶ月以内の施行のため、今年の</a:t>
            </a:r>
            <a:r>
              <a:rPr kumimoji="1" lang="en-US" altLang="ja-JP" sz="2000" dirty="0"/>
              <a:t>11</a:t>
            </a:r>
            <a:r>
              <a:rPr kumimoji="1" lang="ja-JP" altLang="en-US" sz="2000"/>
              <a:t>月</a:t>
            </a:r>
            <a:r>
              <a:rPr kumimoji="1" lang="en-US" altLang="ja-JP" sz="2000" dirty="0"/>
              <a:t>21</a:t>
            </a:r>
            <a:r>
              <a:rPr kumimoji="1" lang="ja-JP" altLang="en-US" sz="2000"/>
              <a:t>日に施行される見込み。</a:t>
            </a:r>
            <a:endParaRPr kumimoji="1" lang="en-US" altLang="ja-JP" sz="2000" dirty="0"/>
          </a:p>
          <a:p>
            <a:pPr marL="0" indent="0">
              <a:buNone/>
            </a:pPr>
            <a:endParaRPr kumimoji="1" lang="en-US" altLang="ja-JP" sz="2000" dirty="0"/>
          </a:p>
          <a:p>
            <a:pPr marL="0" indent="0" algn="ctr">
              <a:buNone/>
            </a:pPr>
            <a:r>
              <a:rPr lang="ja-JP" altLang="en-US" sz="2400" b="1">
                <a:solidFill>
                  <a:srgbClr val="FF0000"/>
                </a:solidFill>
              </a:rPr>
              <a:t>空家等管理活用支援法人と同様、早めに知っておき、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kumimoji="1" lang="ja-JP" altLang="en-US" sz="2400" b="1">
                <a:solidFill>
                  <a:srgbClr val="FF0000"/>
                </a:solidFill>
              </a:rPr>
              <a:t>指定に向けて準備をすることが重要</a:t>
            </a:r>
            <a:endParaRPr kumimoji="1" lang="en-US" altLang="ja-JP" sz="24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n-US" altLang="ja-JP" sz="24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kumimoji="1" lang="ja-JP" altLang="en-US" sz="2400" b="1">
                <a:solidFill>
                  <a:srgbClr val="FF0000"/>
                </a:solidFill>
              </a:rPr>
              <a:t>そしてその指定を目指すのであれば、</a:t>
            </a:r>
            <a:endParaRPr kumimoji="1" lang="en-US" altLang="ja-JP" sz="24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ja-JP" altLang="en-US" sz="2400" b="1">
                <a:solidFill>
                  <a:srgbClr val="FF0000"/>
                </a:solidFill>
              </a:rPr>
              <a:t>今のうちから行政へのアプローチ、</a:t>
            </a:r>
            <a:endParaRPr lang="en-US" altLang="ja-JP" sz="2400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kumimoji="1" lang="ja-JP" altLang="en-US" sz="2400" b="1">
                <a:solidFill>
                  <a:srgbClr val="FF0000"/>
                </a:solidFill>
              </a:rPr>
              <a:t>多様なパートナーシップの構築が重要</a:t>
            </a:r>
            <a:endParaRPr kumimoji="1" lang="en-US" altLang="ja-JP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523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8416F9-C8D0-ABA1-7E4E-EA712B649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8BB50F9-4CA3-49D2-656E-44857FCF99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endParaRPr kumimoji="1" lang="en-US" altLang="ja-JP" sz="2000" dirty="0"/>
          </a:p>
          <a:p>
            <a:pPr marL="0" indent="0">
              <a:buNone/>
            </a:pPr>
            <a:r>
              <a:rPr lang="ja-JP" altLang="en-US" sz="2000"/>
              <a:t>今後、行政は官民連携で事業を行うことはもちろん、</a:t>
            </a:r>
            <a:endParaRPr lang="en-US" altLang="ja-JP" sz="2000" dirty="0"/>
          </a:p>
          <a:p>
            <a:pPr marL="0" indent="0">
              <a:buNone/>
            </a:pPr>
            <a:r>
              <a:rPr kumimoji="1" lang="ja-JP" altLang="en-US" sz="2000">
                <a:solidFill>
                  <a:srgbClr val="FF0000"/>
                </a:solidFill>
              </a:rPr>
              <a:t>連携する民間団体には多様なパートナーシップを求めることが予測されます。</a:t>
            </a:r>
            <a:endParaRPr kumimoji="1" lang="en-US" altLang="ja-JP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r>
              <a:rPr kumimoji="1" lang="ja-JP" altLang="en-US" sz="2000"/>
              <a:t>空き家アドバイザー協議会は多様な業種・　</a:t>
            </a:r>
            <a:endParaRPr kumimoji="1" lang="en-US" altLang="ja-JP" sz="2000" dirty="0"/>
          </a:p>
          <a:p>
            <a:pPr marL="0" indent="0">
              <a:buNone/>
            </a:pPr>
            <a:r>
              <a:rPr kumimoji="1" lang="ja-JP" altLang="en-US" sz="2000"/>
              <a:t>複数のパートナーシップを活かして活動を推進していきます。</a:t>
            </a:r>
            <a:endParaRPr kumimoji="1" lang="en-US" altLang="ja-JP" sz="2000" dirty="0"/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r>
              <a:rPr lang="ja-JP" altLang="en-US" sz="2000">
                <a:solidFill>
                  <a:srgbClr val="FF0000"/>
                </a:solidFill>
              </a:rPr>
              <a:t>多くのパートナーと連携して活動を進めていくため、　</a:t>
            </a:r>
            <a:endParaRPr lang="en-US" altLang="ja-JP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ja-JP" altLang="en-US" sz="2000">
                <a:solidFill>
                  <a:srgbClr val="FF0000"/>
                </a:solidFill>
              </a:rPr>
              <a:t>支部長・事務局長には地域でのバランス力も</a:t>
            </a:r>
            <a:endParaRPr lang="en-US" altLang="ja-JP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ja-JP" altLang="en-US" sz="2000">
                <a:solidFill>
                  <a:srgbClr val="FF0000"/>
                </a:solidFill>
              </a:rPr>
              <a:t>求められることとなります。</a:t>
            </a:r>
            <a:endParaRPr kumimoji="1" lang="ja-JP" altLang="en-US" sz="20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48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8660</TotalTime>
  <Words>792</Words>
  <Application>Microsoft Macintosh PowerPoint</Application>
  <PresentationFormat>画面に合わせる (4:3)</PresentationFormat>
  <Paragraphs>110</Paragraphs>
  <Slides>22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22</vt:i4>
      </vt:variant>
    </vt:vector>
  </HeadingPairs>
  <TitlesOfParts>
    <vt:vector size="29" baseType="lpstr">
      <vt:lpstr>ＭＳ ゴシック</vt:lpstr>
      <vt:lpstr>ＭＳ ゴシック</vt:lpstr>
      <vt:lpstr>游ゴシック</vt:lpstr>
      <vt:lpstr>Arial</vt:lpstr>
      <vt:lpstr>Calibri</vt:lpstr>
      <vt:lpstr>Calibri Light</vt:lpstr>
      <vt:lpstr>Office テーマ</vt:lpstr>
      <vt:lpstr> 一般社団法人 全国空き家アドバイザー協議会　　　○○県○○支部  令和６年８月度例会 学習プログラム用 （過去の例会資料も参考にしてください）</vt:lpstr>
      <vt:lpstr>「官・民・民」連携体制の構築</vt:lpstr>
      <vt:lpstr>空き家課題にワンストップでの対応が可能な体制 　　　　　　　　　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二地域居住の事例</vt:lpstr>
      <vt:lpstr>PowerPoint プレゼンテーション</vt:lpstr>
      <vt:lpstr>今後の流れ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2435</dc:creator>
  <cp:lastModifiedBy>2435</cp:lastModifiedBy>
  <cp:revision>29</cp:revision>
  <dcterms:created xsi:type="dcterms:W3CDTF">2021-02-04T05:15:42Z</dcterms:created>
  <dcterms:modified xsi:type="dcterms:W3CDTF">2024-07-31T00:55:22Z</dcterms:modified>
</cp:coreProperties>
</file>