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3"/>
  </p:notesMasterIdLst>
  <p:handoutMasterIdLst>
    <p:handoutMasterId r:id="rId24"/>
  </p:handoutMasterIdLst>
  <p:sldIdLst>
    <p:sldId id="1874" r:id="rId2"/>
    <p:sldId id="1897" r:id="rId3"/>
    <p:sldId id="1898" r:id="rId4"/>
    <p:sldId id="1904" r:id="rId5"/>
    <p:sldId id="1899" r:id="rId6"/>
    <p:sldId id="1905" r:id="rId7"/>
    <p:sldId id="1900" r:id="rId8"/>
    <p:sldId id="1901" r:id="rId9"/>
    <p:sldId id="1907" r:id="rId10"/>
    <p:sldId id="1902" r:id="rId11"/>
    <p:sldId id="1496" r:id="rId12"/>
    <p:sldId id="3414" r:id="rId13"/>
    <p:sldId id="3415" r:id="rId14"/>
    <p:sldId id="3416" r:id="rId15"/>
    <p:sldId id="262" r:id="rId16"/>
    <p:sldId id="3417" r:id="rId17"/>
    <p:sldId id="3423" r:id="rId18"/>
    <p:sldId id="3422" r:id="rId19"/>
    <p:sldId id="3424" r:id="rId20"/>
    <p:sldId id="3425" r:id="rId21"/>
    <p:sldId id="1903"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1"/>
    <p:restoredTop sz="95246"/>
  </p:normalViewPr>
  <p:slideViewPr>
    <p:cSldViewPr snapToGrid="0" snapToObjects="1">
      <p:cViewPr varScale="1">
        <p:scale>
          <a:sx n="88" d="100"/>
          <a:sy n="88" d="100"/>
        </p:scale>
        <p:origin x="95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2024/8/30</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2024/8/30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令和６年９月度例会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住教育推進による</a:t>
            </a:r>
            <a:endParaRPr lang="en-US" sz="2000" u="sng" dirty="0"/>
          </a:p>
          <a:p>
            <a:pPr marL="0" indent="0" algn="ctr">
              <a:lnSpc>
                <a:spcPct val="200000"/>
              </a:lnSpc>
              <a:buNone/>
            </a:pPr>
            <a:r>
              <a:rPr lang="en-US" sz="2000" u="sng" dirty="0" err="1"/>
              <a:t>空き家の発生抑制</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r>
              <a:rPr kumimoji="1" lang="ja-JP" altLang="en-US"/>
              <a:t>住教育とは？</a:t>
            </a:r>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628650" y="1362307"/>
            <a:ext cx="7886700" cy="4133386"/>
          </a:xfrm>
        </p:spPr>
        <p:txBody>
          <a:bodyPr>
            <a:normAutofit/>
          </a:bodyPr>
          <a:lstStyle/>
          <a:p>
            <a:pPr marL="0" indent="0">
              <a:buNone/>
            </a:pPr>
            <a:r>
              <a:rPr kumimoji="1" lang="en-US" altLang="ja-JP" sz="2000" dirty="0"/>
              <a:t>『</a:t>
            </a:r>
            <a:r>
              <a:rPr kumimoji="1" lang="ja-JP" altLang="en-US" sz="2000"/>
              <a:t>住教育</a:t>
            </a:r>
            <a:r>
              <a:rPr kumimoji="1" lang="en-US" altLang="ja-JP" sz="2000" dirty="0"/>
              <a:t>』</a:t>
            </a:r>
            <a:r>
              <a:rPr kumimoji="1" lang="ja-JP" altLang="en-US" sz="2000"/>
              <a:t>とは住まいの教育です。</a:t>
            </a:r>
          </a:p>
          <a:p>
            <a:pPr marL="0" indent="0">
              <a:buNone/>
            </a:pPr>
            <a:endParaRPr kumimoji="1" lang="en-US" altLang="ja-JP" sz="2000" dirty="0"/>
          </a:p>
          <a:p>
            <a:pPr marL="0" indent="0">
              <a:buNone/>
            </a:pPr>
            <a:endParaRPr kumimoji="1" lang="ja-JP" altLang="en-US" sz="2000"/>
          </a:p>
          <a:p>
            <a:pPr marL="0" indent="0">
              <a:buNone/>
            </a:pPr>
            <a:r>
              <a:rPr kumimoji="1" lang="ja-JP" altLang="en-US" sz="2000"/>
              <a:t>「住む」ことは、人と人、人ともの・こと、人と空間、人と環境など、さまざまな関わりの中で成り立っています。</a:t>
            </a:r>
          </a:p>
          <a:p>
            <a:pPr marL="0" indent="0">
              <a:buNone/>
            </a:pPr>
            <a:r>
              <a:rPr kumimoji="1" lang="ja-JP" altLang="en-US" sz="2000"/>
              <a:t>私たち一般社団法人住教育推進機構は、住教育を通じてそういた関わりを学び、考え、実践することで、社会の中で多様な価値観と出会いながら、自らの住生活を想像し、夢や希望を実現していく力をつけることを目指しています。</a:t>
            </a:r>
            <a:endParaRPr kumimoji="1" lang="en-US" altLang="ja-JP" sz="2000" dirty="0"/>
          </a:p>
          <a:p>
            <a:pPr marL="0" indent="0">
              <a:buNone/>
            </a:pPr>
            <a:endParaRPr kumimoji="1" lang="en-US" altLang="ja-JP" sz="2000" dirty="0"/>
          </a:p>
          <a:p>
            <a:pPr marL="0" indent="0" algn="r">
              <a:buNone/>
            </a:pPr>
            <a:r>
              <a:rPr lang="ja-JP" altLang="en-US" sz="2000"/>
              <a:t>（一般社団法人住教育推進機構</a:t>
            </a:r>
            <a:r>
              <a:rPr lang="en-US" altLang="ja-JP" sz="2000" dirty="0"/>
              <a:t>HP</a:t>
            </a:r>
            <a:r>
              <a:rPr lang="ja-JP" altLang="en-US" sz="2000"/>
              <a:t>より）</a:t>
            </a:r>
            <a:endParaRPr kumimoji="1" lang="ja-JP" altLang="en-US" sz="2000"/>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2539169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r>
              <a:rPr kumimoji="1" lang="ja-JP" altLang="en-US"/>
              <a:t>国も推し進める</a:t>
            </a:r>
            <a:r>
              <a:rPr kumimoji="1" lang="en-US" altLang="ja-JP" dirty="0"/>
              <a:t>【</a:t>
            </a:r>
            <a:r>
              <a:rPr kumimoji="1" lang="ja-JP" altLang="en-US"/>
              <a:t>住教育</a:t>
            </a:r>
            <a:r>
              <a:rPr kumimoji="1" lang="en-US" altLang="ja-JP" dirty="0"/>
              <a:t>】</a:t>
            </a:r>
            <a:endParaRPr kumimoji="1" lang="ja-JP" altLang="en-US"/>
          </a:p>
        </p:txBody>
      </p:sp>
      <p:pic>
        <p:nvPicPr>
          <p:cNvPr id="6" name="コンテンツ プレースホルダー 5">
            <a:extLst>
              <a:ext uri="{FF2B5EF4-FFF2-40B4-BE49-F238E27FC236}">
                <a16:creationId xmlns:a16="http://schemas.microsoft.com/office/drawing/2014/main" id="{1EBDFBEC-D69E-A30A-E271-52CD4398C034}"/>
              </a:ext>
            </a:extLst>
          </p:cNvPr>
          <p:cNvPicPr>
            <a:picLocks noGrp="1" noChangeAspect="1"/>
          </p:cNvPicPr>
          <p:nvPr>
            <p:ph idx="1"/>
          </p:nvPr>
        </p:nvPicPr>
        <p:blipFill>
          <a:blip r:embed="rId2"/>
          <a:stretch>
            <a:fillRect/>
          </a:stretch>
        </p:blipFill>
        <p:spPr>
          <a:xfrm>
            <a:off x="937065" y="738023"/>
            <a:ext cx="7269869" cy="5137259"/>
          </a:xfrm>
        </p:spPr>
      </p:pic>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7" name="テキスト ボックス 6">
            <a:extLst>
              <a:ext uri="{FF2B5EF4-FFF2-40B4-BE49-F238E27FC236}">
                <a16:creationId xmlns:a16="http://schemas.microsoft.com/office/drawing/2014/main" id="{62F5F975-FD41-A957-F882-FDBD196405C1}"/>
              </a:ext>
            </a:extLst>
          </p:cNvPr>
          <p:cNvSpPr txBox="1"/>
          <p:nvPr/>
        </p:nvSpPr>
        <p:spPr>
          <a:xfrm>
            <a:off x="1595289" y="5881152"/>
            <a:ext cx="6417141" cy="646331"/>
          </a:xfrm>
          <a:prstGeom prst="rect">
            <a:avLst/>
          </a:prstGeom>
          <a:noFill/>
        </p:spPr>
        <p:txBody>
          <a:bodyPr wrap="none" rtlCol="0">
            <a:spAutoFit/>
          </a:bodyPr>
          <a:lstStyle/>
          <a:p>
            <a:pPr algn="ctr"/>
            <a:r>
              <a:rPr kumimoji="1" lang="ja-JP" altLang="en-US" b="1">
                <a:solidFill>
                  <a:srgbClr val="FF0000"/>
                </a:solidFill>
              </a:rPr>
              <a:t>令和３年に見直しがされた国土交通省の住生活基本形計画に</a:t>
            </a:r>
            <a:endParaRPr kumimoji="1" lang="en-US" altLang="ja-JP" b="1" dirty="0">
              <a:solidFill>
                <a:srgbClr val="FF0000"/>
              </a:solidFill>
            </a:endParaRPr>
          </a:p>
          <a:p>
            <a:pPr algn="ctr"/>
            <a:r>
              <a:rPr kumimoji="1" lang="en-US" altLang="ja-JP" b="1" dirty="0">
                <a:solidFill>
                  <a:srgbClr val="FF0000"/>
                </a:solidFill>
              </a:rPr>
              <a:t>【</a:t>
            </a:r>
            <a:r>
              <a:rPr kumimoji="1" lang="ja-JP" altLang="en-US" b="1">
                <a:solidFill>
                  <a:srgbClr val="FF0000"/>
                </a:solidFill>
              </a:rPr>
              <a:t>住教育</a:t>
            </a:r>
            <a:r>
              <a:rPr kumimoji="1" lang="en-US" altLang="ja-JP" b="1" dirty="0">
                <a:solidFill>
                  <a:srgbClr val="FF0000"/>
                </a:solidFill>
              </a:rPr>
              <a:t>】</a:t>
            </a:r>
            <a:r>
              <a:rPr kumimoji="1" lang="ja-JP" altLang="en-US" b="1">
                <a:solidFill>
                  <a:srgbClr val="FF0000"/>
                </a:solidFill>
              </a:rPr>
              <a:t>の文言が初めて追加されました。</a:t>
            </a:r>
          </a:p>
        </p:txBody>
      </p:sp>
    </p:spTree>
    <p:extLst>
      <p:ext uri="{BB962C8B-B14F-4D97-AF65-F5344CB8AC3E}">
        <p14:creationId xmlns:p14="http://schemas.microsoft.com/office/powerpoint/2010/main" val="3307336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7087DA-D61F-8D0A-0681-4FF4CA14505C}"/>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F5EB191E-6C8B-EE0F-2686-0C908EB862A8}"/>
              </a:ext>
            </a:extLst>
          </p:cNvPr>
          <p:cNvPicPr>
            <a:picLocks noGrp="1" noChangeAspect="1"/>
          </p:cNvPicPr>
          <p:nvPr>
            <p:ph idx="1"/>
          </p:nvPr>
        </p:nvPicPr>
        <p:blipFill>
          <a:blip r:embed="rId2"/>
          <a:stretch>
            <a:fillRect/>
          </a:stretch>
        </p:blipFill>
        <p:spPr>
          <a:xfrm>
            <a:off x="1085799" y="769554"/>
            <a:ext cx="6972401" cy="4927053"/>
          </a:xfrm>
        </p:spPr>
      </p:pic>
      <p:sp>
        <p:nvSpPr>
          <p:cNvPr id="4" name="スライド番号プレースホルダー 3">
            <a:extLst>
              <a:ext uri="{FF2B5EF4-FFF2-40B4-BE49-F238E27FC236}">
                <a16:creationId xmlns:a16="http://schemas.microsoft.com/office/drawing/2014/main" id="{7A2904EF-2F14-2936-1534-D34D44119490}"/>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
        <p:nvSpPr>
          <p:cNvPr id="7" name="テキスト ボックス 6">
            <a:extLst>
              <a:ext uri="{FF2B5EF4-FFF2-40B4-BE49-F238E27FC236}">
                <a16:creationId xmlns:a16="http://schemas.microsoft.com/office/drawing/2014/main" id="{BFB42ED4-CE4E-3FE5-BABE-46D0FE3AB954}"/>
              </a:ext>
            </a:extLst>
          </p:cNvPr>
          <p:cNvSpPr txBox="1"/>
          <p:nvPr/>
        </p:nvSpPr>
        <p:spPr>
          <a:xfrm>
            <a:off x="670931" y="5903780"/>
            <a:ext cx="7802136" cy="369332"/>
          </a:xfrm>
          <a:prstGeom prst="rect">
            <a:avLst/>
          </a:prstGeom>
          <a:noFill/>
        </p:spPr>
        <p:txBody>
          <a:bodyPr wrap="none" rtlCol="0">
            <a:spAutoFit/>
          </a:bodyPr>
          <a:lstStyle/>
          <a:p>
            <a:r>
              <a:rPr kumimoji="1" lang="ja-JP" altLang="en-US" u="sng"/>
              <a:t>住まい以外の教育は消費者教育・食育など徐々に一般的に浸透している。</a:t>
            </a:r>
          </a:p>
        </p:txBody>
      </p:sp>
    </p:spTree>
    <p:extLst>
      <p:ext uri="{BB962C8B-B14F-4D97-AF65-F5344CB8AC3E}">
        <p14:creationId xmlns:p14="http://schemas.microsoft.com/office/powerpoint/2010/main" val="271182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ACA36A78-C5B4-32DE-A172-4DE94E5B05CD}"/>
              </a:ext>
            </a:extLst>
          </p:cNvPr>
          <p:cNvPicPr>
            <a:picLocks noGrp="1" noChangeAspect="1"/>
          </p:cNvPicPr>
          <p:nvPr>
            <p:ph idx="1"/>
          </p:nvPr>
        </p:nvPicPr>
        <p:blipFill>
          <a:blip r:embed="rId2"/>
          <a:stretch>
            <a:fillRect/>
          </a:stretch>
        </p:blipFill>
        <p:spPr>
          <a:xfrm>
            <a:off x="1128165" y="741778"/>
            <a:ext cx="6887669" cy="4867177"/>
          </a:xfrm>
        </p:spPr>
      </p:pic>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8" name="テキスト ボックス 7">
            <a:extLst>
              <a:ext uri="{FF2B5EF4-FFF2-40B4-BE49-F238E27FC236}">
                <a16:creationId xmlns:a16="http://schemas.microsoft.com/office/drawing/2014/main" id="{51601DBA-97F2-041F-F30A-AF58A8B6AD00}"/>
              </a:ext>
            </a:extLst>
          </p:cNvPr>
          <p:cNvSpPr txBox="1"/>
          <p:nvPr/>
        </p:nvSpPr>
        <p:spPr>
          <a:xfrm>
            <a:off x="1128165" y="5608955"/>
            <a:ext cx="7366119" cy="830997"/>
          </a:xfrm>
          <a:prstGeom prst="rect">
            <a:avLst/>
          </a:prstGeom>
          <a:noFill/>
        </p:spPr>
        <p:txBody>
          <a:bodyPr wrap="none" rtlCol="0">
            <a:spAutoFit/>
          </a:bodyPr>
          <a:lstStyle/>
          <a:p>
            <a:pPr algn="ctr"/>
            <a:r>
              <a:rPr kumimoji="1" lang="ja-JP" altLang="en-US" sz="1600">
                <a:solidFill>
                  <a:srgbClr val="FF0000"/>
                </a:solidFill>
              </a:rPr>
              <a:t>住まいに関する教育を受けられる場というのはまだまだ少ないのが現状。</a:t>
            </a:r>
            <a:endParaRPr kumimoji="1" lang="en-US" altLang="ja-JP" sz="1600" dirty="0">
              <a:solidFill>
                <a:srgbClr val="FF0000"/>
              </a:solidFill>
            </a:endParaRPr>
          </a:p>
          <a:p>
            <a:pPr algn="ctr"/>
            <a:r>
              <a:rPr kumimoji="1" lang="ja-JP" altLang="en-US" sz="1600">
                <a:solidFill>
                  <a:srgbClr val="FF0000"/>
                </a:solidFill>
              </a:rPr>
              <a:t>一生の内で一番大きな買い物かもしれない、住宅について学ぶ機会は少ない。</a:t>
            </a:r>
            <a:endParaRPr kumimoji="1" lang="en-US" altLang="ja-JP" sz="1600" dirty="0">
              <a:solidFill>
                <a:srgbClr val="FF0000"/>
              </a:solidFill>
            </a:endParaRPr>
          </a:p>
          <a:p>
            <a:pPr algn="ctr"/>
            <a:r>
              <a:rPr kumimoji="1" lang="ja-JP" altLang="en-US" sz="1600" b="1">
                <a:solidFill>
                  <a:srgbClr val="FF0000"/>
                </a:solidFill>
              </a:rPr>
              <a:t>ここを建築・不動産・まちづくりのプロである我々がやらないといけない</a:t>
            </a:r>
            <a:endParaRPr kumimoji="1" lang="en-US" altLang="ja-JP" sz="1600" b="1" dirty="0">
              <a:solidFill>
                <a:srgbClr val="FF0000"/>
              </a:solidFill>
            </a:endParaRPr>
          </a:p>
        </p:txBody>
      </p:sp>
    </p:spTree>
    <p:extLst>
      <p:ext uri="{BB962C8B-B14F-4D97-AF65-F5344CB8AC3E}">
        <p14:creationId xmlns:p14="http://schemas.microsoft.com/office/powerpoint/2010/main" val="684566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DFD2D1-AD01-9A0E-A26A-97AA8D0DC4A2}"/>
              </a:ext>
            </a:extLst>
          </p:cNvPr>
          <p:cNvSpPr>
            <a:spLocks noGrp="1"/>
          </p:cNvSpPr>
          <p:nvPr>
            <p:ph type="title"/>
          </p:nvPr>
        </p:nvSpPr>
        <p:spPr/>
        <p:txBody>
          <a:bodyPr/>
          <a:lstStyle/>
          <a:p>
            <a:r>
              <a:rPr kumimoji="1" lang="ja-JP" altLang="en-US"/>
              <a:t>実際、半数以上が住宅購入をして後悔している</a:t>
            </a:r>
          </a:p>
        </p:txBody>
      </p:sp>
      <p:pic>
        <p:nvPicPr>
          <p:cNvPr id="6" name="コンテンツ プレースホルダー 5">
            <a:extLst>
              <a:ext uri="{FF2B5EF4-FFF2-40B4-BE49-F238E27FC236}">
                <a16:creationId xmlns:a16="http://schemas.microsoft.com/office/drawing/2014/main" id="{0B310ACA-D260-9EA4-294E-942EC9AF0AB1}"/>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AC3E7625-766E-9067-3EEB-FA8D920B90EE}"/>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
        <p:nvSpPr>
          <p:cNvPr id="7" name="角丸四角形 6">
            <a:extLst>
              <a:ext uri="{FF2B5EF4-FFF2-40B4-BE49-F238E27FC236}">
                <a16:creationId xmlns:a16="http://schemas.microsoft.com/office/drawing/2014/main" id="{4334B417-851B-DFB6-7825-A2B64E89C1CF}"/>
              </a:ext>
            </a:extLst>
          </p:cNvPr>
          <p:cNvSpPr/>
          <p:nvPr/>
        </p:nvSpPr>
        <p:spPr>
          <a:xfrm>
            <a:off x="767255" y="2680138"/>
            <a:ext cx="3689131" cy="3184634"/>
          </a:xfrm>
          <a:prstGeom prst="round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04605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5" name="テキスト ボックス 4">
            <a:extLst>
              <a:ext uri="{FF2B5EF4-FFF2-40B4-BE49-F238E27FC236}">
                <a16:creationId xmlns:a16="http://schemas.microsoft.com/office/drawing/2014/main" id="{841FFA0C-7954-7119-009A-1DA7DB49DAF3}"/>
              </a:ext>
            </a:extLst>
          </p:cNvPr>
          <p:cNvSpPr txBox="1"/>
          <p:nvPr/>
        </p:nvSpPr>
        <p:spPr>
          <a:xfrm>
            <a:off x="1017180" y="2728436"/>
            <a:ext cx="7109639" cy="1631216"/>
          </a:xfrm>
          <a:prstGeom prst="rect">
            <a:avLst/>
          </a:prstGeom>
          <a:noFill/>
        </p:spPr>
        <p:txBody>
          <a:bodyPr wrap="none" rtlCol="0">
            <a:spAutoFit/>
          </a:bodyPr>
          <a:lstStyle/>
          <a:p>
            <a:pPr algn="ctr"/>
            <a:r>
              <a:rPr kumimoji="1" lang="ja-JP" altLang="en-US" sz="2000">
                <a:latin typeface="MS Gothic" panose="020B0609070205080204" pitchFamily="49" charset="-128"/>
                <a:ea typeface="MS Gothic" panose="020B0609070205080204" pitchFamily="49" charset="-128"/>
              </a:rPr>
              <a:t>今の住まいを気に入っている人・</a:t>
            </a:r>
            <a:endParaRPr kumimoji="1" lang="en-US" altLang="ja-JP" sz="2000" dirty="0">
              <a:latin typeface="MS Gothic" panose="020B0609070205080204" pitchFamily="49" charset="-128"/>
              <a:ea typeface="MS Gothic" panose="020B0609070205080204" pitchFamily="49" charset="-128"/>
            </a:endParaRPr>
          </a:p>
          <a:p>
            <a:pPr algn="ctr"/>
            <a:r>
              <a:rPr kumimoji="1" lang="ja-JP" altLang="en-US" sz="2000">
                <a:latin typeface="MS Gothic" panose="020B0609070205080204" pitchFamily="49" charset="-128"/>
                <a:ea typeface="MS Gothic" panose="020B0609070205080204" pitchFamily="49" charset="-128"/>
              </a:rPr>
              <a:t>後悔している人</a:t>
            </a:r>
            <a:endParaRPr kumimoji="1" lang="en-US" altLang="ja-JP" sz="2000" dirty="0">
              <a:latin typeface="MS Gothic" panose="020B0609070205080204" pitchFamily="49" charset="-128"/>
              <a:ea typeface="MS Gothic" panose="020B0609070205080204" pitchFamily="49" charset="-128"/>
            </a:endParaRPr>
          </a:p>
          <a:p>
            <a:pPr algn="ctr"/>
            <a:r>
              <a:rPr kumimoji="1" lang="ja-JP" altLang="en-US" sz="2000">
                <a:latin typeface="MS Gothic" panose="020B0609070205080204" pitchFamily="49" charset="-128"/>
                <a:ea typeface="MS Gothic" panose="020B0609070205080204" pitchFamily="49" charset="-128"/>
              </a:rPr>
              <a:t>どちらがその住宅に愛着を持つでしょうか？</a:t>
            </a:r>
            <a:endParaRPr kumimoji="1" lang="en-US" altLang="ja-JP" sz="2000" dirty="0">
              <a:latin typeface="MS Gothic" panose="020B0609070205080204" pitchFamily="49" charset="-128"/>
              <a:ea typeface="MS Gothic" panose="020B0609070205080204" pitchFamily="49" charset="-128"/>
            </a:endParaRPr>
          </a:p>
          <a:p>
            <a:pPr algn="ctr"/>
            <a:endParaRPr kumimoji="1" lang="en-US" altLang="ja-JP" sz="2000" dirty="0">
              <a:latin typeface="MS Gothic" panose="020B0609070205080204" pitchFamily="49" charset="-128"/>
              <a:ea typeface="MS Gothic" panose="020B0609070205080204" pitchFamily="49" charset="-128"/>
            </a:endParaRPr>
          </a:p>
          <a:p>
            <a:pPr algn="ctr"/>
            <a:r>
              <a:rPr kumimoji="1" lang="ja-JP" altLang="en-US" sz="2000">
                <a:latin typeface="MS Gothic" panose="020B0609070205080204" pitchFamily="49" charset="-128"/>
                <a:ea typeface="MS Gothic" panose="020B0609070205080204" pitchFamily="49" charset="-128"/>
              </a:rPr>
              <a:t>どちらがその住宅に長く住むことが予想できるでしょうか？</a:t>
            </a:r>
            <a:endParaRPr kumimoji="1" lang="en-US" altLang="ja-JP" sz="2000" dirty="0">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115967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p:txBody>
          <a:bodyPr>
            <a:normAutofit lnSpcReduction="10000"/>
          </a:bodyPr>
          <a:lstStyle/>
          <a:p>
            <a:pPr marL="0" indent="0">
              <a:buNone/>
            </a:pPr>
            <a:r>
              <a:rPr kumimoji="1" lang="ja-JP" altLang="en-US" sz="2400">
                <a:latin typeface="MS Gothic" panose="020B0609070205080204" pitchFamily="49" charset="-128"/>
                <a:ea typeface="MS Gothic" panose="020B0609070205080204" pitchFamily="49" charset="-128"/>
              </a:rPr>
              <a:t>住教育を進めることで、</a:t>
            </a:r>
            <a:endParaRPr kumimoji="1"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家に愛着を持ってもらい、長く住んでもらうことが、</a:t>
            </a:r>
            <a:endParaRPr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空き家の</a:t>
            </a:r>
            <a:r>
              <a:rPr lang="en-US" altLang="ja-JP" sz="2400" dirty="0">
                <a:solidFill>
                  <a:srgbClr val="FF0000"/>
                </a:solidFill>
                <a:latin typeface="MS Gothic" panose="020B0609070205080204" pitchFamily="49" charset="-128"/>
                <a:ea typeface="MS Gothic" panose="020B0609070205080204" pitchFamily="49" charset="-128"/>
              </a:rPr>
              <a:t>【</a:t>
            </a:r>
            <a:r>
              <a:rPr lang="ja-JP" altLang="en-US" sz="2400">
                <a:solidFill>
                  <a:srgbClr val="FF0000"/>
                </a:solidFill>
                <a:latin typeface="MS Gothic" panose="020B0609070205080204" pitchFamily="49" charset="-128"/>
                <a:ea typeface="MS Gothic" panose="020B0609070205080204" pitchFamily="49" charset="-128"/>
              </a:rPr>
              <a:t>発生抑制</a:t>
            </a:r>
            <a:r>
              <a:rPr lang="en-US" altLang="ja-JP" sz="2400" dirty="0">
                <a:solidFill>
                  <a:srgbClr val="FF0000"/>
                </a:solidFill>
                <a:latin typeface="MS Gothic" panose="020B0609070205080204" pitchFamily="49" charset="-128"/>
                <a:ea typeface="MS Gothic" panose="020B0609070205080204" pitchFamily="49" charset="-128"/>
              </a:rPr>
              <a:t>】</a:t>
            </a:r>
            <a:r>
              <a:rPr lang="ja-JP" altLang="en-US" sz="2400">
                <a:latin typeface="MS Gothic" panose="020B0609070205080204" pitchFamily="49" charset="-128"/>
                <a:ea typeface="MS Gothic" panose="020B0609070205080204" pitchFamily="49" charset="-128"/>
              </a:rPr>
              <a:t>に繋がります。</a:t>
            </a:r>
            <a:endParaRPr lang="en-US" altLang="ja-JP" sz="2400" dirty="0">
              <a:latin typeface="MS Gothic" panose="020B0609070205080204" pitchFamily="49" charset="-128"/>
              <a:ea typeface="MS Gothic" panose="020B0609070205080204" pitchFamily="49" charset="-128"/>
            </a:endParaRPr>
          </a:p>
          <a:p>
            <a:pPr marL="0" indent="0">
              <a:buNone/>
            </a:pPr>
            <a:endParaRPr kumimoji="1"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また、親が家を大事にすることが当たり前になると、</a:t>
            </a:r>
            <a:endParaRPr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その子ども・孫もその家を引き継ぎ、</a:t>
            </a:r>
            <a:endParaRPr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住み続けるのが当たり前、そんな考え方を生み出し。</a:t>
            </a:r>
            <a:endParaRPr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空き家の発生抑制につなげる。</a:t>
            </a:r>
            <a:endParaRPr lang="en-US" altLang="ja-JP" sz="2400" dirty="0">
              <a:latin typeface="MS Gothic" panose="020B0609070205080204" pitchFamily="49" charset="-128"/>
              <a:ea typeface="MS Gothic" panose="020B0609070205080204" pitchFamily="49" charset="-128"/>
            </a:endParaRPr>
          </a:p>
          <a:p>
            <a:pPr marL="0" indent="0">
              <a:buNone/>
            </a:pPr>
            <a:endParaRPr kumimoji="1" lang="en-US" altLang="ja-JP" sz="2400" dirty="0">
              <a:latin typeface="MS Gothic" panose="020B0609070205080204" pitchFamily="49" charset="-128"/>
              <a:ea typeface="MS Gothic" panose="020B0609070205080204" pitchFamily="49" charset="-128"/>
            </a:endParaRPr>
          </a:p>
          <a:p>
            <a:pPr marL="0" indent="0">
              <a:buNone/>
            </a:pPr>
            <a:r>
              <a:rPr lang="ja-JP" altLang="en-US" sz="2400">
                <a:latin typeface="MS Gothic" panose="020B0609070205080204" pitchFamily="49" charset="-128"/>
                <a:ea typeface="MS Gothic" panose="020B0609070205080204" pitchFamily="49" charset="-128"/>
              </a:rPr>
              <a:t>家を建てるとき、建てたあとのメンテナンス、</a:t>
            </a:r>
            <a:endParaRPr lang="en-US" altLang="ja-JP" sz="2400" dirty="0">
              <a:latin typeface="MS Gothic" panose="020B0609070205080204" pitchFamily="49" charset="-128"/>
              <a:ea typeface="MS Gothic" panose="020B0609070205080204" pitchFamily="49" charset="-128"/>
            </a:endParaRPr>
          </a:p>
          <a:p>
            <a:pPr marL="0" indent="0">
              <a:buNone/>
            </a:pPr>
            <a:r>
              <a:rPr kumimoji="1" lang="ja-JP" altLang="en-US" sz="2400">
                <a:latin typeface="MS Gothic" panose="020B0609070205080204" pitchFamily="49" charset="-128"/>
                <a:ea typeface="MS Gothic" panose="020B0609070205080204" pitchFamily="49" charset="-128"/>
              </a:rPr>
              <a:t>住まいの終活（相続・片付けなど）、各会員の得意分野を一般消費者に対して教えてあげる。これが住教育。</a:t>
            </a:r>
            <a:endParaRPr kumimoji="1" lang="en-US" altLang="ja-JP" sz="2400" dirty="0">
              <a:latin typeface="MS Gothic" panose="020B0609070205080204" pitchFamily="49" charset="-128"/>
              <a:ea typeface="MS Gothic" panose="020B0609070205080204" pitchFamily="49" charset="-128"/>
            </a:endParaRPr>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276923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628650" y="791154"/>
            <a:ext cx="8412480" cy="4570266"/>
          </a:xfrm>
        </p:spPr>
        <p:txBody>
          <a:bodyPr>
            <a:normAutofit fontScale="85000" lnSpcReduction="20000"/>
          </a:bodyPr>
          <a:lstStyle/>
          <a:p>
            <a:pPr marL="0" indent="0">
              <a:buNone/>
            </a:pPr>
            <a:r>
              <a:rPr kumimoji="1" lang="ja-JP" altLang="en-US" sz="2000">
                <a:latin typeface="MS Gothic" panose="020B0609070205080204" pitchFamily="49" charset="-128"/>
                <a:ea typeface="MS Gothic" panose="020B0609070205080204" pitchFamily="49" charset="-128"/>
              </a:rPr>
              <a:t>・住まいのリフォームを考えている</a:t>
            </a:r>
            <a:endParaRPr kumimoji="1" lang="en-US" altLang="ja-JP" sz="2000" dirty="0">
              <a:latin typeface="MS Gothic" panose="020B0609070205080204" pitchFamily="49" charset="-128"/>
              <a:ea typeface="MS Gothic" panose="020B0609070205080204" pitchFamily="49" charset="-128"/>
            </a:endParaRPr>
          </a:p>
          <a:p>
            <a:pPr marL="0" indent="0">
              <a:buNone/>
            </a:pPr>
            <a:r>
              <a:rPr kumimoji="1" lang="ja-JP" altLang="en-US" sz="2000">
                <a:latin typeface="MS Gothic" panose="020B0609070205080204" pitchFamily="49" charset="-128"/>
                <a:ea typeface="MS Gothic" panose="020B0609070205080204" pitchFamily="49" charset="-128"/>
              </a:rPr>
              <a:t>・素人ではできないメンテナンスを行いたい</a:t>
            </a:r>
            <a:endParaRPr kumimoji="1" lang="en-US" altLang="ja-JP" sz="2000" dirty="0">
              <a:latin typeface="MS Gothic" panose="020B0609070205080204" pitchFamily="49" charset="-128"/>
              <a:ea typeface="MS Gothic" panose="020B0609070205080204" pitchFamily="49" charset="-128"/>
            </a:endParaRPr>
          </a:p>
          <a:p>
            <a:pPr marL="0" indent="0">
              <a:buNone/>
            </a:pPr>
            <a:r>
              <a:rPr kumimoji="1" lang="ja-JP" altLang="en-US" sz="2000">
                <a:latin typeface="MS Gothic" panose="020B0609070205080204" pitchFamily="49" charset="-128"/>
                <a:ea typeface="MS Gothic" panose="020B0609070205080204" pitchFamily="49" charset="-128"/>
              </a:rPr>
              <a:t>・高齢になり、自宅の住替えを検討している</a:t>
            </a:r>
            <a:endParaRPr kumimoji="1" lang="en-US" altLang="ja-JP" sz="2000" dirty="0">
              <a:latin typeface="MS Gothic" panose="020B0609070205080204" pitchFamily="49" charset="-128"/>
              <a:ea typeface="MS Gothic" panose="020B0609070205080204" pitchFamily="49" charset="-128"/>
            </a:endParaRPr>
          </a:p>
          <a:p>
            <a:pPr marL="0" indent="0">
              <a:buNone/>
            </a:pPr>
            <a:endParaRPr lang="en-US" altLang="ja-JP" sz="2000" dirty="0">
              <a:latin typeface="MS Gothic" panose="020B0609070205080204" pitchFamily="49" charset="-128"/>
              <a:ea typeface="MS Gothic" panose="020B0609070205080204" pitchFamily="49" charset="-128"/>
            </a:endParaRPr>
          </a:p>
          <a:p>
            <a:pPr marL="0" indent="0">
              <a:buNone/>
            </a:pPr>
            <a:r>
              <a:rPr kumimoji="1" lang="ja-JP" altLang="en-US" sz="2000">
                <a:latin typeface="MS Gothic" panose="020B0609070205080204" pitchFamily="49" charset="-128"/>
                <a:ea typeface="MS Gothic" panose="020B0609070205080204" pitchFamily="49" charset="-128"/>
              </a:rPr>
              <a:t>→そう思ったときに消費者は誰に相談するか？</a:t>
            </a:r>
            <a:endParaRPr kumimoji="1" lang="en-US" altLang="ja-JP" sz="2000" dirty="0">
              <a:latin typeface="MS Gothic" panose="020B0609070205080204" pitchFamily="49" charset="-128"/>
              <a:ea typeface="MS Gothic" panose="020B0609070205080204" pitchFamily="49" charset="-128"/>
            </a:endParaRPr>
          </a:p>
          <a:p>
            <a:pPr marL="0" indent="0">
              <a:buNone/>
            </a:pPr>
            <a:endParaRPr lang="en-US" altLang="ja-JP" sz="2000" dirty="0">
              <a:latin typeface="MS Gothic" panose="020B0609070205080204" pitchFamily="49" charset="-128"/>
              <a:ea typeface="MS Gothic" panose="020B0609070205080204" pitchFamily="49" charset="-128"/>
            </a:endParaRPr>
          </a:p>
          <a:p>
            <a:pPr marL="0" indent="0">
              <a:buNone/>
            </a:pPr>
            <a:r>
              <a:rPr kumimoji="1" lang="ja-JP" altLang="en-US" sz="2000">
                <a:latin typeface="MS Gothic" panose="020B0609070205080204" pitchFamily="49" charset="-128"/>
                <a:ea typeface="MS Gothic" panose="020B0609070205080204" pitchFamily="49" charset="-128"/>
              </a:rPr>
              <a:t>→住教育で教えてくれた先生に相談する可能性が高い。</a:t>
            </a:r>
            <a:endParaRPr kumimoji="1" lang="en-US" altLang="ja-JP" sz="2000" dirty="0">
              <a:latin typeface="MS Gothic" panose="020B0609070205080204" pitchFamily="49" charset="-128"/>
              <a:ea typeface="MS Gothic" panose="020B0609070205080204" pitchFamily="49" charset="-128"/>
            </a:endParaRPr>
          </a:p>
          <a:p>
            <a:pPr marL="0" indent="0">
              <a:buNone/>
            </a:pPr>
            <a:endParaRPr lang="en-US" altLang="ja-JP" sz="2000" dirty="0">
              <a:latin typeface="MS Gothic" panose="020B0609070205080204" pitchFamily="49" charset="-128"/>
              <a:ea typeface="MS Gothic" panose="020B0609070205080204" pitchFamily="49" charset="-128"/>
            </a:endParaRPr>
          </a:p>
          <a:p>
            <a:pPr marL="0" indent="0">
              <a:buNone/>
            </a:pPr>
            <a:r>
              <a:rPr kumimoji="1" lang="ja-JP" altLang="en-US" sz="2000">
                <a:latin typeface="MS Gothic" panose="020B0609070205080204" pitchFamily="49" charset="-128"/>
                <a:ea typeface="MS Gothic" panose="020B0609070205080204" pitchFamily="49" charset="-128"/>
              </a:rPr>
              <a:t>→</a:t>
            </a:r>
            <a:r>
              <a:rPr lang="ja-JP" altLang="en-US" sz="2000">
                <a:latin typeface="MS Gothic" panose="020B0609070205080204" pitchFamily="49" charset="-128"/>
                <a:ea typeface="MS Gothic" panose="020B0609070205080204" pitchFamily="49" charset="-128"/>
              </a:rPr>
              <a:t>空き家アドバイザー協議会であれば、様々な専門家で構成されている団体</a:t>
            </a:r>
            <a:endParaRPr lang="en-US" altLang="ja-JP" sz="2000" dirty="0">
              <a:latin typeface="MS Gothic" panose="020B0609070205080204" pitchFamily="49" charset="-128"/>
              <a:ea typeface="MS Gothic" panose="020B0609070205080204" pitchFamily="49" charset="-128"/>
            </a:endParaRPr>
          </a:p>
          <a:p>
            <a:pPr marL="0" indent="0">
              <a:buNone/>
            </a:pPr>
            <a:r>
              <a:rPr lang="ja-JP" altLang="en-US" sz="2000">
                <a:latin typeface="MS Gothic" panose="020B0609070205080204" pitchFamily="49" charset="-128"/>
                <a:ea typeface="MS Gothic" panose="020B0609070205080204" pitchFamily="49" charset="-128"/>
              </a:rPr>
              <a:t>　のため、多岐に渡る提案が可能！！</a:t>
            </a:r>
            <a:endParaRPr lang="en-US" altLang="ja-JP" sz="2000" dirty="0">
              <a:latin typeface="MS Gothic" panose="020B0609070205080204" pitchFamily="49" charset="-128"/>
              <a:ea typeface="MS Gothic" panose="020B0609070205080204" pitchFamily="49" charset="-128"/>
            </a:endParaRPr>
          </a:p>
          <a:p>
            <a:pPr marL="0" indent="0">
              <a:buNone/>
            </a:pPr>
            <a:endParaRPr kumimoji="1" lang="en-US" altLang="ja-JP" sz="2000" dirty="0">
              <a:latin typeface="MS Gothic" panose="020B0609070205080204" pitchFamily="49" charset="-128"/>
              <a:ea typeface="MS Gothic" panose="020B0609070205080204" pitchFamily="49" charset="-128"/>
            </a:endParaRPr>
          </a:p>
          <a:p>
            <a:pPr marL="0" indent="0">
              <a:buNone/>
            </a:pPr>
            <a:r>
              <a:rPr lang="ja-JP" altLang="en-US" sz="2000" u="sng">
                <a:solidFill>
                  <a:srgbClr val="0070C0"/>
                </a:solidFill>
                <a:latin typeface="MS Gothic" panose="020B0609070205080204" pitchFamily="49" charset="-128"/>
                <a:ea typeface="MS Gothic" panose="020B0609070205080204" pitchFamily="49" charset="-128"/>
              </a:rPr>
              <a:t>→消費者に必要なことを教えてあげることで、</a:t>
            </a:r>
            <a:endParaRPr lang="en-US" altLang="ja-JP" sz="2000" u="sng" dirty="0">
              <a:solidFill>
                <a:srgbClr val="0070C0"/>
              </a:solidFill>
              <a:latin typeface="MS Gothic" panose="020B0609070205080204" pitchFamily="49" charset="-128"/>
              <a:ea typeface="MS Gothic" panose="020B0609070205080204" pitchFamily="49" charset="-128"/>
            </a:endParaRPr>
          </a:p>
          <a:p>
            <a:pPr marL="0" indent="0">
              <a:buNone/>
            </a:pPr>
            <a:r>
              <a:rPr kumimoji="1" lang="ja-JP" altLang="en-US" sz="2000" u="sng">
                <a:solidFill>
                  <a:srgbClr val="0070C0"/>
                </a:solidFill>
                <a:latin typeface="MS Gothic" panose="020B0609070205080204" pitchFamily="49" charset="-128"/>
                <a:ea typeface="MS Gothic" panose="020B0609070205080204" pitchFamily="49" charset="-128"/>
              </a:rPr>
              <a:t>　ファンを作り、ボランティアではない、ビジネスにつながる社会貢献活動　　</a:t>
            </a:r>
            <a:endParaRPr kumimoji="1" lang="en-US" altLang="ja-JP" sz="2000" u="sng" dirty="0">
              <a:solidFill>
                <a:srgbClr val="0070C0"/>
              </a:solidFill>
              <a:latin typeface="MS Gothic" panose="020B0609070205080204" pitchFamily="49" charset="-128"/>
              <a:ea typeface="MS Gothic" panose="020B0609070205080204" pitchFamily="49" charset="-128"/>
            </a:endParaRPr>
          </a:p>
          <a:p>
            <a:pPr marL="0" indent="0">
              <a:buNone/>
            </a:pPr>
            <a:r>
              <a:rPr lang="ja-JP" altLang="en-US" sz="2000" u="sng">
                <a:solidFill>
                  <a:srgbClr val="0070C0"/>
                </a:solidFill>
                <a:latin typeface="MS Gothic" panose="020B0609070205080204" pitchFamily="49" charset="-128"/>
                <a:ea typeface="MS Gothic" panose="020B0609070205080204" pitchFamily="49" charset="-128"/>
              </a:rPr>
              <a:t>　</a:t>
            </a:r>
            <a:r>
              <a:rPr kumimoji="1" lang="ja-JP" altLang="en-US" sz="2000" u="sng">
                <a:solidFill>
                  <a:srgbClr val="0070C0"/>
                </a:solidFill>
                <a:latin typeface="MS Gothic" panose="020B0609070205080204" pitchFamily="49" charset="-128"/>
                <a:ea typeface="MS Gothic" panose="020B0609070205080204" pitchFamily="49" charset="-128"/>
              </a:rPr>
              <a:t>を推進することが重要。</a:t>
            </a:r>
            <a:endParaRPr kumimoji="1" lang="en-US" altLang="ja-JP" sz="2000" u="sng" dirty="0">
              <a:solidFill>
                <a:srgbClr val="0070C0"/>
              </a:solidFill>
              <a:latin typeface="MS Gothic" panose="020B0609070205080204" pitchFamily="49" charset="-128"/>
              <a:ea typeface="MS Gothic" panose="020B0609070205080204" pitchFamily="49" charset="-128"/>
            </a:endParaRPr>
          </a:p>
          <a:p>
            <a:pPr marL="0" indent="0">
              <a:buNone/>
            </a:pPr>
            <a:endParaRPr lang="en-US" altLang="ja-JP" sz="2000" dirty="0">
              <a:latin typeface="MS Gothic" panose="020B0609070205080204" pitchFamily="49" charset="-128"/>
              <a:ea typeface="MS Gothic" panose="020B0609070205080204" pitchFamily="49" charset="-128"/>
            </a:endParaRPr>
          </a:p>
          <a:p>
            <a:pPr marL="0" indent="0">
              <a:buNone/>
            </a:pPr>
            <a:endParaRPr kumimoji="1" lang="en-US" altLang="ja-JP" sz="2000" dirty="0">
              <a:latin typeface="MS Gothic" panose="020B0609070205080204" pitchFamily="49" charset="-128"/>
              <a:ea typeface="MS Gothic" panose="020B0609070205080204" pitchFamily="49" charset="-128"/>
            </a:endParaRPr>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
        <p:nvSpPr>
          <p:cNvPr id="5" name="上矢印 4">
            <a:extLst>
              <a:ext uri="{FF2B5EF4-FFF2-40B4-BE49-F238E27FC236}">
                <a16:creationId xmlns:a16="http://schemas.microsoft.com/office/drawing/2014/main" id="{E3E9399E-EDA5-7704-E647-BC0409D7E3FC}"/>
              </a:ext>
            </a:extLst>
          </p:cNvPr>
          <p:cNvSpPr/>
          <p:nvPr/>
        </p:nvSpPr>
        <p:spPr>
          <a:xfrm rot="5400000">
            <a:off x="804231" y="5741645"/>
            <a:ext cx="870333" cy="396608"/>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EDBE517-9C75-EAC7-7968-EF9003CA08ED}"/>
              </a:ext>
            </a:extLst>
          </p:cNvPr>
          <p:cNvSpPr txBox="1"/>
          <p:nvPr/>
        </p:nvSpPr>
        <p:spPr>
          <a:xfrm>
            <a:off x="1437702" y="5678339"/>
            <a:ext cx="7366119" cy="523220"/>
          </a:xfrm>
          <a:prstGeom prst="rect">
            <a:avLst/>
          </a:prstGeom>
          <a:noFill/>
        </p:spPr>
        <p:txBody>
          <a:bodyPr wrap="none" rtlCol="0">
            <a:spAutoFit/>
          </a:bodyPr>
          <a:lstStyle/>
          <a:p>
            <a:r>
              <a:rPr kumimoji="1" lang="ja-JP" altLang="en-US" sz="2800" b="1">
                <a:solidFill>
                  <a:srgbClr val="FF0000"/>
                </a:solidFill>
              </a:rPr>
              <a:t>結果として、空き家の課題解決に直結する！</a:t>
            </a:r>
          </a:p>
        </p:txBody>
      </p:sp>
    </p:spTree>
    <p:extLst>
      <p:ext uri="{BB962C8B-B14F-4D97-AF65-F5344CB8AC3E}">
        <p14:creationId xmlns:p14="http://schemas.microsoft.com/office/powerpoint/2010/main" val="3414364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latin typeface="MS Gothic" panose="020B0609070205080204" pitchFamily="49" charset="-128"/>
              <a:ea typeface="MS Gothic" panose="020B0609070205080204" pitchFamily="49" charset="-128"/>
            </a:endParaRPr>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628650" y="791154"/>
            <a:ext cx="7886700" cy="4045251"/>
          </a:xfrm>
        </p:spPr>
        <p:txBody>
          <a:bodyPr>
            <a:normAutofit/>
          </a:bodyPr>
          <a:lstStyle/>
          <a:p>
            <a:pPr marL="0" indent="0">
              <a:buNone/>
            </a:pPr>
            <a:r>
              <a:rPr lang="ja-JP" altLang="en-US" sz="2000">
                <a:latin typeface="MS Gothic" panose="020B0609070205080204" pitchFamily="49" charset="-128"/>
                <a:ea typeface="MS Gothic" panose="020B0609070205080204" pitchFamily="49" charset="-128"/>
              </a:rPr>
              <a:t>全国空き家アドバイザー協議会</a:t>
            </a:r>
            <a:r>
              <a:rPr kumimoji="1" lang="ja-JP" altLang="en-US" sz="2000">
                <a:latin typeface="MS Gothic" panose="020B0609070205080204" pitchFamily="49" charset="-128"/>
                <a:ea typeface="MS Gothic" panose="020B0609070205080204" pitchFamily="49" charset="-128"/>
              </a:rPr>
              <a:t>では、</a:t>
            </a:r>
            <a:r>
              <a:rPr lang="ja-JP" altLang="en-US" sz="2000">
                <a:latin typeface="MS Gothic" panose="020B0609070205080204" pitchFamily="49" charset="-128"/>
                <a:ea typeface="MS Gothic" panose="020B0609070205080204" pitchFamily="49" charset="-128"/>
              </a:rPr>
              <a:t>住教育を効率的に普及させるために、</a:t>
            </a:r>
            <a:r>
              <a:rPr kumimoji="1" lang="en-US" altLang="ja-JP" sz="2000" dirty="0">
                <a:latin typeface="MS Gothic" panose="020B0609070205080204" pitchFamily="49" charset="-128"/>
                <a:ea typeface="MS Gothic" panose="020B0609070205080204" pitchFamily="49" charset="-128"/>
              </a:rPr>
              <a:t>【</a:t>
            </a:r>
            <a:r>
              <a:rPr kumimoji="1" lang="ja-JP" altLang="en-US" sz="2000">
                <a:latin typeface="MS Gothic" panose="020B0609070205080204" pitchFamily="49" charset="-128"/>
                <a:ea typeface="MS Gothic" panose="020B0609070205080204" pitchFamily="49" charset="-128"/>
              </a:rPr>
              <a:t>住教育カードゲーム</a:t>
            </a:r>
            <a:r>
              <a:rPr kumimoji="1" lang="en-US" altLang="ja-JP" sz="2000" dirty="0">
                <a:latin typeface="MS Gothic" panose="020B0609070205080204" pitchFamily="49" charset="-128"/>
                <a:ea typeface="MS Gothic" panose="020B0609070205080204" pitchFamily="49" charset="-128"/>
              </a:rPr>
              <a:t>】</a:t>
            </a:r>
            <a:r>
              <a:rPr kumimoji="1" lang="ja-JP" altLang="en-US" sz="2000">
                <a:latin typeface="MS Gothic" panose="020B0609070205080204" pitchFamily="49" charset="-128"/>
                <a:ea typeface="MS Gothic" panose="020B0609070205080204" pitchFamily="49" charset="-128"/>
              </a:rPr>
              <a:t>を使用しています。</a:t>
            </a:r>
            <a:endParaRPr kumimoji="1" lang="en-US" altLang="ja-JP" sz="2000" dirty="0">
              <a:latin typeface="MS Gothic" panose="020B0609070205080204" pitchFamily="49" charset="-128"/>
              <a:ea typeface="MS Gothic" panose="020B0609070205080204" pitchFamily="49" charset="-128"/>
            </a:endParaRPr>
          </a:p>
          <a:p>
            <a:pPr marL="0" indent="0">
              <a:buNone/>
            </a:pPr>
            <a:endParaRPr lang="en-US" altLang="ja-JP" sz="2000" dirty="0">
              <a:latin typeface="MS Gothic" panose="020B0609070205080204" pitchFamily="49" charset="-128"/>
              <a:ea typeface="MS Gothic" panose="020B0609070205080204" pitchFamily="49" charset="-128"/>
            </a:endParaRPr>
          </a:p>
          <a:p>
            <a:pPr marL="0" indent="0">
              <a:buNone/>
            </a:pPr>
            <a:endParaRPr kumimoji="1" lang="ja-JP" altLang="en-US" sz="2000">
              <a:latin typeface="MS Gothic" panose="020B0609070205080204" pitchFamily="49" charset="-128"/>
              <a:ea typeface="MS Gothic" panose="020B0609070205080204" pitchFamily="49" charset="-128"/>
            </a:endParaRPr>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latin typeface="MS Gothic" panose="020B0609070205080204" pitchFamily="49" charset="-128"/>
                <a:ea typeface="MS Gothic" panose="020B0609070205080204" pitchFamily="49" charset="-128"/>
              </a:rPr>
              <a:t>10</a:t>
            </a:fld>
            <a:endParaRPr kumimoji="1" lang="ja-JP" altLang="en-US">
              <a:latin typeface="MS Gothic" panose="020B0609070205080204" pitchFamily="49" charset="-128"/>
              <a:ea typeface="MS Gothic" panose="020B0609070205080204" pitchFamily="49" charset="-128"/>
            </a:endParaRPr>
          </a:p>
        </p:txBody>
      </p:sp>
      <p:pic>
        <p:nvPicPr>
          <p:cNvPr id="7" name="図 6">
            <a:extLst>
              <a:ext uri="{FF2B5EF4-FFF2-40B4-BE49-F238E27FC236}">
                <a16:creationId xmlns:a16="http://schemas.microsoft.com/office/drawing/2014/main" id="{CB15B554-A8B1-58E0-794E-6A077BB8AFA4}"/>
              </a:ext>
            </a:extLst>
          </p:cNvPr>
          <p:cNvPicPr>
            <a:picLocks noChangeAspect="1"/>
          </p:cNvPicPr>
          <p:nvPr/>
        </p:nvPicPr>
        <p:blipFill>
          <a:blip r:embed="rId2"/>
          <a:stretch>
            <a:fillRect/>
          </a:stretch>
        </p:blipFill>
        <p:spPr>
          <a:xfrm>
            <a:off x="628650" y="1805403"/>
            <a:ext cx="3701667" cy="2776250"/>
          </a:xfrm>
          <a:prstGeom prst="rect">
            <a:avLst/>
          </a:prstGeom>
        </p:spPr>
      </p:pic>
      <p:pic>
        <p:nvPicPr>
          <p:cNvPr id="9" name="図 8">
            <a:extLst>
              <a:ext uri="{FF2B5EF4-FFF2-40B4-BE49-F238E27FC236}">
                <a16:creationId xmlns:a16="http://schemas.microsoft.com/office/drawing/2014/main" id="{374DCAC7-5F07-5151-C754-4100EB350705}"/>
              </a:ext>
            </a:extLst>
          </p:cNvPr>
          <p:cNvPicPr>
            <a:picLocks noChangeAspect="1"/>
          </p:cNvPicPr>
          <p:nvPr/>
        </p:nvPicPr>
        <p:blipFill>
          <a:blip r:embed="rId3"/>
          <a:stretch>
            <a:fillRect/>
          </a:stretch>
        </p:blipFill>
        <p:spPr>
          <a:xfrm>
            <a:off x="4736567" y="1805403"/>
            <a:ext cx="3701667" cy="2774334"/>
          </a:xfrm>
          <a:prstGeom prst="rect">
            <a:avLst/>
          </a:prstGeom>
        </p:spPr>
      </p:pic>
      <p:sp>
        <p:nvSpPr>
          <p:cNvPr id="10" name="テキスト ボックス 9">
            <a:extLst>
              <a:ext uri="{FF2B5EF4-FFF2-40B4-BE49-F238E27FC236}">
                <a16:creationId xmlns:a16="http://schemas.microsoft.com/office/drawing/2014/main" id="{3B2415A1-070F-FE4A-76A1-322C33C4CF75}"/>
              </a:ext>
            </a:extLst>
          </p:cNvPr>
          <p:cNvSpPr txBox="1"/>
          <p:nvPr/>
        </p:nvSpPr>
        <p:spPr>
          <a:xfrm>
            <a:off x="604666" y="4927324"/>
            <a:ext cx="8263801" cy="923330"/>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タイプ別のカードに書かれたお題についてグループで話をすることで、</a:t>
            </a:r>
            <a:endParaRPr kumimoji="1" lang="en-US" altLang="ja-JP" dirty="0">
              <a:latin typeface="MS Gothic" panose="020B0609070205080204" pitchFamily="49" charset="-128"/>
              <a:ea typeface="MS Gothic" panose="020B0609070205080204" pitchFamily="49" charset="-128"/>
            </a:endParaRPr>
          </a:p>
          <a:p>
            <a:r>
              <a:rPr kumimoji="1" lang="ja-JP" altLang="en-US">
                <a:latin typeface="MS Gothic" panose="020B0609070205080204" pitchFamily="49" charset="-128"/>
                <a:ea typeface="MS Gothic" panose="020B0609070205080204" pitchFamily="49" charset="-128"/>
              </a:rPr>
              <a:t>住まいに対して考える機会を創出します。住生活月間（１０月）に全国各地で</a:t>
            </a:r>
            <a:endParaRPr kumimoji="1" lang="en-US" altLang="ja-JP" dirty="0">
              <a:latin typeface="MS Gothic" panose="020B0609070205080204" pitchFamily="49" charset="-128"/>
              <a:ea typeface="MS Gothic" panose="020B0609070205080204" pitchFamily="49" charset="-128"/>
            </a:endParaRPr>
          </a:p>
          <a:p>
            <a:r>
              <a:rPr kumimoji="1" lang="ja-JP" altLang="en-US">
                <a:latin typeface="MS Gothic" panose="020B0609070205080204" pitchFamily="49" charset="-128"/>
                <a:ea typeface="MS Gothic" panose="020B0609070205080204" pitchFamily="49" charset="-128"/>
              </a:rPr>
              <a:t>開催される住教育セミナーで体験可能です。</a:t>
            </a:r>
            <a:endParaRPr kumimoji="1" lang="en-US" altLang="ja-JP" dirty="0">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50897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64944B0-75ED-624C-9B88-BB4E21D6152F}"/>
              </a:ext>
            </a:extLst>
          </p:cNvPr>
          <p:cNvPicPr>
            <a:picLocks noChangeAspect="1"/>
          </p:cNvPicPr>
          <p:nvPr/>
        </p:nvPicPr>
        <p:blipFill>
          <a:blip r:embed="rId2"/>
          <a:stretch>
            <a:fillRect/>
          </a:stretch>
        </p:blipFill>
        <p:spPr>
          <a:xfrm>
            <a:off x="1706115" y="1614488"/>
            <a:ext cx="5731772" cy="3960364"/>
          </a:xfrm>
          <a:prstGeom prst="rect">
            <a:avLst/>
          </a:prstGeom>
        </p:spPr>
      </p:pic>
      <p:sp>
        <p:nvSpPr>
          <p:cNvPr id="2" name="テキスト ボックス 1">
            <a:extLst>
              <a:ext uri="{FF2B5EF4-FFF2-40B4-BE49-F238E27FC236}">
                <a16:creationId xmlns:a16="http://schemas.microsoft.com/office/drawing/2014/main" id="{3F4FDA91-79B0-94DB-6F81-3AC516FB509F}"/>
              </a:ext>
            </a:extLst>
          </p:cNvPr>
          <p:cNvSpPr txBox="1"/>
          <p:nvPr/>
        </p:nvSpPr>
        <p:spPr>
          <a:xfrm>
            <a:off x="103909" y="145473"/>
            <a:ext cx="1107996"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カード例</a:t>
            </a:r>
          </a:p>
        </p:txBody>
      </p:sp>
    </p:spTree>
    <p:extLst>
      <p:ext uri="{BB962C8B-B14F-4D97-AF65-F5344CB8AC3E}">
        <p14:creationId xmlns:p14="http://schemas.microsoft.com/office/powerpoint/2010/main" val="3933066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115A9E3-E819-D043-B1C2-6DD98EFD7583}"/>
              </a:ext>
            </a:extLst>
          </p:cNvPr>
          <p:cNvPicPr>
            <a:picLocks noChangeAspect="1"/>
          </p:cNvPicPr>
          <p:nvPr/>
        </p:nvPicPr>
        <p:blipFill>
          <a:blip r:embed="rId2"/>
          <a:stretch>
            <a:fillRect/>
          </a:stretch>
        </p:blipFill>
        <p:spPr>
          <a:xfrm>
            <a:off x="1706114" y="1614487"/>
            <a:ext cx="5731772" cy="3960364"/>
          </a:xfrm>
          <a:prstGeom prst="rect">
            <a:avLst/>
          </a:prstGeom>
        </p:spPr>
      </p:pic>
      <p:sp>
        <p:nvSpPr>
          <p:cNvPr id="3" name="テキスト ボックス 2">
            <a:extLst>
              <a:ext uri="{FF2B5EF4-FFF2-40B4-BE49-F238E27FC236}">
                <a16:creationId xmlns:a16="http://schemas.microsoft.com/office/drawing/2014/main" id="{4A78DF12-2C37-29A0-C483-14C2AD0AD22A}"/>
              </a:ext>
            </a:extLst>
          </p:cNvPr>
          <p:cNvSpPr txBox="1"/>
          <p:nvPr/>
        </p:nvSpPr>
        <p:spPr>
          <a:xfrm>
            <a:off x="103909" y="145473"/>
            <a:ext cx="1107996"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カード例</a:t>
            </a:r>
          </a:p>
        </p:txBody>
      </p:sp>
    </p:spTree>
    <p:extLst>
      <p:ext uri="{BB962C8B-B14F-4D97-AF65-F5344CB8AC3E}">
        <p14:creationId xmlns:p14="http://schemas.microsoft.com/office/powerpoint/2010/main" val="441291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0ADFC9F-89A7-0948-B59C-9B1A82CB64AE}"/>
              </a:ext>
            </a:extLst>
          </p:cNvPr>
          <p:cNvPicPr>
            <a:picLocks noChangeAspect="1"/>
          </p:cNvPicPr>
          <p:nvPr/>
        </p:nvPicPr>
        <p:blipFill>
          <a:blip r:embed="rId2"/>
          <a:stretch>
            <a:fillRect/>
          </a:stretch>
        </p:blipFill>
        <p:spPr>
          <a:xfrm>
            <a:off x="1706113" y="1614486"/>
            <a:ext cx="5731772" cy="3960363"/>
          </a:xfrm>
          <a:prstGeom prst="rect">
            <a:avLst/>
          </a:prstGeom>
        </p:spPr>
      </p:pic>
      <p:sp>
        <p:nvSpPr>
          <p:cNvPr id="2" name="テキスト ボックス 1">
            <a:extLst>
              <a:ext uri="{FF2B5EF4-FFF2-40B4-BE49-F238E27FC236}">
                <a16:creationId xmlns:a16="http://schemas.microsoft.com/office/drawing/2014/main" id="{3AC9E62F-6D9B-4E25-7B88-A6CC9A609498}"/>
              </a:ext>
            </a:extLst>
          </p:cNvPr>
          <p:cNvSpPr txBox="1"/>
          <p:nvPr/>
        </p:nvSpPr>
        <p:spPr>
          <a:xfrm>
            <a:off x="103909" y="145473"/>
            <a:ext cx="1107996"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カード例</a:t>
            </a:r>
          </a:p>
        </p:txBody>
      </p:sp>
    </p:spTree>
    <p:extLst>
      <p:ext uri="{BB962C8B-B14F-4D97-AF65-F5344CB8AC3E}">
        <p14:creationId xmlns:p14="http://schemas.microsoft.com/office/powerpoint/2010/main" val="1322327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7E6BE59-3751-9248-90AD-97C014970EB3}"/>
              </a:ext>
            </a:extLst>
          </p:cNvPr>
          <p:cNvPicPr>
            <a:picLocks noChangeAspect="1"/>
          </p:cNvPicPr>
          <p:nvPr/>
        </p:nvPicPr>
        <p:blipFill>
          <a:blip r:embed="rId2"/>
          <a:stretch>
            <a:fillRect/>
          </a:stretch>
        </p:blipFill>
        <p:spPr>
          <a:xfrm>
            <a:off x="1706113" y="1614487"/>
            <a:ext cx="5731771" cy="3960362"/>
          </a:xfrm>
          <a:prstGeom prst="rect">
            <a:avLst/>
          </a:prstGeom>
        </p:spPr>
      </p:pic>
      <p:sp>
        <p:nvSpPr>
          <p:cNvPr id="3" name="テキスト ボックス 2">
            <a:extLst>
              <a:ext uri="{FF2B5EF4-FFF2-40B4-BE49-F238E27FC236}">
                <a16:creationId xmlns:a16="http://schemas.microsoft.com/office/drawing/2014/main" id="{98E0D268-2669-756D-4A19-B75B6A0C30FE}"/>
              </a:ext>
            </a:extLst>
          </p:cNvPr>
          <p:cNvSpPr txBox="1"/>
          <p:nvPr/>
        </p:nvSpPr>
        <p:spPr>
          <a:xfrm>
            <a:off x="103909" y="145473"/>
            <a:ext cx="1107996"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カード例</a:t>
            </a:r>
          </a:p>
        </p:txBody>
      </p:sp>
    </p:spTree>
    <p:extLst>
      <p:ext uri="{BB962C8B-B14F-4D97-AF65-F5344CB8AC3E}">
        <p14:creationId xmlns:p14="http://schemas.microsoft.com/office/powerpoint/2010/main" val="3414047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37A2767-579A-D249-8F55-AB9A4C8AFA4A}"/>
              </a:ext>
            </a:extLst>
          </p:cNvPr>
          <p:cNvPicPr>
            <a:picLocks noChangeAspect="1"/>
          </p:cNvPicPr>
          <p:nvPr/>
        </p:nvPicPr>
        <p:blipFill>
          <a:blip r:embed="rId2"/>
          <a:stretch>
            <a:fillRect/>
          </a:stretch>
        </p:blipFill>
        <p:spPr>
          <a:xfrm>
            <a:off x="1706112" y="1614486"/>
            <a:ext cx="5731770" cy="3960362"/>
          </a:xfrm>
          <a:prstGeom prst="rect">
            <a:avLst/>
          </a:prstGeom>
        </p:spPr>
      </p:pic>
      <p:sp>
        <p:nvSpPr>
          <p:cNvPr id="2" name="テキスト ボックス 1">
            <a:extLst>
              <a:ext uri="{FF2B5EF4-FFF2-40B4-BE49-F238E27FC236}">
                <a16:creationId xmlns:a16="http://schemas.microsoft.com/office/drawing/2014/main" id="{CD168E49-0AD0-2A3C-6769-D7F79410EE7E}"/>
              </a:ext>
            </a:extLst>
          </p:cNvPr>
          <p:cNvSpPr txBox="1"/>
          <p:nvPr/>
        </p:nvSpPr>
        <p:spPr>
          <a:xfrm>
            <a:off x="103909" y="145473"/>
            <a:ext cx="1107996"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カード例</a:t>
            </a:r>
          </a:p>
        </p:txBody>
      </p:sp>
    </p:spTree>
    <p:extLst>
      <p:ext uri="{BB962C8B-B14F-4D97-AF65-F5344CB8AC3E}">
        <p14:creationId xmlns:p14="http://schemas.microsoft.com/office/powerpoint/2010/main" val="3305808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3961BE9-CC81-7742-992B-838161C3DE79}"/>
              </a:ext>
            </a:extLst>
          </p:cNvPr>
          <p:cNvPicPr>
            <a:picLocks noChangeAspect="1"/>
          </p:cNvPicPr>
          <p:nvPr/>
        </p:nvPicPr>
        <p:blipFill>
          <a:blip r:embed="rId2"/>
          <a:stretch>
            <a:fillRect/>
          </a:stretch>
        </p:blipFill>
        <p:spPr>
          <a:xfrm>
            <a:off x="1706112" y="1614485"/>
            <a:ext cx="5731770" cy="3960362"/>
          </a:xfrm>
          <a:prstGeom prst="rect">
            <a:avLst/>
          </a:prstGeom>
        </p:spPr>
      </p:pic>
      <p:sp>
        <p:nvSpPr>
          <p:cNvPr id="3" name="テキスト ボックス 2">
            <a:extLst>
              <a:ext uri="{FF2B5EF4-FFF2-40B4-BE49-F238E27FC236}">
                <a16:creationId xmlns:a16="http://schemas.microsoft.com/office/drawing/2014/main" id="{65F5E6C0-4C73-3942-4C67-6647D0CEB0EE}"/>
              </a:ext>
            </a:extLst>
          </p:cNvPr>
          <p:cNvSpPr txBox="1"/>
          <p:nvPr/>
        </p:nvSpPr>
        <p:spPr>
          <a:xfrm>
            <a:off x="103909" y="145473"/>
            <a:ext cx="1107996" cy="369332"/>
          </a:xfrm>
          <a:prstGeom prst="rect">
            <a:avLst/>
          </a:prstGeom>
          <a:noFill/>
        </p:spPr>
        <p:txBody>
          <a:bodyPr wrap="none" rtlCol="0">
            <a:spAutoFit/>
          </a:bodyPr>
          <a:lstStyle/>
          <a:p>
            <a:r>
              <a:rPr kumimoji="1" lang="ja-JP" altLang="en-US">
                <a:latin typeface="MS Gothic" panose="020B0609070205080204" pitchFamily="49" charset="-128"/>
                <a:ea typeface="MS Gothic" panose="020B0609070205080204" pitchFamily="49" charset="-128"/>
              </a:rPr>
              <a:t>カード例</a:t>
            </a:r>
          </a:p>
        </p:txBody>
      </p:sp>
    </p:spTree>
    <p:extLst>
      <p:ext uri="{BB962C8B-B14F-4D97-AF65-F5344CB8AC3E}">
        <p14:creationId xmlns:p14="http://schemas.microsoft.com/office/powerpoint/2010/main" val="2489964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02AB3F-3B52-63B3-1EA9-D01515A4A263}"/>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F94579FB-C80D-0963-039A-9B60AA154B12}"/>
              </a:ext>
            </a:extLst>
          </p:cNvPr>
          <p:cNvSpPr>
            <a:spLocks noGrp="1"/>
          </p:cNvSpPr>
          <p:nvPr>
            <p:ph idx="1"/>
          </p:nvPr>
        </p:nvSpPr>
        <p:spPr>
          <a:xfrm>
            <a:off x="508000" y="1157895"/>
            <a:ext cx="8399236" cy="5187026"/>
          </a:xfrm>
        </p:spPr>
        <p:txBody>
          <a:bodyPr/>
          <a:lstStyle/>
          <a:p>
            <a:pPr marL="0" indent="0">
              <a:buNone/>
            </a:pPr>
            <a:endParaRPr lang="en-US" altLang="ja-JP" dirty="0"/>
          </a:p>
          <a:p>
            <a:pPr marL="0" indent="0">
              <a:buNone/>
            </a:pPr>
            <a:endParaRPr kumimoji="1" lang="en-US" altLang="ja-JP" dirty="0"/>
          </a:p>
          <a:p>
            <a:pPr marL="0" indent="0">
              <a:buNone/>
            </a:pPr>
            <a:r>
              <a:rPr lang="ja-JP" altLang="en-US"/>
              <a:t>住教育カードゲーム増販に伴い、</a:t>
            </a:r>
            <a:endParaRPr lang="en-US" altLang="ja-JP" dirty="0"/>
          </a:p>
          <a:p>
            <a:pPr marL="0" indent="0">
              <a:buNone/>
            </a:pPr>
            <a:r>
              <a:rPr lang="ja-JP" altLang="en-US"/>
              <a:t>内容・デザインを一部刷新。</a:t>
            </a:r>
            <a:endParaRPr lang="en-US" altLang="ja-JP" dirty="0"/>
          </a:p>
          <a:p>
            <a:pPr marL="0" indent="0">
              <a:buNone/>
            </a:pPr>
            <a:endParaRPr lang="en-US" altLang="ja-JP" dirty="0"/>
          </a:p>
          <a:p>
            <a:pPr marL="0" indent="0">
              <a:buNone/>
            </a:pPr>
            <a:r>
              <a:rPr lang="ja-JP" altLang="en-US"/>
              <a:t>更に、住教育について深く考える機会になるようブラッシュアップを行いました。</a:t>
            </a:r>
            <a:endParaRPr lang="en-US" altLang="ja-JP" dirty="0"/>
          </a:p>
          <a:p>
            <a:pPr marL="0" indent="0">
              <a:buNone/>
            </a:pP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C3375108-0B78-256A-9F18-AE00FE13F91B}"/>
              </a:ext>
            </a:extLst>
          </p:cNvPr>
          <p:cNvSpPr>
            <a:spLocks noGrp="1"/>
          </p:cNvSpPr>
          <p:nvPr>
            <p:ph type="sldNum" sz="quarter" idx="4"/>
          </p:nvPr>
        </p:nvSpPr>
        <p:spPr/>
        <p:txBody>
          <a:bodyPr/>
          <a:lstStyle/>
          <a:p>
            <a:fld id="{3B436069-AED8-6F41-96C9-27086F582EDC}" type="slidenum">
              <a:rPr kumimoji="1" lang="ja-JP" altLang="en-US" smtClean="0"/>
              <a:t>17</a:t>
            </a:fld>
            <a:endParaRPr kumimoji="1" lang="ja-JP" altLang="en-US"/>
          </a:p>
        </p:txBody>
      </p:sp>
    </p:spTree>
    <p:extLst>
      <p:ext uri="{BB962C8B-B14F-4D97-AF65-F5344CB8AC3E}">
        <p14:creationId xmlns:p14="http://schemas.microsoft.com/office/powerpoint/2010/main" val="606887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E007C8-AF44-76F3-9131-6BDDE7AB583A}"/>
              </a:ext>
            </a:extLst>
          </p:cNvPr>
          <p:cNvSpPr>
            <a:spLocks noGrp="1"/>
          </p:cNvSpPr>
          <p:nvPr>
            <p:ph type="title"/>
          </p:nvPr>
        </p:nvSpPr>
        <p:spPr/>
        <p:txBody>
          <a:bodyPr/>
          <a:lstStyle/>
          <a:p>
            <a:r>
              <a:rPr kumimoji="1" lang="ja-JP" altLang="en-US"/>
              <a:t>一番いけないのが</a:t>
            </a:r>
          </a:p>
        </p:txBody>
      </p:sp>
      <p:pic>
        <p:nvPicPr>
          <p:cNvPr id="5" name="コンテンツ プレースホルダー 4" descr="ダイアグラム&#10;&#10;低い精度で自動的に生成された説明">
            <a:extLst>
              <a:ext uri="{FF2B5EF4-FFF2-40B4-BE49-F238E27FC236}">
                <a16:creationId xmlns:a16="http://schemas.microsoft.com/office/drawing/2014/main" id="{B2F34E2A-4018-38C4-CDB5-D1643F4A9DA2}"/>
              </a:ext>
            </a:extLst>
          </p:cNvPr>
          <p:cNvPicPr>
            <a:picLocks noGrp="1" noChangeAspect="1"/>
          </p:cNvPicPr>
          <p:nvPr>
            <p:ph idx="1"/>
          </p:nvPr>
        </p:nvPicPr>
        <p:blipFill>
          <a:blip r:embed="rId2"/>
          <a:stretch>
            <a:fillRect/>
          </a:stretch>
        </p:blipFill>
        <p:spPr>
          <a:xfrm>
            <a:off x="0" y="792480"/>
            <a:ext cx="8976360" cy="5273040"/>
          </a:xfrm>
        </p:spPr>
      </p:pic>
      <p:sp>
        <p:nvSpPr>
          <p:cNvPr id="4" name="テキスト ボックス 3">
            <a:extLst>
              <a:ext uri="{FF2B5EF4-FFF2-40B4-BE49-F238E27FC236}">
                <a16:creationId xmlns:a16="http://schemas.microsoft.com/office/drawing/2014/main" id="{FF0DD482-1B5B-0CB7-4E4C-CEAD1A3EE132}"/>
              </a:ext>
            </a:extLst>
          </p:cNvPr>
          <p:cNvSpPr txBox="1"/>
          <p:nvPr/>
        </p:nvSpPr>
        <p:spPr>
          <a:xfrm>
            <a:off x="2946642" y="5914181"/>
            <a:ext cx="6135013" cy="830997"/>
          </a:xfrm>
          <a:prstGeom prst="rect">
            <a:avLst/>
          </a:prstGeom>
          <a:noFill/>
        </p:spPr>
        <p:txBody>
          <a:bodyPr wrap="none" rtlCol="0">
            <a:spAutoFit/>
          </a:bodyPr>
          <a:lstStyle/>
          <a:p>
            <a:r>
              <a:rPr kumimoji="1" lang="ja-JP" altLang="en-US" sz="1600">
                <a:latin typeface="MS Gothic" panose="020B0609070205080204" pitchFamily="49" charset="-128"/>
                <a:ea typeface="MS Gothic" panose="020B0609070205080204" pitchFamily="49" charset="-128"/>
              </a:rPr>
              <a:t>放置することで価値あるものが価値のないものになってしまう。</a:t>
            </a:r>
            <a:endParaRPr kumimoji="1" lang="en-US" altLang="ja-JP" sz="1600" dirty="0">
              <a:latin typeface="MS Gothic" panose="020B0609070205080204" pitchFamily="49" charset="-128"/>
              <a:ea typeface="MS Gothic" panose="020B0609070205080204" pitchFamily="49" charset="-128"/>
            </a:endParaRPr>
          </a:p>
          <a:p>
            <a:r>
              <a:rPr kumimoji="1" lang="ja-JP" altLang="en-US" sz="1600">
                <a:latin typeface="MS Gothic" panose="020B0609070205080204" pitchFamily="49" charset="-128"/>
                <a:ea typeface="MS Gothic" panose="020B0609070205080204" pitchFamily="49" charset="-128"/>
              </a:rPr>
              <a:t>住教育を推進することで、価値を下げずに、価値を上げ、</a:t>
            </a:r>
            <a:endParaRPr kumimoji="1" lang="en-US" altLang="ja-JP" sz="1600" dirty="0">
              <a:latin typeface="MS Gothic" panose="020B0609070205080204" pitchFamily="49" charset="-128"/>
              <a:ea typeface="MS Gothic" panose="020B0609070205080204" pitchFamily="49" charset="-128"/>
            </a:endParaRPr>
          </a:p>
          <a:p>
            <a:r>
              <a:rPr kumimoji="1" lang="ja-JP" altLang="en-US" sz="1600">
                <a:latin typeface="MS Gothic" panose="020B0609070205080204" pitchFamily="49" charset="-128"/>
                <a:ea typeface="MS Gothic" panose="020B0609070205080204" pitchFamily="49" charset="-128"/>
              </a:rPr>
              <a:t>活用できる市場を創造していくことが重要</a:t>
            </a:r>
            <a:endParaRPr kumimoji="1" lang="en-US" altLang="ja-JP" sz="1600" dirty="0">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424963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EF1129-CC70-1E14-2391-4B4276221A0F}"/>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6B149C62-0CB6-12E5-5748-BFE3AE44509F}"/>
              </a:ext>
            </a:extLst>
          </p:cNvPr>
          <p:cNvPicPr>
            <a:picLocks noGrp="1" noChangeAspect="1"/>
          </p:cNvPicPr>
          <p:nvPr>
            <p:ph idx="1"/>
          </p:nvPr>
        </p:nvPicPr>
        <p:blipFill>
          <a:blip r:embed="rId2"/>
          <a:stretch>
            <a:fillRect/>
          </a:stretch>
        </p:blipFill>
        <p:spPr>
          <a:xfrm>
            <a:off x="387651" y="1022803"/>
            <a:ext cx="3666069" cy="5187950"/>
          </a:xfrm>
        </p:spPr>
      </p:pic>
      <p:sp>
        <p:nvSpPr>
          <p:cNvPr id="4" name="スライド番号プレースホルダー 3">
            <a:extLst>
              <a:ext uri="{FF2B5EF4-FFF2-40B4-BE49-F238E27FC236}">
                <a16:creationId xmlns:a16="http://schemas.microsoft.com/office/drawing/2014/main" id="{B4380EA3-2457-9A6A-85DD-F2519A785C7A}"/>
              </a:ext>
            </a:extLst>
          </p:cNvPr>
          <p:cNvSpPr>
            <a:spLocks noGrp="1"/>
          </p:cNvSpPr>
          <p:nvPr>
            <p:ph type="sldNum" sz="quarter" idx="4"/>
          </p:nvPr>
        </p:nvSpPr>
        <p:spPr/>
        <p:txBody>
          <a:bodyPr/>
          <a:lstStyle/>
          <a:p>
            <a:fld id="{3B436069-AED8-6F41-96C9-27086F582EDC}" type="slidenum">
              <a:rPr kumimoji="1" lang="ja-JP" altLang="en-US" smtClean="0"/>
              <a:t>19</a:t>
            </a:fld>
            <a:endParaRPr kumimoji="1" lang="ja-JP" altLang="en-US"/>
          </a:p>
        </p:txBody>
      </p:sp>
      <p:pic>
        <p:nvPicPr>
          <p:cNvPr id="8" name="図 7">
            <a:extLst>
              <a:ext uri="{FF2B5EF4-FFF2-40B4-BE49-F238E27FC236}">
                <a16:creationId xmlns:a16="http://schemas.microsoft.com/office/drawing/2014/main" id="{51F64485-CD0E-F432-5884-11F1E783B1DF}"/>
              </a:ext>
            </a:extLst>
          </p:cNvPr>
          <p:cNvPicPr>
            <a:picLocks noChangeAspect="1"/>
          </p:cNvPicPr>
          <p:nvPr/>
        </p:nvPicPr>
        <p:blipFill>
          <a:blip r:embed="rId3"/>
          <a:stretch>
            <a:fillRect/>
          </a:stretch>
        </p:blipFill>
        <p:spPr>
          <a:xfrm>
            <a:off x="4797928" y="1022802"/>
            <a:ext cx="3666069" cy="5187951"/>
          </a:xfrm>
          <a:prstGeom prst="rect">
            <a:avLst/>
          </a:prstGeom>
        </p:spPr>
      </p:pic>
    </p:spTree>
    <p:extLst>
      <p:ext uri="{BB962C8B-B14F-4D97-AF65-F5344CB8AC3E}">
        <p14:creationId xmlns:p14="http://schemas.microsoft.com/office/powerpoint/2010/main" val="1630059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E3F2B4-BBC6-1481-748A-16C43FD47AC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D31EF7B-9089-D065-4A70-B1ED3A9E80E4}"/>
              </a:ext>
            </a:extLst>
          </p:cNvPr>
          <p:cNvSpPr>
            <a:spLocks noGrp="1"/>
          </p:cNvSpPr>
          <p:nvPr>
            <p:ph idx="1"/>
          </p:nvPr>
        </p:nvSpPr>
        <p:spPr/>
        <p:txBody>
          <a:bodyPr/>
          <a:lstStyle/>
          <a:p>
            <a:pPr marL="0" indent="0">
              <a:buNone/>
            </a:pPr>
            <a:endParaRPr kumimoji="1" lang="en-US" altLang="ja-JP" dirty="0"/>
          </a:p>
          <a:p>
            <a:pPr marL="0" indent="0">
              <a:buNone/>
            </a:pPr>
            <a:r>
              <a:rPr lang="ja-JP" altLang="en-US"/>
              <a:t>国交省も住まいの</a:t>
            </a:r>
            <a:r>
              <a:rPr lang="en-US" altLang="ja-JP" dirty="0"/>
              <a:t>【</a:t>
            </a:r>
            <a:r>
              <a:rPr lang="ja-JP" altLang="en-US"/>
              <a:t>終活</a:t>
            </a:r>
            <a:r>
              <a:rPr lang="en-US" altLang="ja-JP" dirty="0"/>
              <a:t>】</a:t>
            </a:r>
            <a:r>
              <a:rPr lang="ja-JP" altLang="en-US"/>
              <a:t>が重要であるとし、</a:t>
            </a:r>
            <a:endParaRPr lang="en-US" altLang="ja-JP" dirty="0"/>
          </a:p>
          <a:p>
            <a:pPr marL="0" indent="0">
              <a:buNone/>
            </a:pPr>
            <a:endParaRPr lang="en-US" altLang="ja-JP" dirty="0"/>
          </a:p>
          <a:p>
            <a:pPr marL="0" indent="0">
              <a:buNone/>
            </a:pPr>
            <a:r>
              <a:rPr lang="ja-JP" altLang="en-US"/>
              <a:t>住まいのエンディングノートを</a:t>
            </a:r>
            <a:r>
              <a:rPr lang="en-US" altLang="ja-JP" dirty="0"/>
              <a:t>HP</a:t>
            </a:r>
            <a:r>
              <a:rPr lang="ja-JP" altLang="en-US"/>
              <a:t>内にて、</a:t>
            </a:r>
            <a:endParaRPr lang="en-US" altLang="ja-JP" dirty="0"/>
          </a:p>
          <a:p>
            <a:pPr marL="0" indent="0">
              <a:buNone/>
            </a:pPr>
            <a:r>
              <a:rPr lang="ja-JP" altLang="en-US"/>
              <a:t>無料で公開中。</a:t>
            </a:r>
            <a:endParaRPr lang="en-US" altLang="ja-JP" dirty="0"/>
          </a:p>
          <a:p>
            <a:pPr marL="0" indent="0">
              <a:buNone/>
            </a:pPr>
            <a:endParaRPr lang="en-US" altLang="ja-JP" dirty="0"/>
          </a:p>
          <a:p>
            <a:pPr marL="0" indent="0">
              <a:buNone/>
            </a:pPr>
            <a:endParaRPr lang="en-US" altLang="ja-JP" dirty="0"/>
          </a:p>
        </p:txBody>
      </p:sp>
      <p:sp>
        <p:nvSpPr>
          <p:cNvPr id="4" name="スライド番号プレースホルダー 3">
            <a:extLst>
              <a:ext uri="{FF2B5EF4-FFF2-40B4-BE49-F238E27FC236}">
                <a16:creationId xmlns:a16="http://schemas.microsoft.com/office/drawing/2014/main" id="{C22CBA07-8206-F00D-227E-7E4F982BB525}"/>
              </a:ext>
            </a:extLst>
          </p:cNvPr>
          <p:cNvSpPr>
            <a:spLocks noGrp="1"/>
          </p:cNvSpPr>
          <p:nvPr>
            <p:ph type="sldNum" sz="quarter" idx="4"/>
          </p:nvPr>
        </p:nvSpPr>
        <p:spPr/>
        <p:txBody>
          <a:bodyPr/>
          <a:lstStyle/>
          <a:p>
            <a:fld id="{3B436069-AED8-6F41-96C9-27086F582EDC}" type="slidenum">
              <a:rPr kumimoji="1" lang="ja-JP" altLang="en-US" smtClean="0"/>
              <a:t>20</a:t>
            </a:fld>
            <a:endParaRPr kumimoji="1" lang="ja-JP" altLang="en-US"/>
          </a:p>
        </p:txBody>
      </p:sp>
      <p:pic>
        <p:nvPicPr>
          <p:cNvPr id="5" name="図 4">
            <a:extLst>
              <a:ext uri="{FF2B5EF4-FFF2-40B4-BE49-F238E27FC236}">
                <a16:creationId xmlns:a16="http://schemas.microsoft.com/office/drawing/2014/main" id="{A37F7CBC-ABBD-9393-3537-4D90F8479F74}"/>
              </a:ext>
            </a:extLst>
          </p:cNvPr>
          <p:cNvPicPr>
            <a:picLocks noChangeAspect="1"/>
          </p:cNvPicPr>
          <p:nvPr/>
        </p:nvPicPr>
        <p:blipFill>
          <a:blip r:embed="rId2"/>
          <a:stretch>
            <a:fillRect/>
          </a:stretch>
        </p:blipFill>
        <p:spPr>
          <a:xfrm>
            <a:off x="3143250" y="3487421"/>
            <a:ext cx="2857500" cy="2857500"/>
          </a:xfrm>
          <a:prstGeom prst="rect">
            <a:avLst/>
          </a:prstGeom>
        </p:spPr>
      </p:pic>
    </p:spTree>
    <p:extLst>
      <p:ext uri="{BB962C8B-B14F-4D97-AF65-F5344CB8AC3E}">
        <p14:creationId xmlns:p14="http://schemas.microsoft.com/office/powerpoint/2010/main" val="557730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9305E6-CD38-3865-EF38-EADD4DCE48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32FE40F-8379-FDF9-D36F-CE38CF7DC470}"/>
              </a:ext>
            </a:extLst>
          </p:cNvPr>
          <p:cNvSpPr>
            <a:spLocks noGrp="1"/>
          </p:cNvSpPr>
          <p:nvPr>
            <p:ph idx="1"/>
          </p:nvPr>
        </p:nvSpPr>
        <p:spPr>
          <a:xfrm>
            <a:off x="457544" y="309720"/>
            <a:ext cx="8228911" cy="5187026"/>
          </a:xfrm>
        </p:spPr>
        <p:txBody>
          <a:bodyPr>
            <a:normAutofit/>
          </a:bodyPr>
          <a:lstStyle/>
          <a:p>
            <a:pPr marL="0" indent="0" algn="ctr">
              <a:buNone/>
            </a:pPr>
            <a:endParaRPr kumimoji="1" lang="en-US" altLang="ja-JP" dirty="0"/>
          </a:p>
          <a:p>
            <a:pPr marL="0" indent="0" algn="ctr">
              <a:buNone/>
            </a:pPr>
            <a:endParaRPr lang="en-US" altLang="ja-JP" dirty="0"/>
          </a:p>
          <a:p>
            <a:pPr marL="0" indent="0" algn="ctr">
              <a:buNone/>
            </a:pPr>
            <a:r>
              <a:rPr kumimoji="1" lang="ja-JP" altLang="en-US">
                <a:solidFill>
                  <a:srgbClr val="FF0000"/>
                </a:solidFill>
              </a:rPr>
              <a:t>空き家の課題解決（発生抑制）に</a:t>
            </a:r>
            <a:endParaRPr kumimoji="1" lang="en-US" altLang="ja-JP" dirty="0">
              <a:solidFill>
                <a:srgbClr val="FF0000"/>
              </a:solidFill>
            </a:endParaRPr>
          </a:p>
          <a:p>
            <a:pPr marL="0" indent="0" algn="ctr">
              <a:buNone/>
            </a:pPr>
            <a:r>
              <a:rPr kumimoji="1" lang="en-US" altLang="ja-JP" dirty="0">
                <a:solidFill>
                  <a:srgbClr val="FF0000"/>
                </a:solidFill>
              </a:rPr>
              <a:t>【</a:t>
            </a:r>
            <a:r>
              <a:rPr kumimoji="1" lang="ja-JP" altLang="en-US">
                <a:solidFill>
                  <a:srgbClr val="FF0000"/>
                </a:solidFill>
              </a:rPr>
              <a:t>住教育</a:t>
            </a:r>
            <a:r>
              <a:rPr kumimoji="1" lang="en-US" altLang="ja-JP" dirty="0">
                <a:solidFill>
                  <a:srgbClr val="FF0000"/>
                </a:solidFill>
              </a:rPr>
              <a:t>】</a:t>
            </a:r>
            <a:r>
              <a:rPr kumimoji="1" lang="ja-JP" altLang="en-US">
                <a:solidFill>
                  <a:srgbClr val="FF0000"/>
                </a:solidFill>
              </a:rPr>
              <a:t>は必須です。</a:t>
            </a:r>
            <a:endParaRPr kumimoji="1" lang="en-US" altLang="ja-JP" dirty="0">
              <a:solidFill>
                <a:srgbClr val="FF0000"/>
              </a:solidFill>
            </a:endParaRPr>
          </a:p>
          <a:p>
            <a:pPr marL="0" indent="0" algn="ctr">
              <a:buNone/>
            </a:pPr>
            <a:endParaRPr lang="en-US" altLang="ja-JP" dirty="0">
              <a:solidFill>
                <a:srgbClr val="FF0000"/>
              </a:solidFill>
            </a:endParaRPr>
          </a:p>
          <a:p>
            <a:pPr marL="0" indent="0" algn="ctr">
              <a:buNone/>
            </a:pPr>
            <a:r>
              <a:rPr kumimoji="1" lang="ja-JP" altLang="en-US" sz="2400"/>
              <a:t>空き家アドバイザー協議会支部として、</a:t>
            </a:r>
            <a:endParaRPr kumimoji="1" lang="en-US" altLang="ja-JP" sz="2400" dirty="0"/>
          </a:p>
          <a:p>
            <a:pPr marL="0" indent="0" algn="ctr">
              <a:buNone/>
            </a:pPr>
            <a:r>
              <a:rPr lang="ja-JP" altLang="en-US" sz="2400"/>
              <a:t>住教育を積極的に推進していただけると幸いです。</a:t>
            </a:r>
            <a:endParaRPr lang="en-US" altLang="ja-JP" sz="2400" dirty="0"/>
          </a:p>
          <a:p>
            <a:pPr marL="0" indent="0" algn="ctr">
              <a:buNone/>
            </a:pPr>
            <a:endParaRPr lang="en-US" altLang="ja-JP" sz="2000" dirty="0"/>
          </a:p>
          <a:p>
            <a:pPr marL="0" indent="0" algn="ctr">
              <a:buNone/>
            </a:pPr>
            <a:r>
              <a:rPr lang="ja-JP" altLang="en-US" sz="2000"/>
              <a:t>住教育推進機構の</a:t>
            </a:r>
            <a:r>
              <a:rPr lang="en-US" altLang="ja-JP" sz="2000" dirty="0"/>
              <a:t>HP</a:t>
            </a:r>
            <a:r>
              <a:rPr lang="ja-JP" altLang="en-US" sz="2000"/>
              <a:t>で</a:t>
            </a:r>
            <a:endParaRPr lang="en-US" altLang="ja-JP" sz="2000" dirty="0"/>
          </a:p>
          <a:p>
            <a:pPr marL="0" indent="0" algn="ctr">
              <a:buNone/>
            </a:pPr>
            <a:r>
              <a:rPr lang="ja-JP" altLang="en-US" sz="2000"/>
              <a:t>順次開催セミナー情報を公開します。</a:t>
            </a:r>
            <a:endParaRPr lang="en-US" altLang="ja-JP" sz="2000" dirty="0"/>
          </a:p>
          <a:p>
            <a:pPr marL="0" indent="0" algn="ctr">
              <a:buNone/>
            </a:pPr>
            <a:r>
              <a:rPr lang="ja-JP" altLang="en-US" sz="2000"/>
              <a:t>お近くの会場で住教育にも触れてみて下さい。</a:t>
            </a:r>
            <a:endParaRPr lang="en-US" altLang="ja-JP" sz="2000" dirty="0"/>
          </a:p>
        </p:txBody>
      </p:sp>
      <p:sp>
        <p:nvSpPr>
          <p:cNvPr id="4" name="スライド番号プレースホルダー 3">
            <a:extLst>
              <a:ext uri="{FF2B5EF4-FFF2-40B4-BE49-F238E27FC236}">
                <a16:creationId xmlns:a16="http://schemas.microsoft.com/office/drawing/2014/main" id="{D9D4E1EF-7648-450C-453D-392076CBCA71}"/>
              </a:ext>
            </a:extLst>
          </p:cNvPr>
          <p:cNvSpPr>
            <a:spLocks noGrp="1"/>
          </p:cNvSpPr>
          <p:nvPr>
            <p:ph type="sldNum" sz="quarter" idx="4"/>
          </p:nvPr>
        </p:nvSpPr>
        <p:spPr/>
        <p:txBody>
          <a:bodyPr/>
          <a:lstStyle/>
          <a:p>
            <a:fld id="{3B436069-AED8-6F41-96C9-27086F582EDC}" type="slidenum">
              <a:rPr kumimoji="1" lang="ja-JP" altLang="en-US" smtClean="0"/>
              <a:t>21</a:t>
            </a:fld>
            <a:endParaRPr kumimoji="1" lang="ja-JP" altLang="en-US"/>
          </a:p>
        </p:txBody>
      </p:sp>
    </p:spTree>
    <p:extLst>
      <p:ext uri="{BB962C8B-B14F-4D97-AF65-F5344CB8AC3E}">
        <p14:creationId xmlns:p14="http://schemas.microsoft.com/office/powerpoint/2010/main" val="11447712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3787</TotalTime>
  <Words>803</Words>
  <Application>Microsoft Macintosh PowerPoint</Application>
  <PresentationFormat>画面に合わせる (4:3)</PresentationFormat>
  <Paragraphs>99</Paragraphs>
  <Slides>21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21</vt:i4>
      </vt:variant>
    </vt:vector>
  </HeadingPairs>
  <TitlesOfParts>
    <vt:vector size="28" baseType="lpstr">
      <vt:lpstr>ＭＳ ゴシック</vt:lpstr>
      <vt:lpstr>ＭＳ ゴシック</vt:lpstr>
      <vt:lpstr>游ゴシック</vt:lpstr>
      <vt:lpstr>Arial</vt:lpstr>
      <vt:lpstr>Calibri</vt:lpstr>
      <vt:lpstr>Calibri Light</vt:lpstr>
      <vt:lpstr>Office テーマ</vt:lpstr>
      <vt:lpstr> 一般社団法人 全国空き家アドバイザー協議会　　　○○県○○支部  令和６年９月度例会 学習プログラム用 （過去の例会資料も参考にしてください）</vt:lpstr>
      <vt:lpstr>住教育とは？</vt:lpstr>
      <vt:lpstr>国も推し進める【住教育】</vt:lpstr>
      <vt:lpstr>PowerPoint プレゼンテーション</vt:lpstr>
      <vt:lpstr>PowerPoint プレゼンテーション</vt:lpstr>
      <vt:lpstr>実際、半数以上が住宅購入をして後悔している</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一番いけないのが</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44</cp:revision>
  <dcterms:created xsi:type="dcterms:W3CDTF">2021-02-04T05:15:42Z</dcterms:created>
  <dcterms:modified xsi:type="dcterms:W3CDTF">2024-08-30T04:47:59Z</dcterms:modified>
</cp:coreProperties>
</file>