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6"/>
  </p:notesMasterIdLst>
  <p:handoutMasterIdLst>
    <p:handoutMasterId r:id="rId27"/>
  </p:handoutMasterIdLst>
  <p:sldIdLst>
    <p:sldId id="1874" r:id="rId2"/>
    <p:sldId id="1875" r:id="rId3"/>
    <p:sldId id="1876" r:id="rId4"/>
    <p:sldId id="1877" r:id="rId5"/>
    <p:sldId id="1878" r:id="rId6"/>
    <p:sldId id="1879" r:id="rId7"/>
    <p:sldId id="1880" r:id="rId8"/>
    <p:sldId id="1881" r:id="rId9"/>
    <p:sldId id="1882" r:id="rId10"/>
    <p:sldId id="1883" r:id="rId11"/>
    <p:sldId id="1884" r:id="rId12"/>
    <p:sldId id="1885" r:id="rId13"/>
    <p:sldId id="1899" r:id="rId14"/>
    <p:sldId id="1900" r:id="rId15"/>
    <p:sldId id="1898" r:id="rId16"/>
    <p:sldId id="1886" r:id="rId17"/>
    <p:sldId id="1890" r:id="rId18"/>
    <p:sldId id="1891" r:id="rId19"/>
    <p:sldId id="1892" r:id="rId20"/>
    <p:sldId id="1893" r:id="rId21"/>
    <p:sldId id="1894" r:id="rId22"/>
    <p:sldId id="1895" r:id="rId23"/>
    <p:sldId id="1896" r:id="rId24"/>
    <p:sldId id="1897"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00"/>
    <p:restoredTop sz="95273"/>
  </p:normalViewPr>
  <p:slideViewPr>
    <p:cSldViewPr snapToGrid="0" snapToObjects="1">
      <p:cViewPr varScale="1">
        <p:scale>
          <a:sx n="120" d="100"/>
          <a:sy n="120" d="100"/>
        </p:scale>
        <p:origin x="150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2024/9/30</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2024/9/30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令和６年１０月度例会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a:t>令和7年概算要求と</a:t>
            </a:r>
          </a:p>
          <a:p>
            <a:pPr marL="0" indent="0" algn="ctr">
              <a:lnSpc>
                <a:spcPct val="200000"/>
              </a:lnSpc>
              <a:buNone/>
            </a:pPr>
            <a:r>
              <a:rPr lang="en-US" sz="2000" u="sng" dirty="0" err="1"/>
              <a:t>二地域居住</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4CED8D-D85B-4FC8-707B-7A3A4883221E}"/>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82F18E49-249A-A5AE-2C6B-EBE0FE09392F}"/>
              </a:ext>
            </a:extLst>
          </p:cNvPr>
          <p:cNvSpPr>
            <a:spLocks noGrp="1"/>
          </p:cNvSpPr>
          <p:nvPr>
            <p:ph idx="1"/>
          </p:nvPr>
        </p:nvSpPr>
        <p:spPr/>
        <p:txBody>
          <a:bodyPr>
            <a:normAutofit/>
          </a:bodyPr>
          <a:lstStyle/>
          <a:p>
            <a:pPr marL="0" indent="0">
              <a:buNone/>
            </a:pPr>
            <a:r>
              <a:rPr kumimoji="1" lang="ja-JP" altLang="en-US" sz="2000"/>
              <a:t>令和</a:t>
            </a:r>
            <a:r>
              <a:rPr kumimoji="1" lang="en-US" altLang="ja-JP" sz="2000" dirty="0"/>
              <a:t>6</a:t>
            </a:r>
            <a:r>
              <a:rPr kumimoji="1" lang="ja-JP" altLang="en-US" sz="2000"/>
              <a:t>年</a:t>
            </a:r>
            <a:r>
              <a:rPr kumimoji="1" lang="en-US" altLang="ja-JP" sz="2000" dirty="0"/>
              <a:t>9</a:t>
            </a:r>
            <a:r>
              <a:rPr kumimoji="1" lang="ja-JP" altLang="en-US" sz="2000"/>
              <a:t>月</a:t>
            </a:r>
            <a:r>
              <a:rPr kumimoji="1" lang="en-US" altLang="ja-JP" sz="2000" dirty="0"/>
              <a:t>4</a:t>
            </a:r>
            <a:r>
              <a:rPr kumimoji="1" lang="ja-JP" altLang="en-US" sz="2000"/>
              <a:t>日に各省庁からの概算要求が実施されました。</a:t>
            </a:r>
            <a:endParaRPr kumimoji="1" lang="en-US" altLang="ja-JP" sz="2000" dirty="0"/>
          </a:p>
          <a:p>
            <a:pPr marL="0" indent="0">
              <a:buNone/>
            </a:pPr>
            <a:endParaRPr lang="en-US" altLang="ja-JP" sz="2000" dirty="0"/>
          </a:p>
          <a:p>
            <a:pPr marL="0" indent="0">
              <a:buNone/>
            </a:pPr>
            <a:endParaRPr lang="en-US" altLang="ja-JP" sz="2000" dirty="0"/>
          </a:p>
          <a:p>
            <a:pPr marL="0" indent="0">
              <a:buNone/>
            </a:pPr>
            <a:r>
              <a:rPr kumimoji="1" lang="ja-JP" altLang="en-US" sz="2000"/>
              <a:t>今回の勉強会資料では、空き家活用</a:t>
            </a:r>
            <a:r>
              <a:rPr lang="ja-JP" altLang="en-US" sz="2000"/>
              <a:t>に関連する予算要求と</a:t>
            </a:r>
            <a:endParaRPr lang="en-US" altLang="ja-JP" sz="2000" dirty="0"/>
          </a:p>
          <a:p>
            <a:pPr marL="0" indent="0">
              <a:buNone/>
            </a:pPr>
            <a:r>
              <a:rPr lang="en-US" altLang="ja-JP" sz="2000" dirty="0"/>
              <a:t>11</a:t>
            </a:r>
            <a:r>
              <a:rPr lang="ja-JP" altLang="en-US" sz="2000"/>
              <a:t>月に施行が見込まれる</a:t>
            </a:r>
            <a:r>
              <a:rPr lang="en-US" altLang="ja-JP" sz="2000" dirty="0"/>
              <a:t>【</a:t>
            </a:r>
            <a:r>
              <a:rPr lang="ja-JP" altLang="en-US" sz="2000"/>
              <a:t>二地域居住</a:t>
            </a:r>
            <a:r>
              <a:rPr lang="en-US" altLang="ja-JP" sz="2000" dirty="0"/>
              <a:t>】</a:t>
            </a:r>
            <a:r>
              <a:rPr lang="ja-JP" altLang="en-US" sz="2000"/>
              <a:t>について学びます。</a:t>
            </a:r>
            <a:endParaRPr lang="en-US" altLang="ja-JP" sz="2000" dirty="0"/>
          </a:p>
          <a:p>
            <a:pPr marL="0" indent="0">
              <a:buNone/>
            </a:pPr>
            <a:endParaRPr lang="en-US" altLang="ja-JP" sz="2000" dirty="0"/>
          </a:p>
          <a:p>
            <a:pPr marL="0" indent="0">
              <a:buNone/>
            </a:pPr>
            <a:r>
              <a:rPr lang="ja-JP" altLang="en-US" sz="2000"/>
              <a:t>次ページ以降、</a:t>
            </a:r>
            <a:endParaRPr lang="en-US" altLang="ja-JP" sz="2000" dirty="0"/>
          </a:p>
          <a:p>
            <a:pPr marL="0" indent="0">
              <a:buNone/>
            </a:pPr>
            <a:r>
              <a:rPr lang="ja-JP" altLang="en-US" sz="2000"/>
              <a:t>概算要求資料の中から関連する資料を抜粋しておりますので、</a:t>
            </a:r>
            <a:endParaRPr lang="en-US" altLang="ja-JP" sz="2000" dirty="0"/>
          </a:p>
          <a:p>
            <a:pPr marL="0" indent="0">
              <a:buNone/>
            </a:pPr>
            <a:r>
              <a:rPr lang="ja-JP" altLang="en-US" sz="2000"/>
              <a:t>各支部の方向性に沿うものを重点的に学んでください。</a:t>
            </a:r>
            <a:endParaRPr lang="en-US" altLang="ja-JP" sz="2000" dirty="0"/>
          </a:p>
          <a:p>
            <a:pPr marL="0" indent="0">
              <a:buNone/>
            </a:pPr>
            <a:endParaRPr kumimoji="1" lang="en-US" altLang="ja-JP" sz="2000" dirty="0"/>
          </a:p>
        </p:txBody>
      </p:sp>
      <p:sp>
        <p:nvSpPr>
          <p:cNvPr id="4" name="スライド番号プレースホルダー 3">
            <a:extLst>
              <a:ext uri="{FF2B5EF4-FFF2-40B4-BE49-F238E27FC236}">
                <a16:creationId xmlns:a16="http://schemas.microsoft.com/office/drawing/2014/main" id="{23016E33-B41A-E377-3D2F-2C8422EE4102}"/>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1373684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2EE5953-611E-F87F-D2C5-18A95F8D3F29}"/>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99DC3281-1F59-1E71-6BBB-903C1F6F91A0}"/>
              </a:ext>
            </a:extLst>
          </p:cNvPr>
          <p:cNvPicPr>
            <a:picLocks noGrp="1" noChangeAspect="1"/>
          </p:cNvPicPr>
          <p:nvPr>
            <p:ph idx="1"/>
          </p:nvPr>
        </p:nvPicPr>
        <p:blipFill>
          <a:blip r:embed="rId2"/>
          <a:stretch>
            <a:fillRect/>
          </a:stretch>
        </p:blipFill>
        <p:spPr>
          <a:xfrm>
            <a:off x="2738965" y="790575"/>
            <a:ext cx="3666069" cy="5187950"/>
          </a:xfrm>
          <a:ln>
            <a:solidFill>
              <a:schemeClr val="tx1"/>
            </a:solidFill>
          </a:ln>
        </p:spPr>
      </p:pic>
      <p:sp>
        <p:nvSpPr>
          <p:cNvPr id="4" name="スライド番号プレースホルダー 3">
            <a:extLst>
              <a:ext uri="{FF2B5EF4-FFF2-40B4-BE49-F238E27FC236}">
                <a16:creationId xmlns:a16="http://schemas.microsoft.com/office/drawing/2014/main" id="{A6355256-8223-04EF-E0E2-CF0659B65C51}"/>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Tree>
    <p:extLst>
      <p:ext uri="{BB962C8B-B14F-4D97-AF65-F5344CB8AC3E}">
        <p14:creationId xmlns:p14="http://schemas.microsoft.com/office/powerpoint/2010/main" val="3745217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7CB066-1481-6846-E315-9BC3E520C722}"/>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F57DDD98-FF58-F03B-151D-0C3E8DF2A339}"/>
              </a:ext>
            </a:extLst>
          </p:cNvPr>
          <p:cNvPicPr>
            <a:picLocks noGrp="1" noChangeAspect="1"/>
          </p:cNvPicPr>
          <p:nvPr>
            <p:ph idx="1"/>
          </p:nvPr>
        </p:nvPicPr>
        <p:blipFill>
          <a:blip r:embed="rId2"/>
          <a:stretch>
            <a:fillRect/>
          </a:stretch>
        </p:blipFill>
        <p:spPr>
          <a:xfrm>
            <a:off x="628650" y="771778"/>
            <a:ext cx="7886700" cy="5573143"/>
          </a:xfrm>
        </p:spPr>
      </p:pic>
      <p:sp>
        <p:nvSpPr>
          <p:cNvPr id="4" name="スライド番号プレースホルダー 3">
            <a:extLst>
              <a:ext uri="{FF2B5EF4-FFF2-40B4-BE49-F238E27FC236}">
                <a16:creationId xmlns:a16="http://schemas.microsoft.com/office/drawing/2014/main" id="{2C0E8ECC-6323-ED6A-F7BC-492C559BBBC8}"/>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738494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CDBC37-121F-FCC5-61E7-669BC62BA057}"/>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20EB2BC0-1235-F7EC-206C-FD4CDAA55395}"/>
              </a:ext>
            </a:extLst>
          </p:cNvPr>
          <p:cNvPicPr>
            <a:picLocks noGrp="1" noChangeAspect="1"/>
          </p:cNvPicPr>
          <p:nvPr>
            <p:ph idx="1"/>
          </p:nvPr>
        </p:nvPicPr>
        <p:blipFill>
          <a:blip r:embed="rId2"/>
          <a:stretch>
            <a:fillRect/>
          </a:stretch>
        </p:blipFill>
        <p:spPr>
          <a:xfrm>
            <a:off x="628650" y="771778"/>
            <a:ext cx="7886699" cy="5573143"/>
          </a:xfrm>
        </p:spPr>
      </p:pic>
      <p:sp>
        <p:nvSpPr>
          <p:cNvPr id="4" name="スライド番号プレースホルダー 3">
            <a:extLst>
              <a:ext uri="{FF2B5EF4-FFF2-40B4-BE49-F238E27FC236}">
                <a16:creationId xmlns:a16="http://schemas.microsoft.com/office/drawing/2014/main" id="{24DE8EC2-D608-A3F6-1784-DEC355528CDE}"/>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Tree>
    <p:extLst>
      <p:ext uri="{BB962C8B-B14F-4D97-AF65-F5344CB8AC3E}">
        <p14:creationId xmlns:p14="http://schemas.microsoft.com/office/powerpoint/2010/main" val="45855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368297-CFC4-A5F9-A209-38E15F734C61}"/>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2CED26EE-5CA0-1169-DBC0-43878393B737}"/>
              </a:ext>
            </a:extLst>
          </p:cNvPr>
          <p:cNvPicPr>
            <a:picLocks noGrp="1" noChangeAspect="1"/>
          </p:cNvPicPr>
          <p:nvPr>
            <p:ph idx="1"/>
          </p:nvPr>
        </p:nvPicPr>
        <p:blipFill>
          <a:blip r:embed="rId2"/>
          <a:stretch>
            <a:fillRect/>
          </a:stretch>
        </p:blipFill>
        <p:spPr>
          <a:xfrm>
            <a:off x="901198" y="790575"/>
            <a:ext cx="7341603" cy="5187950"/>
          </a:xfrm>
        </p:spPr>
      </p:pic>
      <p:sp>
        <p:nvSpPr>
          <p:cNvPr id="4" name="スライド番号プレースホルダー 3">
            <a:extLst>
              <a:ext uri="{FF2B5EF4-FFF2-40B4-BE49-F238E27FC236}">
                <a16:creationId xmlns:a16="http://schemas.microsoft.com/office/drawing/2014/main" id="{1EF813D9-FE9F-F262-D8E3-B88B6596A904}"/>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Tree>
    <p:extLst>
      <p:ext uri="{BB962C8B-B14F-4D97-AF65-F5344CB8AC3E}">
        <p14:creationId xmlns:p14="http://schemas.microsoft.com/office/powerpoint/2010/main" val="4183635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D57519-D866-5ABB-D541-1AD8F064FFBD}"/>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98D230E8-063F-CD78-BAC7-133319528452}"/>
              </a:ext>
            </a:extLst>
          </p:cNvPr>
          <p:cNvPicPr>
            <a:picLocks noGrp="1" noChangeAspect="1"/>
          </p:cNvPicPr>
          <p:nvPr>
            <p:ph idx="1"/>
          </p:nvPr>
        </p:nvPicPr>
        <p:blipFill>
          <a:blip r:embed="rId2"/>
          <a:stretch>
            <a:fillRect/>
          </a:stretch>
        </p:blipFill>
        <p:spPr>
          <a:xfrm>
            <a:off x="564796" y="801207"/>
            <a:ext cx="8014408" cy="5663388"/>
          </a:xfrm>
        </p:spPr>
      </p:pic>
      <p:sp>
        <p:nvSpPr>
          <p:cNvPr id="4" name="スライド番号プレースホルダー 3">
            <a:extLst>
              <a:ext uri="{FF2B5EF4-FFF2-40B4-BE49-F238E27FC236}">
                <a16:creationId xmlns:a16="http://schemas.microsoft.com/office/drawing/2014/main" id="{5F85A30B-3F1E-3913-1163-57C36CE7715A}"/>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3684829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C55E47-E606-AC8F-A8AB-920CCE12F44E}"/>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71F9894A-8DA4-4AF2-856C-FFE7932AA6D4}"/>
              </a:ext>
            </a:extLst>
          </p:cNvPr>
          <p:cNvPicPr>
            <a:picLocks noGrp="1" noChangeAspect="1"/>
          </p:cNvPicPr>
          <p:nvPr>
            <p:ph idx="1"/>
          </p:nvPr>
        </p:nvPicPr>
        <p:blipFill>
          <a:blip r:embed="rId2"/>
          <a:stretch>
            <a:fillRect/>
          </a:stretch>
        </p:blipFill>
        <p:spPr>
          <a:xfrm>
            <a:off x="502034" y="801206"/>
            <a:ext cx="8139931" cy="5752089"/>
          </a:xfrm>
        </p:spPr>
      </p:pic>
      <p:sp>
        <p:nvSpPr>
          <p:cNvPr id="4" name="スライド番号プレースホルダー 3">
            <a:extLst>
              <a:ext uri="{FF2B5EF4-FFF2-40B4-BE49-F238E27FC236}">
                <a16:creationId xmlns:a16="http://schemas.microsoft.com/office/drawing/2014/main" id="{9CA478CC-12CA-97EF-0AAF-8FB3C93F1C9E}"/>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Tree>
    <p:extLst>
      <p:ext uri="{BB962C8B-B14F-4D97-AF65-F5344CB8AC3E}">
        <p14:creationId xmlns:p14="http://schemas.microsoft.com/office/powerpoint/2010/main" val="3819770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9210F5-AA50-50E8-F88C-9FCD25D5060B}"/>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40C8EDE0-2696-C870-0153-CE6DFCC7B1F9}"/>
              </a:ext>
            </a:extLst>
          </p:cNvPr>
          <p:cNvPicPr>
            <a:picLocks noGrp="1" noChangeAspect="1"/>
          </p:cNvPicPr>
          <p:nvPr>
            <p:ph idx="1"/>
          </p:nvPr>
        </p:nvPicPr>
        <p:blipFill>
          <a:blip r:embed="rId2"/>
          <a:stretch>
            <a:fillRect/>
          </a:stretch>
        </p:blipFill>
        <p:spPr>
          <a:xfrm>
            <a:off x="2738965" y="790575"/>
            <a:ext cx="3666069" cy="5187950"/>
          </a:xfrm>
          <a:ln>
            <a:solidFill>
              <a:schemeClr val="tx1"/>
            </a:solidFill>
          </a:ln>
        </p:spPr>
      </p:pic>
      <p:sp>
        <p:nvSpPr>
          <p:cNvPr id="4" name="スライド番号プレースホルダー 3">
            <a:extLst>
              <a:ext uri="{FF2B5EF4-FFF2-40B4-BE49-F238E27FC236}">
                <a16:creationId xmlns:a16="http://schemas.microsoft.com/office/drawing/2014/main" id="{904CBE57-CEB2-2A9A-766A-89259C822E13}"/>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Tree>
    <p:extLst>
      <p:ext uri="{BB962C8B-B14F-4D97-AF65-F5344CB8AC3E}">
        <p14:creationId xmlns:p14="http://schemas.microsoft.com/office/powerpoint/2010/main" val="3155991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F0743B-4916-D776-5EEC-7E013B3BCA2E}"/>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C095CF82-24D2-3507-B873-25CB8EBBC3DA}"/>
              </a:ext>
            </a:extLst>
          </p:cNvPr>
          <p:cNvPicPr>
            <a:picLocks noGrp="1" noChangeAspect="1"/>
          </p:cNvPicPr>
          <p:nvPr>
            <p:ph idx="1"/>
          </p:nvPr>
        </p:nvPicPr>
        <p:blipFill>
          <a:blip r:embed="rId2"/>
          <a:stretch>
            <a:fillRect/>
          </a:stretch>
        </p:blipFill>
        <p:spPr>
          <a:xfrm>
            <a:off x="2073349" y="589280"/>
            <a:ext cx="4331685" cy="6129881"/>
          </a:xfrm>
        </p:spPr>
      </p:pic>
      <p:sp>
        <p:nvSpPr>
          <p:cNvPr id="4" name="スライド番号プレースホルダー 3">
            <a:extLst>
              <a:ext uri="{FF2B5EF4-FFF2-40B4-BE49-F238E27FC236}">
                <a16:creationId xmlns:a16="http://schemas.microsoft.com/office/drawing/2014/main" id="{BBF71AC2-CCAC-4DEC-03BA-C75308C61E47}"/>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
        <p:nvSpPr>
          <p:cNvPr id="7" name="角丸四角形 6">
            <a:extLst>
              <a:ext uri="{FF2B5EF4-FFF2-40B4-BE49-F238E27FC236}">
                <a16:creationId xmlns:a16="http://schemas.microsoft.com/office/drawing/2014/main" id="{632A8719-0C72-1275-1B03-52C9F6B4B17F}"/>
              </a:ext>
            </a:extLst>
          </p:cNvPr>
          <p:cNvSpPr/>
          <p:nvPr/>
        </p:nvSpPr>
        <p:spPr>
          <a:xfrm>
            <a:off x="2764465" y="3519377"/>
            <a:ext cx="3232298" cy="92503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08070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CD2146-B9C9-9EEA-F82C-7B4DA0D9BD52}"/>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2F1713E4-84AB-DE52-7821-FF92F354A914}"/>
              </a:ext>
            </a:extLst>
          </p:cNvPr>
          <p:cNvPicPr>
            <a:picLocks noGrp="1" noChangeAspect="1"/>
          </p:cNvPicPr>
          <p:nvPr>
            <p:ph idx="1"/>
          </p:nvPr>
        </p:nvPicPr>
        <p:blipFill>
          <a:blip r:embed="rId2"/>
          <a:stretch>
            <a:fillRect/>
          </a:stretch>
        </p:blipFill>
        <p:spPr>
          <a:xfrm>
            <a:off x="641950" y="790575"/>
            <a:ext cx="7860100" cy="5554346"/>
          </a:xfrm>
        </p:spPr>
      </p:pic>
      <p:sp>
        <p:nvSpPr>
          <p:cNvPr id="4" name="スライド番号プレースホルダー 3">
            <a:extLst>
              <a:ext uri="{FF2B5EF4-FFF2-40B4-BE49-F238E27FC236}">
                <a16:creationId xmlns:a16="http://schemas.microsoft.com/office/drawing/2014/main" id="{4287A45C-A1E8-3166-E633-8B3B102E2959}"/>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spTree>
    <p:extLst>
      <p:ext uri="{BB962C8B-B14F-4D97-AF65-F5344CB8AC3E}">
        <p14:creationId xmlns:p14="http://schemas.microsoft.com/office/powerpoint/2010/main" val="1491648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3C963A-42E0-B8BD-F2F3-5A29BCE70CAE}"/>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A4EC0F30-26BC-FCA5-6914-A05A66F84E66}"/>
              </a:ext>
            </a:extLst>
          </p:cNvPr>
          <p:cNvPicPr>
            <a:picLocks noGrp="1" noChangeAspect="1"/>
          </p:cNvPicPr>
          <p:nvPr>
            <p:ph idx="1"/>
          </p:nvPr>
        </p:nvPicPr>
        <p:blipFill>
          <a:blip r:embed="rId2"/>
          <a:stretch>
            <a:fillRect/>
          </a:stretch>
        </p:blipFill>
        <p:spPr>
          <a:xfrm>
            <a:off x="307779" y="589280"/>
            <a:ext cx="8528442" cy="6026631"/>
          </a:xfrm>
        </p:spPr>
      </p:pic>
      <p:sp>
        <p:nvSpPr>
          <p:cNvPr id="4" name="スライド番号プレースホルダー 3">
            <a:extLst>
              <a:ext uri="{FF2B5EF4-FFF2-40B4-BE49-F238E27FC236}">
                <a16:creationId xmlns:a16="http://schemas.microsoft.com/office/drawing/2014/main" id="{5A829771-5B36-A4E6-C210-398E690CF37C}"/>
              </a:ext>
            </a:extLst>
          </p:cNvPr>
          <p:cNvSpPr>
            <a:spLocks noGrp="1"/>
          </p:cNvSpPr>
          <p:nvPr>
            <p:ph type="sldNum" sz="quarter" idx="4"/>
          </p:nvPr>
        </p:nvSpPr>
        <p:spPr/>
        <p:txBody>
          <a:bodyPr/>
          <a:lstStyle/>
          <a:p>
            <a:fld id="{3B436069-AED8-6F41-96C9-27086F582EDC}" type="slidenum">
              <a:rPr kumimoji="1" lang="ja-JP" altLang="en-US" smtClean="0"/>
              <a:t>12</a:t>
            </a:fld>
            <a:endParaRPr kumimoji="1" lang="ja-JP" altLang="en-US"/>
          </a:p>
        </p:txBody>
      </p:sp>
    </p:spTree>
    <p:extLst>
      <p:ext uri="{BB962C8B-B14F-4D97-AF65-F5344CB8AC3E}">
        <p14:creationId xmlns:p14="http://schemas.microsoft.com/office/powerpoint/2010/main" val="3860397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962933-7B8F-17F7-B44C-596406D8E4A1}"/>
              </a:ext>
            </a:extLst>
          </p:cNvPr>
          <p:cNvSpPr>
            <a:spLocks noGrp="1"/>
          </p:cNvSpPr>
          <p:nvPr>
            <p:ph type="title"/>
          </p:nvPr>
        </p:nvSpPr>
        <p:spPr/>
        <p:txBody>
          <a:bodyPr/>
          <a:lstStyle/>
          <a:p>
            <a:r>
              <a:rPr kumimoji="1" lang="ja-JP" altLang="en-US"/>
              <a:t>国の予算編成スケジュール</a:t>
            </a:r>
          </a:p>
        </p:txBody>
      </p:sp>
      <p:pic>
        <p:nvPicPr>
          <p:cNvPr id="6" name="コンテンツ プレースホルダー 5">
            <a:extLst>
              <a:ext uri="{FF2B5EF4-FFF2-40B4-BE49-F238E27FC236}">
                <a16:creationId xmlns:a16="http://schemas.microsoft.com/office/drawing/2014/main" id="{CCC3E170-7DFE-F998-45E4-82E8EC02B6BE}"/>
              </a:ext>
            </a:extLst>
          </p:cNvPr>
          <p:cNvPicPr>
            <a:picLocks noGrp="1" noChangeAspect="1"/>
          </p:cNvPicPr>
          <p:nvPr>
            <p:ph idx="1"/>
          </p:nvPr>
        </p:nvPicPr>
        <p:blipFill>
          <a:blip r:embed="rId2"/>
          <a:stretch>
            <a:fillRect/>
          </a:stretch>
        </p:blipFill>
        <p:spPr>
          <a:xfrm>
            <a:off x="557219" y="814396"/>
            <a:ext cx="8029561" cy="5405650"/>
          </a:xfrm>
        </p:spPr>
      </p:pic>
      <p:sp>
        <p:nvSpPr>
          <p:cNvPr id="4" name="スライド番号プレースホルダー 3">
            <a:extLst>
              <a:ext uri="{FF2B5EF4-FFF2-40B4-BE49-F238E27FC236}">
                <a16:creationId xmlns:a16="http://schemas.microsoft.com/office/drawing/2014/main" id="{6800AC90-B4FF-6DC7-188D-56E02CAC3A92}"/>
              </a:ext>
            </a:extLst>
          </p:cNvPr>
          <p:cNvSpPr>
            <a:spLocks noGrp="1"/>
          </p:cNvSpPr>
          <p:nvPr>
            <p:ph type="sldNum" sz="quarter" idx="4"/>
          </p:nvPr>
        </p:nvSpPr>
        <p:spPr/>
        <p:txBody>
          <a:bodyPr/>
          <a:lstStyle/>
          <a:p>
            <a:fld id="{3B436069-AED8-6F41-96C9-27086F582EDC}" type="slidenum">
              <a:rPr kumimoji="1" lang="ja-JP" altLang="en-US" smtClean="0"/>
              <a:t>13</a:t>
            </a:fld>
            <a:endParaRPr kumimoji="1" lang="ja-JP" altLang="en-US"/>
          </a:p>
        </p:txBody>
      </p:sp>
      <p:sp>
        <p:nvSpPr>
          <p:cNvPr id="7" name="角丸四角形 6">
            <a:extLst>
              <a:ext uri="{FF2B5EF4-FFF2-40B4-BE49-F238E27FC236}">
                <a16:creationId xmlns:a16="http://schemas.microsoft.com/office/drawing/2014/main" id="{725ADAC3-F53D-BA46-A6EF-08EB957207B6}"/>
              </a:ext>
            </a:extLst>
          </p:cNvPr>
          <p:cNvSpPr/>
          <p:nvPr/>
        </p:nvSpPr>
        <p:spPr>
          <a:xfrm>
            <a:off x="4412512" y="814396"/>
            <a:ext cx="1052623" cy="5530525"/>
          </a:xfrm>
          <a:prstGeom prst="roundRect">
            <a:avLst/>
          </a:prstGeom>
          <a:noFill/>
          <a:ln w="730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20403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8DF4C1-3AAE-2C15-BE9C-8071A4DE8D9D}"/>
              </a:ext>
            </a:extLst>
          </p:cNvPr>
          <p:cNvSpPr>
            <a:spLocks noGrp="1"/>
          </p:cNvSpPr>
          <p:nvPr>
            <p:ph type="title"/>
          </p:nvPr>
        </p:nvSpPr>
        <p:spPr/>
        <p:txBody>
          <a:bodyPr/>
          <a:lstStyle/>
          <a:p>
            <a:r>
              <a:rPr kumimoji="1" lang="ja-JP" altLang="en-US"/>
              <a:t>自治体予算編成のスケジュール</a:t>
            </a:r>
          </a:p>
        </p:txBody>
      </p:sp>
      <p:pic>
        <p:nvPicPr>
          <p:cNvPr id="6" name="コンテンツ プレースホルダー 5">
            <a:extLst>
              <a:ext uri="{FF2B5EF4-FFF2-40B4-BE49-F238E27FC236}">
                <a16:creationId xmlns:a16="http://schemas.microsoft.com/office/drawing/2014/main" id="{CE0C3D34-7E7E-2A94-5E4F-47FF00BEC97A}"/>
              </a:ext>
            </a:extLst>
          </p:cNvPr>
          <p:cNvPicPr>
            <a:picLocks noGrp="1" noChangeAspect="1"/>
          </p:cNvPicPr>
          <p:nvPr>
            <p:ph idx="1"/>
          </p:nvPr>
        </p:nvPicPr>
        <p:blipFill>
          <a:blip r:embed="rId2"/>
          <a:stretch>
            <a:fillRect/>
          </a:stretch>
        </p:blipFill>
        <p:spPr>
          <a:xfrm>
            <a:off x="1435395" y="864009"/>
            <a:ext cx="6273209" cy="4656583"/>
          </a:xfrm>
        </p:spPr>
      </p:pic>
      <p:sp>
        <p:nvSpPr>
          <p:cNvPr id="4" name="スライド番号プレースホルダー 3">
            <a:extLst>
              <a:ext uri="{FF2B5EF4-FFF2-40B4-BE49-F238E27FC236}">
                <a16:creationId xmlns:a16="http://schemas.microsoft.com/office/drawing/2014/main" id="{9A68615A-8149-A685-A237-FA412FB872B8}"/>
              </a:ext>
            </a:extLst>
          </p:cNvPr>
          <p:cNvSpPr>
            <a:spLocks noGrp="1"/>
          </p:cNvSpPr>
          <p:nvPr>
            <p:ph type="sldNum" sz="quarter" idx="4"/>
          </p:nvPr>
        </p:nvSpPr>
        <p:spPr/>
        <p:txBody>
          <a:bodyPr/>
          <a:lstStyle/>
          <a:p>
            <a:fld id="{3B436069-AED8-6F41-96C9-27086F582EDC}" type="slidenum">
              <a:rPr kumimoji="1" lang="ja-JP" altLang="en-US" smtClean="0"/>
              <a:t>14</a:t>
            </a:fld>
            <a:endParaRPr kumimoji="1" lang="ja-JP" altLang="en-US"/>
          </a:p>
        </p:txBody>
      </p:sp>
      <p:sp>
        <p:nvSpPr>
          <p:cNvPr id="8" name="テキスト ボックス 7">
            <a:extLst>
              <a:ext uri="{FF2B5EF4-FFF2-40B4-BE49-F238E27FC236}">
                <a16:creationId xmlns:a16="http://schemas.microsoft.com/office/drawing/2014/main" id="{F6E57C4E-2608-48E9-118F-3126947F67BE}"/>
              </a:ext>
            </a:extLst>
          </p:cNvPr>
          <p:cNvSpPr txBox="1"/>
          <p:nvPr/>
        </p:nvSpPr>
        <p:spPr>
          <a:xfrm>
            <a:off x="184496" y="5624659"/>
            <a:ext cx="8959504" cy="369332"/>
          </a:xfrm>
          <a:prstGeom prst="rect">
            <a:avLst/>
          </a:prstGeom>
          <a:noFill/>
        </p:spPr>
        <p:txBody>
          <a:bodyPr wrap="none" rtlCol="0">
            <a:spAutoFit/>
          </a:bodyPr>
          <a:lstStyle/>
          <a:p>
            <a:r>
              <a:rPr kumimoji="1" lang="ja-JP" altLang="en-US" b="1">
                <a:solidFill>
                  <a:srgbClr val="FF0000"/>
                </a:solidFill>
              </a:rPr>
              <a:t>今の時期（</a:t>
            </a:r>
            <a:r>
              <a:rPr kumimoji="1" lang="en-US" altLang="ja-JP" b="1" dirty="0">
                <a:solidFill>
                  <a:srgbClr val="FF0000"/>
                </a:solidFill>
              </a:rPr>
              <a:t>10</a:t>
            </a:r>
            <a:r>
              <a:rPr kumimoji="1" lang="ja-JP" altLang="en-US" b="1">
                <a:solidFill>
                  <a:srgbClr val="FF0000"/>
                </a:solidFill>
              </a:rPr>
              <a:t>月）に自治体と話をしておかないと次年度の予算には間に合わない！</a:t>
            </a:r>
          </a:p>
        </p:txBody>
      </p:sp>
    </p:spTree>
    <p:extLst>
      <p:ext uri="{BB962C8B-B14F-4D97-AF65-F5344CB8AC3E}">
        <p14:creationId xmlns:p14="http://schemas.microsoft.com/office/powerpoint/2010/main" val="2857206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B8AED8-6533-F29A-DD71-7C7BCD664363}"/>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BA5D3D6C-3B81-32AF-7C04-09E2449583E8}"/>
              </a:ext>
            </a:extLst>
          </p:cNvPr>
          <p:cNvPicPr>
            <a:picLocks noGrp="1" noChangeAspect="1"/>
          </p:cNvPicPr>
          <p:nvPr>
            <p:ph idx="1"/>
          </p:nvPr>
        </p:nvPicPr>
        <p:blipFill>
          <a:blip r:embed="rId2"/>
          <a:stretch>
            <a:fillRect/>
          </a:stretch>
        </p:blipFill>
        <p:spPr>
          <a:xfrm>
            <a:off x="185118" y="906325"/>
            <a:ext cx="8454787" cy="5326038"/>
          </a:xfrm>
        </p:spPr>
      </p:pic>
      <p:sp>
        <p:nvSpPr>
          <p:cNvPr id="4" name="スライド番号プレースホルダー 3">
            <a:extLst>
              <a:ext uri="{FF2B5EF4-FFF2-40B4-BE49-F238E27FC236}">
                <a16:creationId xmlns:a16="http://schemas.microsoft.com/office/drawing/2014/main" id="{2F11240E-0FE2-82D0-940D-38F798021CC1}"/>
              </a:ext>
            </a:extLst>
          </p:cNvPr>
          <p:cNvSpPr>
            <a:spLocks noGrp="1"/>
          </p:cNvSpPr>
          <p:nvPr>
            <p:ph type="sldNum" sz="quarter" idx="4"/>
          </p:nvPr>
        </p:nvSpPr>
        <p:spPr/>
        <p:txBody>
          <a:bodyPr/>
          <a:lstStyle/>
          <a:p>
            <a:fld id="{3B436069-AED8-6F41-96C9-27086F582EDC}" type="slidenum">
              <a:rPr kumimoji="1" lang="ja-JP" altLang="en-US" smtClean="0"/>
              <a:t>15</a:t>
            </a:fld>
            <a:endParaRPr kumimoji="1" lang="ja-JP" altLang="en-US"/>
          </a:p>
        </p:txBody>
      </p:sp>
      <p:sp>
        <p:nvSpPr>
          <p:cNvPr id="7" name="角丸四角形 6">
            <a:extLst>
              <a:ext uri="{FF2B5EF4-FFF2-40B4-BE49-F238E27FC236}">
                <a16:creationId xmlns:a16="http://schemas.microsoft.com/office/drawing/2014/main" id="{568B0057-314E-353C-CA4B-070415CBFCBE}"/>
              </a:ext>
            </a:extLst>
          </p:cNvPr>
          <p:cNvSpPr/>
          <p:nvPr/>
        </p:nvSpPr>
        <p:spPr>
          <a:xfrm>
            <a:off x="2858828" y="1494880"/>
            <a:ext cx="1139013" cy="4850041"/>
          </a:xfrm>
          <a:prstGeom prst="roundRect">
            <a:avLst/>
          </a:prstGeom>
          <a:noFill/>
          <a:ln w="730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65208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7502FD-7736-9713-943B-052AC06181C6}"/>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CA4CC5C7-5A0D-47B7-064D-7110E08EAEC5}"/>
              </a:ext>
            </a:extLst>
          </p:cNvPr>
          <p:cNvSpPr>
            <a:spLocks noGrp="1"/>
          </p:cNvSpPr>
          <p:nvPr>
            <p:ph idx="1"/>
          </p:nvPr>
        </p:nvSpPr>
        <p:spPr/>
        <p:txBody>
          <a:bodyPr/>
          <a:lstStyle/>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endParaRPr lang="en-US" altLang="ja-JP" dirty="0"/>
          </a:p>
          <a:p>
            <a:pPr marL="0" indent="0" algn="ctr">
              <a:buNone/>
            </a:pPr>
            <a:r>
              <a:rPr kumimoji="1" lang="en-US" altLang="ja-JP" dirty="0"/>
              <a:t>〜</a:t>
            </a:r>
            <a:r>
              <a:rPr kumimoji="1" lang="ja-JP" altLang="en-US"/>
              <a:t>二地域居住について</a:t>
            </a:r>
            <a:r>
              <a:rPr kumimoji="1" lang="en-US" altLang="ja-JP" dirty="0"/>
              <a:t>〜</a:t>
            </a:r>
            <a:endParaRPr kumimoji="1" lang="ja-JP" altLang="en-US"/>
          </a:p>
        </p:txBody>
      </p:sp>
      <p:sp>
        <p:nvSpPr>
          <p:cNvPr id="4" name="スライド番号プレースホルダー 3">
            <a:extLst>
              <a:ext uri="{FF2B5EF4-FFF2-40B4-BE49-F238E27FC236}">
                <a16:creationId xmlns:a16="http://schemas.microsoft.com/office/drawing/2014/main" id="{61DD3DF2-B3C0-8A90-7512-85C59BEABD00}"/>
              </a:ext>
            </a:extLst>
          </p:cNvPr>
          <p:cNvSpPr>
            <a:spLocks noGrp="1"/>
          </p:cNvSpPr>
          <p:nvPr>
            <p:ph type="sldNum" sz="quarter" idx="4"/>
          </p:nvPr>
        </p:nvSpPr>
        <p:spPr/>
        <p:txBody>
          <a:bodyPr/>
          <a:lstStyle/>
          <a:p>
            <a:fld id="{3B436069-AED8-6F41-96C9-27086F582EDC}" type="slidenum">
              <a:rPr kumimoji="1" lang="ja-JP" altLang="en-US" smtClean="0"/>
              <a:t>16</a:t>
            </a:fld>
            <a:endParaRPr kumimoji="1" lang="ja-JP" altLang="en-US"/>
          </a:p>
        </p:txBody>
      </p:sp>
    </p:spTree>
    <p:extLst>
      <p:ext uri="{BB962C8B-B14F-4D97-AF65-F5344CB8AC3E}">
        <p14:creationId xmlns:p14="http://schemas.microsoft.com/office/powerpoint/2010/main" val="2743846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335042-2488-E91B-C32F-7FA6EC51AA74}"/>
              </a:ext>
            </a:extLst>
          </p:cNvPr>
          <p:cNvSpPr>
            <a:spLocks noGrp="1"/>
          </p:cNvSpPr>
          <p:nvPr>
            <p:ph type="title"/>
          </p:nvPr>
        </p:nvSpPr>
        <p:spPr/>
        <p:txBody>
          <a:bodyPr/>
          <a:lstStyle/>
          <a:p>
            <a:r>
              <a:rPr kumimoji="1" lang="ja-JP" altLang="en-US"/>
              <a:t>二地域居住とは</a:t>
            </a:r>
          </a:p>
        </p:txBody>
      </p:sp>
      <p:pic>
        <p:nvPicPr>
          <p:cNvPr id="5" name="コンテンツ プレースホルダー 4">
            <a:extLst>
              <a:ext uri="{FF2B5EF4-FFF2-40B4-BE49-F238E27FC236}">
                <a16:creationId xmlns:a16="http://schemas.microsoft.com/office/drawing/2014/main" id="{2A56D6A3-3323-83D3-0090-0B38D22248D8}"/>
              </a:ext>
            </a:extLst>
          </p:cNvPr>
          <p:cNvPicPr>
            <a:picLocks noGrp="1" noChangeAspect="1"/>
          </p:cNvPicPr>
          <p:nvPr>
            <p:ph idx="1"/>
          </p:nvPr>
        </p:nvPicPr>
        <p:blipFill>
          <a:blip r:embed="rId2"/>
          <a:stretch>
            <a:fillRect/>
          </a:stretch>
        </p:blipFill>
        <p:spPr>
          <a:xfrm>
            <a:off x="362918" y="875071"/>
            <a:ext cx="8418164" cy="3851565"/>
          </a:xfrm>
        </p:spPr>
      </p:pic>
      <p:sp>
        <p:nvSpPr>
          <p:cNvPr id="7" name="テキスト ボックス 6">
            <a:extLst>
              <a:ext uri="{FF2B5EF4-FFF2-40B4-BE49-F238E27FC236}">
                <a16:creationId xmlns:a16="http://schemas.microsoft.com/office/drawing/2014/main" id="{D544D594-1413-FC1A-0930-163D2E7BB02B}"/>
              </a:ext>
            </a:extLst>
          </p:cNvPr>
          <p:cNvSpPr txBox="1"/>
          <p:nvPr/>
        </p:nvSpPr>
        <p:spPr>
          <a:xfrm>
            <a:off x="497006" y="4890926"/>
            <a:ext cx="8149988" cy="1477328"/>
          </a:xfrm>
          <a:prstGeom prst="rect">
            <a:avLst/>
          </a:prstGeom>
          <a:noFill/>
        </p:spPr>
        <p:txBody>
          <a:bodyPr wrap="none" rtlCol="0">
            <a:spAutoFit/>
          </a:bodyPr>
          <a:lstStyle/>
          <a:p>
            <a:pPr algn="ctr"/>
            <a:r>
              <a:rPr kumimoji="1" lang="ja-JP" altLang="en-US"/>
              <a:t>都市部と地方部に</a:t>
            </a:r>
            <a:r>
              <a:rPr kumimoji="1" lang="en-US" altLang="ja-JP" dirty="0"/>
              <a:t>2</a:t>
            </a:r>
            <a:r>
              <a:rPr kumimoji="1" lang="ja-JP" altLang="en-US"/>
              <a:t>つの拠点をもち、定期的に地方部でのんびり過ごしたり、</a:t>
            </a:r>
            <a:endParaRPr kumimoji="1" lang="en-US" altLang="ja-JP" dirty="0"/>
          </a:p>
          <a:p>
            <a:pPr algn="ctr"/>
            <a:r>
              <a:rPr kumimoji="1" lang="ja-JP" altLang="en-US"/>
              <a:t>仕事をしたりする新しいライフスタイルの</a:t>
            </a:r>
            <a:r>
              <a:rPr kumimoji="1" lang="en-US" altLang="ja-JP" dirty="0"/>
              <a:t>1</a:t>
            </a:r>
            <a:r>
              <a:rPr kumimoji="1" lang="ja-JP" altLang="en-US"/>
              <a:t>つです。</a:t>
            </a:r>
            <a:endParaRPr kumimoji="1" lang="en-US" altLang="ja-JP" dirty="0"/>
          </a:p>
          <a:p>
            <a:pPr algn="ctr"/>
            <a:r>
              <a:rPr kumimoji="1" lang="ja-JP" altLang="en-US"/>
              <a:t>例えば代表的な例で言うと、</a:t>
            </a:r>
            <a:endParaRPr kumimoji="1" lang="en-US" altLang="ja-JP" dirty="0"/>
          </a:p>
          <a:p>
            <a:pPr algn="ctr"/>
            <a:r>
              <a:rPr kumimoji="1" lang="ja-JP" altLang="en-US"/>
              <a:t>平日は都市部で暮らし、仕事をし、週末などの休みを活用して</a:t>
            </a:r>
            <a:endParaRPr kumimoji="1" lang="en-US" altLang="ja-JP" dirty="0"/>
          </a:p>
          <a:p>
            <a:pPr algn="ctr"/>
            <a:r>
              <a:rPr kumimoji="1" lang="ja-JP" altLang="en-US"/>
              <a:t>地方部でゆとりある生活を過ごすような生活スタイルがあります</a:t>
            </a:r>
            <a:endParaRPr kumimoji="1" lang="en-US" altLang="ja-JP" dirty="0"/>
          </a:p>
        </p:txBody>
      </p:sp>
    </p:spTree>
    <p:extLst>
      <p:ext uri="{BB962C8B-B14F-4D97-AF65-F5344CB8AC3E}">
        <p14:creationId xmlns:p14="http://schemas.microsoft.com/office/powerpoint/2010/main" val="2705668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737098-5BD6-1E61-61C9-31A4CBD377F5}"/>
              </a:ext>
            </a:extLst>
          </p:cNvPr>
          <p:cNvSpPr>
            <a:spLocks noGrp="1"/>
          </p:cNvSpPr>
          <p:nvPr>
            <p:ph type="title"/>
          </p:nvPr>
        </p:nvSpPr>
        <p:spPr/>
        <p:txBody>
          <a:bodyPr/>
          <a:lstStyle/>
          <a:p>
            <a:r>
              <a:rPr kumimoji="1" lang="ja-JP" altLang="en-US"/>
              <a:t>二地域居住のメリット</a:t>
            </a:r>
          </a:p>
        </p:txBody>
      </p:sp>
      <p:pic>
        <p:nvPicPr>
          <p:cNvPr id="5" name="コンテンツ プレースホルダー 4">
            <a:extLst>
              <a:ext uri="{FF2B5EF4-FFF2-40B4-BE49-F238E27FC236}">
                <a16:creationId xmlns:a16="http://schemas.microsoft.com/office/drawing/2014/main" id="{FC156782-11C8-8745-A86A-1D837B1C6A83}"/>
              </a:ext>
            </a:extLst>
          </p:cNvPr>
          <p:cNvPicPr>
            <a:picLocks noGrp="1" noChangeAspect="1"/>
          </p:cNvPicPr>
          <p:nvPr>
            <p:ph idx="1"/>
          </p:nvPr>
        </p:nvPicPr>
        <p:blipFill>
          <a:blip r:embed="rId2"/>
          <a:stretch>
            <a:fillRect/>
          </a:stretch>
        </p:blipFill>
        <p:spPr>
          <a:xfrm>
            <a:off x="1095320" y="795696"/>
            <a:ext cx="6953360" cy="4824992"/>
          </a:xfrm>
        </p:spPr>
      </p:pic>
    </p:spTree>
    <p:extLst>
      <p:ext uri="{BB962C8B-B14F-4D97-AF65-F5344CB8AC3E}">
        <p14:creationId xmlns:p14="http://schemas.microsoft.com/office/powerpoint/2010/main" val="116679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3746F9-986E-D689-DBEE-9516B2EA07C9}"/>
              </a:ext>
            </a:extLst>
          </p:cNvPr>
          <p:cNvSpPr>
            <a:spLocks noGrp="1"/>
          </p:cNvSpPr>
          <p:nvPr>
            <p:ph type="title"/>
          </p:nvPr>
        </p:nvSpPr>
        <p:spPr/>
        <p:txBody>
          <a:bodyPr/>
          <a:lstStyle/>
          <a:p>
            <a:r>
              <a:rPr kumimoji="1" lang="ja-JP" altLang="en-US"/>
              <a:t>（参考データ）</a:t>
            </a:r>
          </a:p>
        </p:txBody>
      </p:sp>
      <p:pic>
        <p:nvPicPr>
          <p:cNvPr id="5" name="コンテンツ プレースホルダー 4">
            <a:extLst>
              <a:ext uri="{FF2B5EF4-FFF2-40B4-BE49-F238E27FC236}">
                <a16:creationId xmlns:a16="http://schemas.microsoft.com/office/drawing/2014/main" id="{7F5D0DFD-FCAD-9DA8-D326-D8E5B92AC020}"/>
              </a:ext>
            </a:extLst>
          </p:cNvPr>
          <p:cNvPicPr>
            <a:picLocks noGrp="1" noChangeAspect="1"/>
          </p:cNvPicPr>
          <p:nvPr>
            <p:ph idx="1"/>
          </p:nvPr>
        </p:nvPicPr>
        <p:blipFill>
          <a:blip r:embed="rId2"/>
          <a:stretch>
            <a:fillRect/>
          </a:stretch>
        </p:blipFill>
        <p:spPr>
          <a:xfrm>
            <a:off x="628650" y="1768390"/>
            <a:ext cx="7886700" cy="3321219"/>
          </a:xfrm>
        </p:spPr>
      </p:pic>
    </p:spTree>
    <p:extLst>
      <p:ext uri="{BB962C8B-B14F-4D97-AF65-F5344CB8AC3E}">
        <p14:creationId xmlns:p14="http://schemas.microsoft.com/office/powerpoint/2010/main" val="2502271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CE6C88-715C-301A-9B87-195EC56BB42C}"/>
              </a:ext>
            </a:extLst>
          </p:cNvPr>
          <p:cNvSpPr>
            <a:spLocks noGrp="1"/>
          </p:cNvSpPr>
          <p:nvPr>
            <p:ph type="title"/>
          </p:nvPr>
        </p:nvSpPr>
        <p:spPr/>
        <p:txBody>
          <a:bodyPr/>
          <a:lstStyle/>
          <a:p>
            <a:r>
              <a:rPr kumimoji="1" lang="ja-JP" altLang="en-US"/>
              <a:t>（参考データ）</a:t>
            </a:r>
          </a:p>
        </p:txBody>
      </p:sp>
      <p:pic>
        <p:nvPicPr>
          <p:cNvPr id="5" name="コンテンツ プレースホルダー 4">
            <a:extLst>
              <a:ext uri="{FF2B5EF4-FFF2-40B4-BE49-F238E27FC236}">
                <a16:creationId xmlns:a16="http://schemas.microsoft.com/office/drawing/2014/main" id="{BB33E0DF-E66B-3241-CADA-B6E7641382F7}"/>
              </a:ext>
            </a:extLst>
          </p:cNvPr>
          <p:cNvPicPr>
            <a:picLocks noGrp="1" noChangeAspect="1"/>
          </p:cNvPicPr>
          <p:nvPr>
            <p:ph idx="1"/>
          </p:nvPr>
        </p:nvPicPr>
        <p:blipFill>
          <a:blip r:embed="rId2"/>
          <a:stretch>
            <a:fillRect/>
          </a:stretch>
        </p:blipFill>
        <p:spPr>
          <a:xfrm>
            <a:off x="748323" y="938059"/>
            <a:ext cx="7647353" cy="5187950"/>
          </a:xfrm>
        </p:spPr>
      </p:pic>
    </p:spTree>
    <p:extLst>
      <p:ext uri="{BB962C8B-B14F-4D97-AF65-F5344CB8AC3E}">
        <p14:creationId xmlns:p14="http://schemas.microsoft.com/office/powerpoint/2010/main" val="3804961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666AE5-AA44-9F6E-0FF9-BE9BA78112CC}"/>
              </a:ext>
            </a:extLst>
          </p:cNvPr>
          <p:cNvSpPr>
            <a:spLocks noGrp="1"/>
          </p:cNvSpPr>
          <p:nvPr>
            <p:ph type="title"/>
          </p:nvPr>
        </p:nvSpPr>
        <p:spPr/>
        <p:txBody>
          <a:bodyPr/>
          <a:lstStyle/>
          <a:p>
            <a:r>
              <a:rPr kumimoji="1" lang="ja-JP" altLang="en-US"/>
              <a:t>（参考データ）</a:t>
            </a:r>
          </a:p>
        </p:txBody>
      </p:sp>
      <p:pic>
        <p:nvPicPr>
          <p:cNvPr id="5" name="コンテンツ プレースホルダー 4">
            <a:extLst>
              <a:ext uri="{FF2B5EF4-FFF2-40B4-BE49-F238E27FC236}">
                <a16:creationId xmlns:a16="http://schemas.microsoft.com/office/drawing/2014/main" id="{E3ABEA15-D10D-CBAE-E753-CADFFD840B52}"/>
              </a:ext>
            </a:extLst>
          </p:cNvPr>
          <p:cNvPicPr>
            <a:picLocks noGrp="1" noChangeAspect="1"/>
          </p:cNvPicPr>
          <p:nvPr>
            <p:ph idx="1"/>
          </p:nvPr>
        </p:nvPicPr>
        <p:blipFill>
          <a:blip r:embed="rId2"/>
          <a:stretch>
            <a:fillRect/>
          </a:stretch>
        </p:blipFill>
        <p:spPr>
          <a:xfrm>
            <a:off x="776335" y="904106"/>
            <a:ext cx="7591329" cy="5364419"/>
          </a:xfrm>
        </p:spPr>
      </p:pic>
    </p:spTree>
    <p:extLst>
      <p:ext uri="{BB962C8B-B14F-4D97-AF65-F5344CB8AC3E}">
        <p14:creationId xmlns:p14="http://schemas.microsoft.com/office/powerpoint/2010/main" val="3862427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A90AC8-3A96-EF35-C828-8DA338F5ADE7}"/>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5E5F4E6E-297A-FBC8-2A61-F8E523B2378A}"/>
              </a:ext>
            </a:extLst>
          </p:cNvPr>
          <p:cNvPicPr>
            <a:picLocks noGrp="1" noChangeAspect="1"/>
          </p:cNvPicPr>
          <p:nvPr>
            <p:ph idx="1"/>
          </p:nvPr>
        </p:nvPicPr>
        <p:blipFill>
          <a:blip r:embed="rId2"/>
          <a:stretch>
            <a:fillRect/>
          </a:stretch>
        </p:blipFill>
        <p:spPr>
          <a:xfrm>
            <a:off x="152401" y="1175449"/>
            <a:ext cx="3909234" cy="5531567"/>
          </a:xfrm>
        </p:spPr>
      </p:pic>
      <p:pic>
        <p:nvPicPr>
          <p:cNvPr id="7" name="図 6">
            <a:extLst>
              <a:ext uri="{FF2B5EF4-FFF2-40B4-BE49-F238E27FC236}">
                <a16:creationId xmlns:a16="http://schemas.microsoft.com/office/drawing/2014/main" id="{A7E11977-1C9C-7A27-830B-A698C41BD057}"/>
              </a:ext>
            </a:extLst>
          </p:cNvPr>
          <p:cNvPicPr>
            <a:picLocks noChangeAspect="1"/>
          </p:cNvPicPr>
          <p:nvPr/>
        </p:nvPicPr>
        <p:blipFill>
          <a:blip r:embed="rId3"/>
          <a:stretch>
            <a:fillRect/>
          </a:stretch>
        </p:blipFill>
        <p:spPr>
          <a:xfrm>
            <a:off x="4218584" y="329919"/>
            <a:ext cx="4773015" cy="6754418"/>
          </a:xfrm>
          <a:prstGeom prst="rect">
            <a:avLst/>
          </a:prstGeom>
        </p:spPr>
      </p:pic>
    </p:spTree>
    <p:extLst>
      <p:ext uri="{BB962C8B-B14F-4D97-AF65-F5344CB8AC3E}">
        <p14:creationId xmlns:p14="http://schemas.microsoft.com/office/powerpoint/2010/main" val="1708171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52D760-10F5-4548-AC33-ABB4B04B7BF5}"/>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598EB6E4-FEEF-A67D-3622-0FBC4C56502E}"/>
              </a:ext>
            </a:extLst>
          </p:cNvPr>
          <p:cNvSpPr>
            <a:spLocks noGrp="1"/>
          </p:cNvSpPr>
          <p:nvPr>
            <p:ph idx="1"/>
          </p:nvPr>
        </p:nvSpPr>
        <p:spPr/>
        <p:txBody>
          <a:bodyPr>
            <a:normAutofit/>
          </a:bodyPr>
          <a:lstStyle/>
          <a:p>
            <a:pPr marL="0" indent="0">
              <a:buNone/>
            </a:pPr>
            <a:r>
              <a:rPr kumimoji="1" lang="ja-JP" altLang="en-US" sz="2000">
                <a:latin typeface="+mn-ea"/>
                <a:ea typeface="+mn-ea"/>
              </a:rPr>
              <a:t>令和</a:t>
            </a:r>
            <a:r>
              <a:rPr kumimoji="1" lang="en-US" altLang="ja-JP" sz="2000" dirty="0">
                <a:latin typeface="+mn-ea"/>
                <a:ea typeface="+mn-ea"/>
              </a:rPr>
              <a:t>6</a:t>
            </a:r>
            <a:r>
              <a:rPr kumimoji="1" lang="ja-JP" altLang="en-US" sz="2000">
                <a:latin typeface="+mn-ea"/>
                <a:ea typeface="+mn-ea"/>
              </a:rPr>
              <a:t>年</a:t>
            </a:r>
            <a:r>
              <a:rPr kumimoji="1" lang="en-US" altLang="ja-JP" sz="2000" dirty="0">
                <a:latin typeface="+mn-ea"/>
                <a:ea typeface="+mn-ea"/>
              </a:rPr>
              <a:t>2</a:t>
            </a:r>
            <a:r>
              <a:rPr kumimoji="1" lang="ja-JP" altLang="en-US" sz="2000">
                <a:latin typeface="+mn-ea"/>
                <a:ea typeface="+mn-ea"/>
              </a:rPr>
              <a:t>月に「広域的地域活性化のための基盤整備に関する法律の一部を改正する法律案」が閣議決定され、今後、ますます「二地域居住」が促進される動きが加速されます。</a:t>
            </a:r>
            <a:endParaRPr kumimoji="1" lang="en-US" altLang="ja-JP" sz="2000" dirty="0">
              <a:latin typeface="+mn-ea"/>
              <a:ea typeface="+mn-ea"/>
            </a:endParaRPr>
          </a:p>
          <a:p>
            <a:pPr marL="0" indent="0">
              <a:buNone/>
            </a:pPr>
            <a:endParaRPr lang="en-US" altLang="ja-JP" sz="2000" dirty="0">
              <a:latin typeface="+mn-ea"/>
              <a:ea typeface="+mn-ea"/>
            </a:endParaRPr>
          </a:p>
          <a:p>
            <a:pPr marL="0" indent="0">
              <a:buNone/>
            </a:pPr>
            <a:r>
              <a:rPr kumimoji="1" lang="ja-JP" altLang="en-US" sz="2000">
                <a:latin typeface="+mn-ea"/>
                <a:ea typeface="+mn-ea"/>
              </a:rPr>
              <a:t>その中で、特定居住支援法人（二地域居住等支援法人）を指定し、地域への二地域居住を希望する方を対象としたサポートを充実させていく体制を整え始めます。</a:t>
            </a:r>
          </a:p>
        </p:txBody>
      </p:sp>
      <p:pic>
        <p:nvPicPr>
          <p:cNvPr id="5" name="図 4">
            <a:extLst>
              <a:ext uri="{FF2B5EF4-FFF2-40B4-BE49-F238E27FC236}">
                <a16:creationId xmlns:a16="http://schemas.microsoft.com/office/drawing/2014/main" id="{FC6DBF1C-F2AB-073B-47EF-249E784229A2}"/>
              </a:ext>
            </a:extLst>
          </p:cNvPr>
          <p:cNvPicPr>
            <a:picLocks noChangeAspect="1"/>
          </p:cNvPicPr>
          <p:nvPr/>
        </p:nvPicPr>
        <p:blipFill>
          <a:blip r:embed="rId2"/>
          <a:stretch>
            <a:fillRect/>
          </a:stretch>
        </p:blipFill>
        <p:spPr>
          <a:xfrm>
            <a:off x="1208994" y="3695700"/>
            <a:ext cx="6677706" cy="1488948"/>
          </a:xfrm>
          <a:prstGeom prst="rect">
            <a:avLst/>
          </a:prstGeom>
        </p:spPr>
      </p:pic>
      <p:sp>
        <p:nvSpPr>
          <p:cNvPr id="6" name="角丸四角形 5">
            <a:extLst>
              <a:ext uri="{FF2B5EF4-FFF2-40B4-BE49-F238E27FC236}">
                <a16:creationId xmlns:a16="http://schemas.microsoft.com/office/drawing/2014/main" id="{F45B1272-BB2F-84DA-9F23-544BD27DB277}"/>
              </a:ext>
            </a:extLst>
          </p:cNvPr>
          <p:cNvSpPr/>
          <p:nvPr/>
        </p:nvSpPr>
        <p:spPr>
          <a:xfrm>
            <a:off x="2359152" y="3877056"/>
            <a:ext cx="1810512" cy="219456"/>
          </a:xfrm>
          <a:prstGeom prst="roundRect">
            <a:avLst/>
          </a:prstGeom>
          <a:noFill/>
          <a:ln w="4762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99976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7DF42D-47D3-9296-9483-66A963CD4EFD}"/>
              </a:ext>
            </a:extLst>
          </p:cNvPr>
          <p:cNvSpPr>
            <a:spLocks noGrp="1"/>
          </p:cNvSpPr>
          <p:nvPr>
            <p:ph type="title"/>
          </p:nvPr>
        </p:nvSpPr>
        <p:spPr/>
        <p:txBody>
          <a:bodyPr/>
          <a:lstStyle/>
          <a:p>
            <a:r>
              <a:rPr kumimoji="1" lang="ja-JP" altLang="en-US"/>
              <a:t>今後の流れ</a:t>
            </a:r>
          </a:p>
        </p:txBody>
      </p:sp>
      <p:sp>
        <p:nvSpPr>
          <p:cNvPr id="3" name="コンテンツ プレースホルダー 2">
            <a:extLst>
              <a:ext uri="{FF2B5EF4-FFF2-40B4-BE49-F238E27FC236}">
                <a16:creationId xmlns:a16="http://schemas.microsoft.com/office/drawing/2014/main" id="{F275CE49-26FC-568D-2BE0-BDABC9D48F4F}"/>
              </a:ext>
            </a:extLst>
          </p:cNvPr>
          <p:cNvSpPr>
            <a:spLocks noGrp="1"/>
          </p:cNvSpPr>
          <p:nvPr>
            <p:ph idx="1"/>
          </p:nvPr>
        </p:nvSpPr>
        <p:spPr>
          <a:xfrm>
            <a:off x="547169" y="1024465"/>
            <a:ext cx="8358034" cy="5187026"/>
          </a:xfrm>
        </p:spPr>
        <p:txBody>
          <a:bodyPr>
            <a:normAutofit/>
          </a:bodyPr>
          <a:lstStyle/>
          <a:p>
            <a:pPr marL="0" indent="0">
              <a:buNone/>
            </a:pPr>
            <a:r>
              <a:rPr kumimoji="1" lang="ja-JP" altLang="en-US" sz="2000"/>
              <a:t>現在、</a:t>
            </a:r>
            <a:r>
              <a:rPr lang="ja-JP" altLang="en-US" sz="2000"/>
              <a:t>改正法案</a:t>
            </a:r>
            <a:r>
              <a:rPr kumimoji="1" lang="ja-JP" altLang="en-US" sz="2000"/>
              <a:t>が閣議決定済み（令和</a:t>
            </a:r>
            <a:r>
              <a:rPr kumimoji="1" lang="en-US" altLang="ja-JP" sz="2000" dirty="0"/>
              <a:t>6</a:t>
            </a:r>
            <a:r>
              <a:rPr kumimoji="1" lang="ja-JP" altLang="en-US" sz="2000"/>
              <a:t>年</a:t>
            </a:r>
            <a:r>
              <a:rPr kumimoji="1" lang="en-US" altLang="ja-JP" sz="2000" dirty="0"/>
              <a:t>2</a:t>
            </a:r>
            <a:r>
              <a:rPr kumimoji="1" lang="ja-JP" altLang="en-US" sz="2000"/>
              <a:t>月）</a:t>
            </a:r>
            <a:endParaRPr kumimoji="1" lang="en-US" altLang="ja-JP" sz="2000" dirty="0"/>
          </a:p>
          <a:p>
            <a:pPr marL="0" indent="0">
              <a:buNone/>
            </a:pPr>
            <a:endParaRPr lang="en-US" altLang="ja-JP" sz="2000" dirty="0"/>
          </a:p>
          <a:p>
            <a:pPr marL="0" indent="0">
              <a:buNone/>
            </a:pPr>
            <a:r>
              <a:rPr kumimoji="1" lang="en-US" altLang="ja-JP" sz="2000" dirty="0"/>
              <a:t>4</a:t>
            </a:r>
            <a:r>
              <a:rPr kumimoji="1" lang="ja-JP" altLang="en-US" sz="2000"/>
              <a:t>月に衆参議院にてに可決され、</a:t>
            </a:r>
            <a:r>
              <a:rPr kumimoji="1" lang="en-US" altLang="ja-JP" sz="2000" dirty="0"/>
              <a:t>5</a:t>
            </a:r>
            <a:r>
              <a:rPr kumimoji="1" lang="ja-JP" altLang="en-US" sz="2000"/>
              <a:t>月</a:t>
            </a:r>
            <a:r>
              <a:rPr kumimoji="1" lang="en-US" altLang="ja-JP" sz="2000" dirty="0"/>
              <a:t>22</a:t>
            </a:r>
            <a:r>
              <a:rPr kumimoji="1" lang="ja-JP" altLang="en-US" sz="2000"/>
              <a:t>日の交付が決定</a:t>
            </a:r>
            <a:endParaRPr kumimoji="1" lang="en-US" altLang="ja-JP" sz="2000" dirty="0"/>
          </a:p>
          <a:p>
            <a:pPr marL="0" indent="0">
              <a:buNone/>
            </a:pPr>
            <a:endParaRPr lang="en-US" altLang="ja-JP" sz="2000" dirty="0"/>
          </a:p>
          <a:p>
            <a:pPr marL="0" indent="0">
              <a:buNone/>
            </a:pPr>
            <a:r>
              <a:rPr kumimoji="1" lang="en-US" altLang="ja-JP" sz="2000" dirty="0"/>
              <a:t>6</a:t>
            </a:r>
            <a:r>
              <a:rPr kumimoji="1" lang="ja-JP" altLang="en-US" sz="2000"/>
              <a:t>ヶ月以内の施行のため、今年の</a:t>
            </a:r>
            <a:r>
              <a:rPr kumimoji="1" lang="en-US" altLang="ja-JP" sz="2000" dirty="0"/>
              <a:t>11</a:t>
            </a:r>
            <a:r>
              <a:rPr kumimoji="1" lang="ja-JP" altLang="en-US" sz="2000"/>
              <a:t>月</a:t>
            </a:r>
            <a:r>
              <a:rPr kumimoji="1" lang="en-US" altLang="ja-JP" sz="2000" dirty="0"/>
              <a:t>21</a:t>
            </a:r>
            <a:r>
              <a:rPr kumimoji="1" lang="ja-JP" altLang="en-US" sz="2000"/>
              <a:t>日に施行される見込み。</a:t>
            </a:r>
            <a:endParaRPr kumimoji="1" lang="en-US" altLang="ja-JP" sz="2000" dirty="0"/>
          </a:p>
          <a:p>
            <a:pPr marL="0" indent="0">
              <a:buNone/>
            </a:pPr>
            <a:endParaRPr kumimoji="1" lang="en-US" altLang="ja-JP" sz="2000" dirty="0"/>
          </a:p>
          <a:p>
            <a:pPr marL="0" indent="0" algn="ctr">
              <a:buNone/>
            </a:pPr>
            <a:r>
              <a:rPr lang="ja-JP" altLang="en-US" sz="2400" b="1">
                <a:solidFill>
                  <a:srgbClr val="FF0000"/>
                </a:solidFill>
              </a:rPr>
              <a:t>空家等管理活用支援法人と同様、早めに知っておき、</a:t>
            </a:r>
            <a:endParaRPr lang="en-US" altLang="ja-JP" sz="2400" b="1" dirty="0">
              <a:solidFill>
                <a:srgbClr val="FF0000"/>
              </a:solidFill>
            </a:endParaRPr>
          </a:p>
          <a:p>
            <a:pPr marL="0" indent="0" algn="ctr">
              <a:buNone/>
            </a:pPr>
            <a:r>
              <a:rPr kumimoji="1" lang="ja-JP" altLang="en-US" sz="2400" b="1">
                <a:solidFill>
                  <a:srgbClr val="FF0000"/>
                </a:solidFill>
              </a:rPr>
              <a:t>指定に向けて準備をすることが重要</a:t>
            </a:r>
            <a:endParaRPr kumimoji="1" lang="en-US" altLang="ja-JP" sz="2400" b="1" dirty="0">
              <a:solidFill>
                <a:srgbClr val="FF0000"/>
              </a:solidFill>
            </a:endParaRPr>
          </a:p>
          <a:p>
            <a:pPr marL="0" indent="0" algn="ctr">
              <a:buNone/>
            </a:pPr>
            <a:endParaRPr lang="en-US" altLang="ja-JP" sz="2400" b="1" dirty="0">
              <a:solidFill>
                <a:srgbClr val="FF0000"/>
              </a:solidFill>
            </a:endParaRPr>
          </a:p>
          <a:p>
            <a:pPr marL="0" indent="0" algn="ctr">
              <a:buNone/>
            </a:pPr>
            <a:r>
              <a:rPr lang="ja-JP" altLang="en-US" sz="2400" b="1">
                <a:solidFill>
                  <a:srgbClr val="FF0000"/>
                </a:solidFill>
              </a:rPr>
              <a:t>今、空家等管理活用支援法人に指定されている支部は、</a:t>
            </a:r>
            <a:endParaRPr lang="en-US" altLang="ja-JP" sz="2400" b="1" dirty="0">
              <a:solidFill>
                <a:srgbClr val="FF0000"/>
              </a:solidFill>
            </a:endParaRPr>
          </a:p>
          <a:p>
            <a:pPr marL="0" indent="0" algn="ctr">
              <a:buNone/>
            </a:pPr>
            <a:r>
              <a:rPr lang="ja-JP" altLang="en-US" sz="2400" b="1">
                <a:solidFill>
                  <a:srgbClr val="FF0000"/>
                </a:solidFill>
              </a:rPr>
              <a:t>どこも改正空家法が施行される前（公布後）から</a:t>
            </a:r>
            <a:endParaRPr lang="en-US" altLang="ja-JP" sz="2400" b="1" dirty="0">
              <a:solidFill>
                <a:srgbClr val="FF0000"/>
              </a:solidFill>
            </a:endParaRPr>
          </a:p>
          <a:p>
            <a:pPr marL="0" indent="0" algn="ctr">
              <a:buNone/>
            </a:pPr>
            <a:r>
              <a:rPr lang="ja-JP" altLang="en-US" sz="2400" b="1">
                <a:solidFill>
                  <a:srgbClr val="FF0000"/>
                </a:solidFill>
              </a:rPr>
              <a:t>自治体に積極的に話をしていた支部です！！</a:t>
            </a:r>
            <a:endParaRPr lang="en-US" altLang="ja-JP" sz="2400" b="1" dirty="0">
              <a:solidFill>
                <a:srgbClr val="FF0000"/>
              </a:solidFill>
            </a:endParaRPr>
          </a:p>
        </p:txBody>
      </p:sp>
    </p:spTree>
    <p:extLst>
      <p:ext uri="{BB962C8B-B14F-4D97-AF65-F5344CB8AC3E}">
        <p14:creationId xmlns:p14="http://schemas.microsoft.com/office/powerpoint/2010/main" val="38795231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3863</TotalTime>
  <Words>467</Words>
  <Application>Microsoft Macintosh PowerPoint</Application>
  <PresentationFormat>画面に合わせる (4:3)</PresentationFormat>
  <Paragraphs>61</Paragraphs>
  <Slides>24</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24</vt:i4>
      </vt:variant>
    </vt:vector>
  </HeadingPairs>
  <TitlesOfParts>
    <vt:vector size="30" baseType="lpstr">
      <vt:lpstr>ＭＳ ゴシック</vt:lpstr>
      <vt:lpstr>游ゴシック</vt:lpstr>
      <vt:lpstr>Arial</vt:lpstr>
      <vt:lpstr>Calibri</vt:lpstr>
      <vt:lpstr>Calibri Light</vt:lpstr>
      <vt:lpstr>Office テーマ</vt:lpstr>
      <vt:lpstr> 一般社団法人 全国空き家アドバイザー協議会　　　○○県○○支部  令和６年１０月度例会 学習プログラム用 （過去の例会資料も参考にしてください）</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国の予算編成スケジュール</vt:lpstr>
      <vt:lpstr>自治体予算編成のスケジュール</vt:lpstr>
      <vt:lpstr>PowerPoint プレゼンテーション</vt:lpstr>
      <vt:lpstr>PowerPoint プレゼンテーション</vt:lpstr>
      <vt:lpstr>二地域居住とは</vt:lpstr>
      <vt:lpstr>二地域居住のメリット</vt:lpstr>
      <vt:lpstr>（参考データ）</vt:lpstr>
      <vt:lpstr>（参考データ）</vt:lpstr>
      <vt:lpstr>（参考データ）</vt:lpstr>
      <vt:lpstr>PowerPoint プレゼンテーション</vt:lpstr>
      <vt:lpstr>PowerPoint プレゼンテーション</vt:lpstr>
      <vt:lpstr>今後の流れ</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46</cp:revision>
  <dcterms:created xsi:type="dcterms:W3CDTF">2021-02-04T05:15:42Z</dcterms:created>
  <dcterms:modified xsi:type="dcterms:W3CDTF">2024-09-29T23:46:35Z</dcterms:modified>
</cp:coreProperties>
</file>