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7"/>
  </p:notesMasterIdLst>
  <p:handoutMasterIdLst>
    <p:handoutMasterId r:id="rId18"/>
  </p:handoutMasterIdLst>
  <p:sldIdLst>
    <p:sldId id="1874" r:id="rId2"/>
    <p:sldId id="1876" r:id="rId3"/>
    <p:sldId id="1878" r:id="rId4"/>
    <p:sldId id="1879" r:id="rId5"/>
    <p:sldId id="1880" r:id="rId6"/>
    <p:sldId id="1881" r:id="rId7"/>
    <p:sldId id="1882" r:id="rId8"/>
    <p:sldId id="1883" r:id="rId9"/>
    <p:sldId id="1884" r:id="rId10"/>
    <p:sldId id="1885" r:id="rId11"/>
    <p:sldId id="1886" r:id="rId12"/>
    <p:sldId id="1887" r:id="rId13"/>
    <p:sldId id="1888" r:id="rId14"/>
    <p:sldId id="1889" r:id="rId15"/>
    <p:sldId id="1890"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1"/>
    <p:restoredTop sz="95273"/>
  </p:normalViewPr>
  <p:slideViewPr>
    <p:cSldViewPr snapToGrid="0" snapToObjects="1">
      <p:cViewPr varScale="1">
        <p:scale>
          <a:sx n="120" d="100"/>
          <a:sy n="120" d="100"/>
        </p:scale>
        <p:origin x="150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2024/10/31</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2024/10/31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令和６年</a:t>
            </a:r>
            <a:r>
              <a:rPr lang="ja-JP" altLang="en-US" sz="3200"/>
              <a:t>１１</a:t>
            </a:r>
            <a:r>
              <a:rPr kumimoji="1" lang="ja-JP" altLang="en-US" sz="3200"/>
              <a:t>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ja-JP" altLang="en-US" sz="2000" u="sng"/>
              <a:t>改正広域的地域活性化のための基盤整備に関する法律施行</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D29F16-C957-2B83-952F-4D10486BA09A}"/>
              </a:ext>
            </a:extLst>
          </p:cNvPr>
          <p:cNvSpPr>
            <a:spLocks noGrp="1"/>
          </p:cNvSpPr>
          <p:nvPr>
            <p:ph type="title"/>
          </p:nvPr>
        </p:nvSpPr>
        <p:spPr/>
        <p:txBody>
          <a:bodyPr/>
          <a:lstStyle/>
          <a:p>
            <a:r>
              <a:rPr kumimoji="1" lang="ja-JP" altLang="en-US"/>
              <a:t>改正法の施行日が決定！</a:t>
            </a:r>
          </a:p>
        </p:txBody>
      </p:sp>
      <p:sp>
        <p:nvSpPr>
          <p:cNvPr id="3" name="コンテンツ プレースホルダー 2">
            <a:extLst>
              <a:ext uri="{FF2B5EF4-FFF2-40B4-BE49-F238E27FC236}">
                <a16:creationId xmlns:a16="http://schemas.microsoft.com/office/drawing/2014/main" id="{E97F9476-C0A3-3F16-6E2D-BB872B896189}"/>
              </a:ext>
            </a:extLst>
          </p:cNvPr>
          <p:cNvSpPr>
            <a:spLocks noGrp="1"/>
          </p:cNvSpPr>
          <p:nvPr>
            <p:ph idx="1"/>
          </p:nvPr>
        </p:nvSpPr>
        <p:spPr/>
        <p:txBody>
          <a:bodyPr/>
          <a:lstStyle/>
          <a:p>
            <a:pPr marL="0" indent="0">
              <a:buNone/>
            </a:pPr>
            <a:endParaRPr kumimoji="1" lang="en-US" altLang="ja-JP" sz="2000" dirty="0"/>
          </a:p>
          <a:p>
            <a:pPr marL="0" indent="0">
              <a:buNone/>
            </a:pPr>
            <a:r>
              <a:rPr kumimoji="1" lang="ja-JP" altLang="en-US" sz="2000">
                <a:solidFill>
                  <a:srgbClr val="FF0000"/>
                </a:solidFill>
              </a:rPr>
              <a:t>改正広域的地域活性化のための基盤整備に関する法律が令和６年１１月１日から施行されることが決定いたしました。</a:t>
            </a:r>
            <a:endParaRPr kumimoji="1" lang="en-US" altLang="ja-JP" sz="2000" dirty="0">
              <a:solidFill>
                <a:srgbClr val="FF0000"/>
              </a:solidFill>
            </a:endParaRPr>
          </a:p>
          <a:p>
            <a:pPr marL="0" indent="0">
              <a:buNone/>
            </a:pPr>
            <a:endParaRPr lang="en-US" altLang="ja-JP" dirty="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1FE7FE46-43CB-6B03-AF37-EA0A54CEF93F}"/>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pic>
        <p:nvPicPr>
          <p:cNvPr id="6" name="図 5">
            <a:extLst>
              <a:ext uri="{FF2B5EF4-FFF2-40B4-BE49-F238E27FC236}">
                <a16:creationId xmlns:a16="http://schemas.microsoft.com/office/drawing/2014/main" id="{3A940EAB-902B-4A37-98E0-D8ACA5780F75}"/>
              </a:ext>
            </a:extLst>
          </p:cNvPr>
          <p:cNvPicPr>
            <a:picLocks noChangeAspect="1"/>
          </p:cNvPicPr>
          <p:nvPr/>
        </p:nvPicPr>
        <p:blipFill>
          <a:blip r:embed="rId2"/>
          <a:stretch>
            <a:fillRect/>
          </a:stretch>
        </p:blipFill>
        <p:spPr>
          <a:xfrm>
            <a:off x="685800" y="2180646"/>
            <a:ext cx="7772400" cy="3886200"/>
          </a:xfrm>
          <a:prstGeom prst="rect">
            <a:avLst/>
          </a:prstGeom>
        </p:spPr>
      </p:pic>
    </p:spTree>
    <p:extLst>
      <p:ext uri="{BB962C8B-B14F-4D97-AF65-F5344CB8AC3E}">
        <p14:creationId xmlns:p14="http://schemas.microsoft.com/office/powerpoint/2010/main" val="1546773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9ABDCC8-A672-8F01-49FD-1E1BF8F44BD9}"/>
              </a:ext>
            </a:extLst>
          </p:cNvPr>
          <p:cNvSpPr>
            <a:spLocks noGrp="1"/>
          </p:cNvSpPr>
          <p:nvPr>
            <p:ph idx="1"/>
          </p:nvPr>
        </p:nvSpPr>
        <p:spPr/>
        <p:txBody>
          <a:bodyPr>
            <a:normAutofit/>
          </a:bodyPr>
          <a:lstStyle/>
          <a:p>
            <a:pPr marL="0" indent="0">
              <a:buNone/>
            </a:pPr>
            <a:r>
              <a:rPr kumimoji="1" lang="ja-JP" altLang="en-US" sz="2400"/>
              <a:t>（１）二地域居住促進のための市町村計画制度の創設</a:t>
            </a:r>
            <a:endParaRPr kumimoji="1" lang="en-US" altLang="ja-JP" sz="2400" dirty="0"/>
          </a:p>
          <a:p>
            <a:pPr marL="0" indent="0">
              <a:buNone/>
            </a:pPr>
            <a:endParaRPr lang="en-US" altLang="ja-JP" sz="2400" dirty="0"/>
          </a:p>
          <a:p>
            <a:pPr marL="0" indent="0">
              <a:buNone/>
            </a:pPr>
            <a:endParaRPr lang="en-US" altLang="ja-JP" sz="2400" dirty="0"/>
          </a:p>
          <a:p>
            <a:pPr marL="0" indent="0">
              <a:buNone/>
            </a:pPr>
            <a:r>
              <a:rPr lang="ja-JP" altLang="en-US" sz="2400"/>
              <a:t>（２）二地域居住者に「住まい」・「なりわい」・</a:t>
            </a:r>
            <a:endParaRPr lang="en-US" altLang="ja-JP" sz="2400" dirty="0"/>
          </a:p>
          <a:p>
            <a:pPr marL="0" indent="0">
              <a:buNone/>
            </a:pPr>
            <a:r>
              <a:rPr lang="ja-JP" altLang="en-US" sz="2400"/>
              <a:t>　「コミュニティ」を提供する活動に取り組む法人の</a:t>
            </a:r>
            <a:endParaRPr lang="en-US" altLang="ja-JP" sz="2400" dirty="0"/>
          </a:p>
          <a:p>
            <a:pPr marL="0" indent="0">
              <a:buNone/>
            </a:pPr>
            <a:r>
              <a:rPr lang="ja-JP" altLang="en-US" sz="2400"/>
              <a:t>　指定制度の創設</a:t>
            </a:r>
            <a:endParaRPr lang="en-US" altLang="ja-JP" sz="2400" dirty="0"/>
          </a:p>
          <a:p>
            <a:pPr marL="0" indent="0">
              <a:buNone/>
            </a:pPr>
            <a:endParaRPr lang="en-US" altLang="ja-JP" sz="2400" dirty="0"/>
          </a:p>
          <a:p>
            <a:pPr marL="0" indent="0">
              <a:buNone/>
            </a:pPr>
            <a:endParaRPr lang="en-US" altLang="ja-JP" sz="2400" dirty="0"/>
          </a:p>
          <a:p>
            <a:pPr marL="0" indent="0">
              <a:buNone/>
            </a:pPr>
            <a:r>
              <a:rPr lang="ja-JP" altLang="en-US" sz="2400"/>
              <a:t>（３）二地域居住促進のための協議会制度の創設</a:t>
            </a:r>
            <a:endParaRPr lang="en-US" altLang="ja-JP" sz="2400" dirty="0"/>
          </a:p>
          <a:p>
            <a:pPr marL="0" indent="0">
              <a:buNone/>
            </a:pPr>
            <a:endParaRPr kumimoji="1" lang="ja-JP" altLang="en-US" sz="2400"/>
          </a:p>
        </p:txBody>
      </p:sp>
      <p:sp>
        <p:nvSpPr>
          <p:cNvPr id="4" name="スライド番号プレースホルダー 3">
            <a:extLst>
              <a:ext uri="{FF2B5EF4-FFF2-40B4-BE49-F238E27FC236}">
                <a16:creationId xmlns:a16="http://schemas.microsoft.com/office/drawing/2014/main" id="{446F7C15-CEA7-3851-312C-0D787DA90940}"/>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
        <p:nvSpPr>
          <p:cNvPr id="5" name="タイトル 1">
            <a:extLst>
              <a:ext uri="{FF2B5EF4-FFF2-40B4-BE49-F238E27FC236}">
                <a16:creationId xmlns:a16="http://schemas.microsoft.com/office/drawing/2014/main" id="{B6BCB377-49C4-D467-A8D2-7BCC2F89D75B}"/>
              </a:ext>
            </a:extLst>
          </p:cNvPr>
          <p:cNvSpPr txBox="1">
            <a:spLocks/>
          </p:cNvSpPr>
          <p:nvPr/>
        </p:nvSpPr>
        <p:spPr>
          <a:xfrm>
            <a:off x="0" y="48664"/>
            <a:ext cx="7886700" cy="559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r>
              <a:rPr lang="ja-JP" altLang="en-US"/>
              <a:t>改正のポイント</a:t>
            </a:r>
          </a:p>
        </p:txBody>
      </p:sp>
    </p:spTree>
    <p:extLst>
      <p:ext uri="{BB962C8B-B14F-4D97-AF65-F5344CB8AC3E}">
        <p14:creationId xmlns:p14="http://schemas.microsoft.com/office/powerpoint/2010/main" val="3038524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8A6FD3-B641-8244-3DE8-1C516BBAF8C3}"/>
              </a:ext>
            </a:extLst>
          </p:cNvPr>
          <p:cNvSpPr>
            <a:spLocks noGrp="1"/>
          </p:cNvSpPr>
          <p:nvPr>
            <p:ph type="title"/>
          </p:nvPr>
        </p:nvSpPr>
        <p:spPr/>
        <p:txBody>
          <a:bodyPr>
            <a:normAutofit/>
          </a:bodyPr>
          <a:lstStyle/>
          <a:p>
            <a:r>
              <a:rPr kumimoji="1" lang="ja-JP" altLang="en-US" sz="2400"/>
              <a:t>（１）二地域居住促進のための市町村計画制度の創設</a:t>
            </a:r>
            <a:endParaRPr kumimoji="1" lang="ja-JP" altLang="en-US"/>
          </a:p>
        </p:txBody>
      </p:sp>
      <p:sp>
        <p:nvSpPr>
          <p:cNvPr id="3" name="コンテンツ プレースホルダー 2">
            <a:extLst>
              <a:ext uri="{FF2B5EF4-FFF2-40B4-BE49-F238E27FC236}">
                <a16:creationId xmlns:a16="http://schemas.microsoft.com/office/drawing/2014/main" id="{CF6B3273-4DCA-38AC-776A-E2D6FFDDDB80}"/>
              </a:ext>
            </a:extLst>
          </p:cNvPr>
          <p:cNvSpPr>
            <a:spLocks noGrp="1"/>
          </p:cNvSpPr>
          <p:nvPr>
            <p:ph idx="1"/>
          </p:nvPr>
        </p:nvSpPr>
        <p:spPr/>
        <p:txBody>
          <a:bodyPr>
            <a:normAutofit/>
          </a:bodyPr>
          <a:lstStyle/>
          <a:p>
            <a:pPr marL="0" indent="0">
              <a:buNone/>
            </a:pPr>
            <a:r>
              <a:rPr kumimoji="1" lang="ja-JP" altLang="en-US" sz="2400"/>
              <a:t>　○ 都道府県が二地域居住に係る事項を内容に含む</a:t>
            </a:r>
            <a:endParaRPr kumimoji="1" lang="en-US" altLang="ja-JP" sz="2400" dirty="0"/>
          </a:p>
          <a:p>
            <a:pPr marL="0" indent="0">
              <a:buNone/>
            </a:pPr>
            <a:r>
              <a:rPr lang="en-US" altLang="ja-JP" sz="2400" dirty="0"/>
              <a:t>     </a:t>
            </a:r>
            <a:r>
              <a:rPr kumimoji="1" lang="ja-JP" altLang="en-US" sz="2400"/>
              <a:t>広域的地域活性化基盤整備計画を作成したとき、</a:t>
            </a:r>
            <a:r>
              <a:rPr kumimoji="1" lang="en-US" altLang="ja-JP" sz="2400" dirty="0"/>
              <a:t>   </a:t>
            </a:r>
          </a:p>
          <a:p>
            <a:pPr marL="0" indent="0">
              <a:buNone/>
            </a:pPr>
            <a:r>
              <a:rPr lang="en-US" altLang="ja-JP" sz="2400" dirty="0"/>
              <a:t>     </a:t>
            </a:r>
            <a:r>
              <a:rPr kumimoji="1" lang="ja-JP" altLang="en-US" sz="2400"/>
              <a:t>市町村は二地域居住の促進に関する「特定居住</a:t>
            </a:r>
            <a:r>
              <a:rPr kumimoji="1" lang="en-US" altLang="ja-JP" sz="2400" dirty="0"/>
              <a:t>   </a:t>
            </a:r>
          </a:p>
          <a:p>
            <a:pPr marL="0" indent="0">
              <a:buNone/>
            </a:pPr>
            <a:r>
              <a:rPr lang="en-US" altLang="ja-JP" sz="2400" dirty="0"/>
              <a:t>     </a:t>
            </a:r>
            <a:r>
              <a:rPr kumimoji="1" lang="ja-JP" altLang="en-US" sz="2400"/>
              <a:t>促進計画」を作成可能</a:t>
            </a:r>
            <a:endParaRPr kumimoji="1" lang="en-US" altLang="ja-JP" sz="2400" dirty="0"/>
          </a:p>
          <a:p>
            <a:pPr marL="0" indent="0">
              <a:buNone/>
            </a:pPr>
            <a:endParaRPr kumimoji="1" lang="ja-JP" altLang="en-US" sz="2400"/>
          </a:p>
          <a:p>
            <a:pPr marL="0" indent="0">
              <a:buNone/>
            </a:pPr>
            <a:r>
              <a:rPr kumimoji="1" lang="ja-JP" altLang="en-US" sz="2400"/>
              <a:t>　○ 特定居住促進計画に定められた事業の実施等に</a:t>
            </a:r>
            <a:endParaRPr kumimoji="1" lang="en-US" altLang="ja-JP" sz="2400" dirty="0"/>
          </a:p>
          <a:p>
            <a:pPr marL="0" indent="0">
              <a:buNone/>
            </a:pPr>
            <a:r>
              <a:rPr lang="ja-JP" altLang="en-US" sz="2400"/>
              <a:t>　　</a:t>
            </a:r>
            <a:r>
              <a:rPr lang="en-US" altLang="ja-JP" sz="2400" dirty="0"/>
              <a:t> </a:t>
            </a:r>
            <a:r>
              <a:rPr kumimoji="1" lang="ja-JP" altLang="en-US" sz="2400"/>
              <a:t>ついて法律上の特例を措置</a:t>
            </a:r>
            <a:endParaRPr kumimoji="1" lang="en-US" altLang="ja-JP" sz="2400" dirty="0"/>
          </a:p>
          <a:p>
            <a:pPr marL="0" indent="0">
              <a:buNone/>
            </a:pPr>
            <a:endParaRPr kumimoji="1" lang="ja-JP" altLang="en-US" sz="2400"/>
          </a:p>
          <a:p>
            <a:pPr marL="0" indent="0">
              <a:buNone/>
            </a:pPr>
            <a:r>
              <a:rPr kumimoji="1" lang="ja-JP" altLang="en-US" sz="2400"/>
              <a:t>　○ 市町村は、都道府県に対し、二地域居住に係る</a:t>
            </a:r>
            <a:endParaRPr kumimoji="1" lang="en-US" altLang="ja-JP" sz="2400" dirty="0"/>
          </a:p>
          <a:p>
            <a:pPr marL="0" indent="0">
              <a:buNone/>
            </a:pPr>
            <a:r>
              <a:rPr lang="en-US" altLang="ja-JP" sz="2400" dirty="0"/>
              <a:t>     </a:t>
            </a:r>
            <a:r>
              <a:rPr kumimoji="1" lang="ja-JP" altLang="en-US" sz="2400"/>
              <a:t>事項をその内容に含む広域的地域活性化基盤整備</a:t>
            </a:r>
            <a:endParaRPr kumimoji="1" lang="en-US" altLang="ja-JP" sz="2400" dirty="0"/>
          </a:p>
          <a:p>
            <a:pPr marL="0" indent="0">
              <a:buNone/>
            </a:pPr>
            <a:r>
              <a:rPr lang="en-US" altLang="ja-JP" sz="2400" dirty="0"/>
              <a:t>     </a:t>
            </a:r>
            <a:r>
              <a:rPr kumimoji="1" lang="ja-JP" altLang="en-US" sz="2400"/>
              <a:t>計画の作成について提案が可能</a:t>
            </a:r>
          </a:p>
        </p:txBody>
      </p:sp>
      <p:sp>
        <p:nvSpPr>
          <p:cNvPr id="4" name="スライド番号プレースホルダー 3">
            <a:extLst>
              <a:ext uri="{FF2B5EF4-FFF2-40B4-BE49-F238E27FC236}">
                <a16:creationId xmlns:a16="http://schemas.microsoft.com/office/drawing/2014/main" id="{0BD5B4DF-4A99-A865-BC93-DB4201EA8862}"/>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2820807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FFD7E1-2A1F-C7B5-F2F2-6E68187F6FF3}"/>
              </a:ext>
            </a:extLst>
          </p:cNvPr>
          <p:cNvSpPr>
            <a:spLocks noGrp="1"/>
          </p:cNvSpPr>
          <p:nvPr>
            <p:ph type="title"/>
          </p:nvPr>
        </p:nvSpPr>
        <p:spPr/>
        <p:txBody>
          <a:bodyPr>
            <a:noAutofit/>
          </a:bodyPr>
          <a:lstStyle/>
          <a:p>
            <a:r>
              <a:rPr kumimoji="1" lang="ja-JP" altLang="en-US" sz="2000"/>
              <a:t>（２）二地域居住者に「住まい」・「なりわい」・</a:t>
            </a:r>
            <a:br>
              <a:rPr kumimoji="1" lang="en-US" altLang="ja-JP" sz="2000" dirty="0"/>
            </a:br>
            <a:r>
              <a:rPr kumimoji="1" lang="ja-JP" altLang="en-US" sz="2000"/>
              <a:t>「コミュニティ」を提供する活動に取り組む法人の指定制度の創設</a:t>
            </a:r>
          </a:p>
        </p:txBody>
      </p:sp>
      <p:sp>
        <p:nvSpPr>
          <p:cNvPr id="3" name="コンテンツ プレースホルダー 2">
            <a:extLst>
              <a:ext uri="{FF2B5EF4-FFF2-40B4-BE49-F238E27FC236}">
                <a16:creationId xmlns:a16="http://schemas.microsoft.com/office/drawing/2014/main" id="{62B86DB2-A38C-F35B-6EE5-7CC97BE2FF82}"/>
              </a:ext>
            </a:extLst>
          </p:cNvPr>
          <p:cNvSpPr>
            <a:spLocks noGrp="1"/>
          </p:cNvSpPr>
          <p:nvPr>
            <p:ph idx="1"/>
          </p:nvPr>
        </p:nvSpPr>
        <p:spPr/>
        <p:txBody>
          <a:bodyPr>
            <a:normAutofit/>
          </a:bodyPr>
          <a:lstStyle/>
          <a:p>
            <a:pPr marL="0" indent="0">
              <a:buNone/>
            </a:pPr>
            <a:r>
              <a:rPr kumimoji="1" lang="ja-JP" altLang="en-US" sz="2400"/>
              <a:t>○ 市町村長は、</a:t>
            </a:r>
            <a:r>
              <a:rPr kumimoji="1" lang="ja-JP" altLang="en-US" sz="2400">
                <a:solidFill>
                  <a:srgbClr val="FF0000"/>
                </a:solidFill>
              </a:rPr>
              <a:t>二地域居住促進に関する活動を行う</a:t>
            </a:r>
            <a:endParaRPr kumimoji="1" lang="en-US" altLang="ja-JP" sz="2400" dirty="0">
              <a:solidFill>
                <a:srgbClr val="FF0000"/>
              </a:solidFill>
            </a:endParaRPr>
          </a:p>
          <a:p>
            <a:pPr marL="0" indent="0">
              <a:buNone/>
            </a:pPr>
            <a:r>
              <a:rPr lang="ja-JP" altLang="en-US" sz="2400">
                <a:solidFill>
                  <a:srgbClr val="FF0000"/>
                </a:solidFill>
              </a:rPr>
              <a:t>　</a:t>
            </a:r>
            <a:r>
              <a:rPr lang="en-US" altLang="ja-JP" sz="2400" dirty="0">
                <a:solidFill>
                  <a:srgbClr val="FF0000"/>
                </a:solidFill>
              </a:rPr>
              <a:t> </a:t>
            </a:r>
            <a:r>
              <a:rPr kumimoji="1" lang="en" altLang="ja-JP" sz="2400" dirty="0">
                <a:solidFill>
                  <a:srgbClr val="FF0000"/>
                </a:solidFill>
              </a:rPr>
              <a:t>NPO </a:t>
            </a:r>
            <a:r>
              <a:rPr kumimoji="1" lang="ja-JP" altLang="en-US" sz="2400">
                <a:solidFill>
                  <a:srgbClr val="FF0000"/>
                </a:solidFill>
              </a:rPr>
              <a:t>法人、民間企業等を「特定居住支援法人」とし</a:t>
            </a:r>
            <a:endParaRPr kumimoji="1" lang="en-US" altLang="ja-JP" sz="2400" dirty="0">
              <a:solidFill>
                <a:srgbClr val="FF0000"/>
              </a:solidFill>
            </a:endParaRPr>
          </a:p>
          <a:p>
            <a:pPr marL="0" indent="0">
              <a:buNone/>
            </a:pPr>
            <a:r>
              <a:rPr lang="en-US" altLang="ja-JP" sz="2400" dirty="0">
                <a:solidFill>
                  <a:srgbClr val="FF0000"/>
                </a:solidFill>
              </a:rPr>
              <a:t>   </a:t>
            </a:r>
            <a:r>
              <a:rPr kumimoji="1" lang="ja-JP" altLang="en-US" sz="2400">
                <a:solidFill>
                  <a:srgbClr val="FF0000"/>
                </a:solidFill>
              </a:rPr>
              <a:t>て指定可能</a:t>
            </a:r>
          </a:p>
          <a:p>
            <a:pPr marL="0" indent="0">
              <a:buNone/>
            </a:pPr>
            <a:r>
              <a:rPr kumimoji="1" lang="ja-JP" altLang="en-US" sz="2400"/>
              <a:t>　</a:t>
            </a:r>
            <a:endParaRPr kumimoji="1" lang="en-US" altLang="ja-JP" sz="2400" dirty="0"/>
          </a:p>
          <a:p>
            <a:pPr marL="0" indent="0">
              <a:buNone/>
            </a:pPr>
            <a:r>
              <a:rPr kumimoji="1" lang="ja-JP" altLang="en-US" sz="2400"/>
              <a:t>○ </a:t>
            </a:r>
            <a:r>
              <a:rPr kumimoji="1" lang="ja-JP" altLang="en-US" sz="2400">
                <a:solidFill>
                  <a:srgbClr val="FF0000"/>
                </a:solidFill>
              </a:rPr>
              <a:t>市町村長は、空き家等の情報、仕事情報、イベント</a:t>
            </a:r>
            <a:endParaRPr kumimoji="1" lang="en-US" altLang="ja-JP" sz="2400" dirty="0">
              <a:solidFill>
                <a:srgbClr val="FF0000"/>
              </a:solidFill>
            </a:endParaRPr>
          </a:p>
          <a:p>
            <a:pPr marL="0" indent="0">
              <a:buNone/>
            </a:pPr>
            <a:r>
              <a:rPr lang="en-US" altLang="ja-JP" sz="2400" dirty="0">
                <a:solidFill>
                  <a:srgbClr val="FF0000"/>
                </a:solidFill>
              </a:rPr>
              <a:t>   </a:t>
            </a:r>
            <a:r>
              <a:rPr kumimoji="1" lang="ja-JP" altLang="en-US" sz="2400">
                <a:solidFill>
                  <a:srgbClr val="FF0000"/>
                </a:solidFill>
              </a:rPr>
              <a:t>情報などの関連情報を情報提供</a:t>
            </a:r>
            <a:r>
              <a:rPr kumimoji="1" lang="ja-JP" altLang="en-US" sz="2400"/>
              <a:t>（空き家等の不動産</a:t>
            </a:r>
            <a:endParaRPr kumimoji="1" lang="en-US" altLang="ja-JP" sz="2400" dirty="0"/>
          </a:p>
          <a:p>
            <a:pPr marL="0" indent="0">
              <a:buNone/>
            </a:pPr>
            <a:r>
              <a:rPr lang="en-US" altLang="ja-JP" sz="2400" dirty="0"/>
              <a:t>   </a:t>
            </a:r>
            <a:r>
              <a:rPr kumimoji="1" lang="ja-JP" altLang="en-US" sz="2400"/>
              <a:t>情報は本人同意が必要）</a:t>
            </a:r>
          </a:p>
          <a:p>
            <a:pPr marL="0" indent="0">
              <a:buNone/>
            </a:pPr>
            <a:r>
              <a:rPr kumimoji="1" lang="ja-JP" altLang="en-US" sz="2400"/>
              <a:t>　</a:t>
            </a:r>
            <a:endParaRPr kumimoji="1" lang="en-US" altLang="ja-JP" sz="2400" dirty="0"/>
          </a:p>
          <a:p>
            <a:pPr marL="0" indent="0">
              <a:buNone/>
            </a:pPr>
            <a:r>
              <a:rPr kumimoji="1" lang="ja-JP" altLang="en-US" sz="2400"/>
              <a:t>○ 支援法人は、市町村長に対し、特定居住促進計画の</a:t>
            </a:r>
            <a:endParaRPr kumimoji="1" lang="en-US" altLang="ja-JP" sz="2400" dirty="0"/>
          </a:p>
          <a:p>
            <a:pPr marL="0" indent="0">
              <a:buNone/>
            </a:pPr>
            <a:r>
              <a:rPr lang="en-US" altLang="ja-JP" sz="2400" dirty="0"/>
              <a:t>   </a:t>
            </a:r>
            <a:r>
              <a:rPr kumimoji="1" lang="ja-JP" altLang="en-US" sz="2400"/>
              <a:t>作成・変更の提案が可能</a:t>
            </a:r>
          </a:p>
        </p:txBody>
      </p:sp>
      <p:sp>
        <p:nvSpPr>
          <p:cNvPr id="4" name="スライド番号プレースホルダー 3">
            <a:extLst>
              <a:ext uri="{FF2B5EF4-FFF2-40B4-BE49-F238E27FC236}">
                <a16:creationId xmlns:a16="http://schemas.microsoft.com/office/drawing/2014/main" id="{D264328A-83A0-4EA5-194F-64C87D670AF4}"/>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Tree>
    <p:extLst>
      <p:ext uri="{BB962C8B-B14F-4D97-AF65-F5344CB8AC3E}">
        <p14:creationId xmlns:p14="http://schemas.microsoft.com/office/powerpoint/2010/main" val="3682948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7A4DCE-5775-9A53-1CA8-E05CC3AFBF4F}"/>
              </a:ext>
            </a:extLst>
          </p:cNvPr>
          <p:cNvSpPr>
            <a:spLocks noGrp="1"/>
          </p:cNvSpPr>
          <p:nvPr>
            <p:ph type="title"/>
          </p:nvPr>
        </p:nvSpPr>
        <p:spPr/>
        <p:txBody>
          <a:bodyPr/>
          <a:lstStyle/>
          <a:p>
            <a:r>
              <a:rPr kumimoji="1" lang="ja-JP" altLang="en-US"/>
              <a:t>（３）二地域居住促進のための協議会制度の創設</a:t>
            </a:r>
          </a:p>
        </p:txBody>
      </p:sp>
      <p:sp>
        <p:nvSpPr>
          <p:cNvPr id="3" name="コンテンツ プレースホルダー 2">
            <a:extLst>
              <a:ext uri="{FF2B5EF4-FFF2-40B4-BE49-F238E27FC236}">
                <a16:creationId xmlns:a16="http://schemas.microsoft.com/office/drawing/2014/main" id="{0D474E2E-6199-6DEA-C9D4-DD405AB54F1E}"/>
              </a:ext>
            </a:extLst>
          </p:cNvPr>
          <p:cNvSpPr>
            <a:spLocks noGrp="1"/>
          </p:cNvSpPr>
          <p:nvPr>
            <p:ph idx="1"/>
          </p:nvPr>
        </p:nvSpPr>
        <p:spPr/>
        <p:txBody>
          <a:bodyPr>
            <a:normAutofit/>
          </a:bodyPr>
          <a:lstStyle/>
          <a:p>
            <a:pPr marL="0" indent="0">
              <a:buNone/>
            </a:pPr>
            <a:r>
              <a:rPr kumimoji="1" lang="ja-JP" altLang="en-US" sz="2400"/>
              <a:t>　</a:t>
            </a:r>
            <a:endParaRPr kumimoji="1" lang="en-US" altLang="ja-JP" sz="2400" dirty="0"/>
          </a:p>
          <a:p>
            <a:pPr marL="0" indent="0">
              <a:buNone/>
            </a:pPr>
            <a:endParaRPr lang="en-US" altLang="ja-JP" sz="2400" dirty="0"/>
          </a:p>
          <a:p>
            <a:pPr marL="0" indent="0">
              <a:buNone/>
            </a:pPr>
            <a:endParaRPr kumimoji="1" lang="en-US" altLang="ja-JP" sz="2400" dirty="0"/>
          </a:p>
          <a:p>
            <a:pPr marL="0" indent="0">
              <a:buNone/>
            </a:pPr>
            <a:r>
              <a:rPr kumimoji="1" lang="ja-JP" altLang="en-US" sz="2400"/>
              <a:t>○</a:t>
            </a:r>
            <a:r>
              <a:rPr kumimoji="1" lang="en-US" altLang="ja-JP" sz="2400" dirty="0"/>
              <a:t> </a:t>
            </a:r>
            <a:r>
              <a:rPr kumimoji="1" lang="ja-JP" altLang="en-US" sz="2400"/>
              <a:t>市町村は、特定居住促進計画の作成等に関し協議　　</a:t>
            </a:r>
            <a:endParaRPr kumimoji="1" lang="en-US" altLang="ja-JP" sz="2400" dirty="0"/>
          </a:p>
          <a:p>
            <a:pPr marL="0" indent="0">
              <a:buNone/>
            </a:pPr>
            <a:r>
              <a:rPr lang="ja-JP" altLang="en-US" sz="2400"/>
              <a:t>　</a:t>
            </a:r>
            <a:r>
              <a:rPr lang="en-US" altLang="ja-JP" sz="2400" dirty="0"/>
              <a:t> </a:t>
            </a:r>
            <a:r>
              <a:rPr kumimoji="1" lang="ja-JP" altLang="en-US" sz="2400"/>
              <a:t>を行うため、当該市町村、都道府県、特定居住支</a:t>
            </a:r>
            <a:r>
              <a:rPr kumimoji="1" lang="en-US" altLang="ja-JP" sz="2400" dirty="0"/>
              <a:t>   </a:t>
            </a:r>
          </a:p>
          <a:p>
            <a:pPr marL="0" indent="0">
              <a:buNone/>
            </a:pPr>
            <a:r>
              <a:rPr lang="en-US" altLang="ja-JP" sz="2400" dirty="0"/>
              <a:t>   </a:t>
            </a:r>
            <a:r>
              <a:rPr kumimoji="1" lang="ja-JP" altLang="en-US" sz="2400"/>
              <a:t>援法人、地域住民等を構成員とする「特定居住促</a:t>
            </a:r>
            <a:endParaRPr kumimoji="1" lang="en-US" altLang="ja-JP" sz="2400" dirty="0"/>
          </a:p>
          <a:p>
            <a:pPr marL="0" indent="0">
              <a:buNone/>
            </a:pPr>
            <a:r>
              <a:rPr lang="en-US" altLang="ja-JP" sz="2400" dirty="0"/>
              <a:t>   </a:t>
            </a:r>
            <a:r>
              <a:rPr kumimoji="1" lang="ja-JP" altLang="en-US" sz="2400"/>
              <a:t>進協議会」を組織可能</a:t>
            </a:r>
            <a:endParaRPr kumimoji="1" lang="en-US" altLang="ja-JP" sz="2400" dirty="0"/>
          </a:p>
        </p:txBody>
      </p:sp>
      <p:sp>
        <p:nvSpPr>
          <p:cNvPr id="4" name="スライド番号プレースホルダー 3">
            <a:extLst>
              <a:ext uri="{FF2B5EF4-FFF2-40B4-BE49-F238E27FC236}">
                <a16:creationId xmlns:a16="http://schemas.microsoft.com/office/drawing/2014/main" id="{8B5952A3-D274-60E3-3CF5-4DC070C5B8B2}"/>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Tree>
    <p:extLst>
      <p:ext uri="{BB962C8B-B14F-4D97-AF65-F5344CB8AC3E}">
        <p14:creationId xmlns:p14="http://schemas.microsoft.com/office/powerpoint/2010/main" val="2748305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645F93-11BC-B9E6-9F0B-C154CA9D491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C0714A2A-F87C-FECF-CCA5-5024D2FC9046}"/>
              </a:ext>
            </a:extLst>
          </p:cNvPr>
          <p:cNvSpPr>
            <a:spLocks noGrp="1"/>
          </p:cNvSpPr>
          <p:nvPr>
            <p:ph idx="1"/>
          </p:nvPr>
        </p:nvSpPr>
        <p:spPr/>
        <p:txBody>
          <a:bodyPr>
            <a:normAutofit lnSpcReduction="10000"/>
          </a:bodyPr>
          <a:lstStyle/>
          <a:p>
            <a:pPr marL="0" indent="0">
              <a:buNone/>
            </a:pPr>
            <a:endParaRPr kumimoji="1" lang="en-US" altLang="ja-JP" sz="2400" dirty="0"/>
          </a:p>
          <a:p>
            <a:pPr marL="0" indent="0">
              <a:buNone/>
            </a:pPr>
            <a:endParaRPr kumimoji="1" lang="en-US" altLang="ja-JP" sz="2400" dirty="0"/>
          </a:p>
          <a:p>
            <a:pPr marL="0" indent="0">
              <a:buNone/>
            </a:pPr>
            <a:r>
              <a:rPr kumimoji="1" lang="ja-JP" altLang="en-US" sz="2400"/>
              <a:t>本法律の改正内容について</a:t>
            </a:r>
            <a:r>
              <a:rPr lang="ja-JP" altLang="en-US" sz="2400"/>
              <a:t>は、</a:t>
            </a:r>
            <a:endParaRPr lang="en-US" altLang="ja-JP" sz="2400" dirty="0"/>
          </a:p>
          <a:p>
            <a:pPr marL="0" indent="0">
              <a:buNone/>
            </a:pPr>
            <a:r>
              <a:rPr kumimoji="1" lang="ja-JP" altLang="en-US" sz="2400">
                <a:solidFill>
                  <a:srgbClr val="FF0000"/>
                </a:solidFill>
              </a:rPr>
              <a:t>１１月１日に国土交通省</a:t>
            </a:r>
            <a:r>
              <a:rPr kumimoji="1" lang="en-US" altLang="ja-JP" sz="2400" dirty="0">
                <a:solidFill>
                  <a:srgbClr val="FF0000"/>
                </a:solidFill>
              </a:rPr>
              <a:t> </a:t>
            </a:r>
            <a:r>
              <a:rPr kumimoji="1" lang="ja-JP" altLang="en-US" sz="2400">
                <a:solidFill>
                  <a:srgbClr val="FF0000"/>
                </a:solidFill>
              </a:rPr>
              <a:t>国土政策局から</a:t>
            </a:r>
            <a:endParaRPr kumimoji="1" lang="en-US" altLang="ja-JP" sz="2400" dirty="0">
              <a:solidFill>
                <a:srgbClr val="FF0000"/>
              </a:solidFill>
            </a:endParaRPr>
          </a:p>
          <a:p>
            <a:pPr marL="0" indent="0">
              <a:buNone/>
            </a:pPr>
            <a:r>
              <a:rPr lang="ja-JP" altLang="en-US" sz="2400">
                <a:solidFill>
                  <a:srgbClr val="FF0000"/>
                </a:solidFill>
              </a:rPr>
              <a:t>全自治体に対して、通知が実施されます。</a:t>
            </a:r>
            <a:endParaRPr lang="en-US" altLang="ja-JP" sz="2400" dirty="0">
              <a:solidFill>
                <a:srgbClr val="FF0000"/>
              </a:solidFill>
            </a:endParaRPr>
          </a:p>
          <a:p>
            <a:pPr marL="0" indent="0">
              <a:buNone/>
            </a:pPr>
            <a:endParaRPr kumimoji="1" lang="en-US" altLang="ja-JP" sz="2400" dirty="0"/>
          </a:p>
          <a:p>
            <a:pPr marL="0" indent="0">
              <a:buNone/>
            </a:pPr>
            <a:r>
              <a:rPr lang="ja-JP" altLang="en-US" sz="2400"/>
              <a:t>→自治体に対して、１１月１日に国交省から通知がいっ</a:t>
            </a:r>
            <a:endParaRPr lang="en-US" altLang="ja-JP" sz="2400" dirty="0"/>
          </a:p>
          <a:p>
            <a:pPr marL="0" indent="0">
              <a:buNone/>
            </a:pPr>
            <a:r>
              <a:rPr lang="ja-JP" altLang="en-US" sz="2400"/>
              <a:t>　ていると思いますが、ここの自治体ではどのように</a:t>
            </a:r>
            <a:endParaRPr lang="en-US" altLang="ja-JP" sz="2400" dirty="0"/>
          </a:p>
          <a:p>
            <a:pPr marL="0" indent="0">
              <a:buNone/>
            </a:pPr>
            <a:r>
              <a:rPr lang="ja-JP" altLang="en-US" sz="2400"/>
              <a:t>　進めていくのか？と聞いてみて下さい。</a:t>
            </a:r>
            <a:endParaRPr lang="en-US" altLang="ja-JP" sz="2400" dirty="0"/>
          </a:p>
          <a:p>
            <a:pPr marL="0" indent="0">
              <a:buNone/>
            </a:pPr>
            <a:endParaRPr kumimoji="1" lang="en-US" altLang="ja-JP" sz="2400" dirty="0"/>
          </a:p>
          <a:p>
            <a:pPr marL="0" indent="0">
              <a:buNone/>
            </a:pPr>
            <a:r>
              <a:rPr lang="ja-JP" altLang="en-US" sz="2400">
                <a:solidFill>
                  <a:srgbClr val="FF0000"/>
                </a:solidFill>
              </a:rPr>
              <a:t>２０２４年５月号で二地域居住・改正法について紹介しています。こちらも併せてご活用下さい！</a:t>
            </a:r>
            <a:endParaRPr kumimoji="1" lang="en-US" altLang="ja-JP" sz="2400" dirty="0">
              <a:solidFill>
                <a:srgbClr val="FF0000"/>
              </a:solidFill>
            </a:endParaRPr>
          </a:p>
        </p:txBody>
      </p:sp>
      <p:sp>
        <p:nvSpPr>
          <p:cNvPr id="4" name="スライド番号プレースホルダー 3">
            <a:extLst>
              <a:ext uri="{FF2B5EF4-FFF2-40B4-BE49-F238E27FC236}">
                <a16:creationId xmlns:a16="http://schemas.microsoft.com/office/drawing/2014/main" id="{3D0FB59A-F18E-37D3-5EF3-E1BB89004A79}"/>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1069050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2C4646-6A12-931E-95AB-CAA77D4540ED}"/>
              </a:ext>
            </a:extLst>
          </p:cNvPr>
          <p:cNvSpPr>
            <a:spLocks noGrp="1"/>
          </p:cNvSpPr>
          <p:nvPr>
            <p:ph type="title"/>
          </p:nvPr>
        </p:nvSpPr>
        <p:spPr/>
        <p:txBody>
          <a:bodyPr/>
          <a:lstStyle/>
          <a:p>
            <a:r>
              <a:rPr kumimoji="1" lang="ja-JP" altLang="en-US"/>
              <a:t>特定居住支援法人とは？？</a:t>
            </a:r>
          </a:p>
        </p:txBody>
      </p:sp>
      <p:pic>
        <p:nvPicPr>
          <p:cNvPr id="6" name="コンテンツ プレースホルダー 5">
            <a:extLst>
              <a:ext uri="{FF2B5EF4-FFF2-40B4-BE49-F238E27FC236}">
                <a16:creationId xmlns:a16="http://schemas.microsoft.com/office/drawing/2014/main" id="{38DE5EE5-47C1-0317-BCAE-80A9B5FC7EB0}"/>
              </a:ext>
            </a:extLst>
          </p:cNvPr>
          <p:cNvPicPr>
            <a:picLocks noGrp="1" noChangeAspect="1"/>
          </p:cNvPicPr>
          <p:nvPr>
            <p:ph idx="1"/>
          </p:nvPr>
        </p:nvPicPr>
        <p:blipFill>
          <a:blip r:embed="rId2"/>
          <a:stretch>
            <a:fillRect/>
          </a:stretch>
        </p:blipFill>
        <p:spPr>
          <a:xfrm>
            <a:off x="825147" y="790575"/>
            <a:ext cx="7493705" cy="5187950"/>
          </a:xfrm>
        </p:spPr>
      </p:pic>
      <p:sp>
        <p:nvSpPr>
          <p:cNvPr id="4" name="スライド番号プレースホルダー 3">
            <a:extLst>
              <a:ext uri="{FF2B5EF4-FFF2-40B4-BE49-F238E27FC236}">
                <a16:creationId xmlns:a16="http://schemas.microsoft.com/office/drawing/2014/main" id="{C722F528-C474-3110-B9CC-BA9CD56878FB}"/>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Tree>
    <p:extLst>
      <p:ext uri="{BB962C8B-B14F-4D97-AF65-F5344CB8AC3E}">
        <p14:creationId xmlns:p14="http://schemas.microsoft.com/office/powerpoint/2010/main" val="2812461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7AFC31-5017-92F2-990D-4AC217B358D6}"/>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59C02ABA-C9C8-7615-844D-D94084CE391E}"/>
              </a:ext>
            </a:extLst>
          </p:cNvPr>
          <p:cNvPicPr>
            <a:picLocks noGrp="1" noChangeAspect="1"/>
          </p:cNvPicPr>
          <p:nvPr>
            <p:ph idx="1"/>
          </p:nvPr>
        </p:nvPicPr>
        <p:blipFill>
          <a:blip r:embed="rId2"/>
          <a:stretch>
            <a:fillRect/>
          </a:stretch>
        </p:blipFill>
        <p:spPr>
          <a:xfrm>
            <a:off x="825147" y="790575"/>
            <a:ext cx="7493705" cy="5187950"/>
          </a:xfrm>
        </p:spPr>
      </p:pic>
      <p:sp>
        <p:nvSpPr>
          <p:cNvPr id="4" name="スライド番号プレースホルダー 3">
            <a:extLst>
              <a:ext uri="{FF2B5EF4-FFF2-40B4-BE49-F238E27FC236}">
                <a16:creationId xmlns:a16="http://schemas.microsoft.com/office/drawing/2014/main" id="{60F2287A-ACDD-DB95-46E1-AB5B33573221}"/>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Tree>
    <p:extLst>
      <p:ext uri="{BB962C8B-B14F-4D97-AF65-F5344CB8AC3E}">
        <p14:creationId xmlns:p14="http://schemas.microsoft.com/office/powerpoint/2010/main" val="1249063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CB5044-0D6D-18DD-B75F-2A2AB298DC4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5FE97B53-EA07-B662-25FA-D88840D9549A}"/>
              </a:ext>
            </a:extLst>
          </p:cNvPr>
          <p:cNvSpPr>
            <a:spLocks noGrp="1"/>
          </p:cNvSpPr>
          <p:nvPr>
            <p:ph idx="1"/>
          </p:nvPr>
        </p:nvSpPr>
        <p:spPr/>
        <p:txBody>
          <a:bodyPr>
            <a:normAutofit/>
          </a:bodyPr>
          <a:lstStyle/>
          <a:p>
            <a:pPr marL="0" indent="0">
              <a:buNone/>
            </a:pPr>
            <a:r>
              <a:rPr kumimoji="1" lang="ja-JP" altLang="en-US" sz="2000"/>
              <a:t>〇住宅確保要配慮者居住支援法人の概要</a:t>
            </a:r>
            <a:endParaRPr kumimoji="1" lang="en-US" altLang="ja-JP" sz="2000" dirty="0"/>
          </a:p>
          <a:p>
            <a:pPr marL="0" indent="0">
              <a:buNone/>
            </a:pPr>
            <a:endParaRPr kumimoji="1" lang="ja-JP" altLang="en-US" sz="2000"/>
          </a:p>
          <a:p>
            <a:pPr marL="0" indent="0">
              <a:buNone/>
            </a:pPr>
            <a:r>
              <a:rPr kumimoji="1" lang="ja-JP" altLang="en-US" sz="2000"/>
              <a:t>　住宅確保要配慮者居住支援法人とは、</a:t>
            </a:r>
            <a:endParaRPr kumimoji="1" lang="en-US" altLang="ja-JP" sz="2000" dirty="0"/>
          </a:p>
          <a:p>
            <a:pPr marL="0" indent="0">
              <a:buNone/>
            </a:pPr>
            <a:r>
              <a:rPr kumimoji="1" lang="ja-JP" altLang="en-US" sz="2000">
                <a:solidFill>
                  <a:srgbClr val="FF0000"/>
                </a:solidFill>
              </a:rPr>
              <a:t>住宅確保要配慮者（低額所得者、被災者、高齢者、障害者、子供を養育する者、その他住宅の確保に特に配慮を要する者）</a:t>
            </a:r>
            <a:r>
              <a:rPr kumimoji="1" lang="ja-JP" altLang="en-US" sz="2000"/>
              <a:t>の民間賃貸住宅への円滑な入居の促進を図るため、住宅確保要配慮者に対し家賃債務保証の提供、賃貸住宅への入居に係る住宅情報の提供・相談、見守りなどの生活支援等を実施する法人として都道府県が指定するものです。</a:t>
            </a:r>
          </a:p>
          <a:p>
            <a:pPr marL="0" indent="0">
              <a:buNone/>
            </a:pPr>
            <a:r>
              <a:rPr kumimoji="1" lang="ja-JP" altLang="en-US" sz="2000"/>
              <a:t>（住宅セーフティネット法第４０条）。</a:t>
            </a:r>
            <a:endParaRPr kumimoji="1" lang="en-US" altLang="ja-JP" sz="2000" dirty="0"/>
          </a:p>
          <a:p>
            <a:pPr marL="0" indent="0">
              <a:buNone/>
            </a:pPr>
            <a:endParaRPr lang="en-US" altLang="ja-JP" sz="2000" dirty="0"/>
          </a:p>
          <a:p>
            <a:pPr marL="0" indent="0">
              <a:buNone/>
            </a:pPr>
            <a:r>
              <a:rPr kumimoji="1" lang="ja-JP" altLang="en-US" sz="2000"/>
              <a:t>→</a:t>
            </a:r>
            <a:r>
              <a:rPr kumimoji="1" lang="ja-JP" altLang="en-US" sz="2000" u="sng"/>
              <a:t>ここに二地域居住を希望する方も盛り込まれるイメージです。</a:t>
            </a:r>
          </a:p>
        </p:txBody>
      </p:sp>
      <p:sp>
        <p:nvSpPr>
          <p:cNvPr id="4" name="スライド番号プレースホルダー 3">
            <a:extLst>
              <a:ext uri="{FF2B5EF4-FFF2-40B4-BE49-F238E27FC236}">
                <a16:creationId xmlns:a16="http://schemas.microsoft.com/office/drawing/2014/main" id="{DA50D270-E8F1-DE81-E310-3182267D4AD8}"/>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Tree>
    <p:extLst>
      <p:ext uri="{BB962C8B-B14F-4D97-AF65-F5344CB8AC3E}">
        <p14:creationId xmlns:p14="http://schemas.microsoft.com/office/powerpoint/2010/main" val="988205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40A16A-46F9-05B9-E6C3-B5C823B94EC6}"/>
              </a:ext>
            </a:extLst>
          </p:cNvPr>
          <p:cNvSpPr>
            <a:spLocks noGrp="1"/>
          </p:cNvSpPr>
          <p:nvPr>
            <p:ph type="title"/>
          </p:nvPr>
        </p:nvSpPr>
        <p:spPr/>
        <p:txBody>
          <a:bodyPr>
            <a:normAutofit fontScale="90000"/>
          </a:bodyPr>
          <a:lstStyle/>
          <a:p>
            <a:r>
              <a:rPr kumimoji="1" lang="ja-JP" altLang="en-US" sz="2400"/>
              <a:t>住宅セーフティネット法も改正が行われています（参考）</a:t>
            </a:r>
            <a:endParaRPr kumimoji="1" lang="ja-JP" altLang="en-US"/>
          </a:p>
        </p:txBody>
      </p:sp>
      <p:pic>
        <p:nvPicPr>
          <p:cNvPr id="6" name="コンテンツ プレースホルダー 5">
            <a:extLst>
              <a:ext uri="{FF2B5EF4-FFF2-40B4-BE49-F238E27FC236}">
                <a16:creationId xmlns:a16="http://schemas.microsoft.com/office/drawing/2014/main" id="{08147476-057E-CFBC-2017-25379A729CB7}"/>
              </a:ext>
            </a:extLst>
          </p:cNvPr>
          <p:cNvPicPr>
            <a:picLocks noGrp="1" noChangeAspect="1"/>
          </p:cNvPicPr>
          <p:nvPr>
            <p:ph idx="1"/>
          </p:nvPr>
        </p:nvPicPr>
        <p:blipFill>
          <a:blip r:embed="rId2"/>
          <a:stretch>
            <a:fillRect/>
          </a:stretch>
        </p:blipFill>
        <p:spPr>
          <a:xfrm>
            <a:off x="825147" y="790575"/>
            <a:ext cx="7493705" cy="5187950"/>
          </a:xfrm>
        </p:spPr>
      </p:pic>
      <p:sp>
        <p:nvSpPr>
          <p:cNvPr id="4" name="スライド番号プレースホルダー 3">
            <a:extLst>
              <a:ext uri="{FF2B5EF4-FFF2-40B4-BE49-F238E27FC236}">
                <a16:creationId xmlns:a16="http://schemas.microsoft.com/office/drawing/2014/main" id="{AD561D1F-D24D-93B8-5BB7-D0DCA1941FE3}"/>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spTree>
    <p:extLst>
      <p:ext uri="{BB962C8B-B14F-4D97-AF65-F5344CB8AC3E}">
        <p14:creationId xmlns:p14="http://schemas.microsoft.com/office/powerpoint/2010/main" val="1636111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DD5DB8-1F14-A6C4-964C-C2FD4FA9F4CC}"/>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708CF03A-36AB-E433-2771-8D482F4A755E}"/>
              </a:ext>
            </a:extLst>
          </p:cNvPr>
          <p:cNvPicPr>
            <a:picLocks noGrp="1" noChangeAspect="1"/>
          </p:cNvPicPr>
          <p:nvPr>
            <p:ph idx="1"/>
          </p:nvPr>
        </p:nvPicPr>
        <p:blipFill>
          <a:blip r:embed="rId2"/>
          <a:stretch>
            <a:fillRect/>
          </a:stretch>
        </p:blipFill>
        <p:spPr>
          <a:xfrm>
            <a:off x="825147" y="790575"/>
            <a:ext cx="7493705" cy="5187950"/>
          </a:xfrm>
        </p:spPr>
      </p:pic>
      <p:sp>
        <p:nvSpPr>
          <p:cNvPr id="4" name="スライド番号プレースホルダー 3">
            <a:extLst>
              <a:ext uri="{FF2B5EF4-FFF2-40B4-BE49-F238E27FC236}">
                <a16:creationId xmlns:a16="http://schemas.microsoft.com/office/drawing/2014/main" id="{24F4CC5D-274A-F9D6-8D04-3D928606D226}"/>
              </a:ext>
            </a:extLst>
          </p:cNvPr>
          <p:cNvSpPr>
            <a:spLocks noGrp="1"/>
          </p:cNvSpPr>
          <p:nvPr>
            <p:ph type="sldNum" sz="quarter" idx="4"/>
          </p:nvPr>
        </p:nvSpPr>
        <p:spPr/>
        <p:txBody>
          <a:bodyPr/>
          <a:lstStyle/>
          <a:p>
            <a:fld id="{3B436069-AED8-6F41-96C9-27086F582EDC}" type="slidenum">
              <a:rPr kumimoji="1" lang="ja-JP" altLang="en-US" smtClean="0"/>
              <a:t>12</a:t>
            </a:fld>
            <a:endParaRPr kumimoji="1" lang="ja-JP" altLang="en-US"/>
          </a:p>
        </p:txBody>
      </p:sp>
    </p:spTree>
    <p:extLst>
      <p:ext uri="{BB962C8B-B14F-4D97-AF65-F5344CB8AC3E}">
        <p14:creationId xmlns:p14="http://schemas.microsoft.com/office/powerpoint/2010/main" val="4064904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C7CF87-DD27-3EFF-47A3-6281229E8FC6}"/>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F2698788-F823-B7CA-D757-DBA797230DF2}"/>
              </a:ext>
            </a:extLst>
          </p:cNvPr>
          <p:cNvPicPr>
            <a:picLocks noGrp="1" noChangeAspect="1"/>
          </p:cNvPicPr>
          <p:nvPr>
            <p:ph idx="1"/>
          </p:nvPr>
        </p:nvPicPr>
        <p:blipFill>
          <a:blip r:embed="rId2"/>
          <a:stretch>
            <a:fillRect/>
          </a:stretch>
        </p:blipFill>
        <p:spPr>
          <a:xfrm>
            <a:off x="825147" y="790575"/>
            <a:ext cx="7493705" cy="5187950"/>
          </a:xfrm>
        </p:spPr>
      </p:pic>
      <p:sp>
        <p:nvSpPr>
          <p:cNvPr id="4" name="スライド番号プレースホルダー 3">
            <a:extLst>
              <a:ext uri="{FF2B5EF4-FFF2-40B4-BE49-F238E27FC236}">
                <a16:creationId xmlns:a16="http://schemas.microsoft.com/office/drawing/2014/main" id="{43D5DB8C-9DD5-1E82-D824-1BC2295998CC}"/>
              </a:ext>
            </a:extLst>
          </p:cNvPr>
          <p:cNvSpPr>
            <a:spLocks noGrp="1"/>
          </p:cNvSpPr>
          <p:nvPr>
            <p:ph type="sldNum" sz="quarter" idx="4"/>
          </p:nvPr>
        </p:nvSpPr>
        <p:spPr/>
        <p:txBody>
          <a:bodyPr/>
          <a:lstStyle/>
          <a:p>
            <a:fld id="{3B436069-AED8-6F41-96C9-27086F582EDC}" type="slidenum">
              <a:rPr kumimoji="1" lang="ja-JP" altLang="en-US" smtClean="0"/>
              <a:t>13</a:t>
            </a:fld>
            <a:endParaRPr kumimoji="1" lang="ja-JP" altLang="en-US"/>
          </a:p>
        </p:txBody>
      </p:sp>
    </p:spTree>
    <p:extLst>
      <p:ext uri="{BB962C8B-B14F-4D97-AF65-F5344CB8AC3E}">
        <p14:creationId xmlns:p14="http://schemas.microsoft.com/office/powerpoint/2010/main" val="2059264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7A32F7-B54F-D205-516D-4712C0DCAEC6}"/>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0D39FF5C-8C9D-4BE3-E464-9FE93526F119}"/>
              </a:ext>
            </a:extLst>
          </p:cNvPr>
          <p:cNvPicPr>
            <a:picLocks noGrp="1" noChangeAspect="1"/>
          </p:cNvPicPr>
          <p:nvPr>
            <p:ph idx="1"/>
          </p:nvPr>
        </p:nvPicPr>
        <p:blipFill>
          <a:blip r:embed="rId2"/>
          <a:stretch>
            <a:fillRect/>
          </a:stretch>
        </p:blipFill>
        <p:spPr>
          <a:xfrm>
            <a:off x="825147" y="790575"/>
            <a:ext cx="7493705" cy="5187950"/>
          </a:xfrm>
        </p:spPr>
      </p:pic>
      <p:sp>
        <p:nvSpPr>
          <p:cNvPr id="4" name="スライド番号プレースホルダー 3">
            <a:extLst>
              <a:ext uri="{FF2B5EF4-FFF2-40B4-BE49-F238E27FC236}">
                <a16:creationId xmlns:a16="http://schemas.microsoft.com/office/drawing/2014/main" id="{4BD07765-4BFE-44B0-B831-0F974F6EBF34}"/>
              </a:ext>
            </a:extLst>
          </p:cNvPr>
          <p:cNvSpPr>
            <a:spLocks noGrp="1"/>
          </p:cNvSpPr>
          <p:nvPr>
            <p:ph type="sldNum" sz="quarter" idx="4"/>
          </p:nvPr>
        </p:nvSpPr>
        <p:spPr/>
        <p:txBody>
          <a:bodyPr/>
          <a:lstStyle/>
          <a:p>
            <a:fld id="{3B436069-AED8-6F41-96C9-27086F582EDC}" type="slidenum">
              <a:rPr kumimoji="1" lang="ja-JP" altLang="en-US" smtClean="0"/>
              <a:t>14</a:t>
            </a:fld>
            <a:endParaRPr kumimoji="1" lang="ja-JP" altLang="en-US"/>
          </a:p>
        </p:txBody>
      </p:sp>
    </p:spTree>
    <p:extLst>
      <p:ext uri="{BB962C8B-B14F-4D97-AF65-F5344CB8AC3E}">
        <p14:creationId xmlns:p14="http://schemas.microsoft.com/office/powerpoint/2010/main" val="3884045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0A3CAF-908F-BD64-0F2D-1336B2F2FABA}"/>
              </a:ext>
            </a:extLst>
          </p:cNvPr>
          <p:cNvSpPr>
            <a:spLocks noGrp="1"/>
          </p:cNvSpPr>
          <p:nvPr>
            <p:ph type="title"/>
          </p:nvPr>
        </p:nvSpPr>
        <p:spPr/>
        <p:txBody>
          <a:bodyPr/>
          <a:lstStyle/>
          <a:p>
            <a:r>
              <a:rPr kumimoji="1" lang="ja-JP" altLang="en-US"/>
              <a:t>何度も繰り返しになりますが、、、</a:t>
            </a:r>
          </a:p>
        </p:txBody>
      </p:sp>
      <p:sp>
        <p:nvSpPr>
          <p:cNvPr id="3" name="コンテンツ プレースホルダー 2">
            <a:extLst>
              <a:ext uri="{FF2B5EF4-FFF2-40B4-BE49-F238E27FC236}">
                <a16:creationId xmlns:a16="http://schemas.microsoft.com/office/drawing/2014/main" id="{F0CB7DE6-EC94-9C6F-F6F0-1142E8B79EF4}"/>
              </a:ext>
            </a:extLst>
          </p:cNvPr>
          <p:cNvSpPr>
            <a:spLocks noGrp="1"/>
          </p:cNvSpPr>
          <p:nvPr>
            <p:ph idx="1"/>
          </p:nvPr>
        </p:nvSpPr>
        <p:spPr/>
        <p:txBody>
          <a:bodyPr>
            <a:normAutofit lnSpcReduction="10000"/>
          </a:bodyPr>
          <a:lstStyle/>
          <a:p>
            <a:pPr marL="0" indent="0">
              <a:buNone/>
            </a:pPr>
            <a:r>
              <a:rPr kumimoji="1" lang="ja-JP" altLang="en-US">
                <a:solidFill>
                  <a:srgbClr val="FF0000"/>
                </a:solidFill>
              </a:rPr>
              <a:t>空家等管理活用支援法人も二地域居住支援法人も指定されるのは、早く動いたところが指定される可能性が高いです。</a:t>
            </a:r>
            <a:endParaRPr kumimoji="1" lang="en-US" altLang="ja-JP" dirty="0">
              <a:solidFill>
                <a:srgbClr val="FF0000"/>
              </a:solidFill>
            </a:endParaRPr>
          </a:p>
          <a:p>
            <a:pPr marL="0" indent="0">
              <a:buNone/>
            </a:pPr>
            <a:endParaRPr lang="en-US" altLang="ja-JP" dirty="0"/>
          </a:p>
          <a:p>
            <a:pPr marL="0" indent="0">
              <a:buNone/>
            </a:pPr>
            <a:r>
              <a:rPr kumimoji="1" lang="ja-JP" altLang="en-US"/>
              <a:t>法施行のタイミングと併せて、自治体にも積極的に二地域居住を通した空き家の活用、支援法人制度の活用について話を進めていくことが重要な取り組みになります。</a:t>
            </a:r>
            <a:endParaRPr kumimoji="1" lang="en-US" altLang="ja-JP" dirty="0"/>
          </a:p>
          <a:p>
            <a:pPr marL="0" indent="0">
              <a:buNone/>
            </a:pPr>
            <a:endParaRPr lang="en-US" altLang="ja-JP" dirty="0"/>
          </a:p>
          <a:p>
            <a:pPr marL="0" indent="0">
              <a:buNone/>
            </a:pPr>
            <a:r>
              <a:rPr kumimoji="1" lang="ja-JP" altLang="en-US"/>
              <a:t>自治体との申請に関する環境が整いましたら、</a:t>
            </a:r>
            <a:endParaRPr kumimoji="1" lang="en-US" altLang="ja-JP" dirty="0"/>
          </a:p>
          <a:p>
            <a:pPr marL="0" indent="0">
              <a:buNone/>
            </a:pPr>
            <a:r>
              <a:rPr lang="ja-JP" altLang="en-US"/>
              <a:t>本部から資料等のサポートを致しますので、</a:t>
            </a:r>
            <a:endParaRPr lang="en-US" altLang="ja-JP" dirty="0"/>
          </a:p>
          <a:p>
            <a:pPr marL="0" indent="0">
              <a:buNone/>
            </a:pPr>
            <a:r>
              <a:rPr kumimoji="1" lang="ja-JP" altLang="en-US"/>
              <a:t>ご連絡いただくようにお願いいたします。</a:t>
            </a:r>
          </a:p>
        </p:txBody>
      </p:sp>
      <p:sp>
        <p:nvSpPr>
          <p:cNvPr id="4" name="スライド番号プレースホルダー 3">
            <a:extLst>
              <a:ext uri="{FF2B5EF4-FFF2-40B4-BE49-F238E27FC236}">
                <a16:creationId xmlns:a16="http://schemas.microsoft.com/office/drawing/2014/main" id="{E92870C3-5E30-2702-03AE-E48E9C2F9832}"/>
              </a:ext>
            </a:extLst>
          </p:cNvPr>
          <p:cNvSpPr>
            <a:spLocks noGrp="1"/>
          </p:cNvSpPr>
          <p:nvPr>
            <p:ph type="sldNum" sz="quarter" idx="4"/>
          </p:nvPr>
        </p:nvSpPr>
        <p:spPr/>
        <p:txBody>
          <a:bodyPr/>
          <a:lstStyle/>
          <a:p>
            <a:fld id="{3B436069-AED8-6F41-96C9-27086F582EDC}" type="slidenum">
              <a:rPr kumimoji="1" lang="ja-JP" altLang="en-US" smtClean="0"/>
              <a:t>15</a:t>
            </a:fld>
            <a:endParaRPr kumimoji="1" lang="ja-JP" altLang="en-US"/>
          </a:p>
        </p:txBody>
      </p:sp>
    </p:spTree>
    <p:extLst>
      <p:ext uri="{BB962C8B-B14F-4D97-AF65-F5344CB8AC3E}">
        <p14:creationId xmlns:p14="http://schemas.microsoft.com/office/powerpoint/2010/main" val="340848009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3928</TotalTime>
  <Words>797</Words>
  <Application>Microsoft Macintosh PowerPoint</Application>
  <PresentationFormat>画面に合わせる (4:3)</PresentationFormat>
  <Paragraphs>88</Paragraphs>
  <Slides>15</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15</vt:i4>
      </vt:variant>
    </vt:vector>
  </HeadingPairs>
  <TitlesOfParts>
    <vt:vector size="21" baseType="lpstr">
      <vt:lpstr>ＭＳ ゴシック</vt:lpstr>
      <vt:lpstr>游ゴシック</vt:lpstr>
      <vt:lpstr>Arial</vt:lpstr>
      <vt:lpstr>Calibri</vt:lpstr>
      <vt:lpstr>Calibri Light</vt:lpstr>
      <vt:lpstr>Office テーマ</vt:lpstr>
      <vt:lpstr> 一般社団法人 全国空き家アドバイザー協議会　　　○○県○○支部  令和６年１１月度例会 学習プログラム用 （過去の例会資料も参考にしてください）</vt:lpstr>
      <vt:lpstr>改正法の施行日が決定！</vt:lpstr>
      <vt:lpstr>PowerPoint プレゼンテーション</vt:lpstr>
      <vt:lpstr>（１）二地域居住促進のための市町村計画制度の創設</vt:lpstr>
      <vt:lpstr>（２）二地域居住者に「住まい」・「なりわい」・ 「コミュニティ」を提供する活動に取り組む法人の指定制度の創設</vt:lpstr>
      <vt:lpstr>（３）二地域居住促進のための協議会制度の創設</vt:lpstr>
      <vt:lpstr>PowerPoint プレゼンテーション</vt:lpstr>
      <vt:lpstr>特定居住支援法人とは？？</vt:lpstr>
      <vt:lpstr>PowerPoint プレゼンテーション</vt:lpstr>
      <vt:lpstr>PowerPoint プレゼンテーション</vt:lpstr>
      <vt:lpstr>住宅セーフティネット法も改正が行われています（参考）</vt:lpstr>
      <vt:lpstr>PowerPoint プレゼンテーション</vt:lpstr>
      <vt:lpstr>PowerPoint プレゼンテーション</vt:lpstr>
      <vt:lpstr>PowerPoint プレゼンテーション</vt:lpstr>
      <vt:lpstr>何度も繰り返しになりますが、、、</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48</cp:revision>
  <dcterms:created xsi:type="dcterms:W3CDTF">2021-02-04T05:15:42Z</dcterms:created>
  <dcterms:modified xsi:type="dcterms:W3CDTF">2024-10-31T05:57:58Z</dcterms:modified>
</cp:coreProperties>
</file>