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4"/>
  </p:notesMasterIdLst>
  <p:handoutMasterIdLst>
    <p:handoutMasterId r:id="rId15"/>
  </p:handoutMasterIdLst>
  <p:sldIdLst>
    <p:sldId id="1874" r:id="rId2"/>
    <p:sldId id="1876" r:id="rId3"/>
    <p:sldId id="1877" r:id="rId4"/>
    <p:sldId id="1878" r:id="rId5"/>
    <p:sldId id="1879" r:id="rId6"/>
    <p:sldId id="1880" r:id="rId7"/>
    <p:sldId id="1881" r:id="rId8"/>
    <p:sldId id="1882" r:id="rId9"/>
    <p:sldId id="1883" r:id="rId10"/>
    <p:sldId id="1884" r:id="rId11"/>
    <p:sldId id="1885" r:id="rId12"/>
    <p:sldId id="188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4"/>
    <p:restoredTop sz="95325"/>
  </p:normalViewPr>
  <p:slideViewPr>
    <p:cSldViewPr snapToGrid="0" snapToObjects="1">
      <p:cViewPr varScale="1">
        <p:scale>
          <a:sx n="124" d="100"/>
          <a:sy n="124" d="100"/>
        </p:scale>
        <p:origin x="131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2024/12/11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2024/12/11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hyperlink" Target="https://www.mlit.go.jp/jutakukentiku/house/content/001753549.pdf" TargetMode="Externa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令和６年１２月度例会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年末年始</a:t>
            </a:r>
            <a:endParaRPr lang="en-US" altLang="ja-JP" sz="2000" u="sng" dirty="0"/>
          </a:p>
          <a:p>
            <a:pPr marL="0" indent="0" algn="ctr">
              <a:lnSpc>
                <a:spcPct val="200000"/>
              </a:lnSpc>
              <a:buNone/>
            </a:pPr>
            <a:r>
              <a:rPr lang="ja-JP" altLang="en-US" sz="2000" u="sng"/>
              <a:t>家族で話す実家のこと（相続）</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D29F16-C957-2B83-952F-4D10486BA09A}"/>
              </a:ext>
            </a:extLst>
          </p:cNvPr>
          <p:cNvSpPr>
            <a:spLocks noGrp="1"/>
          </p:cNvSpPr>
          <p:nvPr>
            <p:ph type="title"/>
          </p:nvPr>
        </p:nvSpPr>
        <p:spPr/>
        <p:txBody>
          <a:bodyPr/>
          <a:lstStyle/>
          <a:p>
            <a:r>
              <a:rPr kumimoji="1" lang="ja-JP" altLang="en-US"/>
              <a:t>年内最後の勉強会資料です。</a:t>
            </a:r>
          </a:p>
        </p:txBody>
      </p:sp>
      <p:sp>
        <p:nvSpPr>
          <p:cNvPr id="3" name="コンテンツ プレースホルダー 2">
            <a:extLst>
              <a:ext uri="{FF2B5EF4-FFF2-40B4-BE49-F238E27FC236}">
                <a16:creationId xmlns:a16="http://schemas.microsoft.com/office/drawing/2014/main" id="{E97F9476-C0A3-3F16-6E2D-BB872B896189}"/>
              </a:ext>
            </a:extLst>
          </p:cNvPr>
          <p:cNvSpPr>
            <a:spLocks noGrp="1"/>
          </p:cNvSpPr>
          <p:nvPr>
            <p:ph idx="1"/>
          </p:nvPr>
        </p:nvSpPr>
        <p:spPr/>
        <p:txBody>
          <a:bodyPr>
            <a:normAutofit lnSpcReduction="10000"/>
          </a:bodyPr>
          <a:lstStyle/>
          <a:p>
            <a:pPr marL="0" indent="0">
              <a:buNone/>
            </a:pPr>
            <a:r>
              <a:rPr lang="ja-JP" altLang="en-US" sz="2400"/>
              <a:t>今年も残り</a:t>
            </a:r>
            <a:r>
              <a:rPr lang="en-US" altLang="ja-JP" sz="2400" dirty="0"/>
              <a:t>1</a:t>
            </a:r>
            <a:r>
              <a:rPr lang="ja-JP" altLang="en-US" sz="2400"/>
              <a:t>ヶ月となりました。</a:t>
            </a:r>
            <a:endParaRPr lang="en-US" altLang="ja-JP" sz="2400" dirty="0"/>
          </a:p>
          <a:p>
            <a:pPr marL="0" indent="0">
              <a:buNone/>
            </a:pPr>
            <a:endParaRPr lang="en-US" altLang="ja-JP" sz="2400" dirty="0"/>
          </a:p>
          <a:p>
            <a:pPr marL="0" indent="0">
              <a:buNone/>
            </a:pPr>
            <a:r>
              <a:rPr lang="ja-JP" altLang="en-US" sz="2400"/>
              <a:t>年末年始で家族が集まる機会が増え、</a:t>
            </a:r>
            <a:endParaRPr lang="en-US" altLang="ja-JP" sz="2400" dirty="0"/>
          </a:p>
          <a:p>
            <a:pPr marL="0" indent="0">
              <a:buNone/>
            </a:pPr>
            <a:endParaRPr lang="en-US" altLang="ja-JP" sz="2400" dirty="0"/>
          </a:p>
          <a:p>
            <a:pPr marL="0" indent="0">
              <a:buNone/>
            </a:pPr>
            <a:r>
              <a:rPr lang="ja-JP" altLang="en-US" sz="2400"/>
              <a:t>親子で話す時間も取れるこのタイミングに、</a:t>
            </a:r>
            <a:endParaRPr lang="en-US" altLang="ja-JP" sz="2400" dirty="0"/>
          </a:p>
          <a:p>
            <a:pPr marL="0" indent="0">
              <a:buNone/>
            </a:pPr>
            <a:endParaRPr lang="en-US" altLang="ja-JP" sz="2400" dirty="0"/>
          </a:p>
          <a:p>
            <a:pPr marL="0" indent="0">
              <a:buNone/>
            </a:pPr>
            <a:r>
              <a:rPr lang="ja-JP" altLang="en-US" sz="2400"/>
              <a:t>実家をどうするのか？</a:t>
            </a:r>
            <a:endParaRPr lang="en-US" altLang="ja-JP" sz="2400" dirty="0"/>
          </a:p>
          <a:p>
            <a:pPr marL="0" indent="0">
              <a:buNone/>
            </a:pPr>
            <a:endParaRPr lang="en-US" altLang="ja-JP" sz="2400" dirty="0"/>
          </a:p>
          <a:p>
            <a:pPr marL="0" indent="0">
              <a:buNone/>
            </a:pPr>
            <a:r>
              <a:rPr lang="ja-JP" altLang="en-US" sz="2400"/>
              <a:t>そんなお話をする方が増えるかもしれません。</a:t>
            </a:r>
            <a:endParaRPr lang="en-US" altLang="ja-JP" sz="2400" dirty="0"/>
          </a:p>
          <a:p>
            <a:pPr marL="0" indent="0">
              <a:buNone/>
            </a:pPr>
            <a:endParaRPr lang="en-US" altLang="ja-JP" sz="2400" dirty="0"/>
          </a:p>
          <a:p>
            <a:pPr marL="0" indent="0">
              <a:buNone/>
            </a:pPr>
            <a:r>
              <a:rPr kumimoji="1" lang="en-US" altLang="ja-JP" sz="2400" dirty="0"/>
              <a:t>12</a:t>
            </a:r>
            <a:r>
              <a:rPr kumimoji="1" lang="ja-JP" altLang="en-US" sz="2400"/>
              <a:t>月の勉強会資料では、改めて相続に関するポイントをご紹介いたします。</a:t>
            </a:r>
          </a:p>
        </p:txBody>
      </p:sp>
      <p:sp>
        <p:nvSpPr>
          <p:cNvPr id="4" name="スライド番号プレースホルダー 3">
            <a:extLst>
              <a:ext uri="{FF2B5EF4-FFF2-40B4-BE49-F238E27FC236}">
                <a16:creationId xmlns:a16="http://schemas.microsoft.com/office/drawing/2014/main" id="{1FE7FE46-43CB-6B03-AF37-EA0A54CEF93F}"/>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7" name="図 6">
            <a:extLst>
              <a:ext uri="{FF2B5EF4-FFF2-40B4-BE49-F238E27FC236}">
                <a16:creationId xmlns:a16="http://schemas.microsoft.com/office/drawing/2014/main" id="{46DF3BD7-D2E3-6B06-1C17-473C417D6EE7}"/>
              </a:ext>
            </a:extLst>
          </p:cNvPr>
          <p:cNvPicPr>
            <a:picLocks noChangeAspect="1"/>
          </p:cNvPicPr>
          <p:nvPr/>
        </p:nvPicPr>
        <p:blipFill>
          <a:blip r:embed="rId2"/>
          <a:stretch>
            <a:fillRect/>
          </a:stretch>
        </p:blipFill>
        <p:spPr>
          <a:xfrm>
            <a:off x="6659880" y="791154"/>
            <a:ext cx="2381250" cy="1778000"/>
          </a:xfrm>
          <a:prstGeom prst="rect">
            <a:avLst/>
          </a:prstGeom>
        </p:spPr>
      </p:pic>
    </p:spTree>
    <p:extLst>
      <p:ext uri="{BB962C8B-B14F-4D97-AF65-F5344CB8AC3E}">
        <p14:creationId xmlns:p14="http://schemas.microsoft.com/office/powerpoint/2010/main" val="1546773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A94B2C-94E7-7874-00B6-7A8E7167C42D}"/>
              </a:ext>
            </a:extLst>
          </p:cNvPr>
          <p:cNvSpPr>
            <a:spLocks noGrp="1"/>
          </p:cNvSpPr>
          <p:nvPr>
            <p:ph type="title"/>
          </p:nvPr>
        </p:nvSpPr>
        <p:spPr/>
        <p:txBody>
          <a:bodyPr/>
          <a:lstStyle/>
          <a:p>
            <a:r>
              <a:rPr lang="ja-JP" altLang="en-US"/>
              <a:t>相続人は誰になるのか？</a:t>
            </a:r>
            <a:endParaRPr kumimoji="1" lang="ja-JP" altLang="en-US"/>
          </a:p>
        </p:txBody>
      </p:sp>
      <p:sp>
        <p:nvSpPr>
          <p:cNvPr id="3" name="コンテンツ プレースホルダー 2">
            <a:extLst>
              <a:ext uri="{FF2B5EF4-FFF2-40B4-BE49-F238E27FC236}">
                <a16:creationId xmlns:a16="http://schemas.microsoft.com/office/drawing/2014/main" id="{A67BD2A7-DACD-8F11-3C45-7CD2E70A601C}"/>
              </a:ext>
            </a:extLst>
          </p:cNvPr>
          <p:cNvSpPr>
            <a:spLocks noGrp="1"/>
          </p:cNvSpPr>
          <p:nvPr>
            <p:ph idx="1"/>
          </p:nvPr>
        </p:nvSpPr>
        <p:spPr/>
        <p:txBody>
          <a:bodyPr>
            <a:normAutofit/>
          </a:bodyPr>
          <a:lstStyle/>
          <a:p>
            <a:pPr marL="0" indent="0">
              <a:buNone/>
            </a:pPr>
            <a:r>
              <a:rPr kumimoji="1" lang="ja-JP" altLang="en-US" sz="2000"/>
              <a:t>人が亡くなった際、その方（被相続人）の財産を誰が引き継げるかは民法によって、定められています。（法定相続人）</a:t>
            </a:r>
            <a:endParaRPr kumimoji="1" lang="en-US" altLang="ja-JP" sz="2000" dirty="0"/>
          </a:p>
          <a:p>
            <a:pPr marL="0" indent="0">
              <a:buNone/>
            </a:pPr>
            <a:endParaRPr lang="en-US" altLang="ja-JP" sz="2000" dirty="0"/>
          </a:p>
          <a:p>
            <a:pPr marL="0" indent="0">
              <a:buNone/>
            </a:pPr>
            <a:r>
              <a:rPr kumimoji="1" lang="ja-JP" altLang="en-US" sz="2000"/>
              <a:t>法定相続人には、</a:t>
            </a:r>
            <a:endParaRPr kumimoji="1" lang="en-US" altLang="ja-JP" sz="2000" dirty="0"/>
          </a:p>
          <a:p>
            <a:pPr marL="0" indent="0">
              <a:buNone/>
            </a:pPr>
            <a:r>
              <a:rPr lang="ja-JP" altLang="en-US" sz="2000"/>
              <a:t>配偶者や子ども、親、兄弟姉妹がなり得ます。</a:t>
            </a:r>
            <a:endParaRPr lang="en-US" altLang="ja-JP" sz="2000" dirty="0"/>
          </a:p>
          <a:p>
            <a:pPr marL="0" indent="0">
              <a:buNone/>
            </a:pPr>
            <a:endParaRPr kumimoji="1" lang="en-US" altLang="ja-JP" sz="2000" dirty="0"/>
          </a:p>
          <a:p>
            <a:pPr marL="0" indent="0">
              <a:buNone/>
            </a:pPr>
            <a:r>
              <a:rPr lang="ja-JP" altLang="en-US" sz="2000"/>
              <a:t>また、子どもや兄弟姉妹が先に亡くなっている場合は、孫や甥っ子・姪っ子も相続人となり得る可能性があります。</a:t>
            </a:r>
            <a:endParaRPr lang="en-US" altLang="ja-JP" sz="2000" dirty="0"/>
          </a:p>
          <a:p>
            <a:pPr marL="0" indent="0">
              <a:buNone/>
            </a:pPr>
            <a:endParaRPr kumimoji="1" lang="en-US" altLang="ja-JP" sz="2000" dirty="0"/>
          </a:p>
          <a:p>
            <a:pPr marL="0" indent="0">
              <a:buNone/>
            </a:pPr>
            <a:r>
              <a:rPr lang="en-US" altLang="ja-JP" sz="2000" dirty="0"/>
              <a:t>※</a:t>
            </a:r>
            <a:r>
              <a:rPr lang="ja-JP" altLang="en-US" sz="2000"/>
              <a:t>法定相続人以外に財産を残したい場合は必ず「遺言書」を作成しておく必要があります。</a:t>
            </a:r>
            <a:endParaRPr kumimoji="1" lang="ja-JP" altLang="en-US" sz="2000"/>
          </a:p>
        </p:txBody>
      </p:sp>
      <p:sp>
        <p:nvSpPr>
          <p:cNvPr id="4" name="スライド番号プレースホルダー 3">
            <a:extLst>
              <a:ext uri="{FF2B5EF4-FFF2-40B4-BE49-F238E27FC236}">
                <a16:creationId xmlns:a16="http://schemas.microsoft.com/office/drawing/2014/main" id="{E4A8B2C9-4365-51B5-FE23-F7CC921E705F}"/>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5" name="図 4">
            <a:extLst>
              <a:ext uri="{FF2B5EF4-FFF2-40B4-BE49-F238E27FC236}">
                <a16:creationId xmlns:a16="http://schemas.microsoft.com/office/drawing/2014/main" id="{7DB49F51-F556-336B-C762-2EEFDD49F15B}"/>
              </a:ext>
            </a:extLst>
          </p:cNvPr>
          <p:cNvPicPr>
            <a:picLocks noChangeAspect="1"/>
          </p:cNvPicPr>
          <p:nvPr/>
        </p:nvPicPr>
        <p:blipFill>
          <a:blip r:embed="rId2"/>
          <a:stretch>
            <a:fillRect/>
          </a:stretch>
        </p:blipFill>
        <p:spPr>
          <a:xfrm>
            <a:off x="6631940" y="1414272"/>
            <a:ext cx="1607361" cy="1457452"/>
          </a:xfrm>
          <a:prstGeom prst="rect">
            <a:avLst/>
          </a:prstGeom>
        </p:spPr>
      </p:pic>
    </p:spTree>
    <p:extLst>
      <p:ext uri="{BB962C8B-B14F-4D97-AF65-F5344CB8AC3E}">
        <p14:creationId xmlns:p14="http://schemas.microsoft.com/office/powerpoint/2010/main" val="403161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2D7730-EF67-B1D7-AD22-3BABF6E598EA}"/>
              </a:ext>
            </a:extLst>
          </p:cNvPr>
          <p:cNvSpPr>
            <a:spLocks noGrp="1"/>
          </p:cNvSpPr>
          <p:nvPr>
            <p:ph type="title"/>
          </p:nvPr>
        </p:nvSpPr>
        <p:spPr/>
        <p:txBody>
          <a:bodyPr/>
          <a:lstStyle/>
          <a:p>
            <a:r>
              <a:rPr kumimoji="1" lang="ja-JP" altLang="en-US"/>
              <a:t>相続の順位について</a:t>
            </a:r>
          </a:p>
        </p:txBody>
      </p:sp>
      <p:sp>
        <p:nvSpPr>
          <p:cNvPr id="3" name="コンテンツ プレースホルダー 2">
            <a:extLst>
              <a:ext uri="{FF2B5EF4-FFF2-40B4-BE49-F238E27FC236}">
                <a16:creationId xmlns:a16="http://schemas.microsoft.com/office/drawing/2014/main" id="{191D4A6B-01FB-AA16-AB8F-F30E9797A9B7}"/>
              </a:ext>
            </a:extLst>
          </p:cNvPr>
          <p:cNvSpPr>
            <a:spLocks noGrp="1"/>
          </p:cNvSpPr>
          <p:nvPr>
            <p:ph idx="1"/>
          </p:nvPr>
        </p:nvSpPr>
        <p:spPr>
          <a:xfrm>
            <a:off x="628650" y="5226863"/>
            <a:ext cx="8515350" cy="1118057"/>
          </a:xfrm>
        </p:spPr>
        <p:txBody>
          <a:bodyPr>
            <a:normAutofit/>
          </a:bodyPr>
          <a:lstStyle/>
          <a:p>
            <a:pPr marL="0" indent="0">
              <a:buNone/>
            </a:pPr>
            <a:r>
              <a:rPr kumimoji="1" lang="ja-JP" altLang="en-US" sz="1200"/>
              <a:t>第一順位の方がいれば、第二・第三順位の方は相続人にはなりません</a:t>
            </a:r>
            <a:endParaRPr kumimoji="1" lang="en-US" altLang="ja-JP" sz="1200" dirty="0"/>
          </a:p>
          <a:p>
            <a:pPr marL="0" indent="0">
              <a:buNone/>
            </a:pPr>
            <a:r>
              <a:rPr lang="ja-JP" altLang="en-US" sz="1200"/>
              <a:t>第一順位の方がいなければ、第二順位・第三順位の方へ相続人となる権利が移ります。</a:t>
            </a:r>
            <a:endParaRPr lang="en-US" altLang="ja-JP" sz="1200" dirty="0"/>
          </a:p>
          <a:p>
            <a:pPr marL="0" indent="0">
              <a:buNone/>
            </a:pPr>
            <a:r>
              <a:rPr lang="ja-JP" altLang="en-US" sz="1200"/>
              <a:t>第一</a:t>
            </a:r>
            <a:r>
              <a:rPr lang="en-US" altLang="ja-JP" sz="1200" dirty="0"/>
              <a:t>〜</a:t>
            </a:r>
            <a:r>
              <a:rPr lang="ja-JP" altLang="en-US" sz="1200"/>
              <a:t>第三順位に該当する方が誰もいない（相続人不存在の）場合は手続きが非常に複雑となり、事前に遺言書の作成等を行っておくことが推奨されております。</a:t>
            </a:r>
            <a:endParaRPr lang="en-US" altLang="ja-JP" sz="1200" dirty="0"/>
          </a:p>
          <a:p>
            <a:pPr marL="0" indent="0">
              <a:buNone/>
            </a:pPr>
            <a:endParaRPr lang="en-US" altLang="ja-JP" sz="1200" dirty="0"/>
          </a:p>
        </p:txBody>
      </p:sp>
      <p:sp>
        <p:nvSpPr>
          <p:cNvPr id="4" name="スライド番号プレースホルダー 3">
            <a:extLst>
              <a:ext uri="{FF2B5EF4-FFF2-40B4-BE49-F238E27FC236}">
                <a16:creationId xmlns:a16="http://schemas.microsoft.com/office/drawing/2014/main" id="{E0021225-6A72-A2D3-A813-46137D57F686}"/>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5" name="図 4">
            <a:extLst>
              <a:ext uri="{FF2B5EF4-FFF2-40B4-BE49-F238E27FC236}">
                <a16:creationId xmlns:a16="http://schemas.microsoft.com/office/drawing/2014/main" id="{9B5F4424-29A2-95BC-4B79-6A5DA23951A2}"/>
              </a:ext>
            </a:extLst>
          </p:cNvPr>
          <p:cNvPicPr>
            <a:picLocks noChangeAspect="1"/>
          </p:cNvPicPr>
          <p:nvPr/>
        </p:nvPicPr>
        <p:blipFill>
          <a:blip r:embed="rId2"/>
          <a:stretch>
            <a:fillRect/>
          </a:stretch>
        </p:blipFill>
        <p:spPr>
          <a:xfrm>
            <a:off x="1993187" y="827039"/>
            <a:ext cx="4990543" cy="4399825"/>
          </a:xfrm>
          <a:prstGeom prst="rect">
            <a:avLst/>
          </a:prstGeom>
        </p:spPr>
      </p:pic>
      <p:sp>
        <p:nvSpPr>
          <p:cNvPr id="6" name="テキスト ボックス 5">
            <a:extLst>
              <a:ext uri="{FF2B5EF4-FFF2-40B4-BE49-F238E27FC236}">
                <a16:creationId xmlns:a16="http://schemas.microsoft.com/office/drawing/2014/main" id="{42625575-74CB-A45B-7B77-A06068EDA2D5}"/>
              </a:ext>
            </a:extLst>
          </p:cNvPr>
          <p:cNvSpPr txBox="1"/>
          <p:nvPr/>
        </p:nvSpPr>
        <p:spPr>
          <a:xfrm>
            <a:off x="5452542" y="4822758"/>
            <a:ext cx="1531188" cy="253916"/>
          </a:xfrm>
          <a:prstGeom prst="rect">
            <a:avLst/>
          </a:prstGeom>
          <a:noFill/>
        </p:spPr>
        <p:txBody>
          <a:bodyPr wrap="none" rtlCol="0">
            <a:spAutoFit/>
          </a:bodyPr>
          <a:lstStyle/>
          <a:p>
            <a:r>
              <a:rPr kumimoji="1" lang="ja-JP" altLang="en-US" sz="1050"/>
              <a:t>（出典：りそな銀行）</a:t>
            </a:r>
          </a:p>
        </p:txBody>
      </p:sp>
    </p:spTree>
    <p:extLst>
      <p:ext uri="{BB962C8B-B14F-4D97-AF65-F5344CB8AC3E}">
        <p14:creationId xmlns:p14="http://schemas.microsoft.com/office/powerpoint/2010/main" val="1811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577756-DAE9-4E87-A614-C22BC7D23749}"/>
              </a:ext>
            </a:extLst>
          </p:cNvPr>
          <p:cNvSpPr>
            <a:spLocks noGrp="1"/>
          </p:cNvSpPr>
          <p:nvPr>
            <p:ph type="title"/>
          </p:nvPr>
        </p:nvSpPr>
        <p:spPr/>
        <p:txBody>
          <a:bodyPr/>
          <a:lstStyle/>
          <a:p>
            <a:r>
              <a:rPr lang="ja-JP" altLang="en-US"/>
              <a:t>法定</a:t>
            </a:r>
            <a:r>
              <a:rPr kumimoji="1" lang="ja-JP" altLang="en-US"/>
              <a:t>相続割合について</a:t>
            </a:r>
          </a:p>
        </p:txBody>
      </p:sp>
      <p:sp>
        <p:nvSpPr>
          <p:cNvPr id="3" name="コンテンツ プレースホルダー 2">
            <a:extLst>
              <a:ext uri="{FF2B5EF4-FFF2-40B4-BE49-F238E27FC236}">
                <a16:creationId xmlns:a16="http://schemas.microsoft.com/office/drawing/2014/main" id="{967C746C-D0AD-0AA0-04F7-38F0B06B2922}"/>
              </a:ext>
            </a:extLst>
          </p:cNvPr>
          <p:cNvSpPr>
            <a:spLocks noGrp="1"/>
          </p:cNvSpPr>
          <p:nvPr>
            <p:ph idx="1"/>
          </p:nvPr>
        </p:nvSpPr>
        <p:spPr>
          <a:xfrm>
            <a:off x="628650" y="5714028"/>
            <a:ext cx="7886700" cy="513018"/>
          </a:xfrm>
        </p:spPr>
        <p:txBody>
          <a:bodyPr>
            <a:normAutofit fontScale="47500" lnSpcReduction="20000"/>
          </a:bodyPr>
          <a:lstStyle/>
          <a:p>
            <a:pPr marL="0" indent="0">
              <a:buNone/>
            </a:pPr>
            <a:r>
              <a:rPr kumimoji="1" lang="en-US" altLang="ja-JP" dirty="0"/>
              <a:t>※</a:t>
            </a:r>
            <a:r>
              <a:rPr kumimoji="1" lang="ja-JP" altLang="en-US"/>
              <a:t>法定相続割合はあくまで話し合い（遺産分割協議）を行う際の目安。</a:t>
            </a:r>
            <a:endParaRPr kumimoji="1" lang="en-US" altLang="ja-JP" dirty="0"/>
          </a:p>
          <a:p>
            <a:pPr marL="0" indent="0">
              <a:buNone/>
            </a:pPr>
            <a:r>
              <a:rPr lang="ja-JP" altLang="en-US"/>
              <a:t>　必ず相続しないといけない割合ではありません。</a:t>
            </a:r>
            <a:endParaRPr kumimoji="1" lang="ja-JP" altLang="en-US"/>
          </a:p>
        </p:txBody>
      </p:sp>
      <p:sp>
        <p:nvSpPr>
          <p:cNvPr id="4" name="スライド番号プレースホルダー 3">
            <a:extLst>
              <a:ext uri="{FF2B5EF4-FFF2-40B4-BE49-F238E27FC236}">
                <a16:creationId xmlns:a16="http://schemas.microsoft.com/office/drawing/2014/main" id="{5D219C09-76CE-0468-830A-66A3540D2B20}"/>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5" name="図 4">
            <a:extLst>
              <a:ext uri="{FF2B5EF4-FFF2-40B4-BE49-F238E27FC236}">
                <a16:creationId xmlns:a16="http://schemas.microsoft.com/office/drawing/2014/main" id="{00E806F8-9F24-ACEE-BE10-9003EAB8BF15}"/>
              </a:ext>
            </a:extLst>
          </p:cNvPr>
          <p:cNvPicPr>
            <a:picLocks noChangeAspect="1"/>
          </p:cNvPicPr>
          <p:nvPr/>
        </p:nvPicPr>
        <p:blipFill>
          <a:blip r:embed="rId2"/>
          <a:stretch>
            <a:fillRect/>
          </a:stretch>
        </p:blipFill>
        <p:spPr>
          <a:xfrm>
            <a:off x="1428108" y="746797"/>
            <a:ext cx="5774076" cy="4926135"/>
          </a:xfrm>
          <a:prstGeom prst="rect">
            <a:avLst/>
          </a:prstGeom>
        </p:spPr>
      </p:pic>
      <p:sp>
        <p:nvSpPr>
          <p:cNvPr id="6" name="テキスト ボックス 5">
            <a:extLst>
              <a:ext uri="{FF2B5EF4-FFF2-40B4-BE49-F238E27FC236}">
                <a16:creationId xmlns:a16="http://schemas.microsoft.com/office/drawing/2014/main" id="{8AAFAD9F-AF26-3C31-4D68-F422C84C7C54}"/>
              </a:ext>
            </a:extLst>
          </p:cNvPr>
          <p:cNvSpPr txBox="1"/>
          <p:nvPr/>
        </p:nvSpPr>
        <p:spPr>
          <a:xfrm>
            <a:off x="7121106" y="5419016"/>
            <a:ext cx="1531188" cy="253916"/>
          </a:xfrm>
          <a:prstGeom prst="rect">
            <a:avLst/>
          </a:prstGeom>
          <a:noFill/>
        </p:spPr>
        <p:txBody>
          <a:bodyPr wrap="none" rtlCol="0">
            <a:spAutoFit/>
          </a:bodyPr>
          <a:lstStyle/>
          <a:p>
            <a:r>
              <a:rPr kumimoji="1" lang="ja-JP" altLang="en-US" sz="1050"/>
              <a:t>（出典：りそな銀行）</a:t>
            </a:r>
          </a:p>
        </p:txBody>
      </p:sp>
    </p:spTree>
    <p:extLst>
      <p:ext uri="{BB962C8B-B14F-4D97-AF65-F5344CB8AC3E}">
        <p14:creationId xmlns:p14="http://schemas.microsoft.com/office/powerpoint/2010/main" val="3644762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EC3F15-A880-E8B9-A5AE-B86253B2F80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A26E2BC-151C-6625-E1CC-E633F4297844}"/>
              </a:ext>
            </a:extLst>
          </p:cNvPr>
          <p:cNvSpPr>
            <a:spLocks noGrp="1"/>
          </p:cNvSpPr>
          <p:nvPr>
            <p:ph idx="1"/>
          </p:nvPr>
        </p:nvSpPr>
        <p:spPr/>
        <p:txBody>
          <a:bodyPr>
            <a:normAutofit lnSpcReduction="10000"/>
          </a:bodyPr>
          <a:lstStyle/>
          <a:p>
            <a:pPr marL="0" indent="0">
              <a:buNone/>
            </a:pPr>
            <a:r>
              <a:rPr kumimoji="1" lang="ja-JP" altLang="en-US" sz="2000"/>
              <a:t>法定相続人がわかったら、次は実家に住む人がいなくなった場合どうするかを話し合う必要があります。</a:t>
            </a:r>
            <a:endParaRPr kumimoji="1" lang="en-US" altLang="ja-JP" sz="2000" dirty="0"/>
          </a:p>
          <a:p>
            <a:pPr marL="0" indent="0">
              <a:buNone/>
            </a:pPr>
            <a:endParaRPr lang="en-US" altLang="ja-JP" sz="2000" dirty="0"/>
          </a:p>
          <a:p>
            <a:pPr marL="0" indent="0">
              <a:buNone/>
            </a:pPr>
            <a:r>
              <a:rPr lang="ja-JP" altLang="en-US" sz="2000"/>
              <a:t>・売却、賃貸として活用、解体や移り住むにしても共通して行わなければならないのは、</a:t>
            </a:r>
            <a:r>
              <a:rPr lang="ja-JP" altLang="en-US" sz="2000">
                <a:solidFill>
                  <a:srgbClr val="FF0000"/>
                </a:solidFill>
              </a:rPr>
              <a:t>相続人が実際に引き継いだ際に困らないように、片付けを元気なうちから行っていくこと。</a:t>
            </a:r>
            <a:endParaRPr lang="en-US" altLang="ja-JP" sz="2000" dirty="0">
              <a:solidFill>
                <a:srgbClr val="FF0000"/>
              </a:solidFill>
            </a:endParaRPr>
          </a:p>
          <a:p>
            <a:pPr marL="0" indent="0">
              <a:buNone/>
            </a:pPr>
            <a:endParaRPr lang="en-US" altLang="ja-JP" sz="2000" dirty="0"/>
          </a:p>
          <a:p>
            <a:pPr marL="0" indent="0">
              <a:buNone/>
            </a:pPr>
            <a:r>
              <a:rPr lang="ja-JP" altLang="en-US" sz="2000"/>
              <a:t>特に不要（使っていない）なものをどんどんと捨てること。</a:t>
            </a:r>
            <a:endParaRPr lang="en-US" altLang="ja-JP" sz="2000" dirty="0"/>
          </a:p>
          <a:p>
            <a:pPr marL="0" indent="0">
              <a:buNone/>
            </a:pPr>
            <a:r>
              <a:rPr lang="ja-JP" altLang="en-US" sz="2000"/>
              <a:t>→相続人が引き継いだ実家を片付ける際に困るポイントとして、</a:t>
            </a:r>
            <a:endParaRPr lang="en-US" altLang="ja-JP" sz="2000" dirty="0"/>
          </a:p>
          <a:p>
            <a:pPr marL="0" indent="0">
              <a:buNone/>
            </a:pPr>
            <a:r>
              <a:rPr lang="ja-JP" altLang="en-US" sz="2000"/>
              <a:t>・物件が遠地にある</a:t>
            </a:r>
            <a:endParaRPr lang="en-US" altLang="ja-JP" sz="2000" dirty="0"/>
          </a:p>
          <a:p>
            <a:pPr marL="0" indent="0">
              <a:buNone/>
            </a:pPr>
            <a:r>
              <a:rPr lang="ja-JP" altLang="en-US" sz="2000"/>
              <a:t>・何を捨てて、何を残せばいいのかがわからない</a:t>
            </a:r>
            <a:endParaRPr lang="en-US" altLang="ja-JP" sz="2000" dirty="0"/>
          </a:p>
          <a:p>
            <a:pPr marL="0" indent="0">
              <a:buNone/>
            </a:pPr>
            <a:r>
              <a:rPr lang="ja-JP" altLang="en-US" sz="2000"/>
              <a:t>等があげられます。</a:t>
            </a:r>
            <a:endParaRPr lang="en-US" altLang="ja-JP" sz="2000" dirty="0"/>
          </a:p>
          <a:p>
            <a:pPr marL="0" indent="0">
              <a:buNone/>
            </a:pPr>
            <a:endParaRPr lang="en-US" altLang="ja-JP" sz="2000" dirty="0"/>
          </a:p>
          <a:p>
            <a:pPr marL="0" indent="0">
              <a:buNone/>
            </a:pPr>
            <a:r>
              <a:rPr lang="ja-JP" altLang="en-US" sz="2000"/>
              <a:t>→</a:t>
            </a:r>
            <a:r>
              <a:rPr lang="ja-JP" altLang="en-US" sz="2000">
                <a:solidFill>
                  <a:srgbClr val="FF0000"/>
                </a:solidFill>
              </a:rPr>
              <a:t>家の中の物の持ち主が、生前にしっかり判断しておいてあげることが大事！</a:t>
            </a:r>
            <a:endParaRPr lang="en-US" altLang="ja-JP" sz="2000" dirty="0">
              <a:solidFill>
                <a:srgbClr val="FF0000"/>
              </a:solidFill>
            </a:endParaRPr>
          </a:p>
        </p:txBody>
      </p:sp>
      <p:sp>
        <p:nvSpPr>
          <p:cNvPr id="4" name="スライド番号プレースホルダー 3">
            <a:extLst>
              <a:ext uri="{FF2B5EF4-FFF2-40B4-BE49-F238E27FC236}">
                <a16:creationId xmlns:a16="http://schemas.microsoft.com/office/drawing/2014/main" id="{346CE1F0-1269-3850-5BBE-21358BFA3C89}"/>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5" name="図 4">
            <a:extLst>
              <a:ext uri="{FF2B5EF4-FFF2-40B4-BE49-F238E27FC236}">
                <a16:creationId xmlns:a16="http://schemas.microsoft.com/office/drawing/2014/main" id="{EC06A5E4-01EB-213C-16A4-7488CBD12C7D}"/>
              </a:ext>
            </a:extLst>
          </p:cNvPr>
          <p:cNvPicPr>
            <a:picLocks noChangeAspect="1"/>
          </p:cNvPicPr>
          <p:nvPr/>
        </p:nvPicPr>
        <p:blipFill>
          <a:blip r:embed="rId2"/>
          <a:stretch>
            <a:fillRect/>
          </a:stretch>
        </p:blipFill>
        <p:spPr>
          <a:xfrm>
            <a:off x="6809232" y="3804920"/>
            <a:ext cx="1524000" cy="1320800"/>
          </a:xfrm>
          <a:prstGeom prst="rect">
            <a:avLst/>
          </a:prstGeom>
        </p:spPr>
      </p:pic>
    </p:spTree>
    <p:extLst>
      <p:ext uri="{BB962C8B-B14F-4D97-AF65-F5344CB8AC3E}">
        <p14:creationId xmlns:p14="http://schemas.microsoft.com/office/powerpoint/2010/main" val="1987709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18C95B-D505-82C4-D978-8C869EEBC6F3}"/>
              </a:ext>
            </a:extLst>
          </p:cNvPr>
          <p:cNvSpPr>
            <a:spLocks noGrp="1"/>
          </p:cNvSpPr>
          <p:nvPr>
            <p:ph type="title"/>
          </p:nvPr>
        </p:nvSpPr>
        <p:spPr/>
        <p:txBody>
          <a:bodyPr/>
          <a:lstStyle/>
          <a:p>
            <a:r>
              <a:rPr kumimoji="1" lang="ja-JP" altLang="en-US"/>
              <a:t>今からできる実家の空き家対策</a:t>
            </a:r>
          </a:p>
        </p:txBody>
      </p:sp>
      <p:sp>
        <p:nvSpPr>
          <p:cNvPr id="3" name="コンテンツ プレースホルダー 2">
            <a:extLst>
              <a:ext uri="{FF2B5EF4-FFF2-40B4-BE49-F238E27FC236}">
                <a16:creationId xmlns:a16="http://schemas.microsoft.com/office/drawing/2014/main" id="{662D0472-7655-16D9-743B-CB35284379AD}"/>
              </a:ext>
            </a:extLst>
          </p:cNvPr>
          <p:cNvSpPr>
            <a:spLocks noGrp="1"/>
          </p:cNvSpPr>
          <p:nvPr>
            <p:ph idx="1"/>
          </p:nvPr>
        </p:nvSpPr>
        <p:spPr/>
        <p:txBody>
          <a:bodyPr>
            <a:normAutofit/>
          </a:bodyPr>
          <a:lstStyle/>
          <a:p>
            <a:pPr marL="0" indent="0">
              <a:buNone/>
            </a:pPr>
            <a:r>
              <a:rPr kumimoji="1" lang="en-US" altLang="ja-JP" sz="1600" dirty="0"/>
              <a:t>①</a:t>
            </a:r>
            <a:r>
              <a:rPr kumimoji="1" lang="ja-JP" altLang="en-US" sz="1600"/>
              <a:t>現所有者が片付けを行っておく</a:t>
            </a:r>
            <a:endParaRPr kumimoji="1" lang="en-US" altLang="ja-JP" sz="1600" dirty="0"/>
          </a:p>
          <a:p>
            <a:pPr marL="0" indent="0">
              <a:buNone/>
            </a:pPr>
            <a:r>
              <a:rPr lang="ja-JP" altLang="en-US" sz="1600"/>
              <a:t>→先程のページでも述べたとおりです。</a:t>
            </a:r>
            <a:endParaRPr lang="en-US" altLang="ja-JP" sz="1600" dirty="0"/>
          </a:p>
          <a:p>
            <a:pPr marL="0" indent="0">
              <a:buNone/>
            </a:pPr>
            <a:endParaRPr kumimoji="1" lang="en-US" altLang="ja-JP" sz="1600" dirty="0"/>
          </a:p>
          <a:p>
            <a:pPr marL="0" indent="0">
              <a:buNone/>
            </a:pPr>
            <a:r>
              <a:rPr lang="en-US" altLang="ja-JP" sz="1600" dirty="0"/>
              <a:t>②</a:t>
            </a:r>
            <a:r>
              <a:rPr lang="ja-JP" altLang="en-US" sz="1600"/>
              <a:t>誰が引き継ぐのかを事前に決めておく</a:t>
            </a:r>
            <a:endParaRPr lang="en-US" altLang="ja-JP" sz="1600" dirty="0"/>
          </a:p>
          <a:p>
            <a:pPr marL="0" indent="0">
              <a:buNone/>
            </a:pPr>
            <a:r>
              <a:rPr kumimoji="1" lang="ja-JP" altLang="en-US" sz="1600"/>
              <a:t>→所有者が亡くなったら、遺産分割協議を残された相続人だけで行わないといけません。事前に所有者（多くは親）が健在のうちに、誰が引き継ぐのかは話をしておくのがポイント。</a:t>
            </a:r>
            <a:endParaRPr kumimoji="1" lang="en-US" altLang="ja-JP" sz="1600" dirty="0"/>
          </a:p>
          <a:p>
            <a:pPr marL="0" indent="0">
              <a:buNone/>
            </a:pPr>
            <a:r>
              <a:rPr lang="ja-JP" altLang="en-US" sz="1600"/>
              <a:t>親が亡くなり子どもだけの遺産分割協議は財産に関わることなので、揉める可能性も残念ながらアップします。</a:t>
            </a:r>
            <a:endParaRPr lang="en-US" altLang="ja-JP" sz="1600" dirty="0"/>
          </a:p>
          <a:p>
            <a:pPr marL="0" indent="0">
              <a:buNone/>
            </a:pPr>
            <a:endParaRPr kumimoji="1" lang="en-US" altLang="ja-JP" sz="1600" dirty="0"/>
          </a:p>
          <a:p>
            <a:pPr marL="0" indent="0">
              <a:buNone/>
            </a:pPr>
            <a:r>
              <a:rPr lang="en-US" altLang="ja-JP" sz="1600" dirty="0"/>
              <a:t>③</a:t>
            </a:r>
            <a:r>
              <a:rPr lang="ja-JP" altLang="en-US" sz="1600"/>
              <a:t>引き継いだらどうするのかを決めておく</a:t>
            </a:r>
            <a:endParaRPr lang="en-US" altLang="ja-JP" sz="1600" dirty="0"/>
          </a:p>
          <a:p>
            <a:pPr marL="0" indent="0">
              <a:buNone/>
            </a:pPr>
            <a:r>
              <a:rPr kumimoji="1" lang="ja-JP" altLang="en-US" sz="1600"/>
              <a:t>活用か解体か、自分が住むのか？事前に決めておくことで生前から様々な準備が可能です。</a:t>
            </a:r>
            <a:endParaRPr kumimoji="1" lang="en-US" altLang="ja-JP" sz="1600" dirty="0"/>
          </a:p>
          <a:p>
            <a:pPr marL="0" indent="0">
              <a:buNone/>
            </a:pPr>
            <a:r>
              <a:rPr kumimoji="1" lang="ja-JP" altLang="en-US" sz="1600"/>
              <a:t>中には、親は健在だが、認知症などで施設に入居しているとなると、簡単に実家を売却等ができなくなります。</a:t>
            </a:r>
            <a:endParaRPr kumimoji="1" lang="en-US" altLang="ja-JP" sz="1600" dirty="0"/>
          </a:p>
          <a:p>
            <a:pPr marL="0" indent="0">
              <a:buNone/>
            </a:pPr>
            <a:r>
              <a:rPr lang="ja-JP" altLang="en-US" sz="1600"/>
              <a:t>そのような事態に陥らないように、現在では「家族信託」が有効活用されることが増えました。</a:t>
            </a:r>
            <a:endParaRPr kumimoji="1" lang="ja-JP" altLang="en-US" sz="1600"/>
          </a:p>
        </p:txBody>
      </p:sp>
      <p:sp>
        <p:nvSpPr>
          <p:cNvPr id="4" name="スライド番号プレースホルダー 3">
            <a:extLst>
              <a:ext uri="{FF2B5EF4-FFF2-40B4-BE49-F238E27FC236}">
                <a16:creationId xmlns:a16="http://schemas.microsoft.com/office/drawing/2014/main" id="{CF9498C7-5409-192B-1212-B64BC6CDE421}"/>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pic>
        <p:nvPicPr>
          <p:cNvPr id="5" name="図 4">
            <a:extLst>
              <a:ext uri="{FF2B5EF4-FFF2-40B4-BE49-F238E27FC236}">
                <a16:creationId xmlns:a16="http://schemas.microsoft.com/office/drawing/2014/main" id="{F389FB54-3611-0C5B-BE08-B1E2F770D14D}"/>
              </a:ext>
            </a:extLst>
          </p:cNvPr>
          <p:cNvPicPr>
            <a:picLocks noChangeAspect="1"/>
          </p:cNvPicPr>
          <p:nvPr/>
        </p:nvPicPr>
        <p:blipFill>
          <a:blip r:embed="rId2"/>
          <a:stretch>
            <a:fillRect/>
          </a:stretch>
        </p:blipFill>
        <p:spPr>
          <a:xfrm>
            <a:off x="7163940" y="791154"/>
            <a:ext cx="1696979" cy="1353058"/>
          </a:xfrm>
          <a:prstGeom prst="rect">
            <a:avLst/>
          </a:prstGeom>
        </p:spPr>
      </p:pic>
    </p:spTree>
    <p:extLst>
      <p:ext uri="{BB962C8B-B14F-4D97-AF65-F5344CB8AC3E}">
        <p14:creationId xmlns:p14="http://schemas.microsoft.com/office/powerpoint/2010/main" val="360489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527572-17FD-4CB5-3A9B-36A0B9E561E9}"/>
              </a:ext>
            </a:extLst>
          </p:cNvPr>
          <p:cNvSpPr>
            <a:spLocks noGrp="1"/>
          </p:cNvSpPr>
          <p:nvPr>
            <p:ph type="title"/>
          </p:nvPr>
        </p:nvSpPr>
        <p:spPr/>
        <p:txBody>
          <a:bodyPr/>
          <a:lstStyle/>
          <a:p>
            <a:r>
              <a:rPr kumimoji="1" lang="ja-JP" altLang="en-US"/>
              <a:t>家族信託とは？</a:t>
            </a:r>
          </a:p>
        </p:txBody>
      </p:sp>
      <p:sp>
        <p:nvSpPr>
          <p:cNvPr id="3" name="コンテンツ プレースホルダー 2">
            <a:extLst>
              <a:ext uri="{FF2B5EF4-FFF2-40B4-BE49-F238E27FC236}">
                <a16:creationId xmlns:a16="http://schemas.microsoft.com/office/drawing/2014/main" id="{A3B1AE20-5406-344E-9B67-6B4B40605EED}"/>
              </a:ext>
            </a:extLst>
          </p:cNvPr>
          <p:cNvSpPr>
            <a:spLocks noGrp="1"/>
          </p:cNvSpPr>
          <p:nvPr>
            <p:ph idx="1"/>
          </p:nvPr>
        </p:nvSpPr>
        <p:spPr>
          <a:xfrm>
            <a:off x="628650" y="5237554"/>
            <a:ext cx="7886700" cy="911486"/>
          </a:xfrm>
        </p:spPr>
        <p:txBody>
          <a:bodyPr>
            <a:normAutofit/>
          </a:bodyPr>
          <a:lstStyle/>
          <a:p>
            <a:r>
              <a:rPr kumimoji="1" lang="ja-JP" altLang="en-US" sz="1200"/>
              <a:t>自身の財産管理が不安・不能になった場合に、家族にその管理等の権限を渡すことができる制度です。</a:t>
            </a:r>
            <a:endParaRPr kumimoji="1" lang="en-US" altLang="ja-JP" sz="1200" dirty="0"/>
          </a:p>
          <a:p>
            <a:r>
              <a:rPr kumimoji="1" lang="ja-JP" altLang="en-US" sz="1200"/>
              <a:t>ただし、相続が発生した際に兄弟などから、思ったより預金が減っている。受託者が使い込んでいたのではないか？などあらぬ疑いをかけられ、トラブルのもととなり得る可能性があります。</a:t>
            </a:r>
            <a:r>
              <a:rPr lang="ja-JP" altLang="en-US" sz="1200"/>
              <a:t>制度利用については、家族間でよく相談し、司法書士や信託銀行などの専門家を交えることで安心度もアップします。</a:t>
            </a:r>
            <a:endParaRPr kumimoji="1" lang="en-US" altLang="ja-JP" sz="1200" dirty="0"/>
          </a:p>
        </p:txBody>
      </p:sp>
      <p:sp>
        <p:nvSpPr>
          <p:cNvPr id="4" name="スライド番号プレースホルダー 3">
            <a:extLst>
              <a:ext uri="{FF2B5EF4-FFF2-40B4-BE49-F238E27FC236}">
                <a16:creationId xmlns:a16="http://schemas.microsoft.com/office/drawing/2014/main" id="{E0D931B0-D63E-2A37-72CD-9013A980C6EA}"/>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2A1BC6D2-06CB-5D6A-D8AA-6BE5CE1E1957}"/>
              </a:ext>
            </a:extLst>
          </p:cNvPr>
          <p:cNvPicPr>
            <a:picLocks noChangeAspect="1"/>
          </p:cNvPicPr>
          <p:nvPr/>
        </p:nvPicPr>
        <p:blipFill>
          <a:blip r:embed="rId2"/>
          <a:stretch>
            <a:fillRect/>
          </a:stretch>
        </p:blipFill>
        <p:spPr>
          <a:xfrm>
            <a:off x="1267895" y="708961"/>
            <a:ext cx="6540465" cy="4363716"/>
          </a:xfrm>
          <a:prstGeom prst="rect">
            <a:avLst/>
          </a:prstGeom>
        </p:spPr>
      </p:pic>
      <p:sp>
        <p:nvSpPr>
          <p:cNvPr id="6" name="テキスト ボックス 5">
            <a:extLst>
              <a:ext uri="{FF2B5EF4-FFF2-40B4-BE49-F238E27FC236}">
                <a16:creationId xmlns:a16="http://schemas.microsoft.com/office/drawing/2014/main" id="{A8519058-A64A-E29D-7463-5E49F41BEB2E}"/>
              </a:ext>
            </a:extLst>
          </p:cNvPr>
          <p:cNvSpPr txBox="1"/>
          <p:nvPr/>
        </p:nvSpPr>
        <p:spPr>
          <a:xfrm>
            <a:off x="6355512" y="4774242"/>
            <a:ext cx="1935145" cy="253916"/>
          </a:xfrm>
          <a:prstGeom prst="rect">
            <a:avLst/>
          </a:prstGeom>
          <a:noFill/>
        </p:spPr>
        <p:txBody>
          <a:bodyPr wrap="none" rtlCol="0">
            <a:spAutoFit/>
          </a:bodyPr>
          <a:lstStyle/>
          <a:p>
            <a:r>
              <a:rPr kumimoji="1" lang="ja-JP" altLang="en-US" sz="1050"/>
              <a:t>（出典：朝日新聞デジタル）</a:t>
            </a:r>
          </a:p>
        </p:txBody>
      </p:sp>
    </p:spTree>
    <p:extLst>
      <p:ext uri="{BB962C8B-B14F-4D97-AF65-F5344CB8AC3E}">
        <p14:creationId xmlns:p14="http://schemas.microsoft.com/office/powerpoint/2010/main" val="3154951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AE68F1-CBDF-9C3F-4FEB-85CF41D23262}"/>
              </a:ext>
            </a:extLst>
          </p:cNvPr>
          <p:cNvSpPr>
            <a:spLocks noGrp="1"/>
          </p:cNvSpPr>
          <p:nvPr>
            <p:ph type="title"/>
          </p:nvPr>
        </p:nvSpPr>
        <p:spPr/>
        <p:txBody>
          <a:bodyPr/>
          <a:lstStyle/>
          <a:p>
            <a:r>
              <a:rPr kumimoji="1" lang="ja-JP" altLang="en-US"/>
              <a:t>遺言書を作成する方法もあり！</a:t>
            </a:r>
          </a:p>
        </p:txBody>
      </p:sp>
      <p:sp>
        <p:nvSpPr>
          <p:cNvPr id="3" name="コンテンツ プレースホルダー 2">
            <a:extLst>
              <a:ext uri="{FF2B5EF4-FFF2-40B4-BE49-F238E27FC236}">
                <a16:creationId xmlns:a16="http://schemas.microsoft.com/office/drawing/2014/main" id="{6E750036-6B57-9924-3F6F-5419016B329A}"/>
              </a:ext>
            </a:extLst>
          </p:cNvPr>
          <p:cNvSpPr>
            <a:spLocks noGrp="1"/>
          </p:cNvSpPr>
          <p:nvPr>
            <p:ph idx="1"/>
          </p:nvPr>
        </p:nvSpPr>
        <p:spPr>
          <a:xfrm>
            <a:off x="628650" y="791153"/>
            <a:ext cx="7886700" cy="5553767"/>
          </a:xfrm>
        </p:spPr>
        <p:txBody>
          <a:bodyPr>
            <a:noAutofit/>
          </a:bodyPr>
          <a:lstStyle/>
          <a:p>
            <a:pPr marL="0" indent="0">
              <a:buNone/>
            </a:pPr>
            <a:r>
              <a:rPr kumimoji="1" lang="ja-JP" altLang="en-US" sz="1600"/>
              <a:t>法定相続人で遺産分割協議をする他に、事前に財産の所有者が遺言書を作成しておくことも可能です。</a:t>
            </a:r>
            <a:endParaRPr kumimoji="1" lang="en-US" altLang="ja-JP" sz="1600" dirty="0"/>
          </a:p>
          <a:p>
            <a:pPr marL="0" indent="0">
              <a:buNone/>
            </a:pPr>
            <a:endParaRPr lang="en-US" altLang="ja-JP" sz="1600" dirty="0"/>
          </a:p>
          <a:p>
            <a:pPr marL="0" indent="0">
              <a:buNone/>
            </a:pPr>
            <a:r>
              <a:rPr kumimoji="1" lang="ja-JP" altLang="en-US" sz="1600"/>
              <a:t>遺言書を作成することで、法定相続人以外の方にも財産を渡す（遺贈する）ことが可能です。</a:t>
            </a:r>
            <a:endParaRPr kumimoji="1" lang="en-US" altLang="ja-JP" sz="1600" dirty="0"/>
          </a:p>
          <a:p>
            <a:pPr marL="0" indent="0">
              <a:buNone/>
            </a:pPr>
            <a:endParaRPr lang="en-US" altLang="ja-JP" sz="1600" dirty="0"/>
          </a:p>
          <a:p>
            <a:pPr marL="0" indent="0">
              <a:buNone/>
            </a:pPr>
            <a:r>
              <a:rPr kumimoji="1" lang="ja-JP" altLang="en-US" sz="1600"/>
              <a:t>例えば、子どもだけでなく、孫にも直接お金を残してあげたい、息子の奥さんにも財産を渡してあげたい、そんなご意向がある場合は遺言書の作成が必要となります。</a:t>
            </a:r>
            <a:endParaRPr kumimoji="1" lang="en-US" altLang="ja-JP" sz="1600" dirty="0"/>
          </a:p>
          <a:p>
            <a:pPr marL="0" indent="0">
              <a:buNone/>
            </a:pPr>
            <a:endParaRPr lang="en-US" altLang="ja-JP" sz="1600" dirty="0"/>
          </a:p>
          <a:p>
            <a:pPr marL="0" indent="0">
              <a:buNone/>
            </a:pPr>
            <a:r>
              <a:rPr kumimoji="1" lang="ja-JP" altLang="en-US" sz="1600"/>
              <a:t>（遺言書の種類）大きく分けて</a:t>
            </a:r>
            <a:r>
              <a:rPr kumimoji="1" lang="en-US" altLang="ja-JP" sz="1600" dirty="0"/>
              <a:t>2</a:t>
            </a:r>
            <a:r>
              <a:rPr kumimoji="1" lang="ja-JP" altLang="en-US" sz="1600"/>
              <a:t>種類あります。</a:t>
            </a:r>
            <a:endParaRPr kumimoji="1" lang="en-US" altLang="ja-JP" sz="1600" dirty="0"/>
          </a:p>
          <a:p>
            <a:pPr marL="0" indent="0">
              <a:buNone/>
            </a:pPr>
            <a:r>
              <a:rPr lang="en-US" altLang="ja-JP" sz="1600" dirty="0"/>
              <a:t>1</a:t>
            </a:r>
            <a:r>
              <a:rPr lang="ja-JP" altLang="en-US" sz="1600"/>
              <a:t>，公正証書遺言　公証人・証人</a:t>
            </a:r>
            <a:r>
              <a:rPr lang="en-US" altLang="ja-JP" sz="1600" dirty="0"/>
              <a:t>2</a:t>
            </a:r>
            <a:r>
              <a:rPr lang="ja-JP" altLang="en-US" sz="1600"/>
              <a:t>名以上が立会い、厳格に作成されます。</a:t>
            </a:r>
            <a:endParaRPr lang="en-US" altLang="ja-JP" sz="1600" dirty="0"/>
          </a:p>
          <a:p>
            <a:pPr marL="0" indent="0">
              <a:buNone/>
            </a:pPr>
            <a:r>
              <a:rPr lang="ja-JP" altLang="en-US" sz="1600"/>
              <a:t>メリット：意思能力の欠如等を後から指摘されにくい</a:t>
            </a:r>
            <a:endParaRPr lang="en-US" altLang="ja-JP" sz="1600" dirty="0"/>
          </a:p>
          <a:p>
            <a:pPr marL="0" indent="0">
              <a:buNone/>
            </a:pPr>
            <a:r>
              <a:rPr lang="ja-JP" altLang="en-US" sz="1600"/>
              <a:t>デメリット：費用がかかる</a:t>
            </a:r>
            <a:endParaRPr lang="en-US" altLang="ja-JP" sz="1600" dirty="0"/>
          </a:p>
          <a:p>
            <a:pPr marL="0" indent="0">
              <a:buNone/>
            </a:pPr>
            <a:r>
              <a:rPr kumimoji="1" lang="en-US" altLang="ja-JP" sz="1600" dirty="0"/>
              <a:t>2</a:t>
            </a:r>
            <a:r>
              <a:rPr kumimoji="1" lang="ja-JP" altLang="en-US" sz="1600"/>
              <a:t>，自筆証書遺言　要件さえ満たせば、手軽に自宅でも作成することが可能です。公正証書遺言と比較して、費用もかかりませんが、作成時に意思能力がしっかりしていなかったのでは？と遺言自体を財産分与で不利な立場のかたから指摘され</a:t>
            </a:r>
            <a:r>
              <a:rPr lang="ja-JP" altLang="en-US" sz="1600"/>
              <a:t>、無効等にされてしますリスクが</a:t>
            </a:r>
            <a:r>
              <a:rPr lang="en-US" altLang="ja-JP" sz="1600" dirty="0"/>
              <a:t>0</a:t>
            </a:r>
            <a:r>
              <a:rPr lang="ja-JP" altLang="en-US" sz="1600"/>
              <a:t>ではありません。</a:t>
            </a:r>
            <a:endParaRPr kumimoji="1" lang="en-US" altLang="ja-JP" sz="1600" dirty="0"/>
          </a:p>
        </p:txBody>
      </p:sp>
      <p:sp>
        <p:nvSpPr>
          <p:cNvPr id="4" name="スライド番号プレースホルダー 3">
            <a:extLst>
              <a:ext uri="{FF2B5EF4-FFF2-40B4-BE49-F238E27FC236}">
                <a16:creationId xmlns:a16="http://schemas.microsoft.com/office/drawing/2014/main" id="{4577BB0F-915B-17D3-14EA-42303712F0A5}"/>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pic>
        <p:nvPicPr>
          <p:cNvPr id="5" name="図 4">
            <a:extLst>
              <a:ext uri="{FF2B5EF4-FFF2-40B4-BE49-F238E27FC236}">
                <a16:creationId xmlns:a16="http://schemas.microsoft.com/office/drawing/2014/main" id="{6A3B11F0-3A27-8BE9-26AD-4416950C3AFD}"/>
              </a:ext>
            </a:extLst>
          </p:cNvPr>
          <p:cNvPicPr>
            <a:picLocks noChangeAspect="1"/>
          </p:cNvPicPr>
          <p:nvPr/>
        </p:nvPicPr>
        <p:blipFill>
          <a:blip r:embed="rId2"/>
          <a:stretch>
            <a:fillRect/>
          </a:stretch>
        </p:blipFill>
        <p:spPr>
          <a:xfrm>
            <a:off x="7388860" y="3194304"/>
            <a:ext cx="1520429" cy="1592072"/>
          </a:xfrm>
          <a:prstGeom prst="rect">
            <a:avLst/>
          </a:prstGeom>
        </p:spPr>
      </p:pic>
    </p:spTree>
    <p:extLst>
      <p:ext uri="{BB962C8B-B14F-4D97-AF65-F5344CB8AC3E}">
        <p14:creationId xmlns:p14="http://schemas.microsoft.com/office/powerpoint/2010/main" val="1616710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D7451B-395C-C643-828E-E7D6F4AFD1C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0E0EB72-D0A5-EA1F-D577-CCC186B32558}"/>
              </a:ext>
            </a:extLst>
          </p:cNvPr>
          <p:cNvSpPr>
            <a:spLocks noGrp="1"/>
          </p:cNvSpPr>
          <p:nvPr>
            <p:ph idx="1"/>
          </p:nvPr>
        </p:nvSpPr>
        <p:spPr/>
        <p:txBody>
          <a:bodyPr>
            <a:normAutofit/>
          </a:bodyPr>
          <a:lstStyle/>
          <a:p>
            <a:pPr marL="0" indent="0">
              <a:buNone/>
            </a:pPr>
            <a:r>
              <a:rPr kumimoji="1" lang="ja-JP" altLang="en-US" sz="2000"/>
              <a:t>また、最近ではエンディングノートを使用することを国土交通省は推奨をしています。</a:t>
            </a:r>
            <a:endParaRPr kumimoji="1" lang="en-US" altLang="ja-JP" sz="2000" dirty="0"/>
          </a:p>
          <a:p>
            <a:pPr marL="0" indent="0">
              <a:buNone/>
            </a:pPr>
            <a:r>
              <a:rPr lang="ja-JP" altLang="en-US" sz="2000"/>
              <a:t>遺言書と比較して、手軽に書きやすいのがポイントです。</a:t>
            </a:r>
            <a:endParaRPr kumimoji="1" lang="en-US" altLang="ja-JP" sz="2000" dirty="0"/>
          </a:p>
          <a:p>
            <a:pPr marL="0" indent="0">
              <a:buNone/>
            </a:pPr>
            <a:r>
              <a:rPr lang="ja-JP" altLang="en-US" sz="2000"/>
              <a:t>ただし、こちらは遺言書のような法的な効力はありません。</a:t>
            </a:r>
            <a:endParaRPr lang="en-US" altLang="ja-JP" sz="2000" dirty="0"/>
          </a:p>
          <a:p>
            <a:pPr marL="0" indent="0">
              <a:buNone/>
            </a:pPr>
            <a:endParaRPr lang="en-US" altLang="ja-JP" sz="2000" dirty="0"/>
          </a:p>
          <a:p>
            <a:pPr marL="0" indent="0">
              <a:buNone/>
            </a:pPr>
            <a:r>
              <a:rPr lang="ja-JP" altLang="en-US" sz="2000">
                <a:hlinkClick r:id="rId2"/>
              </a:rPr>
              <a:t>掲載ページ</a:t>
            </a:r>
            <a:endParaRPr lang="en-US" altLang="ja-JP" sz="2000" dirty="0"/>
          </a:p>
        </p:txBody>
      </p:sp>
      <p:sp>
        <p:nvSpPr>
          <p:cNvPr id="4" name="スライド番号プレースホルダー 3">
            <a:extLst>
              <a:ext uri="{FF2B5EF4-FFF2-40B4-BE49-F238E27FC236}">
                <a16:creationId xmlns:a16="http://schemas.microsoft.com/office/drawing/2014/main" id="{6011FBFC-E3AE-8B3D-768C-0C5BF637821D}"/>
              </a:ext>
            </a:extLst>
          </p:cNvPr>
          <p:cNvSpPr>
            <a:spLocks noGrp="1"/>
          </p:cNvSpPr>
          <p:nvPr>
            <p:ph type="sldNum" sz="quarter" idx="4"/>
          </p:nvPr>
        </p:nvSpPr>
        <p:spPr>
          <a:xfrm>
            <a:off x="6983730" y="6381497"/>
            <a:ext cx="2057400" cy="365125"/>
          </a:xfrm>
        </p:spPr>
        <p:txBody>
          <a:bodyPr/>
          <a:lstStyle/>
          <a:p>
            <a:fld id="{3B436069-AED8-6F41-96C9-27086F582EDC}" type="slidenum">
              <a:rPr kumimoji="1" lang="ja-JP" altLang="en-US" smtClean="0"/>
              <a:t>10</a:t>
            </a:fld>
            <a:endParaRPr kumimoji="1" lang="ja-JP" altLang="en-US"/>
          </a:p>
        </p:txBody>
      </p:sp>
      <p:pic>
        <p:nvPicPr>
          <p:cNvPr id="6" name="図 5">
            <a:extLst>
              <a:ext uri="{FF2B5EF4-FFF2-40B4-BE49-F238E27FC236}">
                <a16:creationId xmlns:a16="http://schemas.microsoft.com/office/drawing/2014/main" id="{2E0A4180-769C-98E8-6ECC-7BD8EA2B530A}"/>
              </a:ext>
            </a:extLst>
          </p:cNvPr>
          <p:cNvPicPr>
            <a:picLocks noChangeAspect="1"/>
          </p:cNvPicPr>
          <p:nvPr/>
        </p:nvPicPr>
        <p:blipFill>
          <a:blip r:embed="rId3"/>
          <a:stretch>
            <a:fillRect/>
          </a:stretch>
        </p:blipFill>
        <p:spPr>
          <a:xfrm>
            <a:off x="299545" y="3607352"/>
            <a:ext cx="1775129" cy="2512031"/>
          </a:xfrm>
          <a:prstGeom prst="rect">
            <a:avLst/>
          </a:prstGeom>
        </p:spPr>
      </p:pic>
      <p:pic>
        <p:nvPicPr>
          <p:cNvPr id="8" name="図 7">
            <a:extLst>
              <a:ext uri="{FF2B5EF4-FFF2-40B4-BE49-F238E27FC236}">
                <a16:creationId xmlns:a16="http://schemas.microsoft.com/office/drawing/2014/main" id="{3633A34D-088A-4657-B6D1-2765222B1B9F}"/>
              </a:ext>
            </a:extLst>
          </p:cNvPr>
          <p:cNvPicPr>
            <a:picLocks noChangeAspect="1"/>
          </p:cNvPicPr>
          <p:nvPr/>
        </p:nvPicPr>
        <p:blipFill>
          <a:blip r:embed="rId4"/>
          <a:stretch>
            <a:fillRect/>
          </a:stretch>
        </p:blipFill>
        <p:spPr>
          <a:xfrm>
            <a:off x="2360113" y="3607350"/>
            <a:ext cx="1775129" cy="2512031"/>
          </a:xfrm>
          <a:prstGeom prst="rect">
            <a:avLst/>
          </a:prstGeom>
        </p:spPr>
      </p:pic>
      <p:pic>
        <p:nvPicPr>
          <p:cNvPr id="10" name="図 9">
            <a:extLst>
              <a:ext uri="{FF2B5EF4-FFF2-40B4-BE49-F238E27FC236}">
                <a16:creationId xmlns:a16="http://schemas.microsoft.com/office/drawing/2014/main" id="{E37E3483-3800-7A3B-2AC7-076D05907960}"/>
              </a:ext>
            </a:extLst>
          </p:cNvPr>
          <p:cNvPicPr>
            <a:picLocks noChangeAspect="1"/>
          </p:cNvPicPr>
          <p:nvPr/>
        </p:nvPicPr>
        <p:blipFill>
          <a:blip r:embed="rId5"/>
          <a:stretch>
            <a:fillRect/>
          </a:stretch>
        </p:blipFill>
        <p:spPr>
          <a:xfrm>
            <a:off x="4380570" y="3607350"/>
            <a:ext cx="1775129" cy="2512031"/>
          </a:xfrm>
          <a:prstGeom prst="rect">
            <a:avLst/>
          </a:prstGeom>
        </p:spPr>
      </p:pic>
      <p:pic>
        <p:nvPicPr>
          <p:cNvPr id="12" name="図 11">
            <a:extLst>
              <a:ext uri="{FF2B5EF4-FFF2-40B4-BE49-F238E27FC236}">
                <a16:creationId xmlns:a16="http://schemas.microsoft.com/office/drawing/2014/main" id="{145EE050-B28C-13AE-3F80-2FE8F2F53738}"/>
              </a:ext>
            </a:extLst>
          </p:cNvPr>
          <p:cNvPicPr>
            <a:picLocks noChangeAspect="1"/>
          </p:cNvPicPr>
          <p:nvPr/>
        </p:nvPicPr>
        <p:blipFill>
          <a:blip r:embed="rId6"/>
          <a:stretch>
            <a:fillRect/>
          </a:stretch>
        </p:blipFill>
        <p:spPr>
          <a:xfrm>
            <a:off x="6406051" y="3607350"/>
            <a:ext cx="1775129" cy="2512031"/>
          </a:xfrm>
          <a:prstGeom prst="rect">
            <a:avLst/>
          </a:prstGeom>
        </p:spPr>
      </p:pic>
      <p:pic>
        <p:nvPicPr>
          <p:cNvPr id="13" name="図 12">
            <a:extLst>
              <a:ext uri="{FF2B5EF4-FFF2-40B4-BE49-F238E27FC236}">
                <a16:creationId xmlns:a16="http://schemas.microsoft.com/office/drawing/2014/main" id="{53F9E638-9186-B843-B65A-674FB265452F}"/>
              </a:ext>
            </a:extLst>
          </p:cNvPr>
          <p:cNvPicPr>
            <a:picLocks noChangeAspect="1"/>
          </p:cNvPicPr>
          <p:nvPr/>
        </p:nvPicPr>
        <p:blipFill>
          <a:blip r:embed="rId7"/>
          <a:stretch>
            <a:fillRect/>
          </a:stretch>
        </p:blipFill>
        <p:spPr>
          <a:xfrm>
            <a:off x="2622253" y="2185316"/>
            <a:ext cx="1321097" cy="1321097"/>
          </a:xfrm>
          <a:prstGeom prst="rect">
            <a:avLst/>
          </a:prstGeom>
        </p:spPr>
      </p:pic>
    </p:spTree>
    <p:extLst>
      <p:ext uri="{BB962C8B-B14F-4D97-AF65-F5344CB8AC3E}">
        <p14:creationId xmlns:p14="http://schemas.microsoft.com/office/powerpoint/2010/main" val="3728257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94E461-7D90-A6A9-665E-5D853E4C40A2}"/>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62493B2A-4963-1227-AF1D-EE90CC7C941E}"/>
              </a:ext>
            </a:extLst>
          </p:cNvPr>
          <p:cNvSpPr>
            <a:spLocks noGrp="1"/>
          </p:cNvSpPr>
          <p:nvPr>
            <p:ph idx="1"/>
          </p:nvPr>
        </p:nvSpPr>
        <p:spPr/>
        <p:txBody>
          <a:bodyPr>
            <a:normAutofit/>
          </a:bodyPr>
          <a:lstStyle/>
          <a:p>
            <a:r>
              <a:rPr kumimoji="1" lang="ja-JP" altLang="en-US" sz="2400"/>
              <a:t>まずは実家を今後どうしたいのかを家族間で話す機会を持ちましょう。</a:t>
            </a:r>
            <a:endParaRPr kumimoji="1" lang="en-US" altLang="ja-JP" sz="2400" dirty="0"/>
          </a:p>
          <a:p>
            <a:endParaRPr lang="en-US" altLang="ja-JP" sz="2400" dirty="0"/>
          </a:p>
          <a:p>
            <a:r>
              <a:rPr kumimoji="1" lang="ja-JP" altLang="en-US" sz="2400"/>
              <a:t>その中</a:t>
            </a:r>
            <a:r>
              <a:rPr lang="ja-JP" altLang="en-US" sz="2400"/>
              <a:t>で、誰が引き継ぐのか？</a:t>
            </a:r>
            <a:endParaRPr lang="en-US" altLang="ja-JP" sz="2400" dirty="0"/>
          </a:p>
          <a:p>
            <a:endParaRPr kumimoji="1" lang="en-US" altLang="ja-JP" sz="2400" dirty="0"/>
          </a:p>
          <a:p>
            <a:r>
              <a:rPr lang="ja-JP" altLang="en-US" sz="2400"/>
              <a:t>引き継いだ後にどのように対応するのか？の選択肢によって、できることを早めに実施する。</a:t>
            </a:r>
            <a:endParaRPr lang="en-US" altLang="ja-JP" sz="2400" dirty="0"/>
          </a:p>
          <a:p>
            <a:endParaRPr kumimoji="1" lang="en-US" altLang="ja-JP" sz="2400" dirty="0"/>
          </a:p>
          <a:p>
            <a:r>
              <a:rPr lang="ja-JP" altLang="en-US" sz="2400"/>
              <a:t>その相談先として頼っていただけるのが、数多くの専門家が所属をするワンストップで空き家課題解決ができる空き家アドバイザー協議会支部となる！</a:t>
            </a:r>
            <a:endParaRPr kumimoji="1" lang="ja-JP" altLang="en-US" sz="2400"/>
          </a:p>
        </p:txBody>
      </p:sp>
      <p:sp>
        <p:nvSpPr>
          <p:cNvPr id="4" name="スライド番号プレースホルダー 3">
            <a:extLst>
              <a:ext uri="{FF2B5EF4-FFF2-40B4-BE49-F238E27FC236}">
                <a16:creationId xmlns:a16="http://schemas.microsoft.com/office/drawing/2014/main" id="{73B4267B-A5CA-8E1D-2D9F-811969535BB8}"/>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3770109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CFE401-C2BA-FE6D-AE77-5F3FC323513C}"/>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3010955D-EE59-5449-23C4-D511D32ECDF5}"/>
              </a:ext>
            </a:extLst>
          </p:cNvPr>
          <p:cNvSpPr>
            <a:spLocks noGrp="1"/>
          </p:cNvSpPr>
          <p:nvPr>
            <p:ph idx="1"/>
          </p:nvPr>
        </p:nvSpPr>
        <p:spPr/>
        <p:txBody>
          <a:bodyPr>
            <a:normAutofit/>
          </a:bodyPr>
          <a:lstStyle/>
          <a:p>
            <a:pPr marL="0" indent="0">
              <a:buNone/>
            </a:pPr>
            <a:r>
              <a:rPr kumimoji="1" lang="ja-JP" altLang="en-US" sz="2400"/>
              <a:t>年末年始の家族が集まる際に、空き家の相談者さんに</a:t>
            </a:r>
            <a:r>
              <a:rPr kumimoji="1" lang="ja-JP" altLang="en-US" sz="2400">
                <a:solidFill>
                  <a:srgbClr val="FF0000"/>
                </a:solidFill>
              </a:rPr>
              <a:t>「是非、家族が集まる場合は話してみてくださいね」</a:t>
            </a:r>
            <a:r>
              <a:rPr kumimoji="1" lang="ja-JP" altLang="en-US" sz="2400"/>
              <a:t>とお伝えしましょう！</a:t>
            </a:r>
            <a:endParaRPr kumimoji="1" lang="en-US" altLang="ja-JP" sz="2400" dirty="0"/>
          </a:p>
          <a:p>
            <a:pPr marL="0" indent="0">
              <a:buNone/>
            </a:pPr>
            <a:endParaRPr lang="en-US" altLang="ja-JP" sz="2400" dirty="0"/>
          </a:p>
          <a:p>
            <a:pPr marL="0" indent="0">
              <a:buNone/>
            </a:pPr>
            <a:r>
              <a:rPr kumimoji="1" lang="ja-JP" altLang="en-US" sz="2400"/>
              <a:t>そこから</a:t>
            </a:r>
            <a:r>
              <a:rPr lang="ja-JP" altLang="en-US" sz="2400"/>
              <a:t>、具体的な相談がくれば、支部の対応可能な業種のメンバーで協力して</a:t>
            </a:r>
            <a:r>
              <a:rPr lang="ja-JP" altLang="en-US" sz="2400" u="sng"/>
              <a:t>ワンストップで空き家の課題解決のお手伝い</a:t>
            </a:r>
            <a:r>
              <a:rPr lang="ja-JP" altLang="en-US" sz="2400"/>
              <a:t>をしてあげて下さい。</a:t>
            </a:r>
            <a:endParaRPr lang="en-US" altLang="ja-JP" sz="2400" dirty="0"/>
          </a:p>
          <a:p>
            <a:pPr marL="0" indent="0">
              <a:buNone/>
            </a:pPr>
            <a:endParaRPr kumimoji="1" lang="en-US" altLang="ja-JP" sz="2400" dirty="0"/>
          </a:p>
          <a:p>
            <a:pPr marL="0" indent="0">
              <a:buNone/>
            </a:pPr>
            <a:r>
              <a:rPr lang="ja-JP" altLang="en-US" sz="2400"/>
              <a:t>それが、空き家の課題解決（発生抑制）となり、</a:t>
            </a:r>
            <a:endParaRPr lang="en-US" altLang="ja-JP" sz="2400" dirty="0"/>
          </a:p>
          <a:p>
            <a:pPr marL="0" indent="0">
              <a:buNone/>
            </a:pPr>
            <a:r>
              <a:rPr lang="ja-JP" altLang="en-US" sz="2400"/>
              <a:t>皆さんの本業を活かす場の拡大につながっていきます。</a:t>
            </a:r>
            <a:endParaRPr kumimoji="1" lang="en-US" altLang="ja-JP" sz="2400" dirty="0"/>
          </a:p>
        </p:txBody>
      </p:sp>
      <p:sp>
        <p:nvSpPr>
          <p:cNvPr id="4" name="スライド番号プレースホルダー 3">
            <a:extLst>
              <a:ext uri="{FF2B5EF4-FFF2-40B4-BE49-F238E27FC236}">
                <a16:creationId xmlns:a16="http://schemas.microsoft.com/office/drawing/2014/main" id="{CEA8BEBC-28D1-D4DB-5AA2-62138F05458F}"/>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14935506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4045</TotalTime>
  <Words>1250</Words>
  <Application>Microsoft Macintosh PowerPoint</Application>
  <PresentationFormat>画面に合わせる (4:3)</PresentationFormat>
  <Paragraphs>103</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ゴシック</vt:lpstr>
      <vt:lpstr>游ゴシック</vt:lpstr>
      <vt:lpstr>Arial</vt:lpstr>
      <vt:lpstr>Calibri</vt:lpstr>
      <vt:lpstr>Calibri Light</vt:lpstr>
      <vt:lpstr>Office テーマ</vt:lpstr>
      <vt:lpstr> 一般社団法人 全国空き家アドバイザー協議会　　　○○県○○支部  令和６年１２月度例会 学習プログラム用 （過去の例会資料も参考にしてください）</vt:lpstr>
      <vt:lpstr>年内最後の勉強会資料です。</vt:lpstr>
      <vt:lpstr>相続人は誰になるのか？</vt:lpstr>
      <vt:lpstr>相続の順位について</vt:lpstr>
      <vt:lpstr>法定相続割合について</vt:lpstr>
      <vt:lpstr>PowerPoint プレゼンテーション</vt:lpstr>
      <vt:lpstr>今からできる実家の空き家対策</vt:lpstr>
      <vt:lpstr>家族信託とは？</vt:lpstr>
      <vt:lpstr>遺言書を作成する方法もあり！</vt:lpstr>
      <vt:lpstr>PowerPoint プレゼンテーション</vt:lpstr>
      <vt:lpstr>まとめ</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50</cp:revision>
  <dcterms:created xsi:type="dcterms:W3CDTF">2021-02-04T05:15:42Z</dcterms:created>
  <dcterms:modified xsi:type="dcterms:W3CDTF">2024-12-11T06:26:48Z</dcterms:modified>
</cp:coreProperties>
</file>