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60" r:id="rId1"/>
  </p:sldMasterIdLst>
  <p:notesMasterIdLst>
    <p:notesMasterId r:id="rId17"/>
  </p:notesMasterIdLst>
  <p:handoutMasterIdLst>
    <p:handoutMasterId r:id="rId18"/>
  </p:handoutMasterIdLst>
  <p:sldIdLst>
    <p:sldId id="1874" r:id="rId2"/>
    <p:sldId id="1875" r:id="rId3"/>
    <p:sldId id="1876" r:id="rId4"/>
    <p:sldId id="1877" r:id="rId5"/>
    <p:sldId id="1878" r:id="rId6"/>
    <p:sldId id="1879" r:id="rId7"/>
    <p:sldId id="1880" r:id="rId8"/>
    <p:sldId id="1881" r:id="rId9"/>
    <p:sldId id="1882" r:id="rId10"/>
    <p:sldId id="1887" r:id="rId11"/>
    <p:sldId id="1883" r:id="rId12"/>
    <p:sldId id="1884" r:id="rId13"/>
    <p:sldId id="1888" r:id="rId14"/>
    <p:sldId id="1889" r:id="rId15"/>
    <p:sldId id="1885" r:id="rId16"/>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4"/>
    <p:restoredTop sz="95325"/>
  </p:normalViewPr>
  <p:slideViewPr>
    <p:cSldViewPr snapToGrid="0" snapToObjects="1">
      <p:cViewPr varScale="1">
        <p:scale>
          <a:sx n="124" d="100"/>
          <a:sy n="124" d="100"/>
        </p:scale>
        <p:origin x="1312"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a:extLst>
              <a:ext uri="{FF2B5EF4-FFF2-40B4-BE49-F238E27FC236}">
                <a16:creationId xmlns:a16="http://schemas.microsoft.com/office/drawing/2014/main" id="{06FF0564-C015-0D49-1AA1-0C69C0939FE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a:extLst>
              <a:ext uri="{FF2B5EF4-FFF2-40B4-BE49-F238E27FC236}">
                <a16:creationId xmlns:a16="http://schemas.microsoft.com/office/drawing/2014/main" id="{EFC903BD-476D-34C6-18BB-A5C22B54CA9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832EA92-FBA3-A647-B306-33540FD67B67}" type="datetimeFigureOut">
              <a:rPr kumimoji="1" lang="ja-JP" altLang="en-US" smtClean="0"/>
              <a:t>2025/1/7</a:t>
            </a:fld>
            <a:endParaRPr kumimoji="1" lang="ja-JP" altLang="en-US"/>
          </a:p>
        </p:txBody>
      </p:sp>
      <p:sp>
        <p:nvSpPr>
          <p:cNvPr id="4" name="フッター プレースホルダー 3">
            <a:extLst>
              <a:ext uri="{FF2B5EF4-FFF2-40B4-BE49-F238E27FC236}">
                <a16:creationId xmlns:a16="http://schemas.microsoft.com/office/drawing/2014/main" id="{121FFF39-F4C3-D9D7-D5E7-191A6D20FD89}"/>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a:extLst>
              <a:ext uri="{FF2B5EF4-FFF2-40B4-BE49-F238E27FC236}">
                <a16:creationId xmlns:a16="http://schemas.microsoft.com/office/drawing/2014/main" id="{A828111A-A566-BA77-A6AE-AAD24F8D2BB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CCDB1A2C-F35B-6942-8513-B65898D5B10E}" type="slidenum">
              <a:rPr kumimoji="1" lang="ja-JP" altLang="en-US" smtClean="0"/>
              <a:t>‹#›</a:t>
            </a:fld>
            <a:endParaRPr kumimoji="1" lang="ja-JP" altLang="en-US"/>
          </a:p>
        </p:txBody>
      </p:sp>
    </p:spTree>
    <p:extLst>
      <p:ext uri="{BB962C8B-B14F-4D97-AF65-F5344CB8AC3E}">
        <p14:creationId xmlns:p14="http://schemas.microsoft.com/office/powerpoint/2010/main" val="1060611542"/>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CF7E329-3FC8-C249-BD93-E9F8A953B0F5}" type="datetimeFigureOut">
              <a:rPr kumimoji="1" lang="ja-JP" altLang="en-US" smtClean="0"/>
              <a:t>2025/1/7</a:t>
            </a:fld>
            <a:endParaRPr kumimoji="1" lang="ja-JP" altLang="en-US"/>
          </a:p>
        </p:txBody>
      </p:sp>
      <p:sp>
        <p:nvSpPr>
          <p:cNvPr id="4" name="スライド イメージ プレースホルダー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B707ABC-33BD-0046-BC91-06B6CD34C7D0}" type="slidenum">
              <a:rPr kumimoji="1" lang="ja-JP" altLang="en-US" smtClean="0"/>
              <a:t>‹#›</a:t>
            </a:fld>
            <a:endParaRPr kumimoji="1" lang="ja-JP" altLang="en-US"/>
          </a:p>
        </p:txBody>
      </p:sp>
    </p:spTree>
    <p:extLst>
      <p:ext uri="{BB962C8B-B14F-4D97-AF65-F5344CB8AC3E}">
        <p14:creationId xmlns:p14="http://schemas.microsoft.com/office/powerpoint/2010/main" val="646519391"/>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ja-JP" altLang="en-US"/>
              <a:t>マスター タイトルの書式設定</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ja-JP" altLang="en-US"/>
              <a:t>マスター サブタイトルの書式設定</a:t>
            </a:r>
            <a:endParaRPr lang="en-US" dirty="0"/>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17954072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1_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0" y="30161"/>
            <a:ext cx="7886700" cy="559119"/>
          </a:xfrm>
        </p:spPr>
        <p:txBody>
          <a:bodyPr>
            <a:normAutofit/>
          </a:bodyPr>
          <a:lstStyle>
            <a:lvl1pPr>
              <a:defRPr sz="2400">
                <a:latin typeface="ＭＳ ゴシック" panose="020B0609070205080204" pitchFamily="49" charset="-128"/>
                <a:ea typeface="ＭＳ ゴシック" panose="020B0609070205080204" pitchFamily="49" charset="-128"/>
              </a:defRPr>
            </a:lvl1pPr>
          </a:lstStyle>
          <a:p>
            <a:r>
              <a:rPr lang="ja-JP" altLang="en-US" dirty="0"/>
              <a:t>マスター タイトルの書式設定</a:t>
            </a:r>
            <a:endParaRPr lang="en-US" dirty="0"/>
          </a:p>
        </p:txBody>
      </p:sp>
      <p:sp>
        <p:nvSpPr>
          <p:cNvPr id="3" name="Content Placeholder 2"/>
          <p:cNvSpPr>
            <a:spLocks noGrp="1"/>
          </p:cNvSpPr>
          <p:nvPr>
            <p:ph idx="1"/>
          </p:nvPr>
        </p:nvSpPr>
        <p:spPr>
          <a:xfrm>
            <a:off x="628650" y="791154"/>
            <a:ext cx="7886700" cy="5187026"/>
          </a:xfrm>
        </p:spPr>
        <p:txBody>
          <a:bodyPr/>
          <a:lstStyle>
            <a:lvl1pPr>
              <a:defRPr>
                <a:latin typeface="ＭＳ ゴシック" panose="020B0609070205080204" pitchFamily="49" charset="-128"/>
                <a:ea typeface="ＭＳ ゴシック" panose="020B0609070205080204" pitchFamily="49" charset="-128"/>
              </a:defRPr>
            </a:lvl1pPr>
            <a:lvl2pPr>
              <a:defRPr>
                <a:latin typeface="ＭＳ ゴシック" panose="020B0609070205080204" pitchFamily="49" charset="-128"/>
                <a:ea typeface="ＭＳ ゴシック" panose="020B0609070205080204" pitchFamily="49" charset="-128"/>
              </a:defRPr>
            </a:lvl2pPr>
            <a:lvl3pPr>
              <a:defRPr>
                <a:latin typeface="ＭＳ ゴシック" panose="020B0609070205080204" pitchFamily="49" charset="-128"/>
                <a:ea typeface="ＭＳ ゴシック" panose="020B0609070205080204" pitchFamily="49" charset="-128"/>
              </a:defRPr>
            </a:lvl3pPr>
            <a:lvl4pPr>
              <a:defRPr>
                <a:latin typeface="ＭＳ ゴシック" panose="020B0609070205080204" pitchFamily="49" charset="-128"/>
                <a:ea typeface="ＭＳ ゴシック" panose="020B0609070205080204" pitchFamily="49" charset="-128"/>
              </a:defRPr>
            </a:lvl4pPr>
            <a:lvl5pPr>
              <a:defRPr>
                <a:latin typeface="ＭＳ ゴシック" panose="020B0609070205080204" pitchFamily="49" charset="-128"/>
                <a:ea typeface="ＭＳ ゴシック" panose="020B0609070205080204" pitchFamily="49" charset="-128"/>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正方形/長方形 4">
            <a:extLst>
              <a:ext uri="{FF2B5EF4-FFF2-40B4-BE49-F238E27FC236}">
                <a16:creationId xmlns:a16="http://schemas.microsoft.com/office/drawing/2014/main" id="{D4ED4897-232E-C24A-86FB-AD60E3257419}"/>
              </a:ext>
            </a:extLst>
          </p:cNvPr>
          <p:cNvSpPr/>
          <p:nvPr userDrawn="1"/>
        </p:nvSpPr>
        <p:spPr>
          <a:xfrm>
            <a:off x="0" y="638975"/>
            <a:ext cx="9144000" cy="45719"/>
          </a:xfrm>
          <a:prstGeom prst="rect">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Slide Number Placeholder 5">
            <a:extLst>
              <a:ext uri="{FF2B5EF4-FFF2-40B4-BE49-F238E27FC236}">
                <a16:creationId xmlns:a16="http://schemas.microsoft.com/office/drawing/2014/main" id="{A6FA6CDB-83F7-1D6F-A275-A63F62DA9167}"/>
              </a:ext>
            </a:extLst>
          </p:cNvPr>
          <p:cNvSpPr>
            <a:spLocks noGrp="1"/>
          </p:cNvSpPr>
          <p:nvPr>
            <p:ph type="sldNum" sz="quarter" idx="4"/>
          </p:nvPr>
        </p:nvSpPr>
        <p:spPr>
          <a:xfrm>
            <a:off x="6983730" y="634492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1114435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3703783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87180088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4" name="Content Placeholder 3"/>
          <p:cNvSpPr>
            <a:spLocks noGrp="1"/>
          </p:cNvSpPr>
          <p:nvPr>
            <p:ph sz="half" idx="2"/>
          </p:nvPr>
        </p:nvSpPr>
        <p:spPr>
          <a:xfrm>
            <a:off x="629842" y="2505075"/>
            <a:ext cx="3868340"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ja-JP" altLang="en-US"/>
              <a:t>マスター テキストの書式設定</a:t>
            </a:r>
          </a:p>
        </p:txBody>
      </p:sp>
      <p:sp>
        <p:nvSpPr>
          <p:cNvPr id="6" name="Content Placeholder 5"/>
          <p:cNvSpPr>
            <a:spLocks noGrp="1"/>
          </p:cNvSpPr>
          <p:nvPr>
            <p:ph sz="quarter" idx="4"/>
          </p:nvPr>
        </p:nvSpPr>
        <p:spPr>
          <a:xfrm>
            <a:off x="4629150" y="2505075"/>
            <a:ext cx="3887391" cy="3684588"/>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24479481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671574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69809757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750903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ja-JP" altLang="en-US"/>
              <a:t>アイコンをクリックして図を追加</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ja-JP" altLang="en-US"/>
              <a:t>マスター テキストの書式設定</a:t>
            </a:r>
          </a:p>
        </p:txBody>
      </p:sp>
      <p:sp>
        <p:nvSpPr>
          <p:cNvPr id="5" name="Date Placeholder 4"/>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172095380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30393043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a:xfrm>
            <a:off x="628650" y="6356351"/>
            <a:ext cx="2057400" cy="365125"/>
          </a:xfrm>
          <a:prstGeom prst="rect">
            <a:avLst/>
          </a:prstGeom>
        </p:spPr>
        <p:txBody>
          <a:bodyPr/>
          <a:lstStyle/>
          <a:p>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3B436069-AED8-6F41-96C9-27086F582EDC}" type="slidenum">
              <a:rPr kumimoji="1" lang="ja-JP" altLang="en-US" smtClean="0"/>
              <a:t>‹#›</a:t>
            </a:fld>
            <a:endParaRPr kumimoji="1" lang="ja-JP" altLang="en-US"/>
          </a:p>
        </p:txBody>
      </p:sp>
    </p:spTree>
    <p:extLst>
      <p:ext uri="{BB962C8B-B14F-4D97-AF65-F5344CB8AC3E}">
        <p14:creationId xmlns:p14="http://schemas.microsoft.com/office/powerpoint/2010/main" val="4034328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681037"/>
            <a:ext cx="7886700" cy="1009652"/>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B436069-AED8-6F41-96C9-27086F582EDC}" type="slidenum">
              <a:rPr kumimoji="1" lang="ja-JP" altLang="en-US" smtClean="0"/>
              <a:t>‹#›</a:t>
            </a:fld>
            <a:endParaRPr kumimoji="1" lang="ja-JP" altLang="en-US"/>
          </a:p>
        </p:txBody>
      </p:sp>
      <p:pic>
        <p:nvPicPr>
          <p:cNvPr id="7" name="図 6">
            <a:extLst>
              <a:ext uri="{FF2B5EF4-FFF2-40B4-BE49-F238E27FC236}">
                <a16:creationId xmlns:a16="http://schemas.microsoft.com/office/drawing/2014/main" id="{AF26C270-389E-1A40-A3F3-26A2B2835928}"/>
              </a:ext>
            </a:extLst>
          </p:cNvPr>
          <p:cNvPicPr>
            <a:picLocks noChangeAspect="1"/>
          </p:cNvPicPr>
          <p:nvPr userDrawn="1"/>
        </p:nvPicPr>
        <p:blipFill>
          <a:blip r:embed="rId13" cstate="screen">
            <a:extLst>
              <a:ext uri="{28A0092B-C50C-407E-A947-70E740481C1C}">
                <a14:useLocalDpi xmlns:a14="http://schemas.microsoft.com/office/drawing/2010/main"/>
              </a:ext>
            </a:extLst>
          </a:blip>
          <a:stretch>
            <a:fillRect/>
          </a:stretch>
        </p:blipFill>
        <p:spPr>
          <a:xfrm>
            <a:off x="8186391" y="26211"/>
            <a:ext cx="957609" cy="571324"/>
          </a:xfrm>
          <a:prstGeom prst="rect">
            <a:avLst/>
          </a:prstGeom>
        </p:spPr>
      </p:pic>
      <p:pic>
        <p:nvPicPr>
          <p:cNvPr id="9" name="図 8" descr="図形&#10;&#10;中程度の精度で自動的に生成された説明">
            <a:extLst>
              <a:ext uri="{FF2B5EF4-FFF2-40B4-BE49-F238E27FC236}">
                <a16:creationId xmlns:a16="http://schemas.microsoft.com/office/drawing/2014/main" id="{BFE577FA-4153-BE4A-A84B-8E14EF489031}"/>
              </a:ext>
            </a:extLst>
          </p:cNvPr>
          <p:cNvPicPr>
            <a:picLocks noChangeAspect="1"/>
          </p:cNvPicPr>
          <p:nvPr userDrawn="1"/>
        </p:nvPicPr>
        <p:blipFill>
          <a:blip r:embed="rId14"/>
          <a:stretch>
            <a:fillRect/>
          </a:stretch>
        </p:blipFill>
        <p:spPr>
          <a:xfrm>
            <a:off x="17394" y="6296619"/>
            <a:ext cx="2797865" cy="531494"/>
          </a:xfrm>
          <a:prstGeom prst="rect">
            <a:avLst/>
          </a:prstGeom>
        </p:spPr>
      </p:pic>
    </p:spTree>
    <p:extLst>
      <p:ext uri="{BB962C8B-B14F-4D97-AF65-F5344CB8AC3E}">
        <p14:creationId xmlns:p14="http://schemas.microsoft.com/office/powerpoint/2010/main" val="4209982976"/>
      </p:ext>
    </p:extLst>
  </p:cSld>
  <p:clrMap bg1="lt1" tx1="dk1" bg2="lt2" tx2="dk2" accent1="accent1" accent2="accent2" accent3="accent3" accent4="accent4" accent5="accent5" accent6="accent6" hlink="hlink" folHlink="folHlink"/>
  <p:sldLayoutIdLst>
    <p:sldLayoutId id="2147483661" r:id="rId1"/>
    <p:sldLayoutId id="214748367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kumimoji="1"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kumimoji="1"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kumimoji="1"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kumimoji="1"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kumimoji="1" sz="1800" kern="1200">
          <a:solidFill>
            <a:schemeClr val="tx1"/>
          </a:solidFill>
          <a:latin typeface="+mn-lt"/>
          <a:ea typeface="+mn-ea"/>
          <a:cs typeface="+mn-cs"/>
        </a:defRPr>
      </a:lvl9pPr>
    </p:bodyStyle>
    <p:otherStyle>
      <a:defPPr>
        <a:defRPr lang="en-US"/>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e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E11A8E9-5714-EB42-8AED-A46870A10133}"/>
              </a:ext>
            </a:extLst>
          </p:cNvPr>
          <p:cNvSpPr>
            <a:spLocks noGrp="1"/>
          </p:cNvSpPr>
          <p:nvPr>
            <p:ph type="title"/>
          </p:nvPr>
        </p:nvSpPr>
        <p:spPr>
          <a:xfrm>
            <a:off x="127000" y="3752849"/>
            <a:ext cx="4940300" cy="2452687"/>
          </a:xfrm>
        </p:spPr>
        <p:txBody>
          <a:bodyPr anchor="ctr">
            <a:noAutofit/>
          </a:bodyPr>
          <a:lstStyle/>
          <a:p>
            <a:br>
              <a:rPr kumimoji="1" lang="en-US" altLang="ja-JP" sz="2000" dirty="0"/>
            </a:br>
            <a:r>
              <a:rPr kumimoji="1" lang="ja-JP" altLang="en-US" sz="2000" dirty="0"/>
              <a:t>一般社団法人</a:t>
            </a:r>
            <a:br>
              <a:rPr kumimoji="1" lang="en-US" altLang="ja-JP" sz="2000" dirty="0"/>
            </a:br>
            <a:r>
              <a:rPr kumimoji="1" lang="ja-JP" altLang="en-US" sz="2000" dirty="0"/>
              <a:t>全国空き家アドバイザー協議会　　　○○県○○支部</a:t>
            </a:r>
            <a:br>
              <a:rPr kumimoji="1" lang="en-US" altLang="ja-JP" sz="2000" dirty="0"/>
            </a:br>
            <a:br>
              <a:rPr kumimoji="1" lang="en-US" altLang="ja-JP" sz="2000" dirty="0"/>
            </a:br>
            <a:r>
              <a:rPr kumimoji="1" lang="ja-JP" altLang="en-US" sz="3200"/>
              <a:t>令和７年１月度例会</a:t>
            </a:r>
            <a:br>
              <a:rPr kumimoji="1" lang="en-US" altLang="ja-JP" sz="3200" dirty="0"/>
            </a:br>
            <a:r>
              <a:rPr kumimoji="1" lang="ja-JP" altLang="en-US" sz="3200"/>
              <a:t>学習プログラム用</a:t>
            </a:r>
            <a:br>
              <a:rPr kumimoji="1" lang="en-US" altLang="ja-JP" sz="3200" dirty="0"/>
            </a:br>
            <a:r>
              <a:rPr kumimoji="1" lang="ja-JP" altLang="en-US" sz="1600"/>
              <a:t>（過去の例会資料も参考</a:t>
            </a:r>
            <a:r>
              <a:rPr lang="ja-JP" altLang="en-US" sz="1600"/>
              <a:t>にしてください）</a:t>
            </a:r>
            <a:endParaRPr kumimoji="1" lang="ja-JP" altLang="en-US" sz="1600" dirty="0"/>
          </a:p>
        </p:txBody>
      </p:sp>
      <p:pic>
        <p:nvPicPr>
          <p:cNvPr id="4" name="コンテンツ プレースホルダー 8" descr="テキスト&#10;&#10;中程度の精度で自動的に生成された説明">
            <a:extLst>
              <a:ext uri="{FF2B5EF4-FFF2-40B4-BE49-F238E27FC236}">
                <a16:creationId xmlns:a16="http://schemas.microsoft.com/office/drawing/2014/main" id="{F81D9DA0-1374-A940-8F93-0A450A575377}"/>
              </a:ext>
            </a:extLst>
          </p:cNvPr>
          <p:cNvPicPr>
            <a:picLocks noChangeAspect="1"/>
          </p:cNvPicPr>
          <p:nvPr/>
        </p:nvPicPr>
        <p:blipFill rotWithShape="1">
          <a:blip r:embed="rId2" cstate="print">
            <a:extLst>
              <a:ext uri="{28A0092B-C50C-407E-A947-70E740481C1C}">
                <a14:useLocalDpi xmlns:a14="http://schemas.microsoft.com/office/drawing/2010/main"/>
              </a:ext>
            </a:extLst>
          </a:blip>
          <a:srcRect/>
          <a:stretch/>
        </p:blipFill>
        <p:spPr>
          <a:xfrm>
            <a:off x="20" y="10"/>
            <a:ext cx="9143980" cy="3710603"/>
          </a:xfrm>
          <a:custGeom>
            <a:avLst/>
            <a:gdLst/>
            <a:ahLst/>
            <a:cxnLst/>
            <a:rect l="l" t="t" r="r" b="b"/>
            <a:pathLst>
              <a:path w="12192000" h="3692092">
                <a:moveTo>
                  <a:pt x="0" y="0"/>
                </a:moveTo>
                <a:lnTo>
                  <a:pt x="12192000" y="0"/>
                </a:lnTo>
                <a:lnTo>
                  <a:pt x="12192000" y="3504824"/>
                </a:lnTo>
                <a:lnTo>
                  <a:pt x="12024691" y="3517794"/>
                </a:lnTo>
                <a:cubicBezTo>
                  <a:pt x="8077523" y="3783195"/>
                  <a:pt x="4094678" y="3026959"/>
                  <a:pt x="160485" y="3663863"/>
                </a:cubicBezTo>
                <a:lnTo>
                  <a:pt x="0" y="3692092"/>
                </a:lnTo>
                <a:close/>
              </a:path>
            </a:pathLst>
          </a:custGeom>
        </p:spPr>
      </p:pic>
      <p:sp>
        <p:nvSpPr>
          <p:cNvPr id="8" name="Content Placeholder 7">
            <a:extLst>
              <a:ext uri="{FF2B5EF4-FFF2-40B4-BE49-F238E27FC236}">
                <a16:creationId xmlns:a16="http://schemas.microsoft.com/office/drawing/2014/main" id="{F8134428-8A6F-402C-A51B-EFCA2D806BD9}"/>
              </a:ext>
            </a:extLst>
          </p:cNvPr>
          <p:cNvSpPr>
            <a:spLocks noGrp="1"/>
          </p:cNvSpPr>
          <p:nvPr>
            <p:ph idx="1"/>
          </p:nvPr>
        </p:nvSpPr>
        <p:spPr>
          <a:xfrm>
            <a:off x="4856205" y="3752849"/>
            <a:ext cx="4014741" cy="2965451"/>
          </a:xfrm>
        </p:spPr>
        <p:txBody>
          <a:bodyPr anchor="ctr">
            <a:noAutofit/>
          </a:bodyPr>
          <a:lstStyle/>
          <a:p>
            <a:pPr marL="0" indent="0" algn="ctr">
              <a:lnSpc>
                <a:spcPct val="200000"/>
              </a:lnSpc>
              <a:buNone/>
            </a:pPr>
            <a:r>
              <a:rPr lang="en-US" sz="2000" u="sng" dirty="0" err="1"/>
              <a:t>空き家の解体促進にむけて</a:t>
            </a:r>
            <a:endParaRPr lang="en-US" sz="2000" u="sng" dirty="0"/>
          </a:p>
        </p:txBody>
      </p:sp>
    </p:spTree>
    <p:extLst>
      <p:ext uri="{BB962C8B-B14F-4D97-AF65-F5344CB8AC3E}">
        <p14:creationId xmlns:p14="http://schemas.microsoft.com/office/powerpoint/2010/main" val="20274572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7D096FCE-178B-F049-388B-FC4253A800A9}"/>
              </a:ext>
            </a:extLst>
          </p:cNvPr>
          <p:cNvSpPr>
            <a:spLocks noGrp="1"/>
          </p:cNvSpPr>
          <p:nvPr>
            <p:ph type="title"/>
          </p:nvPr>
        </p:nvSpPr>
        <p:spPr/>
        <p:txBody>
          <a:bodyPr>
            <a:normAutofit/>
          </a:bodyPr>
          <a:lstStyle/>
          <a:p>
            <a:endParaRPr kumimoji="1" lang="ja-JP" altLang="en-US"/>
          </a:p>
        </p:txBody>
      </p:sp>
      <p:sp>
        <p:nvSpPr>
          <p:cNvPr id="3" name="コンテンツ プレースホルダー 2">
            <a:extLst>
              <a:ext uri="{FF2B5EF4-FFF2-40B4-BE49-F238E27FC236}">
                <a16:creationId xmlns:a16="http://schemas.microsoft.com/office/drawing/2014/main" id="{B67A65A5-C34D-2232-9351-74F6830008B8}"/>
              </a:ext>
            </a:extLst>
          </p:cNvPr>
          <p:cNvSpPr>
            <a:spLocks noGrp="1"/>
          </p:cNvSpPr>
          <p:nvPr>
            <p:ph idx="1"/>
          </p:nvPr>
        </p:nvSpPr>
        <p:spPr/>
        <p:txBody>
          <a:bodyPr/>
          <a:lstStyle/>
          <a:p>
            <a:pPr marL="0" indent="0">
              <a:buNone/>
            </a:pPr>
            <a:r>
              <a:rPr kumimoji="1" lang="ja-JP" altLang="en-US"/>
              <a:t>空き家課題解決は</a:t>
            </a:r>
            <a:endParaRPr kumimoji="1" lang="en-US" altLang="ja-JP" dirty="0"/>
          </a:p>
          <a:p>
            <a:pPr marL="0" indent="0">
              <a:buNone/>
            </a:pPr>
            <a:endParaRPr lang="en-US" altLang="ja-JP" dirty="0"/>
          </a:p>
          <a:p>
            <a:pPr marL="0" indent="0">
              <a:buNone/>
            </a:pPr>
            <a:r>
              <a:rPr kumimoji="1" lang="en-US" altLang="ja-JP" dirty="0"/>
              <a:t>①</a:t>
            </a:r>
            <a:r>
              <a:rPr kumimoji="1" lang="ja-JP" altLang="en-US"/>
              <a:t>利活用（交付金・補助金活用等）</a:t>
            </a:r>
            <a:endParaRPr kumimoji="1" lang="en-US" altLang="ja-JP" dirty="0"/>
          </a:p>
          <a:p>
            <a:pPr marL="0" indent="0">
              <a:buNone/>
            </a:pPr>
            <a:r>
              <a:rPr lang="en-US" altLang="ja-JP" dirty="0"/>
              <a:t>②</a:t>
            </a:r>
            <a:r>
              <a:rPr lang="ja-JP" altLang="en-US"/>
              <a:t>発生抑制（住教育）</a:t>
            </a:r>
            <a:endParaRPr lang="en-US" altLang="ja-JP" dirty="0"/>
          </a:p>
          <a:p>
            <a:pPr marL="0" indent="0">
              <a:buNone/>
            </a:pPr>
            <a:r>
              <a:rPr kumimoji="1" lang="en-US" altLang="ja-JP" dirty="0"/>
              <a:t>③</a:t>
            </a:r>
            <a:r>
              <a:rPr kumimoji="1" lang="ja-JP" altLang="en-US"/>
              <a:t>解体促進（</a:t>
            </a:r>
            <a:r>
              <a:rPr kumimoji="1" lang="ja-JP" altLang="en-US" sz="2400"/>
              <a:t>循環型解体・カーボンクレジット</a:t>
            </a:r>
            <a:r>
              <a:rPr kumimoji="1" lang="ja-JP" altLang="en-US"/>
              <a:t>）</a:t>
            </a:r>
            <a:endParaRPr kumimoji="1" lang="en-US" altLang="ja-JP" dirty="0"/>
          </a:p>
          <a:p>
            <a:pPr marL="0" indent="0">
              <a:buNone/>
            </a:pPr>
            <a:endParaRPr kumimoji="1" lang="en-US" altLang="ja-JP" dirty="0"/>
          </a:p>
          <a:p>
            <a:pPr marL="0" indent="0">
              <a:buNone/>
            </a:pPr>
            <a:r>
              <a:rPr lang="ja-JP" altLang="en-US"/>
              <a:t>の３本柱で促進が可能です。</a:t>
            </a:r>
            <a:endParaRPr kumimoji="1" lang="ja-JP" altLang="en-US"/>
          </a:p>
        </p:txBody>
      </p:sp>
      <p:sp>
        <p:nvSpPr>
          <p:cNvPr id="4" name="スライド番号プレースホルダー 3">
            <a:extLst>
              <a:ext uri="{FF2B5EF4-FFF2-40B4-BE49-F238E27FC236}">
                <a16:creationId xmlns:a16="http://schemas.microsoft.com/office/drawing/2014/main" id="{2A440750-970E-8656-8803-BE2F0981011F}"/>
              </a:ext>
            </a:extLst>
          </p:cNvPr>
          <p:cNvSpPr>
            <a:spLocks noGrp="1"/>
          </p:cNvSpPr>
          <p:nvPr>
            <p:ph type="sldNum" sz="quarter" idx="4"/>
          </p:nvPr>
        </p:nvSpPr>
        <p:spPr/>
        <p:txBody>
          <a:bodyPr/>
          <a:lstStyle/>
          <a:p>
            <a:fld id="{3B436069-AED8-6F41-96C9-27086F582EDC}" type="slidenum">
              <a:rPr kumimoji="1" lang="ja-JP" altLang="en-US" smtClean="0"/>
              <a:t>2</a:t>
            </a:fld>
            <a:endParaRPr kumimoji="1" lang="ja-JP" altLang="en-US"/>
          </a:p>
        </p:txBody>
      </p:sp>
    </p:spTree>
    <p:extLst>
      <p:ext uri="{BB962C8B-B14F-4D97-AF65-F5344CB8AC3E}">
        <p14:creationId xmlns:p14="http://schemas.microsoft.com/office/powerpoint/2010/main" val="13158950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A55B0BB8-C457-AF16-4FB3-823329C3D26D}"/>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5D44BA6-5297-0D3B-26D5-4BA1571C1FB7}"/>
              </a:ext>
            </a:extLst>
          </p:cNvPr>
          <p:cNvSpPr>
            <a:spLocks noGrp="1"/>
          </p:cNvSpPr>
          <p:nvPr>
            <p:ph idx="1"/>
          </p:nvPr>
        </p:nvSpPr>
        <p:spPr/>
        <p:txBody>
          <a:bodyPr/>
          <a:lstStyle/>
          <a:p>
            <a:pPr marL="0" indent="0">
              <a:buNone/>
            </a:pPr>
            <a:endParaRPr kumimoji="1" lang="en-US" altLang="ja-JP" dirty="0"/>
          </a:p>
          <a:p>
            <a:pPr marL="0" indent="0">
              <a:buNone/>
            </a:pPr>
            <a:endParaRPr lang="en-US" altLang="ja-JP" dirty="0"/>
          </a:p>
          <a:p>
            <a:pPr marL="0" indent="0">
              <a:buNone/>
            </a:pPr>
            <a:endParaRPr kumimoji="1" lang="en-US" altLang="ja-JP" dirty="0"/>
          </a:p>
          <a:p>
            <a:pPr marL="0" indent="0">
              <a:buNone/>
            </a:pPr>
            <a:r>
              <a:rPr kumimoji="1" lang="ja-JP" altLang="en-US"/>
              <a:t>今月の勉強会資料では</a:t>
            </a:r>
            <a:r>
              <a:rPr lang="ja-JP" altLang="en-US"/>
              <a:t>、</a:t>
            </a:r>
            <a:endParaRPr lang="en-US" altLang="ja-JP" dirty="0"/>
          </a:p>
          <a:p>
            <a:pPr marL="0" indent="0">
              <a:buNone/>
            </a:pPr>
            <a:r>
              <a:rPr kumimoji="1" lang="ja-JP" altLang="en-US"/>
              <a:t>空き家の</a:t>
            </a:r>
            <a:r>
              <a:rPr kumimoji="1" lang="en-US" altLang="ja-JP" dirty="0"/>
              <a:t>【</a:t>
            </a:r>
            <a:r>
              <a:rPr kumimoji="1" lang="ja-JP" altLang="en-US"/>
              <a:t>解体促進</a:t>
            </a:r>
            <a:r>
              <a:rPr kumimoji="1" lang="en-US" altLang="ja-JP" dirty="0"/>
              <a:t>】</a:t>
            </a:r>
            <a:r>
              <a:rPr kumimoji="1" lang="ja-JP" altLang="en-US"/>
              <a:t>（循環型解体</a:t>
            </a:r>
            <a:r>
              <a:rPr lang="ja-JP" altLang="en-US"/>
              <a:t>・カーボンクレジット）に着目していきます。</a:t>
            </a:r>
            <a:endParaRPr lang="en-US" altLang="ja-JP" dirty="0"/>
          </a:p>
          <a:p>
            <a:pPr marL="0" indent="0">
              <a:buNone/>
            </a:pPr>
            <a:endParaRPr kumimoji="1" lang="en-US" altLang="ja-JP" dirty="0"/>
          </a:p>
          <a:p>
            <a:pPr marL="0" indent="0">
              <a:buNone/>
            </a:pPr>
            <a:endParaRPr kumimoji="1" lang="en-US" altLang="ja-JP" dirty="0"/>
          </a:p>
        </p:txBody>
      </p:sp>
      <p:sp>
        <p:nvSpPr>
          <p:cNvPr id="4" name="スライド番号プレースホルダー 3">
            <a:extLst>
              <a:ext uri="{FF2B5EF4-FFF2-40B4-BE49-F238E27FC236}">
                <a16:creationId xmlns:a16="http://schemas.microsoft.com/office/drawing/2014/main" id="{03EC2BBC-7BEB-E80A-CCB3-41DEFF04E96F}"/>
              </a:ext>
            </a:extLst>
          </p:cNvPr>
          <p:cNvSpPr>
            <a:spLocks noGrp="1"/>
          </p:cNvSpPr>
          <p:nvPr>
            <p:ph type="sldNum" sz="quarter" idx="4"/>
          </p:nvPr>
        </p:nvSpPr>
        <p:spPr/>
        <p:txBody>
          <a:bodyPr/>
          <a:lstStyle/>
          <a:p>
            <a:fld id="{3B436069-AED8-6F41-96C9-27086F582EDC}" type="slidenum">
              <a:rPr kumimoji="1" lang="ja-JP" altLang="en-US" smtClean="0"/>
              <a:t>3</a:t>
            </a:fld>
            <a:endParaRPr kumimoji="1" lang="ja-JP" altLang="en-US"/>
          </a:p>
        </p:txBody>
      </p:sp>
    </p:spTree>
    <p:extLst>
      <p:ext uri="{BB962C8B-B14F-4D97-AF65-F5344CB8AC3E}">
        <p14:creationId xmlns:p14="http://schemas.microsoft.com/office/powerpoint/2010/main" val="2820239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2C8FE3B-A900-8F9F-C749-7DE4EC819F14}"/>
              </a:ext>
            </a:extLst>
          </p:cNvPr>
          <p:cNvSpPr>
            <a:spLocks noGrp="1"/>
          </p:cNvSpPr>
          <p:nvPr>
            <p:ph type="title"/>
          </p:nvPr>
        </p:nvSpPr>
        <p:spPr/>
        <p:txBody>
          <a:bodyPr/>
          <a:lstStyle/>
          <a:p>
            <a:r>
              <a:rPr kumimoji="1" lang="ja-JP" altLang="en-US"/>
              <a:t>循環型解体とは？</a:t>
            </a:r>
          </a:p>
        </p:txBody>
      </p:sp>
      <p:sp>
        <p:nvSpPr>
          <p:cNvPr id="3" name="コンテンツ プレースホルダー 2">
            <a:extLst>
              <a:ext uri="{FF2B5EF4-FFF2-40B4-BE49-F238E27FC236}">
                <a16:creationId xmlns:a16="http://schemas.microsoft.com/office/drawing/2014/main" id="{682B4977-5ECF-4653-67B6-BE3FA27F5D68}"/>
              </a:ext>
            </a:extLst>
          </p:cNvPr>
          <p:cNvSpPr>
            <a:spLocks noGrp="1"/>
          </p:cNvSpPr>
          <p:nvPr>
            <p:ph idx="1"/>
          </p:nvPr>
        </p:nvSpPr>
        <p:spPr/>
        <p:txBody>
          <a:bodyPr/>
          <a:lstStyle/>
          <a:p>
            <a:r>
              <a:rPr kumimoji="1" lang="ja-JP" altLang="en-US"/>
              <a:t>循環型解体とは、古民家等の空き家を解体する際に古材鑑定を実施し、再利用可能な古材を未来に向けて残していく解体手法です。</a:t>
            </a:r>
            <a:endParaRPr kumimoji="1" lang="en-US" altLang="ja-JP" dirty="0"/>
          </a:p>
          <a:p>
            <a:endParaRPr lang="en-US" altLang="ja-JP" dirty="0"/>
          </a:p>
          <a:p>
            <a:r>
              <a:rPr kumimoji="1" lang="ja-JP" altLang="en-US"/>
              <a:t>従来であれば廃棄されていた古材を再利用することで、環境にも優しく、また古材の買取を実施するため、解体費用を抑えられる可能性も高まります。</a:t>
            </a:r>
          </a:p>
        </p:txBody>
      </p:sp>
      <p:sp>
        <p:nvSpPr>
          <p:cNvPr id="4" name="スライド番号プレースホルダー 3">
            <a:extLst>
              <a:ext uri="{FF2B5EF4-FFF2-40B4-BE49-F238E27FC236}">
                <a16:creationId xmlns:a16="http://schemas.microsoft.com/office/drawing/2014/main" id="{57DC48B9-6DE4-EA9B-64EA-FEE675E45CA6}"/>
              </a:ext>
            </a:extLst>
          </p:cNvPr>
          <p:cNvSpPr>
            <a:spLocks noGrp="1"/>
          </p:cNvSpPr>
          <p:nvPr>
            <p:ph type="sldNum" sz="quarter" idx="4"/>
          </p:nvPr>
        </p:nvSpPr>
        <p:spPr/>
        <p:txBody>
          <a:bodyPr/>
          <a:lstStyle/>
          <a:p>
            <a:fld id="{3B436069-AED8-6F41-96C9-27086F582EDC}" type="slidenum">
              <a:rPr kumimoji="1" lang="ja-JP" altLang="en-US" smtClean="0"/>
              <a:t>4</a:t>
            </a:fld>
            <a:endParaRPr kumimoji="1" lang="ja-JP" altLang="en-US"/>
          </a:p>
        </p:txBody>
      </p:sp>
    </p:spTree>
    <p:extLst>
      <p:ext uri="{BB962C8B-B14F-4D97-AF65-F5344CB8AC3E}">
        <p14:creationId xmlns:p14="http://schemas.microsoft.com/office/powerpoint/2010/main" val="374264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537B45DC-6402-0C7F-2039-C05A78A71953}"/>
              </a:ext>
            </a:extLst>
          </p:cNvPr>
          <p:cNvSpPr>
            <a:spLocks noGrp="1"/>
          </p:cNvSpPr>
          <p:nvPr>
            <p:ph type="title"/>
          </p:nvPr>
        </p:nvSpPr>
        <p:spPr/>
        <p:txBody>
          <a:bodyPr/>
          <a:lstStyle/>
          <a:p>
            <a:r>
              <a:rPr kumimoji="1" lang="ja-JP" altLang="en-US"/>
              <a:t>循環型解体を行うには、、、、</a:t>
            </a:r>
          </a:p>
        </p:txBody>
      </p:sp>
      <p:sp>
        <p:nvSpPr>
          <p:cNvPr id="3" name="コンテンツ プレースホルダー 2">
            <a:extLst>
              <a:ext uri="{FF2B5EF4-FFF2-40B4-BE49-F238E27FC236}">
                <a16:creationId xmlns:a16="http://schemas.microsoft.com/office/drawing/2014/main" id="{27E6777C-45BD-D341-60FB-91C54356083C}"/>
              </a:ext>
            </a:extLst>
          </p:cNvPr>
          <p:cNvSpPr>
            <a:spLocks noGrp="1"/>
          </p:cNvSpPr>
          <p:nvPr>
            <p:ph idx="1"/>
          </p:nvPr>
        </p:nvSpPr>
        <p:spPr/>
        <p:txBody>
          <a:bodyPr>
            <a:normAutofit/>
          </a:bodyPr>
          <a:lstStyle/>
          <a:p>
            <a:pPr marL="0" indent="0">
              <a:buNone/>
            </a:pPr>
            <a:r>
              <a:rPr lang="ja-JP" altLang="en-US" sz="2400" dirty="0">
                <a:solidFill>
                  <a:srgbClr val="FF0000"/>
                </a:solidFill>
              </a:rPr>
              <a:t>古材鑑定士の資格者が古材鑑定を実施</a:t>
            </a:r>
            <a:r>
              <a:rPr lang="ja-JP" altLang="en-US" sz="2400" dirty="0"/>
              <a:t>する必要があります。（鑑定料</a:t>
            </a:r>
            <a:r>
              <a:rPr lang="en-US" altLang="ja-JP" sz="2400" dirty="0"/>
              <a:t>33,000</a:t>
            </a:r>
            <a:r>
              <a:rPr lang="ja-JP" altLang="en-US" sz="2400" dirty="0"/>
              <a:t>円</a:t>
            </a:r>
            <a:r>
              <a:rPr lang="en-US" altLang="ja-JP" sz="2400" dirty="0"/>
              <a:t>/</a:t>
            </a:r>
            <a:r>
              <a:rPr lang="ja-JP" altLang="en-US" sz="2400" dirty="0"/>
              <a:t>税込み）</a:t>
            </a:r>
            <a:endParaRPr lang="en-US" altLang="ja-JP" sz="2400" dirty="0"/>
          </a:p>
          <a:p>
            <a:pPr marL="0" indent="0">
              <a:buNone/>
            </a:pPr>
            <a:endParaRPr lang="en-US" altLang="ja-JP" sz="2400" dirty="0"/>
          </a:p>
          <a:p>
            <a:pPr marL="0" indent="0">
              <a:buNone/>
            </a:pPr>
            <a:r>
              <a:rPr lang="ja-JP" altLang="en-US" sz="2400" dirty="0"/>
              <a:t>古材鑑定は解体前の建物に使用されている古材の価値を鑑定し、同時に解体にかかる費用の見積もりも提示を行います。</a:t>
            </a:r>
            <a:endParaRPr lang="en-US" altLang="ja-JP" sz="2400" dirty="0"/>
          </a:p>
          <a:p>
            <a:pPr marL="0" indent="0">
              <a:buNone/>
            </a:pPr>
            <a:endParaRPr lang="en-US" altLang="ja-JP" sz="2400" dirty="0"/>
          </a:p>
          <a:p>
            <a:pPr marL="0" indent="0">
              <a:buNone/>
            </a:pPr>
            <a:r>
              <a:rPr lang="ja-JP" altLang="en-US" sz="2400" dirty="0"/>
              <a:t>お施主様から、古材の買取金額・解体見積もり金額にご了承いただけた場合に、解体→古材買取を実施します。</a:t>
            </a:r>
            <a:endParaRPr lang="en-US" altLang="ja-JP" sz="2400" dirty="0"/>
          </a:p>
          <a:p>
            <a:pPr marL="0" indent="0">
              <a:buNone/>
            </a:pPr>
            <a:r>
              <a:rPr lang="en-US" altLang="ja-JP" sz="2000" dirty="0">
                <a:solidFill>
                  <a:srgbClr val="FF0000"/>
                </a:solidFill>
              </a:rPr>
              <a:t>※</a:t>
            </a:r>
            <a:r>
              <a:rPr lang="ja-JP" altLang="en-US" sz="2000" dirty="0">
                <a:solidFill>
                  <a:srgbClr val="FF0000"/>
                </a:solidFill>
              </a:rPr>
              <a:t>古材のみの買取は行わず、古材の品質確保のため、解体は必ず　循環型建築ネットワークグループからの解体業者が行います。</a:t>
            </a:r>
            <a:endParaRPr lang="en-US" altLang="ja-JP" sz="2000" dirty="0">
              <a:solidFill>
                <a:srgbClr val="FF0000"/>
              </a:solidFill>
            </a:endParaRPr>
          </a:p>
          <a:p>
            <a:pPr marL="0" indent="0">
              <a:buNone/>
            </a:pPr>
            <a:r>
              <a:rPr lang="ja-JP" altLang="en-US" sz="2000" dirty="0"/>
              <a:t>→解体事業者のお仕事にも繋がりやすい！</a:t>
            </a:r>
            <a:endParaRPr lang="en-US" altLang="ja-JP" sz="2000" dirty="0"/>
          </a:p>
          <a:p>
            <a:pPr marL="0" indent="0">
              <a:buNone/>
            </a:pPr>
            <a:endParaRPr lang="en-US" altLang="ja-JP" sz="2000" dirty="0">
              <a:solidFill>
                <a:srgbClr val="FF0000"/>
              </a:solidFill>
            </a:endParaRPr>
          </a:p>
        </p:txBody>
      </p:sp>
      <p:sp>
        <p:nvSpPr>
          <p:cNvPr id="4" name="スライド番号プレースホルダー 3">
            <a:extLst>
              <a:ext uri="{FF2B5EF4-FFF2-40B4-BE49-F238E27FC236}">
                <a16:creationId xmlns:a16="http://schemas.microsoft.com/office/drawing/2014/main" id="{44E642F4-8C7A-FDD9-5680-C88959BBDD6F}"/>
              </a:ext>
            </a:extLst>
          </p:cNvPr>
          <p:cNvSpPr>
            <a:spLocks noGrp="1"/>
          </p:cNvSpPr>
          <p:nvPr>
            <p:ph type="sldNum" sz="quarter" idx="4"/>
          </p:nvPr>
        </p:nvSpPr>
        <p:spPr/>
        <p:txBody>
          <a:bodyPr/>
          <a:lstStyle/>
          <a:p>
            <a:fld id="{3B436069-AED8-6F41-96C9-27086F582EDC}" type="slidenum">
              <a:rPr kumimoji="1" lang="ja-JP" altLang="en-US" smtClean="0"/>
              <a:t>5</a:t>
            </a:fld>
            <a:endParaRPr kumimoji="1" lang="ja-JP" altLang="en-US"/>
          </a:p>
        </p:txBody>
      </p:sp>
      <p:pic>
        <p:nvPicPr>
          <p:cNvPr id="5" name="図 4">
            <a:extLst>
              <a:ext uri="{FF2B5EF4-FFF2-40B4-BE49-F238E27FC236}">
                <a16:creationId xmlns:a16="http://schemas.microsoft.com/office/drawing/2014/main" id="{E491D3AA-39CF-3D8A-428D-976CAFDC0A47}"/>
              </a:ext>
            </a:extLst>
          </p:cNvPr>
          <p:cNvPicPr>
            <a:picLocks noChangeAspect="1"/>
          </p:cNvPicPr>
          <p:nvPr/>
        </p:nvPicPr>
        <p:blipFill>
          <a:blip r:embed="rId2"/>
          <a:stretch>
            <a:fillRect/>
          </a:stretch>
        </p:blipFill>
        <p:spPr>
          <a:xfrm>
            <a:off x="6463937" y="4978990"/>
            <a:ext cx="1548493" cy="1548493"/>
          </a:xfrm>
          <a:prstGeom prst="rect">
            <a:avLst/>
          </a:prstGeom>
        </p:spPr>
      </p:pic>
      <p:sp>
        <p:nvSpPr>
          <p:cNvPr id="6" name="テキスト ボックス 5">
            <a:extLst>
              <a:ext uri="{FF2B5EF4-FFF2-40B4-BE49-F238E27FC236}">
                <a16:creationId xmlns:a16="http://schemas.microsoft.com/office/drawing/2014/main" id="{2A4C5610-F2E5-E2F6-F341-57032FD8EF64}"/>
              </a:ext>
            </a:extLst>
          </p:cNvPr>
          <p:cNvSpPr txBox="1"/>
          <p:nvPr/>
        </p:nvSpPr>
        <p:spPr>
          <a:xfrm>
            <a:off x="6348822" y="6409209"/>
            <a:ext cx="1800493" cy="307777"/>
          </a:xfrm>
          <a:prstGeom prst="rect">
            <a:avLst/>
          </a:prstGeom>
          <a:noFill/>
        </p:spPr>
        <p:txBody>
          <a:bodyPr wrap="none" rtlCol="0">
            <a:spAutoFit/>
          </a:bodyPr>
          <a:lstStyle/>
          <a:p>
            <a:r>
              <a:rPr kumimoji="1" lang="ja-JP" altLang="en-US" sz="1400"/>
              <a:t>古材鑑定士について</a:t>
            </a:r>
          </a:p>
        </p:txBody>
      </p:sp>
    </p:spTree>
    <p:extLst>
      <p:ext uri="{BB962C8B-B14F-4D97-AF65-F5344CB8AC3E}">
        <p14:creationId xmlns:p14="http://schemas.microsoft.com/office/powerpoint/2010/main" val="353173228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A3D86BB-9DD3-8515-2E68-492887DA2216}"/>
              </a:ext>
            </a:extLst>
          </p:cNvPr>
          <p:cNvSpPr>
            <a:spLocks noGrp="1"/>
          </p:cNvSpPr>
          <p:nvPr>
            <p:ph type="title"/>
          </p:nvPr>
        </p:nvSpPr>
        <p:spPr/>
        <p:txBody>
          <a:bodyPr/>
          <a:lstStyle/>
          <a:p>
            <a:r>
              <a:rPr lang="ja-JP" altLang="en-US" dirty="0"/>
              <a:t>古材の市場での注目度向上</a:t>
            </a:r>
            <a:endParaRPr kumimoji="1" lang="ja-JP" altLang="en-US" dirty="0"/>
          </a:p>
        </p:txBody>
      </p:sp>
      <p:pic>
        <p:nvPicPr>
          <p:cNvPr id="6" name="コンテンツ プレースホルダー 5">
            <a:extLst>
              <a:ext uri="{FF2B5EF4-FFF2-40B4-BE49-F238E27FC236}">
                <a16:creationId xmlns:a16="http://schemas.microsoft.com/office/drawing/2014/main" id="{BA1CD0C5-45C4-C90A-A199-9E7FCADC11C6}"/>
              </a:ext>
            </a:extLst>
          </p:cNvPr>
          <p:cNvPicPr>
            <a:picLocks noGrp="1" noChangeAspect="1"/>
          </p:cNvPicPr>
          <p:nvPr>
            <p:ph idx="1"/>
          </p:nvPr>
        </p:nvPicPr>
        <p:blipFill>
          <a:blip r:embed="rId2"/>
          <a:stretch>
            <a:fillRect/>
          </a:stretch>
        </p:blipFill>
        <p:spPr>
          <a:xfrm>
            <a:off x="0" y="696686"/>
            <a:ext cx="4036972" cy="5712824"/>
          </a:xfrm>
        </p:spPr>
      </p:pic>
      <p:sp>
        <p:nvSpPr>
          <p:cNvPr id="4" name="スライド番号プレースホルダー 3">
            <a:extLst>
              <a:ext uri="{FF2B5EF4-FFF2-40B4-BE49-F238E27FC236}">
                <a16:creationId xmlns:a16="http://schemas.microsoft.com/office/drawing/2014/main" id="{369C68A0-E5F6-0791-1D40-138F5BDA57E9}"/>
              </a:ext>
            </a:extLst>
          </p:cNvPr>
          <p:cNvSpPr>
            <a:spLocks noGrp="1"/>
          </p:cNvSpPr>
          <p:nvPr>
            <p:ph type="sldNum" sz="quarter" idx="4"/>
          </p:nvPr>
        </p:nvSpPr>
        <p:spPr/>
        <p:txBody>
          <a:bodyPr/>
          <a:lstStyle/>
          <a:p>
            <a:fld id="{3B436069-AED8-6F41-96C9-27086F582EDC}" type="slidenum">
              <a:rPr kumimoji="1" lang="ja-JP" altLang="en-US" smtClean="0"/>
              <a:t>6</a:t>
            </a:fld>
            <a:endParaRPr kumimoji="1" lang="ja-JP" altLang="en-US"/>
          </a:p>
        </p:txBody>
      </p:sp>
      <p:pic>
        <p:nvPicPr>
          <p:cNvPr id="8" name="図 7">
            <a:extLst>
              <a:ext uri="{FF2B5EF4-FFF2-40B4-BE49-F238E27FC236}">
                <a16:creationId xmlns:a16="http://schemas.microsoft.com/office/drawing/2014/main" id="{3858CCE6-3A74-F1B0-69A5-E618C492586C}"/>
              </a:ext>
            </a:extLst>
          </p:cNvPr>
          <p:cNvPicPr>
            <a:picLocks noChangeAspect="1"/>
          </p:cNvPicPr>
          <p:nvPr/>
        </p:nvPicPr>
        <p:blipFill>
          <a:blip r:embed="rId3"/>
          <a:stretch>
            <a:fillRect/>
          </a:stretch>
        </p:blipFill>
        <p:spPr>
          <a:xfrm>
            <a:off x="4381329" y="448490"/>
            <a:ext cx="4212359" cy="5961020"/>
          </a:xfrm>
          <a:prstGeom prst="rect">
            <a:avLst/>
          </a:prstGeom>
        </p:spPr>
      </p:pic>
      <p:sp>
        <p:nvSpPr>
          <p:cNvPr id="10" name="テキスト ボックス 9">
            <a:extLst>
              <a:ext uri="{FF2B5EF4-FFF2-40B4-BE49-F238E27FC236}">
                <a16:creationId xmlns:a16="http://schemas.microsoft.com/office/drawing/2014/main" id="{E5304A6A-6C19-D357-1992-1CE1F34903CB}"/>
              </a:ext>
            </a:extLst>
          </p:cNvPr>
          <p:cNvSpPr txBox="1"/>
          <p:nvPr/>
        </p:nvSpPr>
        <p:spPr>
          <a:xfrm>
            <a:off x="1361826" y="6040178"/>
            <a:ext cx="6420347" cy="369332"/>
          </a:xfrm>
          <a:prstGeom prst="rect">
            <a:avLst/>
          </a:prstGeom>
          <a:noFill/>
        </p:spPr>
        <p:txBody>
          <a:bodyPr wrap="none" rtlCol="0">
            <a:spAutoFit/>
          </a:bodyPr>
          <a:lstStyle/>
          <a:p>
            <a:r>
              <a:rPr kumimoji="1" lang="ja-JP" altLang="en-US">
                <a:solidFill>
                  <a:srgbClr val="FF0000"/>
                </a:solidFill>
              </a:rPr>
              <a:t>日本標準産業分類に</a:t>
            </a:r>
            <a:r>
              <a:rPr kumimoji="1" lang="en-US" altLang="ja-JP" dirty="0">
                <a:solidFill>
                  <a:srgbClr val="FF0000"/>
                </a:solidFill>
              </a:rPr>
              <a:t>【</a:t>
            </a:r>
            <a:r>
              <a:rPr kumimoji="1" lang="ja-JP" altLang="en-US">
                <a:solidFill>
                  <a:srgbClr val="FF0000"/>
                </a:solidFill>
              </a:rPr>
              <a:t>古材卸売業</a:t>
            </a:r>
            <a:r>
              <a:rPr kumimoji="1" lang="en-US" altLang="ja-JP" dirty="0">
                <a:solidFill>
                  <a:srgbClr val="FF0000"/>
                </a:solidFill>
              </a:rPr>
              <a:t>】</a:t>
            </a:r>
            <a:r>
              <a:rPr kumimoji="1" lang="ja-JP" altLang="en-US">
                <a:solidFill>
                  <a:srgbClr val="FF0000"/>
                </a:solidFill>
              </a:rPr>
              <a:t>が令和</a:t>
            </a:r>
            <a:r>
              <a:rPr kumimoji="1" lang="en-US" altLang="ja-JP" dirty="0">
                <a:solidFill>
                  <a:srgbClr val="FF0000"/>
                </a:solidFill>
              </a:rPr>
              <a:t>6</a:t>
            </a:r>
            <a:r>
              <a:rPr kumimoji="1" lang="ja-JP" altLang="en-US">
                <a:solidFill>
                  <a:srgbClr val="FF0000"/>
                </a:solidFill>
              </a:rPr>
              <a:t>年</a:t>
            </a:r>
            <a:r>
              <a:rPr kumimoji="1" lang="en-US" altLang="ja-JP" dirty="0">
                <a:solidFill>
                  <a:srgbClr val="FF0000"/>
                </a:solidFill>
              </a:rPr>
              <a:t>4</a:t>
            </a:r>
            <a:r>
              <a:rPr kumimoji="1" lang="ja-JP" altLang="en-US">
                <a:solidFill>
                  <a:srgbClr val="FF0000"/>
                </a:solidFill>
              </a:rPr>
              <a:t>月より追加</a:t>
            </a:r>
          </a:p>
        </p:txBody>
      </p:sp>
    </p:spTree>
    <p:extLst>
      <p:ext uri="{BB962C8B-B14F-4D97-AF65-F5344CB8AC3E}">
        <p14:creationId xmlns:p14="http://schemas.microsoft.com/office/powerpoint/2010/main" val="35173334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1C74E886-A5C2-483A-9478-828A597E17BB}"/>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9E53333C-358B-2044-8BBA-E793272A0116}"/>
              </a:ext>
            </a:extLst>
          </p:cNvPr>
          <p:cNvPicPr>
            <a:picLocks noGrp="1" noChangeAspect="1"/>
          </p:cNvPicPr>
          <p:nvPr>
            <p:ph idx="1"/>
          </p:nvPr>
        </p:nvPicPr>
        <p:blipFill>
          <a:blip r:embed="rId2"/>
          <a:stretch>
            <a:fillRect/>
          </a:stretch>
        </p:blipFill>
        <p:spPr>
          <a:xfrm>
            <a:off x="204771" y="873125"/>
            <a:ext cx="3666069" cy="5187950"/>
          </a:xfrm>
        </p:spPr>
      </p:pic>
      <p:sp>
        <p:nvSpPr>
          <p:cNvPr id="4" name="スライド番号プレースホルダー 3">
            <a:extLst>
              <a:ext uri="{FF2B5EF4-FFF2-40B4-BE49-F238E27FC236}">
                <a16:creationId xmlns:a16="http://schemas.microsoft.com/office/drawing/2014/main" id="{21D21627-E7D8-7DE5-157F-21E5E958E47A}"/>
              </a:ext>
            </a:extLst>
          </p:cNvPr>
          <p:cNvSpPr>
            <a:spLocks noGrp="1"/>
          </p:cNvSpPr>
          <p:nvPr>
            <p:ph type="sldNum" sz="quarter" idx="4"/>
          </p:nvPr>
        </p:nvSpPr>
        <p:spPr/>
        <p:txBody>
          <a:bodyPr/>
          <a:lstStyle/>
          <a:p>
            <a:fld id="{3B436069-AED8-6F41-96C9-27086F582EDC}" type="slidenum">
              <a:rPr kumimoji="1" lang="ja-JP" altLang="en-US" smtClean="0"/>
              <a:t>7</a:t>
            </a:fld>
            <a:endParaRPr kumimoji="1" lang="ja-JP" altLang="en-US"/>
          </a:p>
        </p:txBody>
      </p:sp>
    </p:spTree>
    <p:extLst>
      <p:ext uri="{BB962C8B-B14F-4D97-AF65-F5344CB8AC3E}">
        <p14:creationId xmlns:p14="http://schemas.microsoft.com/office/powerpoint/2010/main" val="11599247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9E9355D-AB2E-371B-BB46-5BFA5FE2B230}"/>
              </a:ext>
            </a:extLst>
          </p:cNvPr>
          <p:cNvSpPr>
            <a:spLocks noGrp="1"/>
          </p:cNvSpPr>
          <p:nvPr>
            <p:ph type="title"/>
          </p:nvPr>
        </p:nvSpPr>
        <p:spPr/>
        <p:txBody>
          <a:bodyPr/>
          <a:lstStyle/>
          <a:p>
            <a:r>
              <a:rPr kumimoji="1" lang="ja-JP" altLang="en-US"/>
              <a:t>古材リユースのすすめ（国作成パンフレット）</a:t>
            </a:r>
          </a:p>
        </p:txBody>
      </p:sp>
      <p:pic>
        <p:nvPicPr>
          <p:cNvPr id="6" name="コンテンツ プレースホルダー 5">
            <a:extLst>
              <a:ext uri="{FF2B5EF4-FFF2-40B4-BE49-F238E27FC236}">
                <a16:creationId xmlns:a16="http://schemas.microsoft.com/office/drawing/2014/main" id="{0A3048F2-CC09-DDB3-BCF5-73F97A70C8D7}"/>
              </a:ext>
            </a:extLst>
          </p:cNvPr>
          <p:cNvPicPr>
            <a:picLocks noGrp="1" noChangeAspect="1"/>
          </p:cNvPicPr>
          <p:nvPr>
            <p:ph idx="1"/>
          </p:nvPr>
        </p:nvPicPr>
        <p:blipFill>
          <a:blip r:embed="rId2"/>
          <a:stretch>
            <a:fillRect/>
          </a:stretch>
        </p:blipFill>
        <p:spPr>
          <a:xfrm>
            <a:off x="393252" y="873125"/>
            <a:ext cx="3654867" cy="5187950"/>
          </a:xfrm>
        </p:spPr>
      </p:pic>
      <p:sp>
        <p:nvSpPr>
          <p:cNvPr id="4" name="スライド番号プレースホルダー 3">
            <a:extLst>
              <a:ext uri="{FF2B5EF4-FFF2-40B4-BE49-F238E27FC236}">
                <a16:creationId xmlns:a16="http://schemas.microsoft.com/office/drawing/2014/main" id="{98D5039E-88D9-C6BA-3286-471CE0D84ECF}"/>
              </a:ext>
            </a:extLst>
          </p:cNvPr>
          <p:cNvSpPr>
            <a:spLocks noGrp="1"/>
          </p:cNvSpPr>
          <p:nvPr>
            <p:ph type="sldNum" sz="quarter" idx="4"/>
          </p:nvPr>
        </p:nvSpPr>
        <p:spPr/>
        <p:txBody>
          <a:bodyPr/>
          <a:lstStyle/>
          <a:p>
            <a:fld id="{3B436069-AED8-6F41-96C9-27086F582EDC}" type="slidenum">
              <a:rPr kumimoji="1" lang="ja-JP" altLang="en-US" smtClean="0"/>
              <a:t>8</a:t>
            </a:fld>
            <a:endParaRPr kumimoji="1" lang="ja-JP" altLang="en-US"/>
          </a:p>
        </p:txBody>
      </p:sp>
      <p:pic>
        <p:nvPicPr>
          <p:cNvPr id="7" name="図 6">
            <a:extLst>
              <a:ext uri="{FF2B5EF4-FFF2-40B4-BE49-F238E27FC236}">
                <a16:creationId xmlns:a16="http://schemas.microsoft.com/office/drawing/2014/main" id="{1D72BB8F-4111-920D-E852-6779E06D0FC5}"/>
              </a:ext>
            </a:extLst>
          </p:cNvPr>
          <p:cNvPicPr>
            <a:picLocks noChangeAspect="1"/>
          </p:cNvPicPr>
          <p:nvPr/>
        </p:nvPicPr>
        <p:blipFill>
          <a:blip r:embed="rId3"/>
          <a:stretch>
            <a:fillRect/>
          </a:stretch>
        </p:blipFill>
        <p:spPr>
          <a:xfrm>
            <a:off x="4705687" y="873125"/>
            <a:ext cx="3654867" cy="5170598"/>
          </a:xfrm>
          <a:prstGeom prst="rect">
            <a:avLst/>
          </a:prstGeom>
        </p:spPr>
      </p:pic>
      <p:sp>
        <p:nvSpPr>
          <p:cNvPr id="8" name="テキスト ボックス 7">
            <a:extLst>
              <a:ext uri="{FF2B5EF4-FFF2-40B4-BE49-F238E27FC236}">
                <a16:creationId xmlns:a16="http://schemas.microsoft.com/office/drawing/2014/main" id="{1E10FF9E-8815-CF5E-A42E-C233A0287E15}"/>
              </a:ext>
            </a:extLst>
          </p:cNvPr>
          <p:cNvSpPr txBox="1"/>
          <p:nvPr/>
        </p:nvSpPr>
        <p:spPr>
          <a:xfrm>
            <a:off x="2751909" y="6155381"/>
            <a:ext cx="5032147" cy="646331"/>
          </a:xfrm>
          <a:prstGeom prst="rect">
            <a:avLst/>
          </a:prstGeom>
          <a:noFill/>
        </p:spPr>
        <p:txBody>
          <a:bodyPr wrap="none" rtlCol="0">
            <a:spAutoFit/>
          </a:bodyPr>
          <a:lstStyle/>
          <a:p>
            <a:r>
              <a:rPr kumimoji="1" lang="ja-JP" altLang="en-US">
                <a:solidFill>
                  <a:srgbClr val="FF0000"/>
                </a:solidFill>
              </a:rPr>
              <a:t>環境省・国土交通省が連携して、</a:t>
            </a:r>
            <a:endParaRPr kumimoji="1" lang="en-US" altLang="ja-JP" dirty="0">
              <a:solidFill>
                <a:srgbClr val="FF0000"/>
              </a:solidFill>
            </a:endParaRPr>
          </a:p>
          <a:p>
            <a:r>
              <a:rPr kumimoji="1" lang="en-US" altLang="ja-JP" dirty="0">
                <a:solidFill>
                  <a:srgbClr val="FF0000"/>
                </a:solidFill>
              </a:rPr>
              <a:t>【</a:t>
            </a:r>
            <a:r>
              <a:rPr kumimoji="1" lang="ja-JP" altLang="en-US">
                <a:solidFill>
                  <a:srgbClr val="FF0000"/>
                </a:solidFill>
              </a:rPr>
              <a:t>古材リユース</a:t>
            </a:r>
            <a:r>
              <a:rPr kumimoji="1" lang="en-US" altLang="ja-JP" dirty="0">
                <a:solidFill>
                  <a:srgbClr val="FF0000"/>
                </a:solidFill>
              </a:rPr>
              <a:t>】</a:t>
            </a:r>
            <a:r>
              <a:rPr kumimoji="1" lang="ja-JP" altLang="en-US">
                <a:solidFill>
                  <a:srgbClr val="FF0000"/>
                </a:solidFill>
              </a:rPr>
              <a:t>に関するパンフレットを作成</a:t>
            </a:r>
          </a:p>
        </p:txBody>
      </p:sp>
    </p:spTree>
    <p:extLst>
      <p:ext uri="{BB962C8B-B14F-4D97-AF65-F5344CB8AC3E}">
        <p14:creationId xmlns:p14="http://schemas.microsoft.com/office/powerpoint/2010/main" val="26346747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CFA86472-719E-37FC-D8DF-AA87C1604047}"/>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EFC84EE9-8DE4-D590-9EA5-FB2A071A058F}"/>
              </a:ext>
            </a:extLst>
          </p:cNvPr>
          <p:cNvPicPr>
            <a:picLocks noGrp="1" noChangeAspect="1"/>
          </p:cNvPicPr>
          <p:nvPr>
            <p:ph idx="1"/>
          </p:nvPr>
        </p:nvPicPr>
        <p:blipFill>
          <a:blip r:embed="rId2"/>
          <a:stretch>
            <a:fillRect/>
          </a:stretch>
        </p:blipFill>
        <p:spPr>
          <a:xfrm>
            <a:off x="491251" y="873124"/>
            <a:ext cx="3821862" cy="5405755"/>
          </a:xfrm>
        </p:spPr>
      </p:pic>
      <p:sp>
        <p:nvSpPr>
          <p:cNvPr id="4" name="スライド番号プレースホルダー 3">
            <a:extLst>
              <a:ext uri="{FF2B5EF4-FFF2-40B4-BE49-F238E27FC236}">
                <a16:creationId xmlns:a16="http://schemas.microsoft.com/office/drawing/2014/main" id="{5696599D-B86C-DFC9-1FC8-128BE272A021}"/>
              </a:ext>
            </a:extLst>
          </p:cNvPr>
          <p:cNvSpPr>
            <a:spLocks noGrp="1"/>
          </p:cNvSpPr>
          <p:nvPr>
            <p:ph type="sldNum" sz="quarter" idx="4"/>
          </p:nvPr>
        </p:nvSpPr>
        <p:spPr/>
        <p:txBody>
          <a:bodyPr/>
          <a:lstStyle/>
          <a:p>
            <a:fld id="{3B436069-AED8-6F41-96C9-27086F582EDC}" type="slidenum">
              <a:rPr kumimoji="1" lang="ja-JP" altLang="en-US" smtClean="0"/>
              <a:t>9</a:t>
            </a:fld>
            <a:endParaRPr kumimoji="1" lang="ja-JP" altLang="en-US"/>
          </a:p>
        </p:txBody>
      </p:sp>
      <p:pic>
        <p:nvPicPr>
          <p:cNvPr id="8" name="図 7">
            <a:extLst>
              <a:ext uri="{FF2B5EF4-FFF2-40B4-BE49-F238E27FC236}">
                <a16:creationId xmlns:a16="http://schemas.microsoft.com/office/drawing/2014/main" id="{C216AB6D-F72F-FD46-621E-068418832628}"/>
              </a:ext>
            </a:extLst>
          </p:cNvPr>
          <p:cNvPicPr>
            <a:picLocks noChangeAspect="1"/>
          </p:cNvPicPr>
          <p:nvPr/>
        </p:nvPicPr>
        <p:blipFill>
          <a:blip r:embed="rId3"/>
          <a:stretch>
            <a:fillRect/>
          </a:stretch>
        </p:blipFill>
        <p:spPr>
          <a:xfrm>
            <a:off x="4826347" y="873126"/>
            <a:ext cx="3826401" cy="5405754"/>
          </a:xfrm>
          <a:prstGeom prst="rect">
            <a:avLst/>
          </a:prstGeom>
        </p:spPr>
      </p:pic>
    </p:spTree>
    <p:extLst>
      <p:ext uri="{BB962C8B-B14F-4D97-AF65-F5344CB8AC3E}">
        <p14:creationId xmlns:p14="http://schemas.microsoft.com/office/powerpoint/2010/main" val="143203551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472869B-BE13-C2C2-64E8-9BD9797A1501}"/>
              </a:ext>
            </a:extLst>
          </p:cNvPr>
          <p:cNvSpPr>
            <a:spLocks noGrp="1"/>
          </p:cNvSpPr>
          <p:nvPr>
            <p:ph type="title"/>
          </p:nvPr>
        </p:nvSpPr>
        <p:spPr/>
        <p:txBody>
          <a:bodyPr/>
          <a:lstStyle/>
          <a:p>
            <a:r>
              <a:rPr kumimoji="1" lang="ja-JP" altLang="en-US"/>
              <a:t>カーボンクレジットとは？</a:t>
            </a:r>
          </a:p>
        </p:txBody>
      </p:sp>
      <p:sp>
        <p:nvSpPr>
          <p:cNvPr id="3" name="コンテンツ プレースホルダー 2">
            <a:extLst>
              <a:ext uri="{FF2B5EF4-FFF2-40B4-BE49-F238E27FC236}">
                <a16:creationId xmlns:a16="http://schemas.microsoft.com/office/drawing/2014/main" id="{78E81D60-183D-6A25-11AA-5DFD38805E17}"/>
              </a:ext>
            </a:extLst>
          </p:cNvPr>
          <p:cNvSpPr>
            <a:spLocks noGrp="1"/>
          </p:cNvSpPr>
          <p:nvPr>
            <p:ph idx="1"/>
          </p:nvPr>
        </p:nvSpPr>
        <p:spPr/>
        <p:txBody>
          <a:bodyPr>
            <a:normAutofit/>
          </a:bodyPr>
          <a:lstStyle/>
          <a:p>
            <a:pPr marL="0" indent="0">
              <a:buNone/>
            </a:pPr>
            <a:r>
              <a:rPr kumimoji="1" lang="ja-JP" altLang="en-US" sz="1800">
                <a:solidFill>
                  <a:srgbClr val="FF0000"/>
                </a:solidFill>
              </a:rPr>
              <a:t>カーボンクレジットとは「温室効果ガスの排出権を売買できる仕組み」</a:t>
            </a:r>
            <a:endParaRPr kumimoji="1" lang="en-US" altLang="ja-JP" sz="1800" dirty="0">
              <a:solidFill>
                <a:srgbClr val="FF0000"/>
              </a:solidFill>
            </a:endParaRPr>
          </a:p>
          <a:p>
            <a:pPr marL="0" indent="0">
              <a:buNone/>
            </a:pPr>
            <a:endParaRPr lang="en-US" altLang="ja-JP" sz="1800" dirty="0"/>
          </a:p>
          <a:p>
            <a:pPr marL="0" indent="0">
              <a:buNone/>
            </a:pPr>
            <a:r>
              <a:rPr kumimoji="1" lang="ja-JP" altLang="en-US" sz="1800"/>
              <a:t>カーボンクレジットとは、</a:t>
            </a:r>
            <a:r>
              <a:rPr kumimoji="1" lang="en" altLang="ja-JP" sz="1800" dirty="0"/>
              <a:t>CO2</a:t>
            </a:r>
            <a:r>
              <a:rPr kumimoji="1" lang="ja-JP" altLang="en-US" sz="1800"/>
              <a:t>などの温室効果ガスに関して、大気への排出抑制、あるいは大気からの吸収によって削減した量を排出権として発行し、国や企業間などで取引できる仕組みです。</a:t>
            </a:r>
          </a:p>
          <a:p>
            <a:pPr marL="0" indent="0">
              <a:buNone/>
            </a:pPr>
            <a:endParaRPr kumimoji="1" lang="ja-JP" altLang="en-US" sz="1800"/>
          </a:p>
          <a:p>
            <a:pPr marL="0" indent="0">
              <a:buNone/>
            </a:pPr>
            <a:r>
              <a:rPr kumimoji="1" lang="ja-JP" altLang="en-US" sz="1800"/>
              <a:t>温室効果ガスの削減は、森林の保護や植林、風力や太陽光など再生可能エネルギーによる発電、省エネルギー機器導入などによって生じます。</a:t>
            </a:r>
          </a:p>
          <a:p>
            <a:pPr marL="0" indent="0">
              <a:buNone/>
            </a:pPr>
            <a:endParaRPr kumimoji="1" lang="ja-JP" altLang="en-US" sz="1800"/>
          </a:p>
          <a:p>
            <a:pPr marL="0" indent="0">
              <a:buNone/>
            </a:pPr>
            <a:r>
              <a:rPr kumimoji="1" lang="ja-JP" altLang="en-US" sz="1800"/>
              <a:t>日本では、</a:t>
            </a:r>
            <a:r>
              <a:rPr kumimoji="1" lang="en-US" altLang="ja-JP" sz="1800" dirty="0"/>
              <a:t>2050</a:t>
            </a:r>
            <a:r>
              <a:rPr kumimoji="1" lang="ja-JP" altLang="en-US" sz="1800"/>
              <a:t>年にカーボンニュートラルを実現することが宣言されており、その手段の一つとしてカーボンクレジットが注目されています。</a:t>
            </a:r>
          </a:p>
        </p:txBody>
      </p:sp>
      <p:sp>
        <p:nvSpPr>
          <p:cNvPr id="4" name="スライド番号プレースホルダー 3">
            <a:extLst>
              <a:ext uri="{FF2B5EF4-FFF2-40B4-BE49-F238E27FC236}">
                <a16:creationId xmlns:a16="http://schemas.microsoft.com/office/drawing/2014/main" id="{8387E7C8-9EC6-1EA9-E3B9-10952F0CC89D}"/>
              </a:ext>
            </a:extLst>
          </p:cNvPr>
          <p:cNvSpPr>
            <a:spLocks noGrp="1"/>
          </p:cNvSpPr>
          <p:nvPr>
            <p:ph type="sldNum" sz="quarter" idx="4"/>
          </p:nvPr>
        </p:nvSpPr>
        <p:spPr/>
        <p:txBody>
          <a:bodyPr/>
          <a:lstStyle/>
          <a:p>
            <a:fld id="{3B436069-AED8-6F41-96C9-27086F582EDC}" type="slidenum">
              <a:rPr kumimoji="1" lang="ja-JP" altLang="en-US" smtClean="0"/>
              <a:t>10</a:t>
            </a:fld>
            <a:endParaRPr kumimoji="1" lang="ja-JP" altLang="en-US"/>
          </a:p>
        </p:txBody>
      </p:sp>
    </p:spTree>
    <p:extLst>
      <p:ext uri="{BB962C8B-B14F-4D97-AF65-F5344CB8AC3E}">
        <p14:creationId xmlns:p14="http://schemas.microsoft.com/office/powerpoint/2010/main" val="24362750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4DA6B95F-74D8-3ED2-96A8-37C79D4BFDB8}"/>
              </a:ext>
            </a:extLst>
          </p:cNvPr>
          <p:cNvSpPr>
            <a:spLocks noGrp="1"/>
          </p:cNvSpPr>
          <p:nvPr>
            <p:ph type="title"/>
          </p:nvPr>
        </p:nvSpPr>
        <p:spPr/>
        <p:txBody>
          <a:bodyPr/>
          <a:lstStyle/>
          <a:p>
            <a:r>
              <a:rPr kumimoji="1" lang="ja-JP" altLang="en-US"/>
              <a:t>カーボンクレジット市場の拡大</a:t>
            </a:r>
          </a:p>
        </p:txBody>
      </p:sp>
      <p:pic>
        <p:nvPicPr>
          <p:cNvPr id="6" name="コンテンツ プレースホルダー 5">
            <a:extLst>
              <a:ext uri="{FF2B5EF4-FFF2-40B4-BE49-F238E27FC236}">
                <a16:creationId xmlns:a16="http://schemas.microsoft.com/office/drawing/2014/main" id="{A620881D-B261-4733-084D-684A7E0B185E}"/>
              </a:ext>
            </a:extLst>
          </p:cNvPr>
          <p:cNvPicPr>
            <a:picLocks noGrp="1" noChangeAspect="1"/>
          </p:cNvPicPr>
          <p:nvPr>
            <p:ph idx="1"/>
          </p:nvPr>
        </p:nvPicPr>
        <p:blipFill>
          <a:blip r:embed="rId2"/>
          <a:stretch>
            <a:fillRect/>
          </a:stretch>
        </p:blipFill>
        <p:spPr>
          <a:xfrm>
            <a:off x="901198" y="790575"/>
            <a:ext cx="7341603" cy="5187950"/>
          </a:xfrm>
        </p:spPr>
      </p:pic>
      <p:sp>
        <p:nvSpPr>
          <p:cNvPr id="4" name="スライド番号プレースホルダー 3">
            <a:extLst>
              <a:ext uri="{FF2B5EF4-FFF2-40B4-BE49-F238E27FC236}">
                <a16:creationId xmlns:a16="http://schemas.microsoft.com/office/drawing/2014/main" id="{044F5288-23F2-F3DA-C7AF-169B7A7BC05A}"/>
              </a:ext>
            </a:extLst>
          </p:cNvPr>
          <p:cNvSpPr>
            <a:spLocks noGrp="1"/>
          </p:cNvSpPr>
          <p:nvPr>
            <p:ph type="sldNum" sz="quarter" idx="4"/>
          </p:nvPr>
        </p:nvSpPr>
        <p:spPr/>
        <p:txBody>
          <a:bodyPr/>
          <a:lstStyle/>
          <a:p>
            <a:fld id="{3B436069-AED8-6F41-96C9-27086F582EDC}" type="slidenum">
              <a:rPr kumimoji="1" lang="ja-JP" altLang="en-US" smtClean="0"/>
              <a:t>11</a:t>
            </a:fld>
            <a:endParaRPr kumimoji="1" lang="ja-JP" altLang="en-US"/>
          </a:p>
        </p:txBody>
      </p:sp>
      <p:sp>
        <p:nvSpPr>
          <p:cNvPr id="7" name="テキスト ボックス 6">
            <a:extLst>
              <a:ext uri="{FF2B5EF4-FFF2-40B4-BE49-F238E27FC236}">
                <a16:creationId xmlns:a16="http://schemas.microsoft.com/office/drawing/2014/main" id="{2FE5FB2C-09EB-5CA0-FF3A-F14B25BF5C69}"/>
              </a:ext>
            </a:extLst>
          </p:cNvPr>
          <p:cNvSpPr txBox="1"/>
          <p:nvPr/>
        </p:nvSpPr>
        <p:spPr>
          <a:xfrm>
            <a:off x="1700391" y="6067425"/>
            <a:ext cx="6186309" cy="369332"/>
          </a:xfrm>
          <a:prstGeom prst="rect">
            <a:avLst/>
          </a:prstGeom>
          <a:noFill/>
        </p:spPr>
        <p:txBody>
          <a:bodyPr wrap="none" rtlCol="0">
            <a:spAutoFit/>
          </a:bodyPr>
          <a:lstStyle/>
          <a:p>
            <a:r>
              <a:rPr kumimoji="1" lang="ja-JP" altLang="en-US">
                <a:solidFill>
                  <a:srgbClr val="FF0000"/>
                </a:solidFill>
              </a:rPr>
              <a:t>多くの国で炭素排出に税がかかる仕組みが導入されている</a:t>
            </a:r>
          </a:p>
        </p:txBody>
      </p:sp>
    </p:spTree>
    <p:extLst>
      <p:ext uri="{BB962C8B-B14F-4D97-AF65-F5344CB8AC3E}">
        <p14:creationId xmlns:p14="http://schemas.microsoft.com/office/powerpoint/2010/main" val="8119890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BC2024A0-58C3-7DD2-8AAF-0423B5B63201}"/>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C40E115D-3E3E-C7DE-6D09-FD26850D79D8}"/>
              </a:ext>
            </a:extLst>
          </p:cNvPr>
          <p:cNvSpPr>
            <a:spLocks noGrp="1"/>
          </p:cNvSpPr>
          <p:nvPr>
            <p:ph idx="1"/>
          </p:nvPr>
        </p:nvSpPr>
        <p:spPr/>
        <p:txBody>
          <a:bodyPr>
            <a:normAutofit/>
          </a:bodyPr>
          <a:lstStyle/>
          <a:p>
            <a:pPr marL="0" indent="0">
              <a:buNone/>
            </a:pPr>
            <a:r>
              <a:rPr kumimoji="1" lang="ja-JP" altLang="en-US" sz="2000" dirty="0"/>
              <a:t>日本では</a:t>
            </a:r>
            <a:r>
              <a:rPr kumimoji="1" lang="en-US" altLang="ja-JP" sz="2000" dirty="0"/>
              <a:t>2023</a:t>
            </a:r>
            <a:r>
              <a:rPr kumimoji="1" lang="ja-JP" altLang="en-US" sz="2000" dirty="0"/>
              <a:t>年</a:t>
            </a:r>
            <a:r>
              <a:rPr kumimoji="1" lang="en-US" altLang="ja-JP" sz="2000" dirty="0"/>
              <a:t>10</a:t>
            </a:r>
            <a:r>
              <a:rPr kumimoji="1" lang="ja-JP" altLang="en-US" sz="2000" dirty="0"/>
              <a:t>月</a:t>
            </a:r>
            <a:r>
              <a:rPr kumimoji="1" lang="en-US" altLang="ja-JP" sz="2000" dirty="0"/>
              <a:t>11</a:t>
            </a:r>
            <a:r>
              <a:rPr kumimoji="1" lang="ja-JP" altLang="en-US" sz="2000" dirty="0"/>
              <a:t>日より東京証券取引所</a:t>
            </a:r>
            <a:r>
              <a:rPr lang="ja-JP" altLang="en-US" sz="2000" b="0" i="0" dirty="0">
                <a:solidFill>
                  <a:srgbClr val="202124"/>
                </a:solidFill>
                <a:effectLst/>
                <a:latin typeface="Arial" panose="020B0604020202020204" pitchFamily="34" charset="0"/>
              </a:rPr>
              <a:t>が二酸化炭素（</a:t>
            </a:r>
            <a:r>
              <a:rPr lang="en" altLang="ja-JP" sz="2000" b="0" i="0" dirty="0">
                <a:solidFill>
                  <a:srgbClr val="202124"/>
                </a:solidFill>
                <a:effectLst/>
                <a:latin typeface="Arial" panose="020B0604020202020204" pitchFamily="34" charset="0"/>
              </a:rPr>
              <a:t>CO₂</a:t>
            </a:r>
            <a:r>
              <a:rPr lang="ja-JP" altLang="en"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排出量を取引する新しい市場としてカーボン・クレジット市場を開設しました。</a:t>
            </a:r>
            <a:endParaRPr lang="en-US" altLang="ja-JP" sz="2000" b="0" i="0" dirty="0">
              <a:solidFill>
                <a:srgbClr val="202124"/>
              </a:solidFill>
              <a:effectLst/>
              <a:latin typeface="Arial" panose="020B0604020202020204" pitchFamily="34" charset="0"/>
            </a:endParaRPr>
          </a:p>
          <a:p>
            <a:pPr marL="0" indent="0">
              <a:buNone/>
            </a:pPr>
            <a:endParaRPr lang="en-US" altLang="ja-JP" sz="2000" dirty="0">
              <a:solidFill>
                <a:srgbClr val="202124"/>
              </a:solidFill>
              <a:latin typeface="Arial" panose="020B0604020202020204" pitchFamily="34" charset="0"/>
            </a:endParaRPr>
          </a:p>
          <a:p>
            <a:pPr marL="0" indent="0">
              <a:buNone/>
            </a:pPr>
            <a:r>
              <a:rPr lang="ja-JP" altLang="en-US" sz="2000" b="0" i="0" dirty="0">
                <a:solidFill>
                  <a:srgbClr val="202124"/>
                </a:solidFill>
                <a:effectLst/>
                <a:latin typeface="Arial" panose="020B0604020202020204" pitchFamily="34" charset="0"/>
              </a:rPr>
              <a:t>カーボンクレジットの運営主体は大きく</a:t>
            </a:r>
            <a:r>
              <a:rPr lang="en-US" altLang="ja-JP" sz="2000" b="0" i="0" dirty="0">
                <a:solidFill>
                  <a:srgbClr val="202124"/>
                </a:solidFill>
                <a:effectLst/>
                <a:latin typeface="Arial" panose="020B0604020202020204" pitchFamily="34" charset="0"/>
              </a:rPr>
              <a:t>2</a:t>
            </a:r>
            <a:r>
              <a:rPr lang="ja-JP" altLang="en-US" sz="2000" b="0" i="0" dirty="0">
                <a:solidFill>
                  <a:srgbClr val="202124"/>
                </a:solidFill>
                <a:effectLst/>
                <a:latin typeface="Arial" panose="020B0604020202020204" pitchFamily="34" charset="0"/>
              </a:rPr>
              <a:t>つに大別され</a:t>
            </a:r>
            <a:r>
              <a:rPr lang="ja-JP" altLang="en-US" sz="2000" dirty="0">
                <a:solidFill>
                  <a:srgbClr val="202124"/>
                </a:solidFill>
                <a:latin typeface="Arial" panose="020B0604020202020204" pitchFamily="34" charset="0"/>
              </a:rPr>
              <a:t>、一つが</a:t>
            </a:r>
            <a:r>
              <a:rPr lang="en-US" altLang="ja-JP" sz="2000" dirty="0">
                <a:solidFill>
                  <a:srgbClr val="202124"/>
                </a:solidFill>
                <a:latin typeface="Arial" panose="020B0604020202020204" pitchFamily="34" charset="0"/>
              </a:rPr>
              <a:t>【</a:t>
            </a:r>
            <a:r>
              <a:rPr lang="ja-JP" altLang="en-US" sz="2000" dirty="0">
                <a:solidFill>
                  <a:srgbClr val="202124"/>
                </a:solidFill>
                <a:latin typeface="Arial" panose="020B0604020202020204" pitchFamily="34" charset="0"/>
              </a:rPr>
              <a:t>国連・政府主導</a:t>
            </a:r>
            <a:r>
              <a:rPr lang="en-US" altLang="ja-JP" sz="2000" dirty="0">
                <a:solidFill>
                  <a:srgbClr val="202124"/>
                </a:solidFill>
                <a:latin typeface="Arial" panose="020B0604020202020204" pitchFamily="34" charset="0"/>
              </a:rPr>
              <a:t>】</a:t>
            </a:r>
            <a:r>
              <a:rPr lang="ja-JP" altLang="en-US" sz="2000" dirty="0">
                <a:solidFill>
                  <a:srgbClr val="202124"/>
                </a:solidFill>
                <a:latin typeface="Arial" panose="020B0604020202020204" pitchFamily="34" charset="0"/>
              </a:rPr>
              <a:t>のもの。</a:t>
            </a:r>
            <a:endParaRPr lang="en-US" altLang="ja-JP" sz="2000" dirty="0">
              <a:solidFill>
                <a:srgbClr val="202124"/>
              </a:solidFill>
              <a:latin typeface="Arial" panose="020B0604020202020204" pitchFamily="34" charset="0"/>
            </a:endParaRPr>
          </a:p>
          <a:p>
            <a:pPr marL="0" indent="0">
              <a:buNone/>
            </a:pPr>
            <a:r>
              <a:rPr lang="ja-JP" altLang="en-US" sz="2000" b="0" i="0" dirty="0">
                <a:solidFill>
                  <a:srgbClr val="202124"/>
                </a:solidFill>
                <a:effectLst/>
                <a:latin typeface="Arial" panose="020B0604020202020204" pitchFamily="34" charset="0"/>
              </a:rPr>
              <a:t>もう一方が</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民間セクター主導</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のものとなります。</a:t>
            </a:r>
            <a:endParaRPr lang="en-US" altLang="ja-JP" sz="2000" b="0" i="0" dirty="0">
              <a:solidFill>
                <a:srgbClr val="202124"/>
              </a:solidFill>
              <a:effectLst/>
              <a:latin typeface="Arial" panose="020B0604020202020204" pitchFamily="34" charset="0"/>
            </a:endParaRPr>
          </a:p>
          <a:p>
            <a:pPr marL="0" indent="0">
              <a:buNone/>
            </a:pPr>
            <a:endParaRPr lang="en-US" altLang="ja-JP" sz="2000" dirty="0">
              <a:solidFill>
                <a:srgbClr val="202124"/>
              </a:solidFill>
              <a:latin typeface="Arial" panose="020B0604020202020204" pitchFamily="34" charset="0"/>
            </a:endParaRPr>
          </a:p>
          <a:p>
            <a:pPr marL="0" indent="0">
              <a:buNone/>
            </a:pPr>
            <a:r>
              <a:rPr lang="ja-JP" altLang="en-US" sz="2000" b="0" i="0" dirty="0">
                <a:solidFill>
                  <a:srgbClr val="202124"/>
                </a:solidFill>
                <a:effectLst/>
                <a:latin typeface="Arial" panose="020B0604020202020204" pitchFamily="34" charset="0"/>
              </a:rPr>
              <a:t>循環型建築ネットワークでは</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民間セクター主導</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でのカーボンクレジット市場を活性化するため、</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一般社団法人</a:t>
            </a:r>
            <a:r>
              <a:rPr lang="ja-JP" altLang="en-US" sz="2000" dirty="0">
                <a:solidFill>
                  <a:srgbClr val="202124"/>
                </a:solidFill>
                <a:latin typeface="Arial" panose="020B0604020202020204" pitchFamily="34" charset="0"/>
              </a:rPr>
              <a:t>ナチュラルキャピタルクレジットコンソーシアム（</a:t>
            </a:r>
            <a:r>
              <a:rPr lang="en-US" altLang="ja-JP" sz="2000" dirty="0">
                <a:solidFill>
                  <a:srgbClr val="202124"/>
                </a:solidFill>
                <a:latin typeface="Arial" panose="020B0604020202020204" pitchFamily="34" charset="0"/>
              </a:rPr>
              <a:t>NCCC</a:t>
            </a:r>
            <a:r>
              <a:rPr lang="ja-JP" altLang="en-US" sz="2000" dirty="0">
                <a:solidFill>
                  <a:srgbClr val="202124"/>
                </a:solidFill>
                <a:latin typeface="Arial" panose="020B0604020202020204" pitchFamily="34" charset="0"/>
              </a:rPr>
              <a:t>）</a:t>
            </a:r>
            <a:r>
              <a:rPr lang="en-US" altLang="ja-JP" sz="2000" b="0" i="0" dirty="0">
                <a:solidFill>
                  <a:srgbClr val="202124"/>
                </a:solidFill>
                <a:effectLst/>
                <a:latin typeface="Arial" panose="020B0604020202020204" pitchFamily="34" charset="0"/>
              </a:rPr>
              <a:t>】</a:t>
            </a:r>
            <a:r>
              <a:rPr lang="ja-JP" altLang="en-US" sz="2000" b="0" i="0" dirty="0">
                <a:solidFill>
                  <a:srgbClr val="202124"/>
                </a:solidFill>
                <a:effectLst/>
                <a:latin typeface="Arial" panose="020B0604020202020204" pitchFamily="34" charset="0"/>
              </a:rPr>
              <a:t>に参画し、カーボンクレジット市場の拡大に務めています。</a:t>
            </a:r>
            <a:endParaRPr lang="en-US" altLang="ja-JP" sz="2000" b="0" i="0" dirty="0">
              <a:solidFill>
                <a:srgbClr val="202124"/>
              </a:solidFill>
              <a:effectLst/>
              <a:latin typeface="Arial" panose="020B0604020202020204" pitchFamily="34" charset="0"/>
            </a:endParaRPr>
          </a:p>
          <a:p>
            <a:pPr marL="0" indent="0">
              <a:buNone/>
            </a:pPr>
            <a:endParaRPr kumimoji="1" lang="en-US" altLang="ja-JP" sz="2000" dirty="0">
              <a:solidFill>
                <a:srgbClr val="202124"/>
              </a:solidFill>
              <a:latin typeface="Arial" panose="020B0604020202020204" pitchFamily="34" charset="0"/>
            </a:endParaRPr>
          </a:p>
          <a:p>
            <a:pPr marL="0" indent="0">
              <a:buNone/>
            </a:pPr>
            <a:endParaRPr kumimoji="1" lang="ja-JP" altLang="en-US" sz="2000" dirty="0"/>
          </a:p>
        </p:txBody>
      </p:sp>
      <p:sp>
        <p:nvSpPr>
          <p:cNvPr id="4" name="スライド番号プレースホルダー 3">
            <a:extLst>
              <a:ext uri="{FF2B5EF4-FFF2-40B4-BE49-F238E27FC236}">
                <a16:creationId xmlns:a16="http://schemas.microsoft.com/office/drawing/2014/main" id="{7D4470AF-D89A-9029-8F21-08CC16F78407}"/>
              </a:ext>
            </a:extLst>
          </p:cNvPr>
          <p:cNvSpPr>
            <a:spLocks noGrp="1"/>
          </p:cNvSpPr>
          <p:nvPr>
            <p:ph type="sldNum" sz="quarter" idx="4"/>
          </p:nvPr>
        </p:nvSpPr>
        <p:spPr/>
        <p:txBody>
          <a:bodyPr/>
          <a:lstStyle/>
          <a:p>
            <a:fld id="{3B436069-AED8-6F41-96C9-27086F582EDC}" type="slidenum">
              <a:rPr kumimoji="1" lang="ja-JP" altLang="en-US" smtClean="0"/>
              <a:t>12</a:t>
            </a:fld>
            <a:endParaRPr kumimoji="1" lang="ja-JP" altLang="en-US"/>
          </a:p>
        </p:txBody>
      </p:sp>
      <p:pic>
        <p:nvPicPr>
          <p:cNvPr id="5" name="図 4">
            <a:extLst>
              <a:ext uri="{FF2B5EF4-FFF2-40B4-BE49-F238E27FC236}">
                <a16:creationId xmlns:a16="http://schemas.microsoft.com/office/drawing/2014/main" id="{1B08AE4E-0A05-81A1-5AB1-EC1B48C00EFD}"/>
              </a:ext>
            </a:extLst>
          </p:cNvPr>
          <p:cNvPicPr>
            <a:picLocks noChangeAspect="1"/>
          </p:cNvPicPr>
          <p:nvPr/>
        </p:nvPicPr>
        <p:blipFill>
          <a:blip r:embed="rId2"/>
          <a:stretch>
            <a:fillRect/>
          </a:stretch>
        </p:blipFill>
        <p:spPr>
          <a:xfrm>
            <a:off x="5984421" y="4728619"/>
            <a:ext cx="1798864" cy="1798864"/>
          </a:xfrm>
          <a:prstGeom prst="rect">
            <a:avLst/>
          </a:prstGeom>
        </p:spPr>
      </p:pic>
      <p:sp>
        <p:nvSpPr>
          <p:cNvPr id="6" name="テキスト ボックス 5">
            <a:extLst>
              <a:ext uri="{FF2B5EF4-FFF2-40B4-BE49-F238E27FC236}">
                <a16:creationId xmlns:a16="http://schemas.microsoft.com/office/drawing/2014/main" id="{7CF56140-A2E0-AACC-66E9-F270470F24BB}"/>
              </a:ext>
            </a:extLst>
          </p:cNvPr>
          <p:cNvSpPr txBox="1"/>
          <p:nvPr/>
        </p:nvSpPr>
        <p:spPr>
          <a:xfrm>
            <a:off x="6339401" y="6336126"/>
            <a:ext cx="1072730" cy="369332"/>
          </a:xfrm>
          <a:prstGeom prst="rect">
            <a:avLst/>
          </a:prstGeom>
          <a:noFill/>
        </p:spPr>
        <p:txBody>
          <a:bodyPr wrap="none" rtlCol="0">
            <a:spAutoFit/>
          </a:bodyPr>
          <a:lstStyle/>
          <a:p>
            <a:r>
              <a:rPr kumimoji="1" lang="en-US" altLang="ja-JP" dirty="0"/>
              <a:t>NCCC  HP</a:t>
            </a:r>
            <a:endParaRPr kumimoji="1" lang="ja-JP" altLang="en-US"/>
          </a:p>
        </p:txBody>
      </p:sp>
    </p:spTree>
    <p:extLst>
      <p:ext uri="{BB962C8B-B14F-4D97-AF65-F5344CB8AC3E}">
        <p14:creationId xmlns:p14="http://schemas.microsoft.com/office/powerpoint/2010/main" val="129183697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F7F266BB-8A4E-2183-CE1B-90CA1AAB7175}"/>
              </a:ext>
            </a:extLst>
          </p:cNvPr>
          <p:cNvSpPr>
            <a:spLocks noGrp="1"/>
          </p:cNvSpPr>
          <p:nvPr>
            <p:ph type="title"/>
          </p:nvPr>
        </p:nvSpPr>
        <p:spPr/>
        <p:txBody>
          <a:bodyPr/>
          <a:lstStyle/>
          <a:p>
            <a:r>
              <a:rPr kumimoji="1" lang="ja-JP" altLang="en-US"/>
              <a:t>国土交通省は、</a:t>
            </a:r>
          </a:p>
        </p:txBody>
      </p:sp>
      <p:sp>
        <p:nvSpPr>
          <p:cNvPr id="3" name="コンテンツ プレースホルダー 2">
            <a:extLst>
              <a:ext uri="{FF2B5EF4-FFF2-40B4-BE49-F238E27FC236}">
                <a16:creationId xmlns:a16="http://schemas.microsoft.com/office/drawing/2014/main" id="{462B26B7-077F-9367-C79E-461F7C83A256}"/>
              </a:ext>
            </a:extLst>
          </p:cNvPr>
          <p:cNvSpPr>
            <a:spLocks noGrp="1"/>
          </p:cNvSpPr>
          <p:nvPr>
            <p:ph idx="1"/>
          </p:nvPr>
        </p:nvSpPr>
        <p:spPr>
          <a:xfrm>
            <a:off x="145765" y="1934004"/>
            <a:ext cx="4720955" cy="3315273"/>
          </a:xfrm>
        </p:spPr>
        <p:txBody>
          <a:bodyPr>
            <a:normAutofit/>
          </a:bodyPr>
          <a:lstStyle/>
          <a:p>
            <a:pPr marL="0" indent="0">
              <a:buNone/>
            </a:pPr>
            <a:r>
              <a:rPr lang="en-US" altLang="ja-JP" sz="1600" b="0" i="0" dirty="0">
                <a:solidFill>
                  <a:srgbClr val="000000"/>
                </a:solidFill>
                <a:effectLst/>
                <a:latin typeface="MS Gothic" panose="020B0609070205080204" pitchFamily="49" charset="-128"/>
                <a:ea typeface="MS Gothic" panose="020B0609070205080204" pitchFamily="49" charset="-128"/>
              </a:rPr>
              <a:t>2050</a:t>
            </a:r>
            <a:r>
              <a:rPr lang="ja-JP" altLang="en-US" sz="1600" b="0" i="0">
                <a:solidFill>
                  <a:srgbClr val="000000"/>
                </a:solidFill>
                <a:effectLst/>
                <a:latin typeface="MS Gothic" panose="020B0609070205080204" pitchFamily="49" charset="-128"/>
                <a:ea typeface="MS Gothic" panose="020B0609070205080204" pitchFamily="49" charset="-128"/>
              </a:rPr>
              <a:t>年カーボンニュートラルの実現に向け、　　産官学の連携により、令和４年</a:t>
            </a:r>
            <a:r>
              <a:rPr lang="en-US" altLang="ja-JP" sz="1600" b="0" i="0" dirty="0">
                <a:solidFill>
                  <a:srgbClr val="000000"/>
                </a:solidFill>
                <a:effectLst/>
                <a:latin typeface="MS Gothic" panose="020B0609070205080204" pitchFamily="49" charset="-128"/>
                <a:ea typeface="MS Gothic" panose="020B0609070205080204" pitchFamily="49" charset="-128"/>
              </a:rPr>
              <a:t>12 </a:t>
            </a:r>
            <a:r>
              <a:rPr lang="ja-JP" altLang="en-US" sz="1600" b="0" i="0">
                <a:solidFill>
                  <a:srgbClr val="000000"/>
                </a:solidFill>
                <a:effectLst/>
                <a:latin typeface="MS Gothic" panose="020B0609070205080204" pitchFamily="49" charset="-128"/>
                <a:ea typeface="MS Gothic" panose="020B0609070205080204" pitchFamily="49" charset="-128"/>
              </a:rPr>
              <a:t>月に、一般財団法人住宅・建築</a:t>
            </a:r>
            <a:r>
              <a:rPr lang="en" altLang="ja-JP" sz="1600" b="0" i="0" dirty="0">
                <a:solidFill>
                  <a:srgbClr val="000000"/>
                </a:solidFill>
                <a:effectLst/>
                <a:latin typeface="MS Gothic" panose="020B0609070205080204" pitchFamily="49" charset="-128"/>
                <a:ea typeface="MS Gothic" panose="020B0609070205080204" pitchFamily="49" charset="-128"/>
              </a:rPr>
              <a:t>SDGs</a:t>
            </a:r>
            <a:r>
              <a:rPr lang="ja-JP" altLang="en-US" sz="1600" b="0" i="0">
                <a:solidFill>
                  <a:srgbClr val="000000"/>
                </a:solidFill>
                <a:effectLst/>
                <a:latin typeface="MS Gothic" panose="020B0609070205080204" pitchFamily="49" charset="-128"/>
                <a:ea typeface="MS Gothic" panose="020B0609070205080204" pitchFamily="49" charset="-128"/>
              </a:rPr>
              <a:t>推進センター（</a:t>
            </a:r>
            <a:r>
              <a:rPr lang="en" altLang="ja-JP" sz="1600" b="0" i="0" dirty="0">
                <a:solidFill>
                  <a:srgbClr val="000000"/>
                </a:solidFill>
                <a:effectLst/>
                <a:latin typeface="MS Gothic" panose="020B0609070205080204" pitchFamily="49" charset="-128"/>
                <a:ea typeface="MS Gothic" panose="020B0609070205080204" pitchFamily="49" charset="-128"/>
              </a:rPr>
              <a:t>IBECs</a:t>
            </a:r>
            <a:r>
              <a:rPr lang="ja-JP" altLang="en" sz="1600" b="0" i="0">
                <a:solidFill>
                  <a:srgbClr val="000000"/>
                </a:solidFill>
                <a:effectLst/>
                <a:latin typeface="MS Gothic" panose="020B0609070205080204" pitchFamily="49" charset="-128"/>
                <a:ea typeface="MS Gothic" panose="020B0609070205080204" pitchFamily="49" charset="-128"/>
              </a:rPr>
              <a:t>）</a:t>
            </a:r>
            <a:r>
              <a:rPr lang="ja-JP" altLang="en-US" sz="1600" b="0" i="0">
                <a:solidFill>
                  <a:srgbClr val="000000"/>
                </a:solidFill>
                <a:effectLst/>
                <a:latin typeface="MS Gothic" panose="020B0609070205080204" pitchFamily="49" charset="-128"/>
                <a:ea typeface="MS Gothic" panose="020B0609070205080204" pitchFamily="49" charset="-128"/>
              </a:rPr>
              <a:t>内にゼロカーボンビル（</a:t>
            </a:r>
            <a:r>
              <a:rPr lang="en" altLang="ja-JP" sz="1600" b="0" i="0" dirty="0">
                <a:solidFill>
                  <a:srgbClr val="000000"/>
                </a:solidFill>
                <a:effectLst/>
                <a:latin typeface="MS Gothic" panose="020B0609070205080204" pitchFamily="49" charset="-128"/>
                <a:ea typeface="MS Gothic" panose="020B0609070205080204" pitchFamily="49" charset="-128"/>
              </a:rPr>
              <a:t>LCCO2 </a:t>
            </a:r>
            <a:r>
              <a:rPr lang="ja-JP" altLang="en-US" sz="1600" b="0" i="0">
                <a:solidFill>
                  <a:srgbClr val="000000"/>
                </a:solidFill>
                <a:effectLst/>
                <a:latin typeface="MS Gothic" panose="020B0609070205080204" pitchFamily="49" charset="-128"/>
                <a:ea typeface="MS Gothic" panose="020B0609070205080204" pitchFamily="49" charset="-128"/>
              </a:rPr>
              <a:t>ネットゼロ）推進会議</a:t>
            </a:r>
            <a:r>
              <a:rPr lang="en-US" altLang="ja-JP" sz="1600" b="0" i="0" baseline="30000" dirty="0">
                <a:solidFill>
                  <a:srgbClr val="000000"/>
                </a:solidFill>
                <a:effectLst/>
                <a:latin typeface="MS Gothic" panose="020B0609070205080204" pitchFamily="49" charset="-128"/>
                <a:ea typeface="MS Gothic" panose="020B0609070205080204" pitchFamily="49" charset="-128"/>
              </a:rPr>
              <a:t>※</a:t>
            </a:r>
            <a:r>
              <a:rPr lang="ja-JP" altLang="en-US" sz="1600" b="0" i="0" baseline="30000">
                <a:solidFill>
                  <a:srgbClr val="000000"/>
                </a:solidFill>
                <a:effectLst/>
                <a:latin typeface="MS Gothic" panose="020B0609070205080204" pitchFamily="49" charset="-128"/>
                <a:ea typeface="MS Gothic" panose="020B0609070205080204" pitchFamily="49" charset="-128"/>
              </a:rPr>
              <a:t>１</a:t>
            </a:r>
            <a:r>
              <a:rPr lang="ja-JP" altLang="en-US" sz="1600" b="0" i="0">
                <a:solidFill>
                  <a:srgbClr val="000000"/>
                </a:solidFill>
                <a:effectLst/>
                <a:latin typeface="MS Gothic" panose="020B0609070205080204" pitchFamily="49" charset="-128"/>
                <a:ea typeface="MS Gothic" panose="020B0609070205080204" pitchFamily="49" charset="-128"/>
              </a:rPr>
              <a:t>を設置し、建築物のライフサイクルカーボンの評価方法の開発や、部材・設備等のデータベース問題の検討、海外情報の収集・共有に取り組んでまいりました。 </a:t>
            </a:r>
            <a:endParaRPr lang="en-US" altLang="ja-JP" sz="1600" b="0" i="0" dirty="0">
              <a:solidFill>
                <a:srgbClr val="000000"/>
              </a:solidFill>
              <a:effectLst/>
              <a:latin typeface="MS Gothic" panose="020B0609070205080204" pitchFamily="49" charset="-128"/>
              <a:ea typeface="MS Gothic" panose="020B0609070205080204" pitchFamily="49" charset="-128"/>
            </a:endParaRPr>
          </a:p>
          <a:p>
            <a:pPr marL="0" indent="0">
              <a:buNone/>
            </a:pPr>
            <a:endParaRPr lang="en-US" altLang="ja-JP" sz="1600" b="0" i="0" dirty="0">
              <a:solidFill>
                <a:srgbClr val="000000"/>
              </a:solidFill>
              <a:effectLst/>
              <a:latin typeface="MS Gothic" panose="020B0609070205080204" pitchFamily="49" charset="-128"/>
              <a:ea typeface="MS Gothic" panose="020B0609070205080204" pitchFamily="49" charset="-128"/>
            </a:endParaRPr>
          </a:p>
          <a:p>
            <a:pPr marL="0" indent="0">
              <a:buNone/>
            </a:pPr>
            <a:r>
              <a:rPr lang="ja-JP" altLang="en-US" sz="1600" b="0" i="0">
                <a:solidFill>
                  <a:srgbClr val="000000"/>
                </a:solidFill>
                <a:effectLst/>
                <a:latin typeface="MS Gothic" panose="020B0609070205080204" pitchFamily="49" charset="-128"/>
                <a:ea typeface="MS Gothic" panose="020B0609070205080204" pitchFamily="49" charset="-128"/>
              </a:rPr>
              <a:t>このたび、</a:t>
            </a:r>
            <a:r>
              <a:rPr lang="en" altLang="ja-JP" sz="1600" b="0" i="0" dirty="0">
                <a:solidFill>
                  <a:srgbClr val="000000"/>
                </a:solidFill>
                <a:effectLst/>
                <a:latin typeface="MS Gothic" panose="020B0609070205080204" pitchFamily="49" charset="-128"/>
                <a:ea typeface="MS Gothic" panose="020B0609070205080204" pitchFamily="49" charset="-128"/>
              </a:rPr>
              <a:t>IBECs </a:t>
            </a:r>
            <a:r>
              <a:rPr lang="ja-JP" altLang="en-US" sz="1600" b="0" i="0">
                <a:solidFill>
                  <a:srgbClr val="000000"/>
                </a:solidFill>
                <a:effectLst/>
                <a:latin typeface="MS Gothic" panose="020B0609070205080204" pitchFamily="49" charset="-128"/>
                <a:ea typeface="MS Gothic" panose="020B0609070205080204" pitchFamily="49" charset="-128"/>
              </a:rPr>
              <a:t>において、建築物のライフサイクルカーボン算定ツールである</a:t>
            </a:r>
            <a:r>
              <a:rPr lang="en" altLang="ja-JP" sz="1600" b="0" i="0" dirty="0">
                <a:solidFill>
                  <a:srgbClr val="000000"/>
                </a:solidFill>
                <a:effectLst/>
                <a:latin typeface="MS Gothic" panose="020B0609070205080204" pitchFamily="49" charset="-128"/>
                <a:ea typeface="MS Gothic" panose="020B0609070205080204" pitchFamily="49" charset="-128"/>
              </a:rPr>
              <a:t>J-CAT</a:t>
            </a:r>
            <a:r>
              <a:rPr lang="ja-JP" altLang="en" sz="1600" b="0" i="0">
                <a:solidFill>
                  <a:srgbClr val="000000"/>
                </a:solidFill>
                <a:effectLst/>
                <a:latin typeface="MS Gothic" panose="020B0609070205080204" pitchFamily="49" charset="-128"/>
                <a:ea typeface="MS Gothic" panose="020B0609070205080204" pitchFamily="49" charset="-128"/>
              </a:rPr>
              <a:t>（</a:t>
            </a:r>
            <a:r>
              <a:rPr lang="en" altLang="ja-JP" sz="1600" b="0" i="0" dirty="0">
                <a:solidFill>
                  <a:srgbClr val="000000"/>
                </a:solidFill>
                <a:effectLst/>
                <a:latin typeface="MS Gothic" panose="020B0609070205080204" pitchFamily="49" charset="-128"/>
                <a:ea typeface="MS Gothic" panose="020B0609070205080204" pitchFamily="49" charset="-128"/>
              </a:rPr>
              <a:t>Japan Carbon Assessment Tool for Building Lifecycle</a:t>
            </a:r>
            <a:r>
              <a:rPr lang="ja-JP" altLang="en" sz="1600" b="0" i="0">
                <a:solidFill>
                  <a:srgbClr val="000000"/>
                </a:solidFill>
                <a:effectLst/>
                <a:latin typeface="MS Gothic" panose="020B0609070205080204" pitchFamily="49" charset="-128"/>
                <a:ea typeface="MS Gothic" panose="020B0609070205080204" pitchFamily="49" charset="-128"/>
              </a:rPr>
              <a:t>）</a:t>
            </a:r>
            <a:r>
              <a:rPr lang="ja-JP" altLang="en-US" sz="1600" b="0" i="0">
                <a:solidFill>
                  <a:srgbClr val="000000"/>
                </a:solidFill>
                <a:effectLst/>
                <a:latin typeface="MS Gothic" panose="020B0609070205080204" pitchFamily="49" charset="-128"/>
                <a:ea typeface="MS Gothic" panose="020B0609070205080204" pitchFamily="49" charset="-128"/>
              </a:rPr>
              <a:t>が公開されました。</a:t>
            </a:r>
          </a:p>
          <a:p>
            <a:pPr marL="0" indent="0">
              <a:buNone/>
            </a:pPr>
            <a:endParaRPr kumimoji="1" lang="en-US" altLang="ja-JP" sz="1600" dirty="0">
              <a:latin typeface="MS Gothic" panose="020B0609070205080204" pitchFamily="49" charset="-128"/>
              <a:ea typeface="MS Gothic" panose="020B0609070205080204" pitchFamily="49" charset="-128"/>
            </a:endParaRPr>
          </a:p>
          <a:p>
            <a:pPr marL="0" indent="0">
              <a:buNone/>
            </a:pPr>
            <a:endParaRPr kumimoji="1" lang="ja-JP" altLang="en-US" sz="1600">
              <a:latin typeface="MS Gothic" panose="020B0609070205080204" pitchFamily="49" charset="-128"/>
              <a:ea typeface="MS Gothic" panose="020B0609070205080204" pitchFamily="49" charset="-128"/>
            </a:endParaRPr>
          </a:p>
        </p:txBody>
      </p:sp>
      <p:sp>
        <p:nvSpPr>
          <p:cNvPr id="4" name="スライド番号プレースホルダー 3">
            <a:extLst>
              <a:ext uri="{FF2B5EF4-FFF2-40B4-BE49-F238E27FC236}">
                <a16:creationId xmlns:a16="http://schemas.microsoft.com/office/drawing/2014/main" id="{1554859F-3982-80DC-9D08-C0ABC692CCA3}"/>
              </a:ext>
            </a:extLst>
          </p:cNvPr>
          <p:cNvSpPr>
            <a:spLocks noGrp="1"/>
          </p:cNvSpPr>
          <p:nvPr>
            <p:ph type="sldNum" sz="quarter" idx="4"/>
          </p:nvPr>
        </p:nvSpPr>
        <p:spPr/>
        <p:txBody>
          <a:bodyPr/>
          <a:lstStyle/>
          <a:p>
            <a:fld id="{3B436069-AED8-6F41-96C9-27086F582EDC}" type="slidenum">
              <a:rPr kumimoji="1" lang="ja-JP" altLang="en-US" smtClean="0"/>
              <a:t>13</a:t>
            </a:fld>
            <a:endParaRPr kumimoji="1" lang="ja-JP" altLang="en-US"/>
          </a:p>
        </p:txBody>
      </p:sp>
      <p:pic>
        <p:nvPicPr>
          <p:cNvPr id="6" name="図 5">
            <a:extLst>
              <a:ext uri="{FF2B5EF4-FFF2-40B4-BE49-F238E27FC236}">
                <a16:creationId xmlns:a16="http://schemas.microsoft.com/office/drawing/2014/main" id="{A81C7D11-B7BA-87D8-79D3-E1DC99B34979}"/>
              </a:ext>
            </a:extLst>
          </p:cNvPr>
          <p:cNvPicPr>
            <a:picLocks noChangeAspect="1"/>
          </p:cNvPicPr>
          <p:nvPr/>
        </p:nvPicPr>
        <p:blipFill>
          <a:blip r:embed="rId2"/>
          <a:stretch>
            <a:fillRect/>
          </a:stretch>
        </p:blipFill>
        <p:spPr>
          <a:xfrm>
            <a:off x="4866720" y="589280"/>
            <a:ext cx="4429796" cy="6268720"/>
          </a:xfrm>
          <a:prstGeom prst="rect">
            <a:avLst/>
          </a:prstGeom>
        </p:spPr>
      </p:pic>
    </p:spTree>
    <p:extLst>
      <p:ext uri="{BB962C8B-B14F-4D97-AF65-F5344CB8AC3E}">
        <p14:creationId xmlns:p14="http://schemas.microsoft.com/office/powerpoint/2010/main" val="36665899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89DC0773-A149-C3F8-A430-CA23ACD20564}"/>
              </a:ext>
            </a:extLst>
          </p:cNvPr>
          <p:cNvSpPr>
            <a:spLocks noGrp="1"/>
          </p:cNvSpPr>
          <p:nvPr>
            <p:ph type="title"/>
          </p:nvPr>
        </p:nvSpPr>
        <p:spPr/>
        <p:txBody>
          <a:bodyPr/>
          <a:lstStyle/>
          <a:p>
            <a:endParaRPr kumimoji="1" lang="ja-JP" altLang="en-US"/>
          </a:p>
        </p:txBody>
      </p:sp>
      <p:pic>
        <p:nvPicPr>
          <p:cNvPr id="6" name="コンテンツ プレースホルダー 5">
            <a:extLst>
              <a:ext uri="{FF2B5EF4-FFF2-40B4-BE49-F238E27FC236}">
                <a16:creationId xmlns:a16="http://schemas.microsoft.com/office/drawing/2014/main" id="{5C7B8207-0CD2-2D53-B486-19BD419D68C4}"/>
              </a:ext>
            </a:extLst>
          </p:cNvPr>
          <p:cNvPicPr>
            <a:picLocks noGrp="1" noChangeAspect="1"/>
          </p:cNvPicPr>
          <p:nvPr>
            <p:ph idx="1"/>
          </p:nvPr>
        </p:nvPicPr>
        <p:blipFill>
          <a:blip r:embed="rId2"/>
          <a:stretch>
            <a:fillRect/>
          </a:stretch>
        </p:blipFill>
        <p:spPr>
          <a:xfrm>
            <a:off x="787852" y="800848"/>
            <a:ext cx="7568296" cy="5676223"/>
          </a:xfrm>
        </p:spPr>
      </p:pic>
      <p:sp>
        <p:nvSpPr>
          <p:cNvPr id="4" name="スライド番号プレースホルダー 3">
            <a:extLst>
              <a:ext uri="{FF2B5EF4-FFF2-40B4-BE49-F238E27FC236}">
                <a16:creationId xmlns:a16="http://schemas.microsoft.com/office/drawing/2014/main" id="{3B1720CB-7071-F6FB-5CE9-B69DCA29F2E8}"/>
              </a:ext>
            </a:extLst>
          </p:cNvPr>
          <p:cNvSpPr>
            <a:spLocks noGrp="1"/>
          </p:cNvSpPr>
          <p:nvPr>
            <p:ph type="sldNum" sz="quarter" idx="4"/>
          </p:nvPr>
        </p:nvSpPr>
        <p:spPr/>
        <p:txBody>
          <a:bodyPr/>
          <a:lstStyle/>
          <a:p>
            <a:fld id="{3B436069-AED8-6F41-96C9-27086F582EDC}" type="slidenum">
              <a:rPr kumimoji="1" lang="ja-JP" altLang="en-US" smtClean="0"/>
              <a:t>14</a:t>
            </a:fld>
            <a:endParaRPr kumimoji="1" lang="ja-JP" altLang="en-US"/>
          </a:p>
        </p:txBody>
      </p:sp>
    </p:spTree>
    <p:extLst>
      <p:ext uri="{BB962C8B-B14F-4D97-AF65-F5344CB8AC3E}">
        <p14:creationId xmlns:p14="http://schemas.microsoft.com/office/powerpoint/2010/main" val="5802307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DC689BD9-99E6-63C0-0707-DDD77883522C}"/>
              </a:ext>
            </a:extLst>
          </p:cNvPr>
          <p:cNvSpPr>
            <a:spLocks noGrp="1"/>
          </p:cNvSpPr>
          <p:nvPr>
            <p:ph type="title"/>
          </p:nvPr>
        </p:nvSpPr>
        <p:spPr/>
        <p:txBody>
          <a:bodyPr/>
          <a:lstStyle/>
          <a:p>
            <a:endParaRPr kumimoji="1" lang="ja-JP" altLang="en-US"/>
          </a:p>
        </p:txBody>
      </p:sp>
      <p:sp>
        <p:nvSpPr>
          <p:cNvPr id="3" name="コンテンツ プレースホルダー 2">
            <a:extLst>
              <a:ext uri="{FF2B5EF4-FFF2-40B4-BE49-F238E27FC236}">
                <a16:creationId xmlns:a16="http://schemas.microsoft.com/office/drawing/2014/main" id="{514385E4-B78A-4EEC-79C5-D5950505DBFB}"/>
              </a:ext>
            </a:extLst>
          </p:cNvPr>
          <p:cNvSpPr>
            <a:spLocks noGrp="1"/>
          </p:cNvSpPr>
          <p:nvPr>
            <p:ph idx="1"/>
          </p:nvPr>
        </p:nvSpPr>
        <p:spPr/>
        <p:txBody>
          <a:bodyPr>
            <a:normAutofit/>
          </a:bodyPr>
          <a:lstStyle/>
          <a:p>
            <a:pPr marL="0" indent="0">
              <a:buNone/>
            </a:pPr>
            <a:r>
              <a:rPr lang="ja-JP" altLang="en-US" sz="2400"/>
              <a:t>残念ながら空き家で解体をしなければならない建物は多くあります。</a:t>
            </a:r>
            <a:endParaRPr lang="en-US" altLang="ja-JP" sz="2400" dirty="0"/>
          </a:p>
          <a:p>
            <a:pPr marL="0" indent="0">
              <a:buNone/>
            </a:pPr>
            <a:endParaRPr kumimoji="1" lang="en-US" altLang="ja-JP" sz="2400" dirty="0"/>
          </a:p>
          <a:p>
            <a:pPr marL="0" indent="0">
              <a:buNone/>
            </a:pPr>
            <a:r>
              <a:rPr kumimoji="1" lang="ja-JP" altLang="en-US" sz="2400"/>
              <a:t>せっかく解体するならば、循環型解体で古材を再利用し、環境に優しく解体を促進。</a:t>
            </a:r>
            <a:endParaRPr kumimoji="1" lang="en-US" altLang="ja-JP" sz="2400" dirty="0"/>
          </a:p>
          <a:p>
            <a:pPr marL="0" indent="0">
              <a:buNone/>
            </a:pPr>
            <a:endParaRPr lang="en-US" altLang="ja-JP" sz="2400" dirty="0"/>
          </a:p>
          <a:p>
            <a:pPr marL="0" indent="0">
              <a:buNone/>
            </a:pPr>
            <a:r>
              <a:rPr kumimoji="1" lang="ja-JP" altLang="en-US" sz="2400"/>
              <a:t>そのうえで、古材の買取、カーボンクレジットの発行がますます進む市場の創造</a:t>
            </a:r>
            <a:r>
              <a:rPr lang="ja-JP" altLang="en-US" sz="2400"/>
              <a:t>を推進してまいります。</a:t>
            </a:r>
            <a:endParaRPr kumimoji="1" lang="en-US" altLang="ja-JP" sz="2400" dirty="0"/>
          </a:p>
        </p:txBody>
      </p:sp>
      <p:sp>
        <p:nvSpPr>
          <p:cNvPr id="4" name="スライド番号プレースホルダー 3">
            <a:extLst>
              <a:ext uri="{FF2B5EF4-FFF2-40B4-BE49-F238E27FC236}">
                <a16:creationId xmlns:a16="http://schemas.microsoft.com/office/drawing/2014/main" id="{5E931807-823C-9957-70D8-3981BD8034CC}"/>
              </a:ext>
            </a:extLst>
          </p:cNvPr>
          <p:cNvSpPr>
            <a:spLocks noGrp="1"/>
          </p:cNvSpPr>
          <p:nvPr>
            <p:ph type="sldNum" sz="quarter" idx="4"/>
          </p:nvPr>
        </p:nvSpPr>
        <p:spPr/>
        <p:txBody>
          <a:bodyPr/>
          <a:lstStyle/>
          <a:p>
            <a:fld id="{3B436069-AED8-6F41-96C9-27086F582EDC}" type="slidenum">
              <a:rPr kumimoji="1" lang="ja-JP" altLang="en-US" smtClean="0"/>
              <a:t>15</a:t>
            </a:fld>
            <a:endParaRPr kumimoji="1" lang="ja-JP" altLang="en-US"/>
          </a:p>
        </p:txBody>
      </p:sp>
    </p:spTree>
    <p:extLst>
      <p:ext uri="{BB962C8B-B14F-4D97-AF65-F5344CB8AC3E}">
        <p14:creationId xmlns:p14="http://schemas.microsoft.com/office/powerpoint/2010/main" val="71087909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4261</TotalTime>
  <Words>784</Words>
  <Application>Microsoft Macintosh PowerPoint</Application>
  <PresentationFormat>画面に合わせる (4:3)</PresentationFormat>
  <Paragraphs>72</Paragraphs>
  <Slides>15</Slides>
  <Notes>0</Notes>
  <HiddenSlides>0</HiddenSlides>
  <MMClips>0</MMClips>
  <ScaleCrop>false</ScaleCrop>
  <HeadingPairs>
    <vt:vector size="6" baseType="variant">
      <vt:variant>
        <vt:lpstr>使用されているフォント</vt:lpstr>
      </vt:variant>
      <vt:variant>
        <vt:i4>6</vt:i4>
      </vt:variant>
      <vt:variant>
        <vt:lpstr>テーマ</vt:lpstr>
      </vt:variant>
      <vt:variant>
        <vt:i4>1</vt:i4>
      </vt:variant>
      <vt:variant>
        <vt:lpstr>スライド タイトル</vt:lpstr>
      </vt:variant>
      <vt:variant>
        <vt:i4>15</vt:i4>
      </vt:variant>
    </vt:vector>
  </HeadingPairs>
  <TitlesOfParts>
    <vt:vector size="22" baseType="lpstr">
      <vt:lpstr>MS Gothic</vt:lpstr>
      <vt:lpstr>MS Gothic</vt:lpstr>
      <vt:lpstr>游ゴシック</vt:lpstr>
      <vt:lpstr>Arial</vt:lpstr>
      <vt:lpstr>Calibri</vt:lpstr>
      <vt:lpstr>Calibri Light</vt:lpstr>
      <vt:lpstr>Office テーマ</vt:lpstr>
      <vt:lpstr> 一般社団法人 全国空き家アドバイザー協議会　　　○○県○○支部  令和７年１月度例会 学習プログラム用 （過去の例会資料も参考にしてください）</vt:lpstr>
      <vt:lpstr>PowerPoint プレゼンテーション</vt:lpstr>
      <vt:lpstr>PowerPoint プレゼンテーション</vt:lpstr>
      <vt:lpstr>循環型解体とは？</vt:lpstr>
      <vt:lpstr>循環型解体を行うには、、、、</vt:lpstr>
      <vt:lpstr>古材の市場での注目度向上</vt:lpstr>
      <vt:lpstr>PowerPoint プレゼンテーション</vt:lpstr>
      <vt:lpstr>古材リユースのすすめ（国作成パンフレット）</vt:lpstr>
      <vt:lpstr>PowerPoint プレゼンテーション</vt:lpstr>
      <vt:lpstr>カーボンクレジットとは？</vt:lpstr>
      <vt:lpstr>カーボンクレジット市場の拡大</vt:lpstr>
      <vt:lpstr>PowerPoint プレゼンテーション</vt:lpstr>
      <vt:lpstr>国土交通省は、</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2435</dc:creator>
  <cp:lastModifiedBy>健太 山名</cp:lastModifiedBy>
  <cp:revision>54</cp:revision>
  <dcterms:created xsi:type="dcterms:W3CDTF">2021-02-04T05:15:42Z</dcterms:created>
  <dcterms:modified xsi:type="dcterms:W3CDTF">2025-01-07T04:18:12Z</dcterms:modified>
</cp:coreProperties>
</file>