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4"/>
  </p:notesMasterIdLst>
  <p:handoutMasterIdLst>
    <p:handoutMasterId r:id="rId15"/>
  </p:handoutMasterIdLst>
  <p:sldIdLst>
    <p:sldId id="1874" r:id="rId2"/>
    <p:sldId id="1875" r:id="rId3"/>
    <p:sldId id="1876" r:id="rId4"/>
    <p:sldId id="1884" r:id="rId5"/>
    <p:sldId id="1878" r:id="rId6"/>
    <p:sldId id="1885" r:id="rId7"/>
    <p:sldId id="1886" r:id="rId8"/>
    <p:sldId id="1877" r:id="rId9"/>
    <p:sldId id="1887" r:id="rId10"/>
    <p:sldId id="1888" r:id="rId11"/>
    <p:sldId id="1879" r:id="rId12"/>
    <p:sldId id="1880"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0"/>
    <p:restoredTop sz="95325"/>
  </p:normalViewPr>
  <p:slideViewPr>
    <p:cSldViewPr snapToGrid="0" snapToObjects="1">
      <p:cViewPr varScale="1">
        <p:scale>
          <a:sx n="119" d="100"/>
          <a:sy n="119" d="100"/>
        </p:scale>
        <p:origin x="192"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2025/2/3</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2025/2/3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令和７年２月度例会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出生率から見る空き家課題</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54071C-6449-F7CC-D84A-DF2D29F73970}"/>
              </a:ext>
            </a:extLst>
          </p:cNvPr>
          <p:cNvSpPr>
            <a:spLocks noGrp="1"/>
          </p:cNvSpPr>
          <p:nvPr>
            <p:ph type="title"/>
          </p:nvPr>
        </p:nvSpPr>
        <p:spPr/>
        <p:txBody>
          <a:bodyPr/>
          <a:lstStyle/>
          <a:p>
            <a:r>
              <a:rPr kumimoji="1" lang="ja-JP" altLang="en-US"/>
              <a:t>令和</a:t>
            </a:r>
            <a:r>
              <a:rPr kumimoji="1" lang="en-US" altLang="ja-JP" dirty="0"/>
              <a:t>5</a:t>
            </a:r>
            <a:r>
              <a:rPr kumimoji="1" lang="ja-JP" altLang="en-US"/>
              <a:t>年　出生数・出生率について</a:t>
            </a:r>
          </a:p>
        </p:txBody>
      </p:sp>
      <p:sp>
        <p:nvSpPr>
          <p:cNvPr id="3" name="コンテンツ プレースホルダー 2">
            <a:extLst>
              <a:ext uri="{FF2B5EF4-FFF2-40B4-BE49-F238E27FC236}">
                <a16:creationId xmlns:a16="http://schemas.microsoft.com/office/drawing/2014/main" id="{4D723B52-8839-18B7-1589-B0E3AB2C67AB}"/>
              </a:ext>
            </a:extLst>
          </p:cNvPr>
          <p:cNvSpPr>
            <a:spLocks noGrp="1"/>
          </p:cNvSpPr>
          <p:nvPr>
            <p:ph idx="1"/>
          </p:nvPr>
        </p:nvSpPr>
        <p:spPr>
          <a:xfrm>
            <a:off x="628650" y="791154"/>
            <a:ext cx="7886700" cy="4397295"/>
          </a:xfrm>
        </p:spPr>
        <p:txBody>
          <a:bodyPr/>
          <a:lstStyle/>
          <a:p>
            <a:pPr marL="0" indent="0">
              <a:buNone/>
            </a:pPr>
            <a:r>
              <a:rPr kumimoji="1" lang="ja-JP" altLang="en-US"/>
              <a:t>令和</a:t>
            </a:r>
            <a:r>
              <a:rPr kumimoji="1" lang="en-US" altLang="ja-JP" dirty="0"/>
              <a:t>5</a:t>
            </a:r>
            <a:r>
              <a:rPr kumimoji="1" lang="ja-JP" altLang="en-US"/>
              <a:t>年の結果</a:t>
            </a:r>
            <a:endParaRPr kumimoji="1" lang="en-US" altLang="ja-JP" dirty="0"/>
          </a:p>
          <a:p>
            <a:pPr marL="0" indent="0">
              <a:buNone/>
            </a:pPr>
            <a:endParaRPr lang="en-US" altLang="ja-JP" dirty="0"/>
          </a:p>
          <a:p>
            <a:pPr marL="0" indent="0">
              <a:buNone/>
            </a:pPr>
            <a:r>
              <a:rPr kumimoji="1" lang="ja-JP" altLang="en-US"/>
              <a:t>出生数：</a:t>
            </a:r>
            <a:r>
              <a:rPr kumimoji="1" lang="en-US" altLang="ja-JP" dirty="0"/>
              <a:t>727,277</a:t>
            </a:r>
            <a:r>
              <a:rPr kumimoji="1" lang="ja-JP" altLang="en-US"/>
              <a:t>人（前年比：</a:t>
            </a:r>
            <a:r>
              <a:rPr kumimoji="1" lang="en-US" altLang="ja-JP" dirty="0"/>
              <a:t>-43,482</a:t>
            </a:r>
            <a:r>
              <a:rPr kumimoji="1" lang="ja-JP" altLang="en-US"/>
              <a:t>人）</a:t>
            </a:r>
            <a:endParaRPr kumimoji="1" lang="en-US" altLang="ja-JP" dirty="0"/>
          </a:p>
          <a:p>
            <a:pPr marL="0" indent="0">
              <a:buNone/>
            </a:pPr>
            <a:endParaRPr lang="en-US" altLang="ja-JP" dirty="0"/>
          </a:p>
          <a:p>
            <a:pPr marL="0" indent="0">
              <a:buNone/>
            </a:pPr>
            <a:r>
              <a:rPr kumimoji="1" lang="ja-JP" altLang="en-US"/>
              <a:t>出生率：</a:t>
            </a:r>
            <a:r>
              <a:rPr kumimoji="1" lang="en-US" altLang="ja-JP" dirty="0"/>
              <a:t>6.0</a:t>
            </a:r>
            <a:r>
              <a:rPr kumimoji="1" lang="ja-JP" altLang="en-US"/>
              <a:t>人（前年比：</a:t>
            </a:r>
            <a:r>
              <a:rPr kumimoji="1" lang="en-US" altLang="ja-JP" dirty="0"/>
              <a:t>-0.3</a:t>
            </a:r>
            <a:r>
              <a:rPr kumimoji="1" lang="ja-JP" altLang="en-US"/>
              <a:t>人）</a:t>
            </a:r>
            <a:endParaRPr kumimoji="1" lang="en-US" altLang="ja-JP" dirty="0"/>
          </a:p>
          <a:p>
            <a:pPr marL="0" indent="0">
              <a:buNone/>
            </a:pPr>
            <a:r>
              <a:rPr lang="en-US" altLang="ja-JP" sz="1800" dirty="0"/>
              <a:t>※</a:t>
            </a:r>
            <a:r>
              <a:rPr lang="ja-JP" altLang="en-US" sz="1800"/>
              <a:t>人口</a:t>
            </a:r>
            <a:r>
              <a:rPr lang="en-US" altLang="ja-JP" sz="1800" dirty="0"/>
              <a:t>1,000</a:t>
            </a:r>
            <a:r>
              <a:rPr lang="ja-JP" altLang="en-US" sz="1800"/>
              <a:t>人あたりの出生数</a:t>
            </a:r>
            <a:endParaRPr lang="en-US" altLang="ja-JP" sz="1800" dirty="0"/>
          </a:p>
          <a:p>
            <a:pPr marL="0" indent="0">
              <a:buNone/>
            </a:pPr>
            <a:endParaRPr kumimoji="1" lang="en-US" altLang="ja-JP" sz="1800" dirty="0"/>
          </a:p>
          <a:p>
            <a:pPr marL="0" indent="0">
              <a:buNone/>
            </a:pPr>
            <a:r>
              <a:rPr kumimoji="1" lang="ja-JP" altLang="en-US"/>
              <a:t>合計特殊出生率：</a:t>
            </a:r>
            <a:r>
              <a:rPr kumimoji="1" lang="en-US" altLang="ja-JP" dirty="0"/>
              <a:t>1.20</a:t>
            </a:r>
            <a:r>
              <a:rPr kumimoji="1" lang="ja-JP" altLang="en-US"/>
              <a:t>人（前年比：</a:t>
            </a:r>
            <a:r>
              <a:rPr kumimoji="1" lang="en-US" altLang="ja-JP" dirty="0"/>
              <a:t>-0.06</a:t>
            </a:r>
            <a:r>
              <a:rPr kumimoji="1" lang="ja-JP" altLang="en-US"/>
              <a:t>人）</a:t>
            </a:r>
          </a:p>
        </p:txBody>
      </p:sp>
      <p:sp>
        <p:nvSpPr>
          <p:cNvPr id="4" name="スライド番号プレースホルダー 3">
            <a:extLst>
              <a:ext uri="{FF2B5EF4-FFF2-40B4-BE49-F238E27FC236}">
                <a16:creationId xmlns:a16="http://schemas.microsoft.com/office/drawing/2014/main" id="{9CCE454A-4FF1-B241-2B75-CD30B675D165}"/>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34830634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126650E-AB2A-D635-D1E7-4DE905596C68}"/>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13475935-211F-CFB6-7C91-0D7419C0F359}"/>
              </a:ext>
            </a:extLst>
          </p:cNvPr>
          <p:cNvPicPr>
            <a:picLocks noGrp="1" noChangeAspect="1"/>
          </p:cNvPicPr>
          <p:nvPr>
            <p:ph idx="1"/>
          </p:nvPr>
        </p:nvPicPr>
        <p:blipFill>
          <a:blip r:embed="rId2"/>
          <a:stretch>
            <a:fillRect/>
          </a:stretch>
        </p:blipFill>
        <p:spPr>
          <a:xfrm>
            <a:off x="625063" y="698325"/>
            <a:ext cx="8087421" cy="4962736"/>
          </a:xfrm>
        </p:spPr>
      </p:pic>
      <p:sp>
        <p:nvSpPr>
          <p:cNvPr id="4" name="スライド番号プレースホルダー 3">
            <a:extLst>
              <a:ext uri="{FF2B5EF4-FFF2-40B4-BE49-F238E27FC236}">
                <a16:creationId xmlns:a16="http://schemas.microsoft.com/office/drawing/2014/main" id="{B231F00E-CE09-A497-5EE0-BF75FAE21D01}"/>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
        <p:nvSpPr>
          <p:cNvPr id="7" name="テキスト ボックス 6">
            <a:extLst>
              <a:ext uri="{FF2B5EF4-FFF2-40B4-BE49-F238E27FC236}">
                <a16:creationId xmlns:a16="http://schemas.microsoft.com/office/drawing/2014/main" id="{B0C47313-6677-AE18-7E48-46CD3271C2AE}"/>
              </a:ext>
            </a:extLst>
          </p:cNvPr>
          <p:cNvSpPr txBox="1"/>
          <p:nvPr/>
        </p:nvSpPr>
        <p:spPr>
          <a:xfrm>
            <a:off x="2035680" y="5770106"/>
            <a:ext cx="5266185" cy="646331"/>
          </a:xfrm>
          <a:prstGeom prst="rect">
            <a:avLst/>
          </a:prstGeom>
          <a:noFill/>
        </p:spPr>
        <p:txBody>
          <a:bodyPr wrap="none" rtlCol="0">
            <a:spAutoFit/>
          </a:bodyPr>
          <a:lstStyle/>
          <a:p>
            <a:r>
              <a:rPr kumimoji="1" lang="ja-JP" altLang="en-US" b="1">
                <a:solidFill>
                  <a:srgbClr val="FF0000"/>
                </a:solidFill>
              </a:rPr>
              <a:t>昭和</a:t>
            </a:r>
            <a:r>
              <a:rPr kumimoji="1" lang="en-US" altLang="ja-JP" b="1" dirty="0">
                <a:solidFill>
                  <a:srgbClr val="FF0000"/>
                </a:solidFill>
              </a:rPr>
              <a:t>48</a:t>
            </a:r>
            <a:r>
              <a:rPr kumimoji="1" lang="ja-JP" altLang="en-US" b="1">
                <a:solidFill>
                  <a:srgbClr val="FF0000"/>
                </a:solidFill>
              </a:rPr>
              <a:t>年から出生数は右肩下がりが続いている。</a:t>
            </a:r>
            <a:endParaRPr kumimoji="1" lang="en-US" altLang="ja-JP" b="1" dirty="0">
              <a:solidFill>
                <a:srgbClr val="FF0000"/>
              </a:solidFill>
            </a:endParaRPr>
          </a:p>
          <a:p>
            <a:r>
              <a:rPr kumimoji="1" lang="ja-JP" altLang="en-US" b="1">
                <a:solidFill>
                  <a:srgbClr val="FF0000"/>
                </a:solidFill>
              </a:rPr>
              <a:t>直近</a:t>
            </a:r>
            <a:r>
              <a:rPr kumimoji="1" lang="en-US" altLang="ja-JP" b="1" dirty="0">
                <a:solidFill>
                  <a:srgbClr val="FF0000"/>
                </a:solidFill>
              </a:rPr>
              <a:t>20</a:t>
            </a:r>
            <a:r>
              <a:rPr kumimoji="1" lang="ja-JP" altLang="en-US" b="1">
                <a:solidFill>
                  <a:srgbClr val="FF0000"/>
                </a:solidFill>
              </a:rPr>
              <a:t>年は毎年出生数のワーストが更新</a:t>
            </a:r>
          </a:p>
        </p:txBody>
      </p:sp>
    </p:spTree>
    <p:extLst>
      <p:ext uri="{BB962C8B-B14F-4D97-AF65-F5344CB8AC3E}">
        <p14:creationId xmlns:p14="http://schemas.microsoft.com/office/powerpoint/2010/main" val="1965103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916B9C-0D0D-6F13-8638-5C9E0B4C4D9E}"/>
              </a:ext>
            </a:extLst>
          </p:cNvPr>
          <p:cNvSpPr>
            <a:spLocks noGrp="1"/>
          </p:cNvSpPr>
          <p:nvPr>
            <p:ph type="title"/>
          </p:nvPr>
        </p:nvSpPr>
        <p:spPr/>
        <p:txBody>
          <a:bodyPr>
            <a:normAutofit/>
          </a:bodyPr>
          <a:lstStyle/>
          <a:p>
            <a:r>
              <a:rPr kumimoji="1" lang="ja-JP" altLang="en-US"/>
              <a:t>参考（海外の合計特殊出生率）</a:t>
            </a:r>
          </a:p>
        </p:txBody>
      </p:sp>
      <p:sp>
        <p:nvSpPr>
          <p:cNvPr id="3" name="コンテンツ プレースホルダー 2">
            <a:extLst>
              <a:ext uri="{FF2B5EF4-FFF2-40B4-BE49-F238E27FC236}">
                <a16:creationId xmlns:a16="http://schemas.microsoft.com/office/drawing/2014/main" id="{161716CF-E3CE-659B-E892-141836C37271}"/>
              </a:ext>
            </a:extLst>
          </p:cNvPr>
          <p:cNvSpPr>
            <a:spLocks noGrp="1"/>
          </p:cNvSpPr>
          <p:nvPr>
            <p:ph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91A21C4-A570-D75C-51B6-E6421254041A}"/>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pic>
        <p:nvPicPr>
          <p:cNvPr id="5" name="図 4">
            <a:extLst>
              <a:ext uri="{FF2B5EF4-FFF2-40B4-BE49-F238E27FC236}">
                <a16:creationId xmlns:a16="http://schemas.microsoft.com/office/drawing/2014/main" id="{C9C313A8-2A55-2B88-3DCB-6F9D148A4E58}"/>
              </a:ext>
            </a:extLst>
          </p:cNvPr>
          <p:cNvPicPr>
            <a:picLocks noChangeAspect="1"/>
          </p:cNvPicPr>
          <p:nvPr/>
        </p:nvPicPr>
        <p:blipFill>
          <a:blip r:embed="rId2"/>
          <a:stretch>
            <a:fillRect/>
          </a:stretch>
        </p:blipFill>
        <p:spPr>
          <a:xfrm>
            <a:off x="628650" y="799162"/>
            <a:ext cx="7772400" cy="5380892"/>
          </a:xfrm>
          <a:prstGeom prst="rect">
            <a:avLst/>
          </a:prstGeom>
        </p:spPr>
      </p:pic>
    </p:spTree>
    <p:extLst>
      <p:ext uri="{BB962C8B-B14F-4D97-AF65-F5344CB8AC3E}">
        <p14:creationId xmlns:p14="http://schemas.microsoft.com/office/powerpoint/2010/main" val="164238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0AF2B4-4E16-B7E2-2BC2-6321766CF9AA}"/>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E193D177-87A6-90F6-33E5-036CE03FFFAA}"/>
              </a:ext>
            </a:extLst>
          </p:cNvPr>
          <p:cNvPicPr>
            <a:picLocks noGrp="1" noChangeAspect="1"/>
          </p:cNvPicPr>
          <p:nvPr>
            <p:ph idx="1"/>
          </p:nvPr>
        </p:nvPicPr>
        <p:blipFill>
          <a:blip r:embed="rId2"/>
          <a:stretch>
            <a:fillRect/>
          </a:stretch>
        </p:blipFill>
        <p:spPr>
          <a:xfrm>
            <a:off x="1140310" y="833605"/>
            <a:ext cx="7049450" cy="4880389"/>
          </a:xfrm>
        </p:spPr>
      </p:pic>
      <p:sp>
        <p:nvSpPr>
          <p:cNvPr id="4" name="スライド番号プレースホルダー 3">
            <a:extLst>
              <a:ext uri="{FF2B5EF4-FFF2-40B4-BE49-F238E27FC236}">
                <a16:creationId xmlns:a16="http://schemas.microsoft.com/office/drawing/2014/main" id="{4E1136A5-77B9-34FD-C571-3257630C8289}"/>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
        <p:nvSpPr>
          <p:cNvPr id="7" name="テキスト ボックス 6">
            <a:extLst>
              <a:ext uri="{FF2B5EF4-FFF2-40B4-BE49-F238E27FC236}">
                <a16:creationId xmlns:a16="http://schemas.microsoft.com/office/drawing/2014/main" id="{405ACA34-95B3-8E9E-1108-92654AC361A7}"/>
              </a:ext>
            </a:extLst>
          </p:cNvPr>
          <p:cNvSpPr txBox="1"/>
          <p:nvPr/>
        </p:nvSpPr>
        <p:spPr>
          <a:xfrm>
            <a:off x="1839558" y="5713994"/>
            <a:ext cx="5955476" cy="646331"/>
          </a:xfrm>
          <a:prstGeom prst="rect">
            <a:avLst/>
          </a:prstGeom>
          <a:noFill/>
        </p:spPr>
        <p:txBody>
          <a:bodyPr wrap="none" rtlCol="0">
            <a:spAutoFit/>
          </a:bodyPr>
          <a:lstStyle/>
          <a:p>
            <a:r>
              <a:rPr kumimoji="1" lang="ja-JP" altLang="en-US" b="1">
                <a:solidFill>
                  <a:srgbClr val="FF0000"/>
                </a:solidFill>
              </a:rPr>
              <a:t>昭和</a:t>
            </a:r>
            <a:r>
              <a:rPr kumimoji="1" lang="en-US" altLang="ja-JP" b="1" dirty="0">
                <a:solidFill>
                  <a:srgbClr val="FF0000"/>
                </a:solidFill>
              </a:rPr>
              <a:t>22</a:t>
            </a:r>
            <a:r>
              <a:rPr kumimoji="1" lang="ja-JP" altLang="en-US" b="1">
                <a:solidFill>
                  <a:srgbClr val="FF0000"/>
                </a:solidFill>
              </a:rPr>
              <a:t>年</a:t>
            </a:r>
            <a:r>
              <a:rPr kumimoji="1" lang="en-US" altLang="ja-JP" b="1" dirty="0">
                <a:solidFill>
                  <a:srgbClr val="FF0000"/>
                </a:solidFill>
              </a:rPr>
              <a:t>〜24</a:t>
            </a:r>
            <a:r>
              <a:rPr kumimoji="1" lang="ja-JP" altLang="en-US" b="1">
                <a:solidFill>
                  <a:srgbClr val="FF0000"/>
                </a:solidFill>
              </a:rPr>
              <a:t>年・</a:t>
            </a:r>
            <a:r>
              <a:rPr kumimoji="1" lang="en-US" altLang="ja-JP" b="1" dirty="0">
                <a:solidFill>
                  <a:srgbClr val="FF0000"/>
                </a:solidFill>
              </a:rPr>
              <a:t>46〜49</a:t>
            </a:r>
            <a:r>
              <a:rPr kumimoji="1" lang="ja-JP" altLang="en-US" b="1">
                <a:solidFill>
                  <a:srgbClr val="FF0000"/>
                </a:solidFill>
              </a:rPr>
              <a:t>年のベビーブームに加え、</a:t>
            </a:r>
            <a:endParaRPr kumimoji="1" lang="en-US" altLang="ja-JP" b="1" dirty="0">
              <a:solidFill>
                <a:srgbClr val="FF0000"/>
              </a:solidFill>
            </a:endParaRPr>
          </a:p>
          <a:p>
            <a:r>
              <a:rPr kumimoji="1" lang="ja-JP" altLang="en-US" b="1">
                <a:solidFill>
                  <a:srgbClr val="FF0000"/>
                </a:solidFill>
              </a:rPr>
              <a:t>深刻化する少子化により日本の人口は急激に減少見込み</a:t>
            </a:r>
          </a:p>
        </p:txBody>
      </p:sp>
    </p:spTree>
    <p:extLst>
      <p:ext uri="{BB962C8B-B14F-4D97-AF65-F5344CB8AC3E}">
        <p14:creationId xmlns:p14="http://schemas.microsoft.com/office/powerpoint/2010/main" val="2487226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F30472-B68D-9C13-69B3-65CEA13DD8F7}"/>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B903CB8A-E848-D607-CEFA-CEA5B0259C6E}"/>
              </a:ext>
            </a:extLst>
          </p:cNvPr>
          <p:cNvPicPr>
            <a:picLocks noGrp="1" noChangeAspect="1"/>
          </p:cNvPicPr>
          <p:nvPr>
            <p:ph idx="1"/>
          </p:nvPr>
        </p:nvPicPr>
        <p:blipFill>
          <a:blip r:embed="rId2"/>
          <a:stretch>
            <a:fillRect/>
          </a:stretch>
        </p:blipFill>
        <p:spPr>
          <a:xfrm>
            <a:off x="1036280" y="747544"/>
            <a:ext cx="7071440" cy="4997039"/>
          </a:xfrm>
        </p:spPr>
      </p:pic>
      <p:sp>
        <p:nvSpPr>
          <p:cNvPr id="4" name="スライド番号プレースホルダー 3">
            <a:extLst>
              <a:ext uri="{FF2B5EF4-FFF2-40B4-BE49-F238E27FC236}">
                <a16:creationId xmlns:a16="http://schemas.microsoft.com/office/drawing/2014/main" id="{DD676BC5-4126-A425-B1C1-0C614C0E193F}"/>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1364272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487714-A90B-6861-C578-49752FFCA181}"/>
              </a:ext>
            </a:extLst>
          </p:cNvPr>
          <p:cNvSpPr>
            <a:spLocks noGrp="1"/>
          </p:cNvSpPr>
          <p:nvPr>
            <p:ph type="title"/>
          </p:nvPr>
        </p:nvSpPr>
        <p:spPr/>
        <p:txBody>
          <a:bodyPr/>
          <a:lstStyle/>
          <a:p>
            <a:r>
              <a:rPr kumimoji="1" lang="ja-JP" altLang="en-US"/>
              <a:t>（参考）マンションストック数</a:t>
            </a:r>
          </a:p>
        </p:txBody>
      </p:sp>
      <p:pic>
        <p:nvPicPr>
          <p:cNvPr id="6" name="コンテンツ プレースホルダー 5">
            <a:extLst>
              <a:ext uri="{FF2B5EF4-FFF2-40B4-BE49-F238E27FC236}">
                <a16:creationId xmlns:a16="http://schemas.microsoft.com/office/drawing/2014/main" id="{DC8975D5-195A-AC02-122C-804EB4CDFE94}"/>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E2E05180-6BC2-5035-E72B-8A960F945A2A}"/>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1791762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31A0FB-AED9-B587-68F3-89766738AFD4}"/>
              </a:ext>
            </a:extLst>
          </p:cNvPr>
          <p:cNvSpPr>
            <a:spLocks noGrp="1"/>
          </p:cNvSpPr>
          <p:nvPr>
            <p:ph type="title"/>
          </p:nvPr>
        </p:nvSpPr>
        <p:spPr/>
        <p:txBody>
          <a:bodyPr/>
          <a:lstStyle/>
          <a:p>
            <a:r>
              <a:rPr kumimoji="1" lang="ja-JP" altLang="en-US"/>
              <a:t>少子高齢化が招く人口ピラミッド</a:t>
            </a:r>
          </a:p>
        </p:txBody>
      </p:sp>
      <p:pic>
        <p:nvPicPr>
          <p:cNvPr id="5" name="コンテンツ プレースホルダー 4">
            <a:extLst>
              <a:ext uri="{FF2B5EF4-FFF2-40B4-BE49-F238E27FC236}">
                <a16:creationId xmlns:a16="http://schemas.microsoft.com/office/drawing/2014/main" id="{F549E98B-9659-9D7B-84DB-074E817D336E}"/>
              </a:ext>
            </a:extLst>
          </p:cNvPr>
          <p:cNvPicPr>
            <a:picLocks noGrp="1" noChangeAspect="1"/>
          </p:cNvPicPr>
          <p:nvPr>
            <p:ph idx="1"/>
          </p:nvPr>
        </p:nvPicPr>
        <p:blipFill>
          <a:blip r:embed="rId2"/>
          <a:stretch>
            <a:fillRect/>
          </a:stretch>
        </p:blipFill>
        <p:spPr>
          <a:xfrm>
            <a:off x="104900" y="836711"/>
            <a:ext cx="5319855" cy="5398668"/>
          </a:xfrm>
        </p:spPr>
      </p:pic>
      <p:sp>
        <p:nvSpPr>
          <p:cNvPr id="4" name="スライド番号プレースホルダー 3">
            <a:extLst>
              <a:ext uri="{FF2B5EF4-FFF2-40B4-BE49-F238E27FC236}">
                <a16:creationId xmlns:a16="http://schemas.microsoft.com/office/drawing/2014/main" id="{CA5B3924-2BD2-1970-BBDB-CF70F21C4735}"/>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
        <p:nvSpPr>
          <p:cNvPr id="6" name="正方形/長方形 5">
            <a:extLst>
              <a:ext uri="{FF2B5EF4-FFF2-40B4-BE49-F238E27FC236}">
                <a16:creationId xmlns:a16="http://schemas.microsoft.com/office/drawing/2014/main" id="{62B9FC12-981A-B3D9-9759-564E4BC5F890}"/>
              </a:ext>
            </a:extLst>
          </p:cNvPr>
          <p:cNvSpPr/>
          <p:nvPr/>
        </p:nvSpPr>
        <p:spPr>
          <a:xfrm>
            <a:off x="216836" y="1957891"/>
            <a:ext cx="5095982" cy="688489"/>
          </a:xfrm>
          <a:prstGeom prst="rect">
            <a:avLst/>
          </a:prstGeom>
          <a:solidFill>
            <a:srgbClr val="FF0000">
              <a:alpha val="4986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3367A316-F28A-9CE0-A4F0-02FB6EB5D816}"/>
              </a:ext>
            </a:extLst>
          </p:cNvPr>
          <p:cNvSpPr/>
          <p:nvPr/>
        </p:nvSpPr>
        <p:spPr>
          <a:xfrm>
            <a:off x="216836" y="3122856"/>
            <a:ext cx="5095982" cy="688489"/>
          </a:xfrm>
          <a:prstGeom prst="rect">
            <a:avLst/>
          </a:prstGeom>
          <a:solidFill>
            <a:srgbClr val="FF0000">
              <a:alpha val="4986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フレーム (半分) 7">
            <a:extLst>
              <a:ext uri="{FF2B5EF4-FFF2-40B4-BE49-F238E27FC236}">
                <a16:creationId xmlns:a16="http://schemas.microsoft.com/office/drawing/2014/main" id="{E48A8742-2E7E-74A2-4A34-7745C788CF6F}"/>
              </a:ext>
            </a:extLst>
          </p:cNvPr>
          <p:cNvSpPr/>
          <p:nvPr/>
        </p:nvSpPr>
        <p:spPr>
          <a:xfrm rot="8172178">
            <a:off x="5021341" y="2437737"/>
            <a:ext cx="806823" cy="871369"/>
          </a:xfrm>
          <a:prstGeom prst="halfFrame">
            <a:avLst/>
          </a:prstGeom>
          <a:solidFill>
            <a:srgbClr val="FF0000">
              <a:alpha val="4986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E32F52A8-4348-F069-DB7B-67D4AD5CB2F8}"/>
              </a:ext>
            </a:extLst>
          </p:cNvPr>
          <p:cNvSpPr txBox="1"/>
          <p:nvPr/>
        </p:nvSpPr>
        <p:spPr>
          <a:xfrm>
            <a:off x="6131858" y="2487293"/>
            <a:ext cx="2262158" cy="923330"/>
          </a:xfrm>
          <a:prstGeom prst="rect">
            <a:avLst/>
          </a:prstGeom>
          <a:noFill/>
        </p:spPr>
        <p:txBody>
          <a:bodyPr wrap="none" rtlCol="0">
            <a:spAutoFit/>
          </a:bodyPr>
          <a:lstStyle/>
          <a:p>
            <a:r>
              <a:rPr kumimoji="1" lang="en-US" altLang="ja-JP" b="1" dirty="0">
                <a:solidFill>
                  <a:srgbClr val="FF0000"/>
                </a:solidFill>
              </a:rPr>
              <a:t>20〜30</a:t>
            </a:r>
            <a:r>
              <a:rPr kumimoji="1" lang="ja-JP" altLang="en-US" b="1">
                <a:solidFill>
                  <a:srgbClr val="FF0000"/>
                </a:solidFill>
              </a:rPr>
              <a:t>年度には、</a:t>
            </a:r>
            <a:endParaRPr kumimoji="1" lang="en-US" altLang="ja-JP" b="1" dirty="0">
              <a:solidFill>
                <a:srgbClr val="FF0000"/>
              </a:solidFill>
            </a:endParaRPr>
          </a:p>
          <a:p>
            <a:r>
              <a:rPr kumimoji="1" lang="ja-JP" altLang="en-US" b="1">
                <a:solidFill>
                  <a:srgbClr val="FF0000"/>
                </a:solidFill>
              </a:rPr>
              <a:t>この層から空き家が</a:t>
            </a:r>
            <a:endParaRPr kumimoji="1" lang="en-US" altLang="ja-JP" b="1" dirty="0">
              <a:solidFill>
                <a:srgbClr val="FF0000"/>
              </a:solidFill>
            </a:endParaRPr>
          </a:p>
          <a:p>
            <a:r>
              <a:rPr kumimoji="1" lang="ja-JP" altLang="en-US" b="1">
                <a:solidFill>
                  <a:srgbClr val="FF0000"/>
                </a:solidFill>
              </a:rPr>
              <a:t>大量発生する恐れ</a:t>
            </a:r>
          </a:p>
        </p:txBody>
      </p:sp>
      <p:sp>
        <p:nvSpPr>
          <p:cNvPr id="10" name="下矢印 9">
            <a:extLst>
              <a:ext uri="{FF2B5EF4-FFF2-40B4-BE49-F238E27FC236}">
                <a16:creationId xmlns:a16="http://schemas.microsoft.com/office/drawing/2014/main" id="{FAC9AEE0-7B1A-B36E-C114-580424B499EA}"/>
              </a:ext>
            </a:extLst>
          </p:cNvPr>
          <p:cNvSpPr/>
          <p:nvPr/>
        </p:nvSpPr>
        <p:spPr>
          <a:xfrm>
            <a:off x="6745045" y="3467100"/>
            <a:ext cx="517892" cy="599291"/>
          </a:xfrm>
          <a:prstGeom prst="downArrow">
            <a:avLst/>
          </a:prstGeom>
          <a:solidFill>
            <a:srgbClr val="FF0000">
              <a:alpha val="4986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5E8988C-803F-42B0-42C6-1F11CD139D79}"/>
              </a:ext>
            </a:extLst>
          </p:cNvPr>
          <p:cNvSpPr txBox="1"/>
          <p:nvPr/>
        </p:nvSpPr>
        <p:spPr>
          <a:xfrm>
            <a:off x="5554777" y="4122868"/>
            <a:ext cx="3416320" cy="646331"/>
          </a:xfrm>
          <a:prstGeom prst="rect">
            <a:avLst/>
          </a:prstGeom>
          <a:noFill/>
        </p:spPr>
        <p:txBody>
          <a:bodyPr wrap="none" rtlCol="0">
            <a:spAutoFit/>
          </a:bodyPr>
          <a:lstStyle>
            <a:defPPr>
              <a:defRPr lang="en-US"/>
            </a:defPPr>
            <a:lvl1pPr>
              <a:defRPr kumimoji="1" b="1">
                <a:solidFill>
                  <a:srgbClr val="FF0000"/>
                </a:solidFill>
              </a:defRPr>
            </a:lvl1pPr>
          </a:lstStyle>
          <a:p>
            <a:r>
              <a:rPr lang="ja-JP" altLang="en-US"/>
              <a:t>今から空き家の発生抑制が大事</a:t>
            </a:r>
            <a:endParaRPr lang="en-US" altLang="ja-JP" dirty="0"/>
          </a:p>
          <a:p>
            <a:r>
              <a:rPr lang="ja-JP" altLang="en-US"/>
              <a:t>そのためには</a:t>
            </a:r>
            <a:r>
              <a:rPr lang="en-US" altLang="ja-JP" dirty="0"/>
              <a:t>【</a:t>
            </a:r>
            <a:r>
              <a:rPr lang="ja-JP" altLang="en-US"/>
              <a:t>住教育</a:t>
            </a:r>
            <a:r>
              <a:rPr lang="en-US" altLang="ja-JP" dirty="0"/>
              <a:t>】</a:t>
            </a:r>
            <a:r>
              <a:rPr lang="ja-JP" altLang="en-US"/>
              <a:t>の普及</a:t>
            </a:r>
          </a:p>
        </p:txBody>
      </p:sp>
    </p:spTree>
    <p:extLst>
      <p:ext uri="{BB962C8B-B14F-4D97-AF65-F5344CB8AC3E}">
        <p14:creationId xmlns:p14="http://schemas.microsoft.com/office/powerpoint/2010/main" val="4271983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F010DDF-278E-D653-A7F9-33588EFCB3BE}"/>
              </a:ext>
            </a:extLst>
          </p:cNvPr>
          <p:cNvSpPr>
            <a:spLocks noGrp="1"/>
          </p:cNvSpPr>
          <p:nvPr>
            <p:ph type="title"/>
          </p:nvPr>
        </p:nvSpPr>
        <p:spPr/>
        <p:txBody>
          <a:bodyPr/>
          <a:lstStyle/>
          <a:p>
            <a:r>
              <a:rPr kumimoji="1" lang="ja-JP" altLang="en-US"/>
              <a:t>今後の空き家率の予測</a:t>
            </a:r>
          </a:p>
        </p:txBody>
      </p:sp>
      <p:pic>
        <p:nvPicPr>
          <p:cNvPr id="6" name="コンテンツ プレースホルダー 5">
            <a:extLst>
              <a:ext uri="{FF2B5EF4-FFF2-40B4-BE49-F238E27FC236}">
                <a16:creationId xmlns:a16="http://schemas.microsoft.com/office/drawing/2014/main" id="{FEA357B1-6340-A75A-3216-96CCC0B11997}"/>
              </a:ext>
            </a:extLst>
          </p:cNvPr>
          <p:cNvPicPr>
            <a:picLocks noGrp="1" noChangeAspect="1"/>
          </p:cNvPicPr>
          <p:nvPr>
            <p:ph idx="1"/>
          </p:nvPr>
        </p:nvPicPr>
        <p:blipFill>
          <a:blip r:embed="rId2"/>
          <a:stretch>
            <a:fillRect/>
          </a:stretch>
        </p:blipFill>
        <p:spPr>
          <a:xfrm>
            <a:off x="199824" y="811658"/>
            <a:ext cx="8744351" cy="4972691"/>
          </a:xfrm>
        </p:spPr>
      </p:pic>
      <p:sp>
        <p:nvSpPr>
          <p:cNvPr id="4" name="スライド番号プレースホルダー 3">
            <a:extLst>
              <a:ext uri="{FF2B5EF4-FFF2-40B4-BE49-F238E27FC236}">
                <a16:creationId xmlns:a16="http://schemas.microsoft.com/office/drawing/2014/main" id="{FC1D3BB2-CD52-2894-96D3-DC111890A158}"/>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
        <p:nvSpPr>
          <p:cNvPr id="7" name="テキスト ボックス 6">
            <a:extLst>
              <a:ext uri="{FF2B5EF4-FFF2-40B4-BE49-F238E27FC236}">
                <a16:creationId xmlns:a16="http://schemas.microsoft.com/office/drawing/2014/main" id="{26F301C7-40FE-D19E-4982-DCE8EE483C97}"/>
              </a:ext>
            </a:extLst>
          </p:cNvPr>
          <p:cNvSpPr txBox="1"/>
          <p:nvPr/>
        </p:nvSpPr>
        <p:spPr>
          <a:xfrm>
            <a:off x="1995812" y="5975589"/>
            <a:ext cx="5152373" cy="369332"/>
          </a:xfrm>
          <a:prstGeom prst="rect">
            <a:avLst/>
          </a:prstGeom>
          <a:noFill/>
        </p:spPr>
        <p:txBody>
          <a:bodyPr wrap="none" rtlCol="0">
            <a:spAutoFit/>
          </a:bodyPr>
          <a:lstStyle/>
          <a:p>
            <a:r>
              <a:rPr kumimoji="1" lang="ja-JP" altLang="en-US" b="1">
                <a:solidFill>
                  <a:srgbClr val="FF0000"/>
                </a:solidFill>
              </a:rPr>
              <a:t>今後</a:t>
            </a:r>
            <a:r>
              <a:rPr kumimoji="1" lang="en-US" altLang="ja-JP" b="1" dirty="0">
                <a:solidFill>
                  <a:srgbClr val="FF0000"/>
                </a:solidFill>
              </a:rPr>
              <a:t>20</a:t>
            </a:r>
            <a:r>
              <a:rPr kumimoji="1" lang="ja-JP" altLang="en-US" b="1">
                <a:solidFill>
                  <a:srgbClr val="FF0000"/>
                </a:solidFill>
              </a:rPr>
              <a:t>年間で空き家率は約</a:t>
            </a:r>
            <a:r>
              <a:rPr kumimoji="1" lang="en-US" altLang="ja-JP" b="1" dirty="0">
                <a:solidFill>
                  <a:srgbClr val="FF0000"/>
                </a:solidFill>
              </a:rPr>
              <a:t>2</a:t>
            </a:r>
            <a:r>
              <a:rPr kumimoji="1" lang="ja-JP" altLang="en-US" b="1">
                <a:solidFill>
                  <a:srgbClr val="FF0000"/>
                </a:solidFill>
              </a:rPr>
              <a:t>倍近くになる見込み</a:t>
            </a:r>
            <a:endParaRPr kumimoji="1" lang="en-US" altLang="ja-JP" b="1" dirty="0">
              <a:solidFill>
                <a:srgbClr val="FF0000"/>
              </a:solidFill>
            </a:endParaRPr>
          </a:p>
        </p:txBody>
      </p:sp>
    </p:spTree>
    <p:extLst>
      <p:ext uri="{BB962C8B-B14F-4D97-AF65-F5344CB8AC3E}">
        <p14:creationId xmlns:p14="http://schemas.microsoft.com/office/powerpoint/2010/main" val="362166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26E9C5D-D696-16C9-B34A-B102B5634206}"/>
              </a:ext>
            </a:extLst>
          </p:cNvPr>
          <p:cNvSpPr>
            <a:spLocks noGrp="1"/>
          </p:cNvSpPr>
          <p:nvPr>
            <p:ph type="title"/>
          </p:nvPr>
        </p:nvSpPr>
        <p:spPr/>
        <p:txBody>
          <a:bodyPr/>
          <a:lstStyle/>
          <a:p>
            <a:r>
              <a:rPr kumimoji="1" lang="ja-JP" altLang="en-US"/>
              <a:t>空き家率</a:t>
            </a:r>
            <a:r>
              <a:rPr kumimoji="1" lang="en-US" altLang="ja-JP" dirty="0"/>
              <a:t>30</a:t>
            </a:r>
            <a:r>
              <a:rPr kumimoji="1" lang="ja-JP" altLang="en-US"/>
              <a:t>％が一つの目安</a:t>
            </a:r>
          </a:p>
        </p:txBody>
      </p:sp>
      <p:sp>
        <p:nvSpPr>
          <p:cNvPr id="3" name="コンテンツ プレースホルダー 2">
            <a:extLst>
              <a:ext uri="{FF2B5EF4-FFF2-40B4-BE49-F238E27FC236}">
                <a16:creationId xmlns:a16="http://schemas.microsoft.com/office/drawing/2014/main" id="{C0D40D79-6589-8F40-5DC2-965C52C2725B}"/>
              </a:ext>
            </a:extLst>
          </p:cNvPr>
          <p:cNvSpPr>
            <a:spLocks noGrp="1"/>
          </p:cNvSpPr>
          <p:nvPr>
            <p:ph idx="1"/>
          </p:nvPr>
        </p:nvSpPr>
        <p:spPr/>
        <p:txBody>
          <a:bodyPr>
            <a:normAutofit/>
          </a:bodyPr>
          <a:lstStyle/>
          <a:p>
            <a:pPr marL="0" indent="0">
              <a:buNone/>
            </a:pPr>
            <a:r>
              <a:rPr lang="ja-JP" altLang="en-US" sz="2000"/>
              <a:t>明海大学不動産学部の齋藤教授によれば、</a:t>
            </a:r>
            <a:endParaRPr lang="en-US" altLang="ja-JP" sz="2000" dirty="0"/>
          </a:p>
          <a:p>
            <a:pPr marL="0" indent="0">
              <a:buNone/>
            </a:pPr>
            <a:r>
              <a:rPr kumimoji="1" lang="en-US" altLang="ja-JP" sz="2000" dirty="0">
                <a:solidFill>
                  <a:srgbClr val="FF0000"/>
                </a:solidFill>
              </a:rPr>
              <a:t>【</a:t>
            </a:r>
            <a:r>
              <a:rPr kumimoji="1" lang="ja-JP" altLang="en-US" sz="2000">
                <a:solidFill>
                  <a:srgbClr val="FF0000"/>
                </a:solidFill>
              </a:rPr>
              <a:t>空き家率が</a:t>
            </a:r>
            <a:r>
              <a:rPr kumimoji="1" lang="en-US" altLang="ja-JP" sz="2000" dirty="0">
                <a:solidFill>
                  <a:srgbClr val="FF0000"/>
                </a:solidFill>
              </a:rPr>
              <a:t>30</a:t>
            </a:r>
            <a:r>
              <a:rPr kumimoji="1" lang="ja-JP" altLang="en-US" sz="2000">
                <a:solidFill>
                  <a:srgbClr val="FF0000"/>
                </a:solidFill>
              </a:rPr>
              <a:t>％を超えると自治体は財政破綻する</a:t>
            </a:r>
            <a:r>
              <a:rPr kumimoji="1" lang="en-US" altLang="ja-JP" sz="2000" dirty="0">
                <a:solidFill>
                  <a:srgbClr val="FF0000"/>
                </a:solidFill>
              </a:rPr>
              <a:t>】</a:t>
            </a:r>
          </a:p>
          <a:p>
            <a:pPr marL="0" indent="0">
              <a:buNone/>
            </a:pPr>
            <a:r>
              <a:rPr lang="ja-JP" altLang="en-US" sz="2000"/>
              <a:t>との見解も。</a:t>
            </a:r>
            <a:endParaRPr lang="en-US" altLang="ja-JP" sz="2000" dirty="0"/>
          </a:p>
          <a:p>
            <a:pPr marL="0" indent="0">
              <a:buNone/>
            </a:pPr>
            <a:endParaRPr kumimoji="1" lang="en-US" altLang="ja-JP" sz="2000" dirty="0">
              <a:solidFill>
                <a:srgbClr val="FF0000"/>
              </a:solidFill>
            </a:endParaRPr>
          </a:p>
          <a:p>
            <a:pPr marL="0" indent="0">
              <a:buNone/>
            </a:pPr>
            <a:r>
              <a:rPr kumimoji="1" lang="ja-JP" altLang="en-US" sz="2000">
                <a:solidFill>
                  <a:srgbClr val="FF0000"/>
                </a:solidFill>
              </a:rPr>
              <a:t>実際に</a:t>
            </a:r>
            <a:r>
              <a:rPr lang="ja-JP" altLang="en-US" sz="2000">
                <a:solidFill>
                  <a:srgbClr val="FF0000"/>
                </a:solidFill>
              </a:rPr>
              <a:t>、</a:t>
            </a:r>
            <a:endParaRPr lang="en-US" altLang="ja-JP" sz="2000" dirty="0">
              <a:solidFill>
                <a:srgbClr val="FF0000"/>
              </a:solidFill>
            </a:endParaRPr>
          </a:p>
          <a:p>
            <a:pPr marL="0" indent="0">
              <a:buNone/>
            </a:pPr>
            <a:r>
              <a:rPr kumimoji="1" lang="en-US" altLang="ja-JP" sz="2000" dirty="0">
                <a:solidFill>
                  <a:srgbClr val="FF0000"/>
                </a:solidFill>
              </a:rPr>
              <a:t>2007</a:t>
            </a:r>
            <a:r>
              <a:rPr kumimoji="1" lang="ja-JP" altLang="en-US" sz="2000">
                <a:solidFill>
                  <a:srgbClr val="FF0000"/>
                </a:solidFill>
              </a:rPr>
              <a:t>年に財政破綻した夕張市、</a:t>
            </a:r>
            <a:r>
              <a:rPr kumimoji="1" lang="en-US" altLang="ja-JP" sz="2000" dirty="0">
                <a:solidFill>
                  <a:srgbClr val="FF0000"/>
                </a:solidFill>
              </a:rPr>
              <a:t>2023</a:t>
            </a:r>
            <a:r>
              <a:rPr kumimoji="1" lang="ja-JP" altLang="en-US" sz="2000">
                <a:solidFill>
                  <a:srgbClr val="FF0000"/>
                </a:solidFill>
              </a:rPr>
              <a:t>年に財政破綻したアメリカミシガン州デトロイトの空き家率を見ると、それぞれ、</a:t>
            </a:r>
            <a:r>
              <a:rPr kumimoji="1" lang="en-US" altLang="ja-JP" sz="2000" dirty="0">
                <a:solidFill>
                  <a:srgbClr val="FF0000"/>
                </a:solidFill>
              </a:rPr>
              <a:t>33</a:t>
            </a:r>
            <a:r>
              <a:rPr kumimoji="1" lang="ja-JP" altLang="en-US" sz="2000">
                <a:solidFill>
                  <a:srgbClr val="FF0000"/>
                </a:solidFill>
              </a:rPr>
              <a:t>％・</a:t>
            </a:r>
            <a:r>
              <a:rPr kumimoji="1" lang="en-US" altLang="ja-JP" sz="2000" dirty="0">
                <a:solidFill>
                  <a:srgbClr val="FF0000"/>
                </a:solidFill>
              </a:rPr>
              <a:t>29.3</a:t>
            </a:r>
            <a:r>
              <a:rPr kumimoji="1" lang="ja-JP" altLang="en-US" sz="2000">
                <a:solidFill>
                  <a:srgbClr val="FF0000"/>
                </a:solidFill>
              </a:rPr>
              <a:t>％と約</a:t>
            </a:r>
            <a:r>
              <a:rPr kumimoji="1" lang="en-US" altLang="ja-JP" sz="2000" dirty="0">
                <a:solidFill>
                  <a:srgbClr val="FF0000"/>
                </a:solidFill>
              </a:rPr>
              <a:t>30</a:t>
            </a:r>
            <a:r>
              <a:rPr kumimoji="1" lang="ja-JP" altLang="en-US" sz="2000">
                <a:solidFill>
                  <a:srgbClr val="FF0000"/>
                </a:solidFill>
              </a:rPr>
              <a:t>％の空き家率</a:t>
            </a:r>
            <a:r>
              <a:rPr kumimoji="1" lang="en-US" altLang="ja-JP" sz="2000" dirty="0">
                <a:solidFill>
                  <a:srgbClr val="FF0000"/>
                </a:solidFill>
              </a:rPr>
              <a:t>≒</a:t>
            </a:r>
            <a:r>
              <a:rPr kumimoji="1" lang="ja-JP" altLang="en-US" sz="2000">
                <a:solidFill>
                  <a:srgbClr val="FF0000"/>
                </a:solidFill>
              </a:rPr>
              <a:t>財政破綻の恐れということができる。</a:t>
            </a:r>
            <a:endParaRPr kumimoji="1" lang="en-US" altLang="ja-JP" sz="2000" dirty="0">
              <a:solidFill>
                <a:srgbClr val="FF0000"/>
              </a:solidFill>
            </a:endParaRPr>
          </a:p>
        </p:txBody>
      </p:sp>
      <p:sp>
        <p:nvSpPr>
          <p:cNvPr id="4" name="スライド番号プレースホルダー 3">
            <a:extLst>
              <a:ext uri="{FF2B5EF4-FFF2-40B4-BE49-F238E27FC236}">
                <a16:creationId xmlns:a16="http://schemas.microsoft.com/office/drawing/2014/main" id="{DC06AB28-E9BE-7679-A13F-6E164696D8DC}"/>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pic>
        <p:nvPicPr>
          <p:cNvPr id="6" name="図 5">
            <a:extLst>
              <a:ext uri="{FF2B5EF4-FFF2-40B4-BE49-F238E27FC236}">
                <a16:creationId xmlns:a16="http://schemas.microsoft.com/office/drawing/2014/main" id="{F7372573-53F6-7942-5703-E8C8BC9DB790}"/>
              </a:ext>
            </a:extLst>
          </p:cNvPr>
          <p:cNvPicPr>
            <a:picLocks noChangeAspect="1"/>
          </p:cNvPicPr>
          <p:nvPr/>
        </p:nvPicPr>
        <p:blipFill>
          <a:blip r:embed="rId2"/>
          <a:stretch>
            <a:fillRect/>
          </a:stretch>
        </p:blipFill>
        <p:spPr>
          <a:xfrm>
            <a:off x="942625" y="3811568"/>
            <a:ext cx="2925721" cy="1997561"/>
          </a:xfrm>
          <a:prstGeom prst="rect">
            <a:avLst/>
          </a:prstGeom>
        </p:spPr>
      </p:pic>
      <p:pic>
        <p:nvPicPr>
          <p:cNvPr id="7" name="図 6">
            <a:extLst>
              <a:ext uri="{FF2B5EF4-FFF2-40B4-BE49-F238E27FC236}">
                <a16:creationId xmlns:a16="http://schemas.microsoft.com/office/drawing/2014/main" id="{A1557B86-B82D-810F-E966-13CE7D18F562}"/>
              </a:ext>
            </a:extLst>
          </p:cNvPr>
          <p:cNvPicPr>
            <a:picLocks noChangeAspect="1"/>
          </p:cNvPicPr>
          <p:nvPr/>
        </p:nvPicPr>
        <p:blipFill>
          <a:blip r:embed="rId3"/>
          <a:stretch>
            <a:fillRect/>
          </a:stretch>
        </p:blipFill>
        <p:spPr>
          <a:xfrm>
            <a:off x="5009811" y="3872556"/>
            <a:ext cx="2582098" cy="1936574"/>
          </a:xfrm>
          <a:prstGeom prst="rect">
            <a:avLst/>
          </a:prstGeom>
        </p:spPr>
      </p:pic>
      <p:sp>
        <p:nvSpPr>
          <p:cNvPr id="8" name="テキスト ボックス 7">
            <a:extLst>
              <a:ext uri="{FF2B5EF4-FFF2-40B4-BE49-F238E27FC236}">
                <a16:creationId xmlns:a16="http://schemas.microsoft.com/office/drawing/2014/main" id="{F6B6F213-3502-A6B3-73BE-D26066B7CCE6}"/>
              </a:ext>
            </a:extLst>
          </p:cNvPr>
          <p:cNvSpPr txBox="1"/>
          <p:nvPr/>
        </p:nvSpPr>
        <p:spPr>
          <a:xfrm>
            <a:off x="1839558" y="5810722"/>
            <a:ext cx="877163" cy="369332"/>
          </a:xfrm>
          <a:prstGeom prst="rect">
            <a:avLst/>
          </a:prstGeom>
          <a:noFill/>
        </p:spPr>
        <p:txBody>
          <a:bodyPr wrap="none" rtlCol="0">
            <a:spAutoFit/>
          </a:bodyPr>
          <a:lstStyle/>
          <a:p>
            <a:r>
              <a:rPr kumimoji="1" lang="ja-JP" altLang="en-US"/>
              <a:t>夕張市</a:t>
            </a:r>
          </a:p>
        </p:txBody>
      </p:sp>
      <p:sp>
        <p:nvSpPr>
          <p:cNvPr id="9" name="テキスト ボックス 8">
            <a:extLst>
              <a:ext uri="{FF2B5EF4-FFF2-40B4-BE49-F238E27FC236}">
                <a16:creationId xmlns:a16="http://schemas.microsoft.com/office/drawing/2014/main" id="{5C7AB32A-DB26-655C-0213-2FC9A9582782}"/>
              </a:ext>
            </a:extLst>
          </p:cNvPr>
          <p:cNvSpPr txBox="1"/>
          <p:nvPr/>
        </p:nvSpPr>
        <p:spPr>
          <a:xfrm>
            <a:off x="5631446" y="5810722"/>
            <a:ext cx="1338828" cy="369332"/>
          </a:xfrm>
          <a:prstGeom prst="rect">
            <a:avLst/>
          </a:prstGeom>
          <a:noFill/>
        </p:spPr>
        <p:txBody>
          <a:bodyPr wrap="none" rtlCol="0">
            <a:spAutoFit/>
          </a:bodyPr>
          <a:lstStyle/>
          <a:p>
            <a:r>
              <a:rPr kumimoji="1" lang="ja-JP" altLang="en-US"/>
              <a:t>デトロイト</a:t>
            </a:r>
          </a:p>
        </p:txBody>
      </p:sp>
    </p:spTree>
    <p:extLst>
      <p:ext uri="{BB962C8B-B14F-4D97-AF65-F5344CB8AC3E}">
        <p14:creationId xmlns:p14="http://schemas.microsoft.com/office/powerpoint/2010/main" val="2897098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BD362DF-225D-EF99-25F5-471D45BCF8C3}"/>
              </a:ext>
            </a:extLst>
          </p:cNvPr>
          <p:cNvSpPr>
            <a:spLocks noGrp="1"/>
          </p:cNvSpPr>
          <p:nvPr>
            <p:ph type="title"/>
          </p:nvPr>
        </p:nvSpPr>
        <p:spPr/>
        <p:txBody>
          <a:bodyPr/>
          <a:lstStyle/>
          <a:p>
            <a:r>
              <a:rPr lang="ja-JP" altLang="en-US"/>
              <a:t>出生率低下により</a:t>
            </a:r>
            <a:endParaRPr kumimoji="1" lang="ja-JP" altLang="en-US"/>
          </a:p>
        </p:txBody>
      </p:sp>
      <p:sp>
        <p:nvSpPr>
          <p:cNvPr id="3" name="コンテンツ プレースホルダー 2">
            <a:extLst>
              <a:ext uri="{FF2B5EF4-FFF2-40B4-BE49-F238E27FC236}">
                <a16:creationId xmlns:a16="http://schemas.microsoft.com/office/drawing/2014/main" id="{ADA7C275-AA55-3647-814D-A6D8D7C9F17B}"/>
              </a:ext>
            </a:extLst>
          </p:cNvPr>
          <p:cNvSpPr>
            <a:spLocks noGrp="1"/>
          </p:cNvSpPr>
          <p:nvPr>
            <p:ph idx="1"/>
          </p:nvPr>
        </p:nvSpPr>
        <p:spPr/>
        <p:txBody>
          <a:bodyPr/>
          <a:lstStyle/>
          <a:p>
            <a:r>
              <a:rPr kumimoji="1" lang="ja-JP" altLang="en-US"/>
              <a:t>空き家の増加は顕著に。</a:t>
            </a:r>
            <a:endParaRPr kumimoji="1" lang="en-US" altLang="ja-JP" dirty="0"/>
          </a:p>
          <a:p>
            <a:pPr marL="0" indent="0">
              <a:buNone/>
            </a:pPr>
            <a:endParaRPr lang="en-US" altLang="ja-JP" sz="2000" dirty="0"/>
          </a:p>
          <a:p>
            <a:pPr marL="0" indent="0">
              <a:buNone/>
            </a:pPr>
            <a:r>
              <a:rPr lang="ja-JP" altLang="en-US" sz="2000"/>
              <a:t>特に地方の住宅（実家が放置される）</a:t>
            </a:r>
            <a:endParaRPr lang="en-US" altLang="ja-JP" sz="2000" dirty="0"/>
          </a:p>
          <a:p>
            <a:pPr marL="0" indent="0">
              <a:buNone/>
            </a:pPr>
            <a:r>
              <a:rPr lang="ja-JP" altLang="en-US" sz="2000"/>
              <a:t>都市部の老朽化マンション（高齢化により管理不能）</a:t>
            </a:r>
            <a:endParaRPr lang="en-US" altLang="ja-JP" sz="2000" dirty="0"/>
          </a:p>
          <a:p>
            <a:pPr marL="0" indent="0">
              <a:buNone/>
            </a:pPr>
            <a:endParaRPr lang="en-US" altLang="ja-JP" sz="2000" dirty="0"/>
          </a:p>
          <a:p>
            <a:pPr marL="0" indent="0">
              <a:buNone/>
            </a:pPr>
            <a:r>
              <a:rPr kumimoji="1" lang="ja-JP" altLang="en-US" sz="2000"/>
              <a:t>など、様々な問題が発生します。</a:t>
            </a:r>
            <a:endParaRPr kumimoji="1" lang="en-US" altLang="ja-JP" sz="2000" dirty="0"/>
          </a:p>
          <a:p>
            <a:pPr marL="0" indent="0">
              <a:buNone/>
            </a:pPr>
            <a:endParaRPr lang="en-US" altLang="ja-JP" sz="2000" dirty="0"/>
          </a:p>
          <a:p>
            <a:pPr marL="0" indent="0">
              <a:buNone/>
            </a:pPr>
            <a:r>
              <a:rPr kumimoji="1" lang="ja-JP" altLang="en-US" sz="2000"/>
              <a:t>→人口が減ることは移民政策などが取られない限り</a:t>
            </a:r>
            <a:r>
              <a:rPr kumimoji="1" lang="en-US" altLang="ja-JP" sz="2000" dirty="0"/>
              <a:t>99</a:t>
            </a:r>
            <a:r>
              <a:rPr kumimoji="1" lang="ja-JP" altLang="en-US" sz="2000"/>
              <a:t>％確実な事象となります。人が減り、地域経済が回らなくなる可能性が高い。</a:t>
            </a:r>
            <a:endParaRPr kumimoji="1" lang="en-US" altLang="ja-JP" sz="2000" dirty="0"/>
          </a:p>
          <a:p>
            <a:pPr marL="0" indent="0">
              <a:buNone/>
            </a:pPr>
            <a:r>
              <a:rPr lang="ja-JP" altLang="en-US" sz="2000"/>
              <a:t>今ある空き家を活用・今から空き家になる住宅を空き家にしないことで地域の価値を高く保つことが今からは重要。</a:t>
            </a:r>
            <a:endParaRPr kumimoji="1" lang="en-US" altLang="ja-JP" sz="2000" dirty="0"/>
          </a:p>
        </p:txBody>
      </p:sp>
      <p:sp>
        <p:nvSpPr>
          <p:cNvPr id="4" name="スライド番号プレースホルダー 3">
            <a:extLst>
              <a:ext uri="{FF2B5EF4-FFF2-40B4-BE49-F238E27FC236}">
                <a16:creationId xmlns:a16="http://schemas.microsoft.com/office/drawing/2014/main" id="{BAFEFE2A-5B81-D388-429A-49936EB23ED8}"/>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Tree>
    <p:extLst>
      <p:ext uri="{BB962C8B-B14F-4D97-AF65-F5344CB8AC3E}">
        <p14:creationId xmlns:p14="http://schemas.microsoft.com/office/powerpoint/2010/main" val="337423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1F3D07-CDAB-3060-4D3B-B916D59E162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8983509-E326-7D23-457E-859C7C8C30B0}"/>
              </a:ext>
            </a:extLst>
          </p:cNvPr>
          <p:cNvSpPr>
            <a:spLocks noGrp="1"/>
          </p:cNvSpPr>
          <p:nvPr>
            <p:ph idx="1"/>
          </p:nvPr>
        </p:nvSpPr>
        <p:spPr/>
        <p:txBody>
          <a:bodyPr>
            <a:normAutofit/>
          </a:bodyPr>
          <a:lstStyle/>
          <a:p>
            <a:r>
              <a:rPr kumimoji="1" lang="ja-JP" altLang="en-US" sz="2400"/>
              <a:t>日本の出生率低下は労働力人口の減少や地域社会の　衰退を引き起こし、その結果として空き家問題が深刻化しています。</a:t>
            </a:r>
            <a:endParaRPr kumimoji="1" lang="en-US" altLang="ja-JP" sz="2400" dirty="0"/>
          </a:p>
          <a:p>
            <a:pPr marL="0" indent="0">
              <a:buNone/>
            </a:pPr>
            <a:r>
              <a:rPr lang="ja-JP" altLang="en-US" sz="2400"/>
              <a:t>　</a:t>
            </a:r>
            <a:r>
              <a:rPr kumimoji="1" lang="ja-JP" altLang="en-US" sz="2400"/>
              <a:t>特に、地方では空き家の増加が著しく、放置すると　　　</a:t>
            </a:r>
            <a:endParaRPr kumimoji="1" lang="en-US" altLang="ja-JP" sz="2400" dirty="0"/>
          </a:p>
          <a:p>
            <a:pPr marL="0" indent="0">
              <a:buNone/>
            </a:pPr>
            <a:r>
              <a:rPr lang="ja-JP" altLang="en-US" sz="2400"/>
              <a:t>　</a:t>
            </a:r>
            <a:r>
              <a:rPr kumimoji="1" lang="ja-JP" altLang="en-US" sz="2400"/>
              <a:t>治安・防災リスクや地価下落を招きます。</a:t>
            </a:r>
            <a:endParaRPr kumimoji="1" lang="en-US" altLang="ja-JP" sz="2400" dirty="0"/>
          </a:p>
          <a:p>
            <a:endParaRPr lang="en-US" altLang="ja-JP" sz="2400" dirty="0"/>
          </a:p>
          <a:p>
            <a:pPr marL="0" indent="0">
              <a:buNone/>
            </a:pPr>
            <a:r>
              <a:rPr lang="ja-JP" altLang="en-US" sz="2400"/>
              <a:t>子育て支援などの政策は行政に任せ、</a:t>
            </a:r>
            <a:r>
              <a:rPr lang="ja-JP" altLang="en-US" sz="2400">
                <a:solidFill>
                  <a:srgbClr val="FF0000"/>
                </a:solidFill>
              </a:rPr>
              <a:t>民間主導（官のサポートを受けながら）で空き家の利活用・適切な管理・解体の促進</a:t>
            </a:r>
            <a:r>
              <a:rPr lang="ja-JP" altLang="en-US" sz="2400"/>
              <a:t>を行い、今から来る更に深刻度の高い空き家課題に対して対策をしていくことが今できる重要な策となります。</a:t>
            </a:r>
            <a:endParaRPr kumimoji="1" lang="ja-JP" altLang="en-US" sz="2400"/>
          </a:p>
        </p:txBody>
      </p:sp>
      <p:sp>
        <p:nvSpPr>
          <p:cNvPr id="4" name="スライド番号プレースホルダー 3">
            <a:extLst>
              <a:ext uri="{FF2B5EF4-FFF2-40B4-BE49-F238E27FC236}">
                <a16:creationId xmlns:a16="http://schemas.microsoft.com/office/drawing/2014/main" id="{5833BAF4-F8E4-6243-85BC-58380CC805C5}"/>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3032537711"/>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4479</TotalTime>
  <Words>527</Words>
  <Application>Microsoft Macintosh PowerPoint</Application>
  <PresentationFormat>画面に合わせる (4:3)</PresentationFormat>
  <Paragraphs>60</Paragraphs>
  <Slides>12</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12</vt:i4>
      </vt:variant>
    </vt:vector>
  </HeadingPairs>
  <TitlesOfParts>
    <vt:vector size="18" baseType="lpstr">
      <vt:lpstr>ＭＳ ゴシック</vt:lpstr>
      <vt:lpstr>游ゴシック</vt:lpstr>
      <vt:lpstr>Arial</vt:lpstr>
      <vt:lpstr>Calibri</vt:lpstr>
      <vt:lpstr>Calibri Light</vt:lpstr>
      <vt:lpstr>Office テーマ</vt:lpstr>
      <vt:lpstr> 一般社団法人 全国空き家アドバイザー協議会　　　○○県○○支部  令和７年２月度例会 学習プログラム用 （過去の例会資料も参考にしてください）</vt:lpstr>
      <vt:lpstr>令和5年　出生数・出生率について</vt:lpstr>
      <vt:lpstr>PowerPoint プレゼンテーション</vt:lpstr>
      <vt:lpstr>参考（海外の合計特殊出生率）</vt:lpstr>
      <vt:lpstr>PowerPoint プレゼンテーション</vt:lpstr>
      <vt:lpstr>PowerPoint プレゼンテーション</vt:lpstr>
      <vt:lpstr>（参考）マンションストック数</vt:lpstr>
      <vt:lpstr>少子高齢化が招く人口ピラミッド</vt:lpstr>
      <vt:lpstr>今後の空き家率の予測</vt:lpstr>
      <vt:lpstr>空き家率30％が一つの目安</vt:lpstr>
      <vt:lpstr>出生率低下により</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57</cp:revision>
  <dcterms:created xsi:type="dcterms:W3CDTF">2021-02-04T05:15:42Z</dcterms:created>
  <dcterms:modified xsi:type="dcterms:W3CDTF">2025-02-03T01:14:46Z</dcterms:modified>
</cp:coreProperties>
</file>