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2"/>
  </p:notesMasterIdLst>
  <p:handoutMasterIdLst>
    <p:handoutMasterId r:id="rId13"/>
  </p:handoutMasterIdLst>
  <p:sldIdLst>
    <p:sldId id="1874" r:id="rId2"/>
    <p:sldId id="1875" r:id="rId3"/>
    <p:sldId id="1876" r:id="rId4"/>
    <p:sldId id="1877" r:id="rId5"/>
    <p:sldId id="1878" r:id="rId6"/>
    <p:sldId id="1879" r:id="rId7"/>
    <p:sldId id="1880" r:id="rId8"/>
    <p:sldId id="1881" r:id="rId9"/>
    <p:sldId id="1882" r:id="rId10"/>
    <p:sldId id="1883"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33"/>
    <p:restoredTop sz="95325"/>
  </p:normalViewPr>
  <p:slideViewPr>
    <p:cSldViewPr snapToGrid="0" snapToObjects="1">
      <p:cViewPr varScale="1">
        <p:scale>
          <a:sx n="78" d="100"/>
          <a:sy n="78" d="100"/>
        </p:scale>
        <p:origin x="1483"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2025/2/28</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2025/2/28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令和７年３月度例会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err="1"/>
              <a:t>空き家と防災について</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D39B5F-F591-2E56-F7E1-131877A86395}"/>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50C3E278-DBE3-9AFC-1664-072A46910E27}"/>
              </a:ext>
            </a:extLst>
          </p:cNvPr>
          <p:cNvPicPr>
            <a:picLocks noGrp="1" noChangeAspect="1"/>
          </p:cNvPicPr>
          <p:nvPr>
            <p:ph idx="1"/>
          </p:nvPr>
        </p:nvPicPr>
        <p:blipFill>
          <a:blip r:embed="rId2"/>
          <a:stretch>
            <a:fillRect/>
          </a:stretch>
        </p:blipFill>
        <p:spPr>
          <a:xfrm>
            <a:off x="219514" y="2356041"/>
            <a:ext cx="4268324" cy="3201243"/>
          </a:xfrm>
        </p:spPr>
      </p:pic>
      <p:sp>
        <p:nvSpPr>
          <p:cNvPr id="4" name="スライド番号プレースホルダー 3">
            <a:extLst>
              <a:ext uri="{FF2B5EF4-FFF2-40B4-BE49-F238E27FC236}">
                <a16:creationId xmlns:a16="http://schemas.microsoft.com/office/drawing/2014/main" id="{1BDF5CF9-5B0C-7FFD-558D-8F2157B8B2B4}"/>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pic>
        <p:nvPicPr>
          <p:cNvPr id="8" name="図 7">
            <a:extLst>
              <a:ext uri="{FF2B5EF4-FFF2-40B4-BE49-F238E27FC236}">
                <a16:creationId xmlns:a16="http://schemas.microsoft.com/office/drawing/2014/main" id="{D18A5AE8-E790-CF77-A88F-DFFD99717B0B}"/>
              </a:ext>
            </a:extLst>
          </p:cNvPr>
          <p:cNvPicPr>
            <a:picLocks noChangeAspect="1"/>
          </p:cNvPicPr>
          <p:nvPr/>
        </p:nvPicPr>
        <p:blipFill>
          <a:blip r:embed="rId3"/>
          <a:stretch>
            <a:fillRect/>
          </a:stretch>
        </p:blipFill>
        <p:spPr>
          <a:xfrm>
            <a:off x="4656163" y="755419"/>
            <a:ext cx="4268324" cy="3201243"/>
          </a:xfrm>
          <a:prstGeom prst="rect">
            <a:avLst/>
          </a:prstGeom>
        </p:spPr>
      </p:pic>
      <p:sp>
        <p:nvSpPr>
          <p:cNvPr id="9" name="テキスト ボックス 8">
            <a:extLst>
              <a:ext uri="{FF2B5EF4-FFF2-40B4-BE49-F238E27FC236}">
                <a16:creationId xmlns:a16="http://schemas.microsoft.com/office/drawing/2014/main" id="{8DA68946-0238-B448-5A6E-EA7F29ACE6F6}"/>
              </a:ext>
            </a:extLst>
          </p:cNvPr>
          <p:cNvSpPr txBox="1"/>
          <p:nvPr/>
        </p:nvSpPr>
        <p:spPr>
          <a:xfrm>
            <a:off x="1510100" y="5701525"/>
            <a:ext cx="5955476" cy="923330"/>
          </a:xfrm>
          <a:prstGeom prst="rect">
            <a:avLst/>
          </a:prstGeom>
          <a:noFill/>
        </p:spPr>
        <p:txBody>
          <a:bodyPr wrap="none" rtlCol="0">
            <a:spAutoFit/>
          </a:bodyPr>
          <a:lstStyle/>
          <a:p>
            <a:pPr algn="ctr"/>
            <a:r>
              <a:rPr kumimoji="1" lang="ja-JP" altLang="en-US"/>
              <a:t>今月の勉強会資料では、自然災害が多い日本において、</a:t>
            </a:r>
            <a:endParaRPr kumimoji="1" lang="en-US" altLang="ja-JP" dirty="0"/>
          </a:p>
          <a:p>
            <a:pPr algn="ctr"/>
            <a:r>
              <a:rPr kumimoji="1" lang="en-US" altLang="ja-JP" dirty="0"/>
              <a:t>【</a:t>
            </a:r>
            <a:r>
              <a:rPr kumimoji="1" lang="ja-JP" altLang="en-US"/>
              <a:t>空き家と防災</a:t>
            </a:r>
            <a:r>
              <a:rPr kumimoji="1" lang="en-US" altLang="ja-JP" dirty="0"/>
              <a:t>】</a:t>
            </a:r>
            <a:r>
              <a:rPr kumimoji="1" lang="ja-JP" altLang="en-US"/>
              <a:t>をテーマとしています</a:t>
            </a:r>
            <a:endParaRPr kumimoji="1" lang="en-US" altLang="ja-JP" dirty="0"/>
          </a:p>
          <a:p>
            <a:pPr algn="ctr"/>
            <a:endParaRPr kumimoji="1" lang="ja-JP" altLang="en-US"/>
          </a:p>
        </p:txBody>
      </p:sp>
    </p:spTree>
    <p:extLst>
      <p:ext uri="{BB962C8B-B14F-4D97-AF65-F5344CB8AC3E}">
        <p14:creationId xmlns:p14="http://schemas.microsoft.com/office/powerpoint/2010/main" val="4110657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23A806-A6D3-6641-F93B-EE45FB946E8E}"/>
              </a:ext>
            </a:extLst>
          </p:cNvPr>
          <p:cNvSpPr>
            <a:spLocks noGrp="1"/>
          </p:cNvSpPr>
          <p:nvPr>
            <p:ph type="title"/>
          </p:nvPr>
        </p:nvSpPr>
        <p:spPr/>
        <p:txBody>
          <a:bodyPr/>
          <a:lstStyle/>
          <a:p>
            <a:r>
              <a:rPr kumimoji="1" lang="ja-JP" altLang="en-US"/>
              <a:t>空き家と防災の関係性</a:t>
            </a:r>
          </a:p>
        </p:txBody>
      </p:sp>
      <p:sp>
        <p:nvSpPr>
          <p:cNvPr id="3" name="コンテンツ プレースホルダー 2">
            <a:extLst>
              <a:ext uri="{FF2B5EF4-FFF2-40B4-BE49-F238E27FC236}">
                <a16:creationId xmlns:a16="http://schemas.microsoft.com/office/drawing/2014/main" id="{362E2F76-770E-503D-E935-47AAC8F96C07}"/>
              </a:ext>
            </a:extLst>
          </p:cNvPr>
          <p:cNvSpPr>
            <a:spLocks noGrp="1"/>
          </p:cNvSpPr>
          <p:nvPr>
            <p:ph idx="1"/>
          </p:nvPr>
        </p:nvSpPr>
        <p:spPr>
          <a:xfrm>
            <a:off x="628650" y="899306"/>
            <a:ext cx="7886700" cy="5187026"/>
          </a:xfrm>
        </p:spPr>
        <p:txBody>
          <a:bodyPr>
            <a:normAutofit lnSpcReduction="10000"/>
          </a:bodyPr>
          <a:lstStyle/>
          <a:p>
            <a:pPr marL="0" indent="0">
              <a:buNone/>
            </a:pPr>
            <a:r>
              <a:rPr kumimoji="1" lang="ja-JP" altLang="en-US" sz="2400" dirty="0"/>
              <a:t>空き家が増えると自然と治安の悪化にも繋がります。</a:t>
            </a:r>
            <a:endParaRPr kumimoji="1" lang="en-US" altLang="ja-JP" sz="2400" dirty="0"/>
          </a:p>
          <a:p>
            <a:pPr marL="0" indent="0">
              <a:buNone/>
            </a:pPr>
            <a:endParaRPr lang="en-US" altLang="ja-JP" sz="2400" dirty="0"/>
          </a:p>
          <a:p>
            <a:pPr marL="0" indent="0">
              <a:buNone/>
            </a:pPr>
            <a:endParaRPr kumimoji="1" lang="en-US" altLang="ja-JP" sz="2400" dirty="0"/>
          </a:p>
          <a:p>
            <a:pPr marL="0" indent="0">
              <a:buNone/>
            </a:pPr>
            <a:endParaRPr lang="en-US" altLang="ja-JP" sz="2400" dirty="0"/>
          </a:p>
          <a:p>
            <a:pPr marL="0" indent="0">
              <a:buNone/>
            </a:pPr>
            <a:endParaRPr kumimoji="1" lang="en-US" altLang="ja-JP" sz="2400" dirty="0"/>
          </a:p>
          <a:p>
            <a:pPr marL="0" indent="0">
              <a:buNone/>
            </a:pPr>
            <a:endParaRPr lang="en-US" altLang="ja-JP" sz="2400" dirty="0"/>
          </a:p>
          <a:p>
            <a:pPr marL="0" indent="0">
              <a:buNone/>
            </a:pPr>
            <a:endParaRPr kumimoji="1" lang="en-US" altLang="ja-JP" sz="2400" dirty="0"/>
          </a:p>
          <a:p>
            <a:pPr marL="0" indent="0">
              <a:buNone/>
            </a:pPr>
            <a:endParaRPr lang="en-US" altLang="ja-JP" sz="2400" dirty="0"/>
          </a:p>
          <a:p>
            <a:pPr marL="0" indent="0">
              <a:buNone/>
            </a:pPr>
            <a:endParaRPr kumimoji="1" lang="en-US" altLang="ja-JP" sz="2400" dirty="0"/>
          </a:p>
          <a:p>
            <a:pPr marL="0" indent="0">
              <a:buNone/>
            </a:pPr>
            <a:r>
              <a:rPr lang="ja-JP" altLang="en-US" sz="2400" dirty="0"/>
              <a:t>空き家と防災は切っても切れない関係にあり、</a:t>
            </a:r>
            <a:endParaRPr lang="en-US" altLang="ja-JP" sz="2400" dirty="0"/>
          </a:p>
          <a:p>
            <a:pPr marL="0" indent="0">
              <a:buNone/>
            </a:pPr>
            <a:r>
              <a:rPr kumimoji="1" lang="ja-JP" altLang="en-US" sz="2400" dirty="0"/>
              <a:t>地域の価値を維持・向上させるためには、</a:t>
            </a:r>
            <a:endParaRPr kumimoji="1" lang="en-US" altLang="ja-JP" sz="2400" dirty="0"/>
          </a:p>
          <a:p>
            <a:pPr marL="0" indent="0">
              <a:buNone/>
            </a:pPr>
            <a:r>
              <a:rPr lang="ja-JP" altLang="en-US" sz="2400" dirty="0"/>
              <a:t>空き家（特に放置空き家）をなくすことが重要です。</a:t>
            </a:r>
            <a:endParaRPr lang="en-US" altLang="ja-JP" sz="2400" dirty="0"/>
          </a:p>
        </p:txBody>
      </p:sp>
      <p:sp>
        <p:nvSpPr>
          <p:cNvPr id="4" name="スライド番号プレースホルダー 3">
            <a:extLst>
              <a:ext uri="{FF2B5EF4-FFF2-40B4-BE49-F238E27FC236}">
                <a16:creationId xmlns:a16="http://schemas.microsoft.com/office/drawing/2014/main" id="{7B6A6EFE-A437-2353-B13F-02A608D368B7}"/>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pic>
        <p:nvPicPr>
          <p:cNvPr id="6" name="図 5">
            <a:extLst>
              <a:ext uri="{FF2B5EF4-FFF2-40B4-BE49-F238E27FC236}">
                <a16:creationId xmlns:a16="http://schemas.microsoft.com/office/drawing/2014/main" id="{79739079-8A97-D078-9B93-E6A523FB8B5D}"/>
              </a:ext>
            </a:extLst>
          </p:cNvPr>
          <p:cNvPicPr>
            <a:picLocks noChangeAspect="1"/>
          </p:cNvPicPr>
          <p:nvPr/>
        </p:nvPicPr>
        <p:blipFill>
          <a:blip r:embed="rId2"/>
          <a:stretch>
            <a:fillRect/>
          </a:stretch>
        </p:blipFill>
        <p:spPr>
          <a:xfrm>
            <a:off x="133350" y="1628596"/>
            <a:ext cx="4241800" cy="2755900"/>
          </a:xfrm>
          <a:prstGeom prst="rect">
            <a:avLst/>
          </a:prstGeom>
        </p:spPr>
      </p:pic>
      <p:pic>
        <p:nvPicPr>
          <p:cNvPr id="9" name="図 8">
            <a:extLst>
              <a:ext uri="{FF2B5EF4-FFF2-40B4-BE49-F238E27FC236}">
                <a16:creationId xmlns:a16="http://schemas.microsoft.com/office/drawing/2014/main" id="{F808AD32-EB3E-ABA1-3AE2-D0CC7334929D}"/>
              </a:ext>
            </a:extLst>
          </p:cNvPr>
          <p:cNvPicPr>
            <a:picLocks noChangeAspect="1"/>
          </p:cNvPicPr>
          <p:nvPr/>
        </p:nvPicPr>
        <p:blipFill>
          <a:blip r:embed="rId3"/>
          <a:stretch>
            <a:fillRect/>
          </a:stretch>
        </p:blipFill>
        <p:spPr>
          <a:xfrm>
            <a:off x="4768852" y="1361896"/>
            <a:ext cx="4140200" cy="3289300"/>
          </a:xfrm>
          <a:prstGeom prst="rect">
            <a:avLst/>
          </a:prstGeom>
        </p:spPr>
      </p:pic>
    </p:spTree>
    <p:extLst>
      <p:ext uri="{BB962C8B-B14F-4D97-AF65-F5344CB8AC3E}">
        <p14:creationId xmlns:p14="http://schemas.microsoft.com/office/powerpoint/2010/main" val="2017570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3739F2-7EBF-13CE-E1BA-5EBEA5C9D24A}"/>
              </a:ext>
            </a:extLst>
          </p:cNvPr>
          <p:cNvSpPr>
            <a:spLocks noGrp="1"/>
          </p:cNvSpPr>
          <p:nvPr>
            <p:ph type="title"/>
          </p:nvPr>
        </p:nvSpPr>
        <p:spPr/>
        <p:txBody>
          <a:bodyPr/>
          <a:lstStyle/>
          <a:p>
            <a:r>
              <a:rPr kumimoji="1" lang="ja-JP" altLang="en-US"/>
              <a:t>空き家が引き起こす災害リスクについて</a:t>
            </a:r>
          </a:p>
        </p:txBody>
      </p:sp>
      <p:sp>
        <p:nvSpPr>
          <p:cNvPr id="3" name="コンテンツ プレースホルダー 2">
            <a:extLst>
              <a:ext uri="{FF2B5EF4-FFF2-40B4-BE49-F238E27FC236}">
                <a16:creationId xmlns:a16="http://schemas.microsoft.com/office/drawing/2014/main" id="{416EC241-ABE4-948F-7A04-D8402227BF5F}"/>
              </a:ext>
            </a:extLst>
          </p:cNvPr>
          <p:cNvSpPr>
            <a:spLocks noGrp="1"/>
          </p:cNvSpPr>
          <p:nvPr>
            <p:ph idx="1"/>
          </p:nvPr>
        </p:nvSpPr>
        <p:spPr/>
        <p:txBody>
          <a:bodyPr>
            <a:normAutofit fontScale="92500" lnSpcReduction="20000"/>
          </a:bodyPr>
          <a:lstStyle/>
          <a:p>
            <a:pPr marL="0" indent="0">
              <a:buNone/>
            </a:pPr>
            <a:r>
              <a:rPr kumimoji="1" lang="ja-JP" altLang="en-US"/>
              <a:t>・地震</a:t>
            </a:r>
            <a:endParaRPr kumimoji="1" lang="en-US" altLang="ja-JP" dirty="0"/>
          </a:p>
          <a:p>
            <a:pPr marL="0" indent="0">
              <a:buNone/>
            </a:pPr>
            <a:r>
              <a:rPr lang="ja-JP" altLang="en-US"/>
              <a:t>→耐震性の低い空き家の倒壊リスク増</a:t>
            </a:r>
            <a:endParaRPr lang="en-US" altLang="ja-JP" dirty="0"/>
          </a:p>
          <a:p>
            <a:pPr marL="0" indent="0">
              <a:buNone/>
            </a:pPr>
            <a:endParaRPr kumimoji="1" lang="en-US" altLang="ja-JP" dirty="0"/>
          </a:p>
          <a:p>
            <a:pPr marL="0" indent="0">
              <a:buNone/>
            </a:pPr>
            <a:r>
              <a:rPr lang="ja-JP" altLang="en-US"/>
              <a:t>・火災</a:t>
            </a:r>
            <a:endParaRPr lang="en-US" altLang="ja-JP" dirty="0"/>
          </a:p>
          <a:p>
            <a:pPr marL="0" indent="0">
              <a:buNone/>
            </a:pPr>
            <a:r>
              <a:rPr kumimoji="1" lang="ja-JP" altLang="en-US"/>
              <a:t>→不審火や放火の可能性増</a:t>
            </a:r>
            <a:endParaRPr kumimoji="1" lang="en-US" altLang="ja-JP" dirty="0"/>
          </a:p>
          <a:p>
            <a:pPr marL="0" indent="0">
              <a:buNone/>
            </a:pPr>
            <a:endParaRPr lang="en-US" altLang="ja-JP" dirty="0"/>
          </a:p>
          <a:p>
            <a:pPr marL="0" indent="0">
              <a:buNone/>
            </a:pPr>
            <a:r>
              <a:rPr kumimoji="1" lang="ja-JP" altLang="en-US"/>
              <a:t>・台風、豪雨</a:t>
            </a:r>
            <a:endParaRPr kumimoji="1" lang="en-US" altLang="ja-JP" dirty="0"/>
          </a:p>
          <a:p>
            <a:pPr marL="0" indent="0">
              <a:buNone/>
            </a:pPr>
            <a:r>
              <a:rPr lang="ja-JP" altLang="en-US"/>
              <a:t>→屋根材や外壁の飛散、浸水リスク増</a:t>
            </a:r>
            <a:endParaRPr lang="en-US" altLang="ja-JP" dirty="0"/>
          </a:p>
          <a:p>
            <a:pPr marL="0" indent="0">
              <a:buNone/>
            </a:pPr>
            <a:endParaRPr kumimoji="1" lang="en-US" altLang="ja-JP" dirty="0"/>
          </a:p>
          <a:p>
            <a:pPr marL="0" indent="0">
              <a:buNone/>
            </a:pPr>
            <a:r>
              <a:rPr lang="ja-JP" altLang="en-US"/>
              <a:t>・土砂災害</a:t>
            </a:r>
            <a:endParaRPr lang="en-US" altLang="ja-JP" dirty="0"/>
          </a:p>
          <a:p>
            <a:pPr marL="0" indent="0">
              <a:buNone/>
            </a:pPr>
            <a:r>
              <a:rPr kumimoji="1" lang="ja-JP" altLang="en-US"/>
              <a:t>→管理されていない空き家周辺の地盤の緩み</a:t>
            </a:r>
            <a:endParaRPr kumimoji="1" lang="en-US" altLang="ja-JP" dirty="0"/>
          </a:p>
          <a:p>
            <a:pPr marL="0" indent="0">
              <a:buNone/>
            </a:pPr>
            <a:r>
              <a:rPr lang="ja-JP" altLang="en-US"/>
              <a:t>など、自然災害による様々なリスクが向上します。</a:t>
            </a:r>
            <a:endParaRPr kumimoji="1" lang="ja-JP" altLang="en-US"/>
          </a:p>
        </p:txBody>
      </p:sp>
      <p:sp>
        <p:nvSpPr>
          <p:cNvPr id="4" name="スライド番号プレースホルダー 3">
            <a:extLst>
              <a:ext uri="{FF2B5EF4-FFF2-40B4-BE49-F238E27FC236}">
                <a16:creationId xmlns:a16="http://schemas.microsoft.com/office/drawing/2014/main" id="{346109F1-1B2A-7134-D61B-E9A1FF0DEA9B}"/>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3421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0B868F-EBD9-2103-5B48-40E10C9D6A5B}"/>
              </a:ext>
            </a:extLst>
          </p:cNvPr>
          <p:cNvSpPr>
            <a:spLocks noGrp="1"/>
          </p:cNvSpPr>
          <p:nvPr>
            <p:ph type="title"/>
          </p:nvPr>
        </p:nvSpPr>
        <p:spPr/>
        <p:txBody>
          <a:bodyPr/>
          <a:lstStyle/>
          <a:p>
            <a:r>
              <a:rPr kumimoji="1" lang="ja-JP" altLang="en-US"/>
              <a:t>空き家対策による防災強化</a:t>
            </a:r>
          </a:p>
        </p:txBody>
      </p:sp>
      <p:sp>
        <p:nvSpPr>
          <p:cNvPr id="3" name="コンテンツ プレースホルダー 2">
            <a:extLst>
              <a:ext uri="{FF2B5EF4-FFF2-40B4-BE49-F238E27FC236}">
                <a16:creationId xmlns:a16="http://schemas.microsoft.com/office/drawing/2014/main" id="{2A2DF7DD-696F-D8FF-3DB9-5AC8F6165A21}"/>
              </a:ext>
            </a:extLst>
          </p:cNvPr>
          <p:cNvSpPr>
            <a:spLocks noGrp="1"/>
          </p:cNvSpPr>
          <p:nvPr>
            <p:ph idx="1"/>
          </p:nvPr>
        </p:nvSpPr>
        <p:spPr/>
        <p:txBody>
          <a:bodyPr>
            <a:normAutofit/>
          </a:bodyPr>
          <a:lstStyle/>
          <a:p>
            <a:pPr marL="0" indent="0">
              <a:buNone/>
            </a:pPr>
            <a:r>
              <a:rPr kumimoji="1" lang="ja-JP" altLang="en-US" sz="2000"/>
              <a:t>空き家をしっかりと管理することで、防災強化につなげることが可能です。</a:t>
            </a:r>
            <a:endParaRPr kumimoji="1" lang="en-US" altLang="ja-JP" sz="2000" dirty="0"/>
          </a:p>
          <a:p>
            <a:pPr marL="0" indent="0">
              <a:buNone/>
            </a:pPr>
            <a:endParaRPr lang="en-US" altLang="ja-JP" sz="2000" dirty="0"/>
          </a:p>
          <a:p>
            <a:pPr marL="0" indent="0">
              <a:buNone/>
            </a:pPr>
            <a:r>
              <a:rPr kumimoji="1" lang="ja-JP" altLang="en-US" sz="2000"/>
              <a:t>例えば</a:t>
            </a:r>
            <a:r>
              <a:rPr lang="ja-JP" altLang="en-US" sz="2000"/>
              <a:t>、</a:t>
            </a:r>
            <a:endParaRPr lang="en-US" altLang="ja-JP" sz="2000" dirty="0"/>
          </a:p>
          <a:p>
            <a:pPr marL="0" indent="0">
              <a:buNone/>
            </a:pPr>
            <a:r>
              <a:rPr kumimoji="1" lang="ja-JP" altLang="en-US" sz="2000"/>
              <a:t>・空き家の適切な管理</a:t>
            </a:r>
            <a:r>
              <a:rPr lang="ja-JP" altLang="en-US" sz="2000"/>
              <a:t>（定期点検・修繕・除草）</a:t>
            </a:r>
            <a:endParaRPr lang="en-US" altLang="ja-JP" sz="2000" dirty="0"/>
          </a:p>
          <a:p>
            <a:pPr marL="0" indent="0">
              <a:buNone/>
            </a:pPr>
            <a:r>
              <a:rPr kumimoji="1" lang="ja-JP" altLang="en-US" sz="2000"/>
              <a:t>・行政や地域による対策（条例設置や修繕・撤去への支援）</a:t>
            </a:r>
            <a:endParaRPr kumimoji="1" lang="en-US" altLang="ja-JP" sz="2000" dirty="0"/>
          </a:p>
          <a:p>
            <a:pPr marL="0" indent="0">
              <a:buNone/>
            </a:pPr>
            <a:r>
              <a:rPr lang="ja-JP" altLang="en-US" sz="2000"/>
              <a:t>・近隣住民による見守り活動</a:t>
            </a:r>
            <a:endParaRPr lang="en-US" altLang="ja-JP" sz="2000" dirty="0"/>
          </a:p>
          <a:p>
            <a:pPr marL="0" indent="0">
              <a:buNone/>
            </a:pPr>
            <a:endParaRPr kumimoji="1" lang="en-US" altLang="ja-JP" sz="2000" dirty="0"/>
          </a:p>
          <a:p>
            <a:pPr marL="0" indent="0">
              <a:buNone/>
            </a:pPr>
            <a:r>
              <a:rPr lang="ja-JP" altLang="en-US" sz="2000"/>
              <a:t>→空き家を活用するだけでなく、管理・解体していくことも</a:t>
            </a:r>
            <a:endParaRPr lang="en-US" altLang="ja-JP" sz="2000" dirty="0"/>
          </a:p>
          <a:p>
            <a:pPr marL="0" indent="0">
              <a:buNone/>
            </a:pPr>
            <a:r>
              <a:rPr lang="ja-JP" altLang="en-US" sz="2000"/>
              <a:t>　地域の価値の維持・向上には必要な取り組みとなります！</a:t>
            </a:r>
            <a:endParaRPr lang="en-US" altLang="ja-JP" sz="2000" dirty="0"/>
          </a:p>
        </p:txBody>
      </p:sp>
      <p:sp>
        <p:nvSpPr>
          <p:cNvPr id="4" name="スライド番号プレースホルダー 3">
            <a:extLst>
              <a:ext uri="{FF2B5EF4-FFF2-40B4-BE49-F238E27FC236}">
                <a16:creationId xmlns:a16="http://schemas.microsoft.com/office/drawing/2014/main" id="{2008FDD9-939C-34FD-649F-3FE035C16C16}"/>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Tree>
    <p:extLst>
      <p:ext uri="{BB962C8B-B14F-4D97-AF65-F5344CB8AC3E}">
        <p14:creationId xmlns:p14="http://schemas.microsoft.com/office/powerpoint/2010/main" val="4105536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9A13060-812D-9ED1-768B-709E522E5883}"/>
              </a:ext>
            </a:extLst>
          </p:cNvPr>
          <p:cNvSpPr>
            <a:spLocks noGrp="1"/>
          </p:cNvSpPr>
          <p:nvPr>
            <p:ph type="title"/>
          </p:nvPr>
        </p:nvSpPr>
        <p:spPr/>
        <p:txBody>
          <a:bodyPr/>
          <a:lstStyle/>
          <a:p>
            <a:r>
              <a:rPr kumimoji="1" lang="ja-JP" altLang="en-US"/>
              <a:t>空き家を活用した防災の取組</a:t>
            </a:r>
          </a:p>
        </p:txBody>
      </p:sp>
      <p:sp>
        <p:nvSpPr>
          <p:cNvPr id="3" name="コンテンツ プレースホルダー 2">
            <a:extLst>
              <a:ext uri="{FF2B5EF4-FFF2-40B4-BE49-F238E27FC236}">
                <a16:creationId xmlns:a16="http://schemas.microsoft.com/office/drawing/2014/main" id="{E2354E0F-E9CF-55C6-CFE5-23E2053ED089}"/>
              </a:ext>
            </a:extLst>
          </p:cNvPr>
          <p:cNvSpPr>
            <a:spLocks noGrp="1"/>
          </p:cNvSpPr>
          <p:nvPr>
            <p:ph idx="1"/>
          </p:nvPr>
        </p:nvSpPr>
        <p:spPr/>
        <p:txBody>
          <a:bodyPr/>
          <a:lstStyle/>
          <a:p>
            <a:pPr marL="0" indent="0">
              <a:buNone/>
            </a:pPr>
            <a:r>
              <a:rPr kumimoji="1" lang="ja-JP" altLang="en-US" dirty="0"/>
              <a:t>・避難所、防災拠点化</a:t>
            </a:r>
            <a:endParaRPr kumimoji="1" lang="en-US" altLang="ja-JP" dirty="0"/>
          </a:p>
          <a:p>
            <a:pPr marL="0" indent="0">
              <a:buNone/>
            </a:pPr>
            <a:r>
              <a:rPr lang="ja-JP" altLang="en-US" dirty="0"/>
              <a:t>→活用できる空き家を地域の防災施設に。</a:t>
            </a:r>
            <a:endParaRPr lang="en-US" altLang="ja-JP" dirty="0"/>
          </a:p>
          <a:p>
            <a:pPr marL="0" indent="0">
              <a:buNone/>
            </a:pPr>
            <a:endParaRPr kumimoji="1" lang="en-US" altLang="ja-JP" dirty="0"/>
          </a:p>
          <a:p>
            <a:pPr marL="0" indent="0">
              <a:buNone/>
            </a:pPr>
            <a:r>
              <a:rPr lang="ja-JP" altLang="en-US" dirty="0"/>
              <a:t>・地域の防災倉庫としての活用</a:t>
            </a:r>
            <a:endParaRPr lang="en-US" altLang="ja-JP" dirty="0"/>
          </a:p>
          <a:p>
            <a:pPr marL="0" indent="0">
              <a:buNone/>
            </a:pPr>
            <a:endParaRPr lang="en-US" altLang="ja-JP" dirty="0"/>
          </a:p>
          <a:p>
            <a:pPr marL="0" indent="0">
              <a:buNone/>
            </a:pPr>
            <a:r>
              <a:rPr kumimoji="1" lang="ja-JP" altLang="en-US" dirty="0"/>
              <a:t>など、放置されている空き家を防災に必要んな施設として生まれ変わらせられる可能性も。</a:t>
            </a:r>
            <a:endParaRPr kumimoji="1" lang="en-US" altLang="ja-JP" dirty="0"/>
          </a:p>
          <a:p>
            <a:pPr marL="0" indent="0">
              <a:buNone/>
            </a:pPr>
            <a:endParaRPr lang="en-US" altLang="ja-JP" dirty="0"/>
          </a:p>
          <a:p>
            <a:pPr marL="0" indent="0">
              <a:buNone/>
            </a:pPr>
            <a:r>
              <a:rPr kumimoji="1" lang="ja-JP" altLang="en-US" dirty="0">
                <a:solidFill>
                  <a:srgbClr val="FF0000"/>
                </a:solidFill>
              </a:rPr>
              <a:t>→自治体に空き家の活用案として提案も。</a:t>
            </a:r>
            <a:endParaRPr kumimoji="1" lang="en-US" altLang="ja-JP" dirty="0">
              <a:solidFill>
                <a:srgbClr val="FF0000"/>
              </a:solidFill>
            </a:endParaRPr>
          </a:p>
        </p:txBody>
      </p:sp>
      <p:sp>
        <p:nvSpPr>
          <p:cNvPr id="4" name="スライド番号プレースホルダー 3">
            <a:extLst>
              <a:ext uri="{FF2B5EF4-FFF2-40B4-BE49-F238E27FC236}">
                <a16:creationId xmlns:a16="http://schemas.microsoft.com/office/drawing/2014/main" id="{A6EECEC0-E492-8070-E5F1-C6E3C4309DD6}"/>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Tree>
    <p:extLst>
      <p:ext uri="{BB962C8B-B14F-4D97-AF65-F5344CB8AC3E}">
        <p14:creationId xmlns:p14="http://schemas.microsoft.com/office/powerpoint/2010/main" val="19601063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8DC859-A320-771A-BC45-4F1AEED8A0D1}"/>
              </a:ext>
            </a:extLst>
          </p:cNvPr>
          <p:cNvSpPr>
            <a:spLocks noGrp="1"/>
          </p:cNvSpPr>
          <p:nvPr>
            <p:ph type="title"/>
          </p:nvPr>
        </p:nvSpPr>
        <p:spPr/>
        <p:txBody>
          <a:bodyPr/>
          <a:lstStyle/>
          <a:p>
            <a:r>
              <a:rPr kumimoji="1" lang="ja-JP" altLang="en-US"/>
              <a:t>防災に向けての国の動き</a:t>
            </a:r>
          </a:p>
        </p:txBody>
      </p:sp>
      <p:sp>
        <p:nvSpPr>
          <p:cNvPr id="3" name="コンテンツ プレースホルダー 2">
            <a:extLst>
              <a:ext uri="{FF2B5EF4-FFF2-40B4-BE49-F238E27FC236}">
                <a16:creationId xmlns:a16="http://schemas.microsoft.com/office/drawing/2014/main" id="{383B53BE-48E8-0156-6619-1FAC0C1F4730}"/>
              </a:ext>
            </a:extLst>
          </p:cNvPr>
          <p:cNvSpPr>
            <a:spLocks noGrp="1"/>
          </p:cNvSpPr>
          <p:nvPr>
            <p:ph idx="1"/>
          </p:nvPr>
        </p:nvSpPr>
        <p:spPr/>
        <p:txBody>
          <a:bodyPr/>
          <a:lstStyle/>
          <a:p>
            <a:pPr marL="0" indent="0">
              <a:buNone/>
            </a:pPr>
            <a:r>
              <a:rPr kumimoji="1" lang="ja-JP" altLang="en-US"/>
              <a:t>石破総理は今後差し迫る巨大災害に対し、政府として強化すべき防災施策の方向性と、そのために必要な組織体制の在り方等について、外部有識者から意見を聴取するため、防災庁設置準備アドバイザー会議を開催しています。</a:t>
            </a:r>
            <a:endParaRPr kumimoji="1" lang="en-US" altLang="ja-JP" dirty="0"/>
          </a:p>
          <a:p>
            <a:pPr marL="0" indent="0">
              <a:buNone/>
            </a:pPr>
            <a:endParaRPr lang="en-US" altLang="ja-JP" dirty="0"/>
          </a:p>
          <a:p>
            <a:pPr marL="0" indent="0">
              <a:buNone/>
            </a:pPr>
            <a:r>
              <a:rPr kumimoji="1" lang="ja-JP" altLang="en-US"/>
              <a:t>ますます国の防災に対する取り組みが活発化しており</a:t>
            </a:r>
            <a:r>
              <a:rPr lang="ja-JP" altLang="en-US"/>
              <a:t>、空き家を防災に活用できる可能性も比例して向上してきました。</a:t>
            </a:r>
            <a:endParaRPr kumimoji="1" lang="en-US" altLang="ja-JP" dirty="0"/>
          </a:p>
        </p:txBody>
      </p:sp>
      <p:sp>
        <p:nvSpPr>
          <p:cNvPr id="4" name="スライド番号プレースホルダー 3">
            <a:extLst>
              <a:ext uri="{FF2B5EF4-FFF2-40B4-BE49-F238E27FC236}">
                <a16:creationId xmlns:a16="http://schemas.microsoft.com/office/drawing/2014/main" id="{037FBEB9-3258-9197-7465-77187770FF44}"/>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2977253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8802EE-ED80-A138-CDE7-E35DE2FBFE54}"/>
              </a:ext>
            </a:extLst>
          </p:cNvPr>
          <p:cNvSpPr>
            <a:spLocks noGrp="1"/>
          </p:cNvSpPr>
          <p:nvPr>
            <p:ph type="title"/>
          </p:nvPr>
        </p:nvSpPr>
        <p:spPr/>
        <p:txBody>
          <a:bodyPr/>
          <a:lstStyle/>
          <a:p>
            <a:r>
              <a:rPr kumimoji="1" lang="ja-JP" altLang="en-US"/>
              <a:t>防災に向けての国の動き</a:t>
            </a:r>
          </a:p>
        </p:txBody>
      </p:sp>
      <p:sp>
        <p:nvSpPr>
          <p:cNvPr id="3" name="コンテンツ プレースホルダー 2">
            <a:extLst>
              <a:ext uri="{FF2B5EF4-FFF2-40B4-BE49-F238E27FC236}">
                <a16:creationId xmlns:a16="http://schemas.microsoft.com/office/drawing/2014/main" id="{5BF144EB-2E1A-8915-839C-43E88C8A8677}"/>
              </a:ext>
            </a:extLst>
          </p:cNvPr>
          <p:cNvSpPr>
            <a:spLocks noGrp="1"/>
          </p:cNvSpPr>
          <p:nvPr>
            <p:ph idx="1"/>
          </p:nvPr>
        </p:nvSpPr>
        <p:spPr/>
        <p:txBody>
          <a:bodyPr>
            <a:normAutofit fontScale="92500" lnSpcReduction="10000"/>
          </a:bodyPr>
          <a:lstStyle/>
          <a:p>
            <a:pPr marL="0" indent="0">
              <a:buNone/>
            </a:pPr>
            <a:r>
              <a:rPr kumimoji="1" lang="ja-JP" altLang="en-US"/>
              <a:t>空き家を活用した二地域居住が進むことで、　</a:t>
            </a:r>
            <a:r>
              <a:rPr lang="ja-JP" altLang="en-US"/>
              <a:t>災害時に避難住宅として、二次住宅が活用される可能性も今後、考えられます。</a:t>
            </a: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endParaRPr lang="en-US" altLang="ja-JP" dirty="0"/>
          </a:p>
          <a:p>
            <a:pPr marL="0" indent="0">
              <a:buNone/>
            </a:pPr>
            <a:r>
              <a:rPr lang="ja-JP" altLang="en-US"/>
              <a:t>仮設住宅にかかる費用は解体まで含めると</a:t>
            </a:r>
            <a:r>
              <a:rPr lang="en-US" altLang="ja-JP" dirty="0"/>
              <a:t>1</a:t>
            </a:r>
            <a:r>
              <a:rPr lang="ja-JP" altLang="en-US"/>
              <a:t>棟</a:t>
            </a:r>
            <a:r>
              <a:rPr lang="en-US" altLang="ja-JP" dirty="0"/>
              <a:t>800</a:t>
            </a:r>
            <a:r>
              <a:rPr lang="ja-JP" altLang="en-US"/>
              <a:t>万円程度に昇るとされています。</a:t>
            </a:r>
            <a:endParaRPr lang="en-US" altLang="ja-JP" dirty="0"/>
          </a:p>
          <a:p>
            <a:pPr marL="0" indent="0">
              <a:buNone/>
            </a:pPr>
            <a:endParaRPr kumimoji="1" lang="en-US" altLang="ja-JP" dirty="0"/>
          </a:p>
          <a:p>
            <a:pPr marL="0" indent="0">
              <a:buNone/>
            </a:pPr>
            <a:endParaRPr kumimoji="1" lang="ja-JP" altLang="en-US"/>
          </a:p>
        </p:txBody>
      </p:sp>
      <p:sp>
        <p:nvSpPr>
          <p:cNvPr id="4" name="スライド番号プレースホルダー 3">
            <a:extLst>
              <a:ext uri="{FF2B5EF4-FFF2-40B4-BE49-F238E27FC236}">
                <a16:creationId xmlns:a16="http://schemas.microsoft.com/office/drawing/2014/main" id="{BF7DDC64-FD19-0BB3-1329-A795D9739910}"/>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pic>
        <p:nvPicPr>
          <p:cNvPr id="5" name="図 4">
            <a:extLst>
              <a:ext uri="{FF2B5EF4-FFF2-40B4-BE49-F238E27FC236}">
                <a16:creationId xmlns:a16="http://schemas.microsoft.com/office/drawing/2014/main" id="{E01A1051-3C38-843D-B15D-38B3F7A155C0}"/>
              </a:ext>
            </a:extLst>
          </p:cNvPr>
          <p:cNvPicPr>
            <a:picLocks noChangeAspect="1"/>
          </p:cNvPicPr>
          <p:nvPr/>
        </p:nvPicPr>
        <p:blipFill>
          <a:blip r:embed="rId2"/>
          <a:stretch>
            <a:fillRect/>
          </a:stretch>
        </p:blipFill>
        <p:spPr>
          <a:xfrm>
            <a:off x="2124909" y="1861138"/>
            <a:ext cx="4858821" cy="3047057"/>
          </a:xfrm>
          <a:prstGeom prst="rect">
            <a:avLst/>
          </a:prstGeom>
        </p:spPr>
      </p:pic>
    </p:spTree>
    <p:extLst>
      <p:ext uri="{BB962C8B-B14F-4D97-AF65-F5344CB8AC3E}">
        <p14:creationId xmlns:p14="http://schemas.microsoft.com/office/powerpoint/2010/main" val="373202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AC73CD-56BE-8484-79FA-5A00B2788B44}"/>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10C128CF-9A3C-50AB-C724-BAEECD003C49}"/>
              </a:ext>
            </a:extLst>
          </p:cNvPr>
          <p:cNvPicPr>
            <a:picLocks noGrp="1" noChangeAspect="1"/>
          </p:cNvPicPr>
          <p:nvPr>
            <p:ph idx="1"/>
          </p:nvPr>
        </p:nvPicPr>
        <p:blipFill>
          <a:blip r:embed="rId2"/>
          <a:stretch>
            <a:fillRect/>
          </a:stretch>
        </p:blipFill>
        <p:spPr>
          <a:xfrm>
            <a:off x="1384514" y="2588632"/>
            <a:ext cx="6374971" cy="2639636"/>
          </a:xfrm>
        </p:spPr>
      </p:pic>
      <p:sp>
        <p:nvSpPr>
          <p:cNvPr id="4" name="スライド番号プレースホルダー 3">
            <a:extLst>
              <a:ext uri="{FF2B5EF4-FFF2-40B4-BE49-F238E27FC236}">
                <a16:creationId xmlns:a16="http://schemas.microsoft.com/office/drawing/2014/main" id="{1E8FC1A2-7532-9612-E026-A508D72BBEF9}"/>
              </a:ext>
            </a:extLst>
          </p:cNvPr>
          <p:cNvSpPr>
            <a:spLocks noGrp="1"/>
          </p:cNvSpPr>
          <p:nvPr>
            <p:ph type="sldNum" sz="quarter" idx="4"/>
          </p:nvPr>
        </p:nvSpPr>
        <p:spPr>
          <a:xfrm>
            <a:off x="6994748" y="6344921"/>
            <a:ext cx="2057400" cy="365125"/>
          </a:xfrm>
        </p:spPr>
        <p:txBody>
          <a:bodyPr/>
          <a:lstStyle/>
          <a:p>
            <a:fld id="{3B436069-AED8-6F41-96C9-27086F582EDC}" type="slidenum">
              <a:rPr kumimoji="1" lang="ja-JP" altLang="en-US" smtClean="0"/>
              <a:t>9</a:t>
            </a:fld>
            <a:endParaRPr kumimoji="1" lang="ja-JP" altLang="en-US"/>
          </a:p>
        </p:txBody>
      </p:sp>
      <p:pic>
        <p:nvPicPr>
          <p:cNvPr id="8" name="図 7">
            <a:extLst>
              <a:ext uri="{FF2B5EF4-FFF2-40B4-BE49-F238E27FC236}">
                <a16:creationId xmlns:a16="http://schemas.microsoft.com/office/drawing/2014/main" id="{BA9AAB98-F8A0-3135-FD4A-2C8B427FF62D}"/>
              </a:ext>
            </a:extLst>
          </p:cNvPr>
          <p:cNvPicPr>
            <a:picLocks noChangeAspect="1"/>
          </p:cNvPicPr>
          <p:nvPr/>
        </p:nvPicPr>
        <p:blipFill>
          <a:blip r:embed="rId3"/>
          <a:stretch>
            <a:fillRect/>
          </a:stretch>
        </p:blipFill>
        <p:spPr>
          <a:xfrm>
            <a:off x="1384515" y="5228268"/>
            <a:ext cx="6374971" cy="838812"/>
          </a:xfrm>
          <a:prstGeom prst="rect">
            <a:avLst/>
          </a:prstGeom>
        </p:spPr>
      </p:pic>
      <p:sp>
        <p:nvSpPr>
          <p:cNvPr id="10" name="コンテンツ プレースホルダー 2">
            <a:extLst>
              <a:ext uri="{FF2B5EF4-FFF2-40B4-BE49-F238E27FC236}">
                <a16:creationId xmlns:a16="http://schemas.microsoft.com/office/drawing/2014/main" id="{B5C3ED43-6A61-E455-C32B-0EE58260269B}"/>
              </a:ext>
            </a:extLst>
          </p:cNvPr>
          <p:cNvSpPr txBox="1">
            <a:spLocks/>
          </p:cNvSpPr>
          <p:nvPr/>
        </p:nvSpPr>
        <p:spPr>
          <a:xfrm>
            <a:off x="628650" y="791154"/>
            <a:ext cx="7886700" cy="51870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ゴシック" panose="020B0609070205080204" pitchFamily="49" charset="-128"/>
                <a:ea typeface="ＭＳ ゴシック" panose="020B0609070205080204" pitchFamily="49"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ゴシック" panose="020B0609070205080204" pitchFamily="49" charset="-128"/>
                <a:ea typeface="ＭＳ ゴシック" panose="020B0609070205080204" pitchFamily="49"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ゴシック" panose="020B0609070205080204" pitchFamily="49" charset="-128"/>
                <a:ea typeface="ＭＳ ゴシック" panose="020B0609070205080204" pitchFamily="49"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ゴシック" panose="020B0609070205080204" pitchFamily="49" charset="-128"/>
                <a:ea typeface="ＭＳ ゴシック" panose="020B0609070205080204" pitchFamily="49"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2400"/>
              <a:t>寒冷地だと、仮設住宅の</a:t>
            </a:r>
            <a:r>
              <a:rPr lang="en-US" altLang="ja-JP" sz="2400" dirty="0"/>
              <a:t>1</a:t>
            </a:r>
            <a:r>
              <a:rPr lang="ja-JP" altLang="en-US" sz="2400"/>
              <a:t>戸あたりの費用は</a:t>
            </a:r>
            <a:r>
              <a:rPr lang="en-US" altLang="ja-JP" sz="2400" dirty="0"/>
              <a:t>1,200</a:t>
            </a:r>
            <a:r>
              <a:rPr lang="ja-JP" altLang="en-US" sz="2400"/>
              <a:t>万円を超えることも。</a:t>
            </a:r>
            <a:endParaRPr lang="en-US" altLang="ja-JP" sz="2400" dirty="0"/>
          </a:p>
          <a:p>
            <a:pPr marL="0" indent="0">
              <a:buFont typeface="Arial" panose="020B0604020202020204" pitchFamily="34" charset="0"/>
              <a:buNone/>
            </a:pPr>
            <a:r>
              <a:rPr lang="ja-JP" altLang="en-US" sz="2400"/>
              <a:t>加えて災害救助法上、プレハブ仮説の使用期限は</a:t>
            </a:r>
            <a:r>
              <a:rPr lang="en-US" altLang="ja-JP" sz="2400" dirty="0"/>
              <a:t>2</a:t>
            </a:r>
            <a:r>
              <a:rPr lang="ja-JP" altLang="en-US" sz="2400"/>
              <a:t>年間。</a:t>
            </a:r>
            <a:endParaRPr lang="en-US" altLang="ja-JP" sz="2400" dirty="0"/>
          </a:p>
          <a:p>
            <a:pPr marL="0" indent="0">
              <a:buFont typeface="Arial" panose="020B0604020202020204" pitchFamily="34" charset="0"/>
              <a:buNone/>
            </a:pPr>
            <a:r>
              <a:rPr lang="ja-JP" altLang="en-US" sz="2400"/>
              <a:t>我々が目指す、循環型建築社会とは真逆のことに。</a:t>
            </a:r>
            <a:endParaRPr lang="en-US" altLang="ja-JP" sz="2400" dirty="0"/>
          </a:p>
        </p:txBody>
      </p:sp>
    </p:spTree>
    <p:extLst>
      <p:ext uri="{BB962C8B-B14F-4D97-AF65-F5344CB8AC3E}">
        <p14:creationId xmlns:p14="http://schemas.microsoft.com/office/powerpoint/2010/main" val="4049492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9D0E2D-A86E-71D9-ED01-F08A10395D7F}"/>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28046FE6-E1ED-FE29-062A-5005DC0F30AF}"/>
              </a:ext>
            </a:extLst>
          </p:cNvPr>
          <p:cNvSpPr>
            <a:spLocks noGrp="1"/>
          </p:cNvSpPr>
          <p:nvPr>
            <p:ph idx="1"/>
          </p:nvPr>
        </p:nvSpPr>
        <p:spPr>
          <a:xfrm>
            <a:off x="628650" y="2039844"/>
            <a:ext cx="7886700" cy="2778311"/>
          </a:xfrm>
        </p:spPr>
        <p:txBody>
          <a:bodyPr/>
          <a:lstStyle/>
          <a:p>
            <a:pPr marL="0" indent="0" algn="ctr">
              <a:buNone/>
            </a:pPr>
            <a:r>
              <a:rPr kumimoji="1" lang="ja-JP" altLang="en-US"/>
              <a:t>自然災害が多い日本で</a:t>
            </a:r>
            <a:r>
              <a:rPr kumimoji="1" lang="en-US" altLang="ja-JP" dirty="0"/>
              <a:t>【</a:t>
            </a:r>
            <a:r>
              <a:rPr kumimoji="1" lang="ja-JP" altLang="en-US"/>
              <a:t>空き家</a:t>
            </a:r>
            <a:r>
              <a:rPr kumimoji="1" lang="en-US" altLang="ja-JP" dirty="0"/>
              <a:t>】</a:t>
            </a:r>
            <a:r>
              <a:rPr kumimoji="1" lang="ja-JP" altLang="en-US"/>
              <a:t>が</a:t>
            </a:r>
            <a:r>
              <a:rPr kumimoji="1" lang="en-US" altLang="ja-JP" dirty="0"/>
              <a:t>【</a:t>
            </a:r>
            <a:r>
              <a:rPr kumimoji="1" lang="ja-JP" altLang="en-US"/>
              <a:t>防災</a:t>
            </a:r>
            <a:r>
              <a:rPr kumimoji="1" lang="en-US" altLang="ja-JP" dirty="0"/>
              <a:t>】</a:t>
            </a:r>
            <a:r>
              <a:rPr kumimoji="1" lang="ja-JP" altLang="en-US"/>
              <a:t>に活用できるかもしれない。</a:t>
            </a:r>
            <a:endParaRPr kumimoji="1" lang="en-US" altLang="ja-JP" dirty="0"/>
          </a:p>
          <a:p>
            <a:pPr marL="0" indent="0" algn="ctr">
              <a:buNone/>
            </a:pPr>
            <a:endParaRPr lang="en-US" altLang="ja-JP" dirty="0"/>
          </a:p>
          <a:p>
            <a:pPr marL="0" indent="0" algn="ctr">
              <a:buNone/>
            </a:pPr>
            <a:r>
              <a:rPr kumimoji="1" lang="ja-JP" altLang="en-US"/>
              <a:t>そんな視点を新たにお持ちいただくことで、</a:t>
            </a:r>
            <a:endParaRPr kumimoji="1" lang="en-US" altLang="ja-JP" dirty="0"/>
          </a:p>
          <a:p>
            <a:pPr marL="0" indent="0" algn="ctr">
              <a:buNone/>
            </a:pPr>
            <a:r>
              <a:rPr lang="ja-JP" altLang="en-US"/>
              <a:t>自治体への提案・空き家の活用に向けての視野が広がっていくことになります。</a:t>
            </a:r>
            <a:endParaRPr lang="en-US" altLang="ja-JP" dirty="0"/>
          </a:p>
        </p:txBody>
      </p:sp>
      <p:sp>
        <p:nvSpPr>
          <p:cNvPr id="4" name="スライド番号プレースホルダー 3">
            <a:extLst>
              <a:ext uri="{FF2B5EF4-FFF2-40B4-BE49-F238E27FC236}">
                <a16:creationId xmlns:a16="http://schemas.microsoft.com/office/drawing/2014/main" id="{02D7E064-7ED0-761E-20EE-68FCB383C8C9}"/>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Tree>
    <p:extLst>
      <p:ext uri="{BB962C8B-B14F-4D97-AF65-F5344CB8AC3E}">
        <p14:creationId xmlns:p14="http://schemas.microsoft.com/office/powerpoint/2010/main" val="105309072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4924</TotalTime>
  <Words>593</Words>
  <Application>Microsoft Office PowerPoint</Application>
  <PresentationFormat>画面に合わせる (4:3)</PresentationFormat>
  <Paragraphs>79</Paragraphs>
  <Slides>10</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10</vt:i4>
      </vt:variant>
    </vt:vector>
  </HeadingPairs>
  <TitlesOfParts>
    <vt:vector size="16" baseType="lpstr">
      <vt:lpstr>ＭＳ ゴシック</vt:lpstr>
      <vt:lpstr>游ゴシック</vt:lpstr>
      <vt:lpstr>Arial</vt:lpstr>
      <vt:lpstr>Calibri</vt:lpstr>
      <vt:lpstr>Calibri Light</vt:lpstr>
      <vt:lpstr>Office テーマ</vt:lpstr>
      <vt:lpstr> 一般社団法人 全国空き家アドバイザー協議会　　　○○県○○支部  令和７年３月度例会 学習プログラム用 （過去の例会資料も参考にしてください）</vt:lpstr>
      <vt:lpstr>PowerPoint プレゼンテーション</vt:lpstr>
      <vt:lpstr>空き家と防災の関係性</vt:lpstr>
      <vt:lpstr>空き家が引き起こす災害リスクについて</vt:lpstr>
      <vt:lpstr>空き家対策による防災強化</vt:lpstr>
      <vt:lpstr>空き家を活用した防災の取組</vt:lpstr>
      <vt:lpstr>防災に向けての国の動き</vt:lpstr>
      <vt:lpstr>防災に向けての国の動き</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事務局 住まい教育推進協会</cp:lastModifiedBy>
  <cp:revision>60</cp:revision>
  <dcterms:created xsi:type="dcterms:W3CDTF">2021-02-04T05:15:42Z</dcterms:created>
  <dcterms:modified xsi:type="dcterms:W3CDTF">2025-02-28T07:00:33Z</dcterms:modified>
</cp:coreProperties>
</file>