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75" r:id="rId3"/>
    <p:sldId id="1876" r:id="rId4"/>
    <p:sldId id="1877" r:id="rId5"/>
    <p:sldId id="1878" r:id="rId6"/>
    <p:sldId id="1879" r:id="rId7"/>
    <p:sldId id="1880" r:id="rId8"/>
    <p:sldId id="1881" r:id="rId9"/>
    <p:sldId id="1882" r:id="rId10"/>
    <p:sldId id="1883" r:id="rId11"/>
    <p:sldId id="188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33"/>
    <p:restoredTop sz="95340"/>
  </p:normalViewPr>
  <p:slideViewPr>
    <p:cSldViewPr snapToGrid="0" snapToObjects="1">
      <p:cViewPr varScale="1">
        <p:scale>
          <a:sx n="116" d="100"/>
          <a:sy n="116" d="100"/>
        </p:scale>
        <p:origin x="184"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2025/3/31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2025/3/31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city.sagamihara.kanagawa.jp/_res/projects/default_project/_page_/001/007/962/kijun_2024.pdf" TargetMode="External"/><Relationship Id="rId7" Type="http://schemas.openxmlformats.org/officeDocument/2006/relationships/image" Target="../media/image12.png"/><Relationship Id="rId2" Type="http://schemas.openxmlformats.org/officeDocument/2006/relationships/hyperlink" Target="https://www.mlit.go.jp/jutakukentiku/house/content/001712338.pdf"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town.yubetsu.lg.jp/common/img/content/content_20240620_180248.pdf" TargetMode="External"/><Relationship Id="rId4" Type="http://schemas.openxmlformats.org/officeDocument/2006/relationships/hyperlink" Target="https://www.city.fukuchiyama.lg.jp/uploaded/attachment/44800.pdf" TargetMode="External"/><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令和７年４月度例会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管理不全空き家の判断基準</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CA5D41-9AD6-40C3-93BA-772EA9DAB74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CEE807A-32B4-0736-564E-CD44BFBE6E46}"/>
              </a:ext>
            </a:extLst>
          </p:cNvPr>
          <p:cNvSpPr>
            <a:spLocks noGrp="1"/>
          </p:cNvSpPr>
          <p:nvPr>
            <p:ph idx="1"/>
          </p:nvPr>
        </p:nvSpPr>
        <p:spPr/>
        <p:txBody>
          <a:bodyPr/>
          <a:lstStyle/>
          <a:p>
            <a:pPr marL="0" indent="0">
              <a:buNone/>
            </a:pPr>
            <a:r>
              <a:rPr kumimoji="1" lang="en-US" altLang="ja-JP" dirty="0"/>
              <a:t>2023</a:t>
            </a:r>
            <a:r>
              <a:rPr kumimoji="1" lang="ja-JP" altLang="en-US"/>
              <a:t>年</a:t>
            </a:r>
            <a:r>
              <a:rPr kumimoji="1" lang="en-US" altLang="ja-JP" dirty="0"/>
              <a:t>12</a:t>
            </a:r>
            <a:r>
              <a:rPr kumimoji="1" lang="ja-JP" altLang="en-US"/>
              <a:t>月より改正空家等対策に関する特別措置法が施行されました。</a:t>
            </a:r>
            <a:endParaRPr kumimoji="1" lang="en-US" altLang="ja-JP" dirty="0"/>
          </a:p>
          <a:p>
            <a:pPr marL="0" indent="0">
              <a:buNone/>
            </a:pPr>
            <a:endParaRPr lang="en-US" altLang="ja-JP" dirty="0"/>
          </a:p>
          <a:p>
            <a:pPr marL="0" indent="0">
              <a:buNone/>
            </a:pPr>
            <a:r>
              <a:rPr kumimoji="1" lang="ja-JP" altLang="en-US"/>
              <a:t>国は空き家の</a:t>
            </a:r>
            <a:endParaRPr kumimoji="1" lang="en-US" altLang="ja-JP" dirty="0"/>
          </a:p>
          <a:p>
            <a:pPr marL="0" indent="0">
              <a:buNone/>
            </a:pPr>
            <a:r>
              <a:rPr kumimoji="1" lang="ja-JP" altLang="en-US"/>
              <a:t>「活用拡大」「</a:t>
            </a:r>
            <a:r>
              <a:rPr lang="ja-JP" altLang="en-US"/>
              <a:t>管理の確保</a:t>
            </a:r>
            <a:r>
              <a:rPr kumimoji="1" lang="ja-JP" altLang="en-US"/>
              <a:t>」「除去促進」</a:t>
            </a:r>
            <a:endParaRPr kumimoji="1" lang="en-US" altLang="ja-JP" dirty="0"/>
          </a:p>
          <a:p>
            <a:pPr marL="0" indent="0">
              <a:buNone/>
            </a:pPr>
            <a:r>
              <a:rPr kumimoji="1" lang="ja-JP" altLang="en-US"/>
              <a:t>を柱としています。</a:t>
            </a:r>
            <a:endParaRPr kumimoji="1" lang="en-US" altLang="ja-JP" dirty="0"/>
          </a:p>
          <a:p>
            <a:pPr marL="0" indent="0">
              <a:buNone/>
            </a:pPr>
            <a:endParaRPr lang="en-US" altLang="ja-JP" dirty="0"/>
          </a:p>
          <a:p>
            <a:pPr marL="0" indent="0">
              <a:buNone/>
            </a:pPr>
            <a:r>
              <a:rPr kumimoji="1" lang="ja-JP" altLang="en-US"/>
              <a:t>空き家所有者の管理義務をさらに強めるため、</a:t>
            </a:r>
            <a:endParaRPr kumimoji="1" lang="en-US" altLang="ja-JP" dirty="0"/>
          </a:p>
          <a:p>
            <a:pPr marL="0" indent="0">
              <a:buNone/>
            </a:pPr>
            <a:r>
              <a:rPr lang="ja-JP" altLang="en-US">
                <a:solidFill>
                  <a:srgbClr val="FF0000"/>
                </a:solidFill>
              </a:rPr>
              <a:t>「管理不全空家」</a:t>
            </a:r>
            <a:r>
              <a:rPr lang="ja-JP" altLang="en-US"/>
              <a:t>制度を創設し、空き家の管理がより確実に行われるよう取組を開始しました。</a:t>
            </a:r>
            <a:endParaRPr kumimoji="1" lang="ja-JP" altLang="en-US"/>
          </a:p>
        </p:txBody>
      </p:sp>
      <p:sp>
        <p:nvSpPr>
          <p:cNvPr id="4" name="スライド番号プレースホルダー 3">
            <a:extLst>
              <a:ext uri="{FF2B5EF4-FFF2-40B4-BE49-F238E27FC236}">
                <a16:creationId xmlns:a16="http://schemas.microsoft.com/office/drawing/2014/main" id="{8E6FFD30-FE09-7D6B-075D-4488FAF3B797}"/>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1456157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25AF30-8B54-C961-713A-1EC762507F22}"/>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85BE2EF2-94F2-FA20-AC64-9148FDC9A340}"/>
              </a:ext>
            </a:extLst>
          </p:cNvPr>
          <p:cNvPicPr>
            <a:picLocks noGrp="1" noChangeAspect="1"/>
          </p:cNvPicPr>
          <p:nvPr>
            <p:ph idx="1"/>
          </p:nvPr>
        </p:nvPicPr>
        <p:blipFill>
          <a:blip r:embed="rId2"/>
          <a:stretch>
            <a:fillRect/>
          </a:stretch>
        </p:blipFill>
        <p:spPr>
          <a:xfrm>
            <a:off x="627678" y="736416"/>
            <a:ext cx="7888644" cy="5461369"/>
          </a:xfrm>
        </p:spPr>
      </p:pic>
      <p:sp>
        <p:nvSpPr>
          <p:cNvPr id="4" name="スライド番号プレースホルダー 3">
            <a:extLst>
              <a:ext uri="{FF2B5EF4-FFF2-40B4-BE49-F238E27FC236}">
                <a16:creationId xmlns:a16="http://schemas.microsoft.com/office/drawing/2014/main" id="{2E4C4BB8-27BE-D4F0-AA05-795447FCFF7B}"/>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1847637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AC4267-E017-213C-A02B-98562AB1E3AF}"/>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AC6847C4-02BF-277F-F7A7-A266FCCBD58F}"/>
              </a:ext>
            </a:extLst>
          </p:cNvPr>
          <p:cNvPicPr>
            <a:picLocks noGrp="1" noChangeAspect="1"/>
          </p:cNvPicPr>
          <p:nvPr>
            <p:ph idx="1"/>
          </p:nvPr>
        </p:nvPicPr>
        <p:blipFill>
          <a:blip r:embed="rId2"/>
          <a:stretch>
            <a:fillRect/>
          </a:stretch>
        </p:blipFill>
        <p:spPr>
          <a:xfrm>
            <a:off x="432153" y="801208"/>
            <a:ext cx="8287956" cy="5737816"/>
          </a:xfrm>
        </p:spPr>
      </p:pic>
      <p:sp>
        <p:nvSpPr>
          <p:cNvPr id="4" name="スライド番号プレースホルダー 3">
            <a:extLst>
              <a:ext uri="{FF2B5EF4-FFF2-40B4-BE49-F238E27FC236}">
                <a16:creationId xmlns:a16="http://schemas.microsoft.com/office/drawing/2014/main" id="{C186238F-C45C-007D-0396-3F602BAA1CA8}"/>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422970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62E9AA-CE86-1EB4-8B56-DDD416E969AE}"/>
              </a:ext>
            </a:extLst>
          </p:cNvPr>
          <p:cNvSpPr>
            <a:spLocks noGrp="1"/>
          </p:cNvSpPr>
          <p:nvPr>
            <p:ph type="title"/>
          </p:nvPr>
        </p:nvSpPr>
        <p:spPr/>
        <p:txBody>
          <a:bodyPr/>
          <a:lstStyle/>
          <a:p>
            <a:r>
              <a:rPr kumimoji="1" lang="ja-JP" altLang="en-US"/>
              <a:t>管理不全空家とは</a:t>
            </a:r>
          </a:p>
        </p:txBody>
      </p:sp>
      <p:sp>
        <p:nvSpPr>
          <p:cNvPr id="3" name="コンテンツ プレースホルダー 2">
            <a:extLst>
              <a:ext uri="{FF2B5EF4-FFF2-40B4-BE49-F238E27FC236}">
                <a16:creationId xmlns:a16="http://schemas.microsoft.com/office/drawing/2014/main" id="{824E2112-DF49-ADEE-436E-CD0B414E30A4}"/>
              </a:ext>
            </a:extLst>
          </p:cNvPr>
          <p:cNvSpPr>
            <a:spLocks noGrp="1"/>
          </p:cNvSpPr>
          <p:nvPr>
            <p:ph idx="1"/>
          </p:nvPr>
        </p:nvSpPr>
        <p:spPr/>
        <p:txBody>
          <a:bodyPr>
            <a:normAutofit fontScale="85000" lnSpcReduction="20000"/>
          </a:bodyPr>
          <a:lstStyle/>
          <a:p>
            <a:pPr marL="0" indent="0">
              <a:buNone/>
            </a:pPr>
            <a:r>
              <a:rPr lang="ja-JP" altLang="en-US"/>
              <a:t>このまま放置すれば、</a:t>
            </a:r>
            <a:r>
              <a:rPr lang="ja-JP" altLang="en-US">
                <a:solidFill>
                  <a:srgbClr val="FF0000"/>
                </a:solidFill>
              </a:rPr>
              <a:t>特定空家</a:t>
            </a:r>
            <a:r>
              <a:rPr lang="ja-JP" altLang="en-US"/>
              <a:t>になってしまう見込みがある状態の空き家。</a:t>
            </a:r>
            <a:endParaRPr kumimoji="1" lang="en-US" altLang="ja-JP" dirty="0"/>
          </a:p>
          <a:p>
            <a:pPr marL="0" indent="0">
              <a:buNone/>
            </a:pPr>
            <a:r>
              <a:rPr lang="ja-JP" altLang="en-US" sz="1400"/>
              <a:t>（特定空家イメージ）</a:t>
            </a:r>
            <a:endParaRPr lang="en-US" altLang="ja-JP" sz="1400"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r>
              <a:rPr kumimoji="1" lang="ja-JP" altLang="en-US"/>
              <a:t>→こうなる前にしっかりと管理を行うことで、</a:t>
            </a:r>
            <a:endParaRPr kumimoji="1" lang="en-US" altLang="ja-JP" dirty="0"/>
          </a:p>
          <a:p>
            <a:pPr marL="0" indent="0">
              <a:buNone/>
            </a:pPr>
            <a:r>
              <a:rPr kumimoji="1" lang="ja-JP" altLang="en-US"/>
              <a:t>未然に特定空家級になることを防ぎ、</a:t>
            </a:r>
            <a:endParaRPr kumimoji="1" lang="en-US" altLang="ja-JP" dirty="0"/>
          </a:p>
          <a:p>
            <a:pPr marL="0" indent="0">
              <a:buNone/>
            </a:pPr>
            <a:r>
              <a:rPr kumimoji="1" lang="ja-JP" altLang="en-US"/>
              <a:t>新たな活用につなげることが重要。</a:t>
            </a:r>
            <a:endParaRPr kumimoji="1" lang="en-US" altLang="ja-JP" dirty="0"/>
          </a:p>
        </p:txBody>
      </p:sp>
      <p:sp>
        <p:nvSpPr>
          <p:cNvPr id="4" name="スライド番号プレースホルダー 3">
            <a:extLst>
              <a:ext uri="{FF2B5EF4-FFF2-40B4-BE49-F238E27FC236}">
                <a16:creationId xmlns:a16="http://schemas.microsoft.com/office/drawing/2014/main" id="{B86C399B-00F1-8A77-9F48-D9E7A6DC2513}"/>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13AE881C-F306-857D-B7BF-3BDE6A8077DE}"/>
              </a:ext>
            </a:extLst>
          </p:cNvPr>
          <p:cNvPicPr>
            <a:picLocks noChangeAspect="1"/>
          </p:cNvPicPr>
          <p:nvPr/>
        </p:nvPicPr>
        <p:blipFill>
          <a:blip r:embed="rId2"/>
          <a:stretch>
            <a:fillRect/>
          </a:stretch>
        </p:blipFill>
        <p:spPr>
          <a:xfrm>
            <a:off x="2795338" y="1424511"/>
            <a:ext cx="4703292" cy="2998349"/>
          </a:xfrm>
          <a:prstGeom prst="rect">
            <a:avLst/>
          </a:prstGeom>
        </p:spPr>
      </p:pic>
    </p:spTree>
    <p:extLst>
      <p:ext uri="{BB962C8B-B14F-4D97-AF65-F5344CB8AC3E}">
        <p14:creationId xmlns:p14="http://schemas.microsoft.com/office/powerpoint/2010/main" val="3411999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487924-8B4D-E25C-27D8-1E9EC1E379DE}"/>
              </a:ext>
            </a:extLst>
          </p:cNvPr>
          <p:cNvSpPr>
            <a:spLocks noGrp="1"/>
          </p:cNvSpPr>
          <p:nvPr>
            <p:ph type="title"/>
          </p:nvPr>
        </p:nvSpPr>
        <p:spPr/>
        <p:txBody>
          <a:bodyPr/>
          <a:lstStyle/>
          <a:p>
            <a:r>
              <a:rPr kumimoji="1" lang="ja-JP" altLang="en-US"/>
              <a:t>管理不全空家に指定されると</a:t>
            </a:r>
          </a:p>
        </p:txBody>
      </p:sp>
      <p:sp>
        <p:nvSpPr>
          <p:cNvPr id="3" name="コンテンツ プレースホルダー 2">
            <a:extLst>
              <a:ext uri="{FF2B5EF4-FFF2-40B4-BE49-F238E27FC236}">
                <a16:creationId xmlns:a16="http://schemas.microsoft.com/office/drawing/2014/main" id="{AFE496B3-E715-4B7A-4042-A15C4D47B567}"/>
              </a:ext>
            </a:extLst>
          </p:cNvPr>
          <p:cNvSpPr>
            <a:spLocks noGrp="1"/>
          </p:cNvSpPr>
          <p:nvPr>
            <p:ph idx="1"/>
          </p:nvPr>
        </p:nvSpPr>
        <p:spPr/>
        <p:txBody>
          <a:bodyPr/>
          <a:lstStyle/>
          <a:p>
            <a:pPr marL="0" indent="0">
              <a:buNone/>
            </a:pPr>
            <a:r>
              <a:rPr kumimoji="1" lang="ja-JP" altLang="en-US" sz="2400"/>
              <a:t>行政から「指導」「勧告」を受けます。</a:t>
            </a:r>
            <a:endParaRPr kumimoji="1" lang="en-US" altLang="ja-JP" sz="2400" dirty="0"/>
          </a:p>
          <a:p>
            <a:pPr marL="0" indent="0">
              <a:buNone/>
            </a:pPr>
            <a:r>
              <a:rPr kumimoji="1" lang="ja-JP" altLang="en-US" sz="2400"/>
              <a:t>「勧告」を受けると、建物（住宅）が建っていたとしても固定資産税の住宅用地の特例の対象外となり、固定資産税が高くなります。</a:t>
            </a:r>
            <a:endParaRPr kumimoji="1" lang="en-US" altLang="ja-JP" sz="2400" dirty="0"/>
          </a:p>
          <a:p>
            <a:pPr marL="0" indent="0">
              <a:buNone/>
            </a:pPr>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C0CFFC27-CCEC-2AED-3550-BF3380819D57}"/>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6" name="図 5">
            <a:extLst>
              <a:ext uri="{FF2B5EF4-FFF2-40B4-BE49-F238E27FC236}">
                <a16:creationId xmlns:a16="http://schemas.microsoft.com/office/drawing/2014/main" id="{2B35627F-1560-82C5-551E-292C2650D433}"/>
              </a:ext>
            </a:extLst>
          </p:cNvPr>
          <p:cNvPicPr>
            <a:picLocks noChangeAspect="1"/>
          </p:cNvPicPr>
          <p:nvPr/>
        </p:nvPicPr>
        <p:blipFill>
          <a:blip r:embed="rId2"/>
          <a:stretch>
            <a:fillRect/>
          </a:stretch>
        </p:blipFill>
        <p:spPr>
          <a:xfrm>
            <a:off x="1821019" y="2593136"/>
            <a:ext cx="5501961" cy="3285893"/>
          </a:xfrm>
          <a:prstGeom prst="rect">
            <a:avLst/>
          </a:prstGeom>
          <a:ln>
            <a:solidFill>
              <a:schemeClr val="tx1"/>
            </a:solidFill>
          </a:ln>
        </p:spPr>
      </p:pic>
    </p:spTree>
    <p:extLst>
      <p:ext uri="{BB962C8B-B14F-4D97-AF65-F5344CB8AC3E}">
        <p14:creationId xmlns:p14="http://schemas.microsoft.com/office/powerpoint/2010/main" val="2762579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A404F7-6284-4786-BB7C-3FD4A797F5FF}"/>
              </a:ext>
            </a:extLst>
          </p:cNvPr>
          <p:cNvSpPr>
            <a:spLocks noGrp="1"/>
          </p:cNvSpPr>
          <p:nvPr>
            <p:ph type="title"/>
          </p:nvPr>
        </p:nvSpPr>
        <p:spPr/>
        <p:txBody>
          <a:bodyPr/>
          <a:lstStyle/>
          <a:p>
            <a:r>
              <a:rPr kumimoji="1" lang="ja-JP" altLang="en-US"/>
              <a:t>管理不全となる基準</a:t>
            </a:r>
          </a:p>
        </p:txBody>
      </p:sp>
      <p:pic>
        <p:nvPicPr>
          <p:cNvPr id="6" name="コンテンツ プレースホルダー 5">
            <a:extLst>
              <a:ext uri="{FF2B5EF4-FFF2-40B4-BE49-F238E27FC236}">
                <a16:creationId xmlns:a16="http://schemas.microsoft.com/office/drawing/2014/main" id="{56194109-1F75-7F09-D5C6-B0F6634E2B73}"/>
              </a:ext>
            </a:extLst>
          </p:cNvPr>
          <p:cNvPicPr>
            <a:picLocks noGrp="1" noChangeAspect="1"/>
          </p:cNvPicPr>
          <p:nvPr>
            <p:ph idx="1"/>
          </p:nvPr>
        </p:nvPicPr>
        <p:blipFill>
          <a:blip r:embed="rId2"/>
          <a:stretch>
            <a:fillRect/>
          </a:stretch>
        </p:blipFill>
        <p:spPr>
          <a:xfrm>
            <a:off x="793901" y="856675"/>
            <a:ext cx="7705826" cy="5334803"/>
          </a:xfrm>
        </p:spPr>
      </p:pic>
      <p:sp>
        <p:nvSpPr>
          <p:cNvPr id="4" name="スライド番号プレースホルダー 3">
            <a:extLst>
              <a:ext uri="{FF2B5EF4-FFF2-40B4-BE49-F238E27FC236}">
                <a16:creationId xmlns:a16="http://schemas.microsoft.com/office/drawing/2014/main" id="{5CEF39BB-1739-DEA0-CB85-3728725849C3}"/>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3636297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ADB993-2DA9-7DFC-B269-9641FF5A0D2D}"/>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F8A654D1-3179-88C9-6652-DE3B4ED7A3AD}"/>
              </a:ext>
            </a:extLst>
          </p:cNvPr>
          <p:cNvPicPr>
            <a:picLocks noGrp="1" noChangeAspect="1"/>
          </p:cNvPicPr>
          <p:nvPr>
            <p:ph idx="1"/>
          </p:nvPr>
        </p:nvPicPr>
        <p:blipFill>
          <a:blip r:embed="rId2"/>
          <a:stretch>
            <a:fillRect/>
          </a:stretch>
        </p:blipFill>
        <p:spPr>
          <a:xfrm>
            <a:off x="714978" y="784019"/>
            <a:ext cx="8032414" cy="5560902"/>
          </a:xfrm>
        </p:spPr>
      </p:pic>
      <p:sp>
        <p:nvSpPr>
          <p:cNvPr id="4" name="スライド番号プレースホルダー 3">
            <a:extLst>
              <a:ext uri="{FF2B5EF4-FFF2-40B4-BE49-F238E27FC236}">
                <a16:creationId xmlns:a16="http://schemas.microsoft.com/office/drawing/2014/main" id="{A6B16C6A-D328-8640-FDB9-2EC5CFE480DF}"/>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862510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72FFDD-6094-E90A-09D1-E3990F6EB789}"/>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8D06C1B5-2A9C-D4A9-EB63-3EC6CBD56E7C}"/>
              </a:ext>
            </a:extLst>
          </p:cNvPr>
          <p:cNvPicPr>
            <a:picLocks noGrp="1" noChangeAspect="1"/>
          </p:cNvPicPr>
          <p:nvPr>
            <p:ph idx="1"/>
          </p:nvPr>
        </p:nvPicPr>
        <p:blipFill>
          <a:blip r:embed="rId2"/>
          <a:stretch>
            <a:fillRect/>
          </a:stretch>
        </p:blipFill>
        <p:spPr>
          <a:xfrm>
            <a:off x="825147" y="790574"/>
            <a:ext cx="7886700" cy="5460023"/>
          </a:xfrm>
        </p:spPr>
      </p:pic>
      <p:sp>
        <p:nvSpPr>
          <p:cNvPr id="4" name="スライド番号プレースホルダー 3">
            <a:extLst>
              <a:ext uri="{FF2B5EF4-FFF2-40B4-BE49-F238E27FC236}">
                <a16:creationId xmlns:a16="http://schemas.microsoft.com/office/drawing/2014/main" id="{1C103947-802A-C700-C2E3-315A860DBE27}"/>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3601624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ABB718-C962-ECB0-1A5A-3C1D26A622D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CB5B1B3-1DA4-63D3-CAF2-D12CB5553DA3}"/>
              </a:ext>
            </a:extLst>
          </p:cNvPr>
          <p:cNvSpPr>
            <a:spLocks noGrp="1"/>
          </p:cNvSpPr>
          <p:nvPr>
            <p:ph idx="1"/>
          </p:nvPr>
        </p:nvSpPr>
        <p:spPr/>
        <p:txBody>
          <a:bodyPr/>
          <a:lstStyle/>
          <a:p>
            <a:pPr marL="0" indent="0">
              <a:buNone/>
            </a:pPr>
            <a:r>
              <a:rPr kumimoji="1" lang="ja-JP" altLang="en-US"/>
              <a:t>多くの自治体が国のガイドラインに沿って、</a:t>
            </a:r>
            <a:endParaRPr kumimoji="1" lang="en-US" altLang="ja-JP" dirty="0"/>
          </a:p>
          <a:p>
            <a:pPr marL="0" indent="0">
              <a:buNone/>
            </a:pPr>
            <a:r>
              <a:rPr lang="ja-JP" altLang="en-US"/>
              <a:t>管理不全空家の基準を作成しています。</a:t>
            </a:r>
            <a:endParaRPr lang="en-US" altLang="ja-JP" dirty="0"/>
          </a:p>
          <a:p>
            <a:pPr marL="0" indent="0">
              <a:buNone/>
            </a:pPr>
            <a:endParaRPr kumimoji="1" lang="en-US" altLang="ja-JP" dirty="0"/>
          </a:p>
          <a:p>
            <a:pPr marL="0" indent="0">
              <a:buNone/>
            </a:pPr>
            <a:r>
              <a:rPr lang="ja-JP" altLang="en-US" sz="1200">
                <a:hlinkClick r:id="rId2"/>
              </a:rPr>
              <a:t>管理不全空家等及び特定空家等に対する措置に関する適切な実施 </a:t>
            </a:r>
            <a:endParaRPr lang="en-US" altLang="ja-JP" sz="1200" dirty="0">
              <a:hlinkClick r:id="rId2"/>
            </a:endParaRPr>
          </a:p>
          <a:p>
            <a:pPr marL="0" indent="0">
              <a:buNone/>
            </a:pPr>
            <a:r>
              <a:rPr lang="ja-JP" altLang="en-US" sz="1200">
                <a:hlinkClick r:id="rId2"/>
              </a:rPr>
              <a:t>を図るために必要な指針（ガイドライン） </a:t>
            </a:r>
            <a:endParaRPr lang="en-US" altLang="ja-JP" sz="1200" dirty="0"/>
          </a:p>
          <a:p>
            <a:pPr marL="0" indent="0">
              <a:buNone/>
            </a:pPr>
            <a:endParaRPr kumimoji="1" lang="en-US" altLang="ja-JP" sz="1200" dirty="0"/>
          </a:p>
          <a:p>
            <a:pPr marL="0" indent="0">
              <a:buNone/>
            </a:pPr>
            <a:endParaRPr lang="en-US" altLang="ja-JP" sz="1200" dirty="0"/>
          </a:p>
          <a:p>
            <a:pPr marL="0" indent="0">
              <a:buNone/>
            </a:pPr>
            <a:r>
              <a:rPr kumimoji="1" lang="ja-JP" altLang="en-US" sz="1200"/>
              <a:t>（例）</a:t>
            </a:r>
            <a:endParaRPr kumimoji="1" lang="en-US" altLang="ja-JP" sz="1200" dirty="0"/>
          </a:p>
          <a:p>
            <a:pPr marL="0" indent="0">
              <a:buNone/>
            </a:pPr>
            <a:r>
              <a:rPr lang="ja-JP" altLang="en-US" sz="1200">
                <a:hlinkClick r:id="rId3"/>
              </a:rPr>
              <a:t>相模原市認定基準</a:t>
            </a:r>
            <a:r>
              <a:rPr lang="ja-JP" altLang="en-US" sz="1200"/>
              <a:t>　　　　　　　　　　　　　</a:t>
            </a:r>
            <a:r>
              <a:rPr lang="ja-JP" altLang="en-US" sz="1200">
                <a:hlinkClick r:id="rId4"/>
              </a:rPr>
              <a:t>福知山市認定基準</a:t>
            </a:r>
            <a:endParaRPr lang="en-US" altLang="ja-JP" sz="1200" dirty="0"/>
          </a:p>
          <a:p>
            <a:pPr marL="0" indent="0">
              <a:buNone/>
            </a:pPr>
            <a:endParaRPr lang="en-US" altLang="ja-JP" sz="1200" dirty="0"/>
          </a:p>
          <a:p>
            <a:pPr marL="0" indent="0">
              <a:buNone/>
            </a:pPr>
            <a:endParaRPr lang="en-US" altLang="ja-JP" sz="1200" dirty="0"/>
          </a:p>
          <a:p>
            <a:pPr marL="0" indent="0">
              <a:buNone/>
            </a:pPr>
            <a:endParaRPr lang="en-US" altLang="ja-JP" sz="1200" dirty="0"/>
          </a:p>
          <a:p>
            <a:pPr marL="0" indent="0">
              <a:buNone/>
            </a:pPr>
            <a:r>
              <a:rPr lang="ja-JP" altLang="en-US" sz="1200">
                <a:hlinkClick r:id="rId5"/>
              </a:rPr>
              <a:t>湧別町認定基準</a:t>
            </a:r>
            <a:endParaRPr lang="en-US" altLang="ja-JP" sz="1200" dirty="0">
              <a:hlinkClick r:id="rId5"/>
            </a:endParaRPr>
          </a:p>
          <a:p>
            <a:pPr marL="0" indent="0">
              <a:buNone/>
            </a:pPr>
            <a:r>
              <a:rPr lang="ja-JP" altLang="en-US" sz="1200">
                <a:hlinkClick r:id="rId5"/>
              </a:rPr>
              <a:t>（チェックシートあり）</a:t>
            </a:r>
            <a:endParaRPr lang="en-US" altLang="ja-JP" sz="1200" dirty="0"/>
          </a:p>
          <a:p>
            <a:pPr marL="0" indent="0">
              <a:buNone/>
            </a:pPr>
            <a:endParaRPr kumimoji="1" lang="en-US" altLang="ja-JP" sz="1200" dirty="0"/>
          </a:p>
          <a:p>
            <a:pPr marL="0" indent="0">
              <a:buNone/>
            </a:pPr>
            <a:endParaRPr kumimoji="1" lang="en-US" altLang="ja-JP" sz="1200" dirty="0"/>
          </a:p>
          <a:p>
            <a:pPr marL="0" indent="0">
              <a:buNone/>
            </a:pPr>
            <a:endParaRPr kumimoji="1" lang="ja-JP" altLang="en-US" sz="1200"/>
          </a:p>
        </p:txBody>
      </p:sp>
      <p:sp>
        <p:nvSpPr>
          <p:cNvPr id="4" name="スライド番号プレースホルダー 3">
            <a:extLst>
              <a:ext uri="{FF2B5EF4-FFF2-40B4-BE49-F238E27FC236}">
                <a16:creationId xmlns:a16="http://schemas.microsoft.com/office/drawing/2014/main" id="{DA4EEF7D-3C43-3C80-B4E8-96A259D6BC86}"/>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5" name="図 4">
            <a:extLst>
              <a:ext uri="{FF2B5EF4-FFF2-40B4-BE49-F238E27FC236}">
                <a16:creationId xmlns:a16="http://schemas.microsoft.com/office/drawing/2014/main" id="{DAE2AE39-AB2C-568B-42C2-F5ECBC8BD995}"/>
              </a:ext>
            </a:extLst>
          </p:cNvPr>
          <p:cNvPicPr>
            <a:picLocks noChangeAspect="1"/>
          </p:cNvPicPr>
          <p:nvPr/>
        </p:nvPicPr>
        <p:blipFill>
          <a:blip r:embed="rId6"/>
          <a:stretch>
            <a:fillRect/>
          </a:stretch>
        </p:blipFill>
        <p:spPr>
          <a:xfrm>
            <a:off x="6394672" y="2143204"/>
            <a:ext cx="1178116" cy="1178116"/>
          </a:xfrm>
          <a:prstGeom prst="rect">
            <a:avLst/>
          </a:prstGeom>
        </p:spPr>
      </p:pic>
      <p:pic>
        <p:nvPicPr>
          <p:cNvPr id="6" name="図 5">
            <a:extLst>
              <a:ext uri="{FF2B5EF4-FFF2-40B4-BE49-F238E27FC236}">
                <a16:creationId xmlns:a16="http://schemas.microsoft.com/office/drawing/2014/main" id="{BF3BB649-6B22-D37F-36AB-9CEF2DB21B37}"/>
              </a:ext>
            </a:extLst>
          </p:cNvPr>
          <p:cNvPicPr>
            <a:picLocks noChangeAspect="1"/>
          </p:cNvPicPr>
          <p:nvPr/>
        </p:nvPicPr>
        <p:blipFill>
          <a:blip r:embed="rId7"/>
          <a:stretch>
            <a:fillRect/>
          </a:stretch>
        </p:blipFill>
        <p:spPr>
          <a:xfrm>
            <a:off x="2160270" y="3321320"/>
            <a:ext cx="1178117" cy="1178117"/>
          </a:xfrm>
          <a:prstGeom prst="rect">
            <a:avLst/>
          </a:prstGeom>
        </p:spPr>
      </p:pic>
      <p:pic>
        <p:nvPicPr>
          <p:cNvPr id="7" name="図 6">
            <a:extLst>
              <a:ext uri="{FF2B5EF4-FFF2-40B4-BE49-F238E27FC236}">
                <a16:creationId xmlns:a16="http://schemas.microsoft.com/office/drawing/2014/main" id="{363E2A7E-7CBC-02FE-3919-5F7356FDB2EC}"/>
              </a:ext>
            </a:extLst>
          </p:cNvPr>
          <p:cNvPicPr>
            <a:picLocks noChangeAspect="1"/>
          </p:cNvPicPr>
          <p:nvPr/>
        </p:nvPicPr>
        <p:blipFill>
          <a:blip r:embed="rId8"/>
          <a:stretch>
            <a:fillRect/>
          </a:stretch>
        </p:blipFill>
        <p:spPr>
          <a:xfrm>
            <a:off x="6394672" y="3298934"/>
            <a:ext cx="1200503" cy="1200503"/>
          </a:xfrm>
          <a:prstGeom prst="rect">
            <a:avLst/>
          </a:prstGeom>
        </p:spPr>
      </p:pic>
      <p:pic>
        <p:nvPicPr>
          <p:cNvPr id="8" name="図 7">
            <a:extLst>
              <a:ext uri="{FF2B5EF4-FFF2-40B4-BE49-F238E27FC236}">
                <a16:creationId xmlns:a16="http://schemas.microsoft.com/office/drawing/2014/main" id="{F8E12D05-8877-BA0B-E03E-CA1B147C4AAA}"/>
              </a:ext>
            </a:extLst>
          </p:cNvPr>
          <p:cNvPicPr>
            <a:picLocks noChangeAspect="1"/>
          </p:cNvPicPr>
          <p:nvPr/>
        </p:nvPicPr>
        <p:blipFill>
          <a:blip r:embed="rId9"/>
          <a:stretch>
            <a:fillRect/>
          </a:stretch>
        </p:blipFill>
        <p:spPr>
          <a:xfrm>
            <a:off x="2445639" y="4649750"/>
            <a:ext cx="1178117" cy="1178117"/>
          </a:xfrm>
          <a:prstGeom prst="rect">
            <a:avLst/>
          </a:prstGeom>
        </p:spPr>
      </p:pic>
    </p:spTree>
    <p:extLst>
      <p:ext uri="{BB962C8B-B14F-4D97-AF65-F5344CB8AC3E}">
        <p14:creationId xmlns:p14="http://schemas.microsoft.com/office/powerpoint/2010/main" val="3370596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9F4912-213E-7766-3595-1DBBC50FCCE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D6794DF-55A1-7DB7-C00C-146FB9B3A990}"/>
              </a:ext>
            </a:extLst>
          </p:cNvPr>
          <p:cNvSpPr>
            <a:spLocks noGrp="1"/>
          </p:cNvSpPr>
          <p:nvPr>
            <p:ph idx="1"/>
          </p:nvPr>
        </p:nvSpPr>
        <p:spPr/>
        <p:txBody>
          <a:bodyPr/>
          <a:lstStyle/>
          <a:p>
            <a:pPr marL="0" indent="0">
              <a:buNone/>
            </a:pPr>
            <a:r>
              <a:rPr kumimoji="1" lang="ja-JP" altLang="en-US"/>
              <a:t>空家等管理活用支援法人に指定されることで、</a:t>
            </a:r>
            <a:endParaRPr kumimoji="1" lang="en-US" altLang="ja-JP" dirty="0"/>
          </a:p>
          <a:p>
            <a:pPr marL="0" indent="0">
              <a:buNone/>
            </a:pPr>
            <a:r>
              <a:rPr lang="ja-JP" altLang="en-US"/>
              <a:t>地域の空家が「管理不全空家」に指定できるか？できないか？の判断業務を委託されることも増えてきました。</a:t>
            </a:r>
            <a:endParaRPr lang="en-US" altLang="ja-JP" dirty="0"/>
          </a:p>
          <a:p>
            <a:pPr marL="0" indent="0">
              <a:buNone/>
            </a:pPr>
            <a:endParaRPr kumimoji="1" lang="en-US" altLang="ja-JP" dirty="0"/>
          </a:p>
          <a:p>
            <a:pPr marL="0" indent="0">
              <a:buNone/>
            </a:pPr>
            <a:r>
              <a:rPr lang="ja-JP" altLang="en-US"/>
              <a:t>活動する自治体で管理不全空家に指定する明確な基準があるのか？あるのであれば、どのような基準を設けているのか？</a:t>
            </a:r>
            <a:endParaRPr lang="en-US" altLang="ja-JP" dirty="0"/>
          </a:p>
          <a:p>
            <a:pPr marL="0" indent="0">
              <a:buNone/>
            </a:pPr>
            <a:endParaRPr lang="en-US" altLang="ja-JP" dirty="0"/>
          </a:p>
          <a:p>
            <a:pPr marL="0" indent="0">
              <a:buNone/>
            </a:pPr>
            <a:r>
              <a:rPr kumimoji="1" lang="ja-JP" altLang="en-US"/>
              <a:t>この機会にご自身の地域について調べていただくきっかけにしていただければと思います。</a:t>
            </a:r>
            <a:endParaRPr kumimoji="1" lang="en-US" altLang="ja-JP" dirty="0"/>
          </a:p>
        </p:txBody>
      </p:sp>
      <p:sp>
        <p:nvSpPr>
          <p:cNvPr id="4" name="スライド番号プレースホルダー 3">
            <a:extLst>
              <a:ext uri="{FF2B5EF4-FFF2-40B4-BE49-F238E27FC236}">
                <a16:creationId xmlns:a16="http://schemas.microsoft.com/office/drawing/2014/main" id="{6A42C6EF-7198-E57E-C732-30D6D6C23262}"/>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357238568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4960</TotalTime>
  <Words>388</Words>
  <Application>Microsoft Macintosh PowerPoint</Application>
  <PresentationFormat>画面に合わせる (4:3)</PresentationFormat>
  <Paragraphs>59</Paragraphs>
  <Slides>11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11</vt:i4>
      </vt:variant>
    </vt:vector>
  </HeadingPairs>
  <TitlesOfParts>
    <vt:vector size="17" baseType="lpstr">
      <vt:lpstr>ＭＳ ゴシック</vt:lpstr>
      <vt:lpstr>游ゴシック</vt:lpstr>
      <vt:lpstr>Arial</vt:lpstr>
      <vt:lpstr>Calibri</vt:lpstr>
      <vt:lpstr>Calibri Light</vt:lpstr>
      <vt:lpstr>Office テーマ</vt:lpstr>
      <vt:lpstr> 一般社団法人 全国空き家アドバイザー協議会　　　○○県○○支部  令和７年４月度例会 学習プログラム用 （過去の例会資料も参考にしてください）</vt:lpstr>
      <vt:lpstr>PowerPoint プレゼンテーション</vt:lpstr>
      <vt:lpstr>PowerPoint プレゼンテーション</vt:lpstr>
      <vt:lpstr>PowerPoint プレゼンテーション</vt:lpstr>
      <vt:lpstr>管理不全空家とは</vt:lpstr>
      <vt:lpstr>管理不全空家に指定されると</vt:lpstr>
      <vt:lpstr>管理不全となる基準</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62</cp:revision>
  <dcterms:created xsi:type="dcterms:W3CDTF">2021-02-04T05:15:42Z</dcterms:created>
  <dcterms:modified xsi:type="dcterms:W3CDTF">2025-03-30T22:12:26Z</dcterms:modified>
</cp:coreProperties>
</file>