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3"/>
  </p:notesMasterIdLst>
  <p:handoutMasterIdLst>
    <p:handoutMasterId r:id="rId14"/>
  </p:handoutMasterIdLst>
  <p:sldIdLst>
    <p:sldId id="1874" r:id="rId2"/>
    <p:sldId id="1875" r:id="rId3"/>
    <p:sldId id="1876" r:id="rId4"/>
    <p:sldId id="1877" r:id="rId5"/>
    <p:sldId id="1878" r:id="rId6"/>
    <p:sldId id="1879" r:id="rId7"/>
    <p:sldId id="1880" r:id="rId8"/>
    <p:sldId id="1881" r:id="rId9"/>
    <p:sldId id="1882" r:id="rId10"/>
    <p:sldId id="1883" r:id="rId11"/>
    <p:sldId id="1884"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0"/>
    <p:restoredTop sz="95340"/>
  </p:normalViewPr>
  <p:slideViewPr>
    <p:cSldViewPr snapToGrid="0" snapToObjects="1">
      <p:cViewPr varScale="1">
        <p:scale>
          <a:sx n="120" d="100"/>
          <a:sy n="120" d="100"/>
        </p:scale>
        <p:origin x="126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2025/5/1</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2025/5/1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令和７年</a:t>
            </a:r>
            <a:r>
              <a:rPr lang="ja-JP" altLang="en-US" sz="3200"/>
              <a:t>５</a:t>
            </a:r>
            <a:r>
              <a:rPr kumimoji="1" lang="ja-JP" altLang="en-US" sz="3200"/>
              <a:t>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空き家と税金</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B7FBF2-E02C-2F67-0036-5BF1CBA9036C}"/>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D22E360E-B395-1033-0929-ECF537D6E39B}"/>
              </a:ext>
            </a:extLst>
          </p:cNvPr>
          <p:cNvSpPr>
            <a:spLocks noGrp="1"/>
          </p:cNvSpPr>
          <p:nvPr>
            <p:ph idx="1"/>
          </p:nvPr>
        </p:nvSpPr>
        <p:spPr/>
        <p:txBody>
          <a:bodyPr>
            <a:normAutofit/>
          </a:bodyPr>
          <a:lstStyle/>
          <a:p>
            <a:pPr marL="0" indent="0">
              <a:buNone/>
            </a:pPr>
            <a:r>
              <a:rPr kumimoji="1" lang="en-US" altLang="ja-JP" sz="2000" dirty="0"/>
              <a:t>5</a:t>
            </a:r>
            <a:r>
              <a:rPr kumimoji="1" lang="ja-JP" altLang="en-US" sz="2000"/>
              <a:t>月の勉強会では、</a:t>
            </a:r>
            <a:endParaRPr kumimoji="1" lang="en-US" altLang="ja-JP" sz="2000" dirty="0"/>
          </a:p>
          <a:p>
            <a:pPr marL="0" indent="0">
              <a:buNone/>
            </a:pPr>
            <a:r>
              <a:rPr kumimoji="1" lang="ja-JP" altLang="en-US" sz="2000"/>
              <a:t>空き家に関わる税金やその節税方法について</a:t>
            </a:r>
            <a:r>
              <a:rPr lang="ja-JP" altLang="en-US" sz="2000"/>
              <a:t>ご紹介します。</a:t>
            </a:r>
            <a:endParaRPr lang="en-US" altLang="ja-JP" sz="2000" dirty="0"/>
          </a:p>
          <a:p>
            <a:pPr marL="0" indent="0">
              <a:buNone/>
            </a:pPr>
            <a:endParaRPr lang="en-US" altLang="ja-JP" sz="2000" dirty="0"/>
          </a:p>
          <a:p>
            <a:pPr marL="0" indent="0">
              <a:buNone/>
            </a:pPr>
            <a:endParaRPr lang="en-US" altLang="ja-JP" sz="2000" dirty="0"/>
          </a:p>
          <a:p>
            <a:pPr marL="0" indent="0">
              <a:buNone/>
            </a:pPr>
            <a:r>
              <a:rPr lang="en-US" altLang="ja-JP" sz="2000" dirty="0"/>
              <a:t>①</a:t>
            </a:r>
            <a:r>
              <a:rPr lang="ja-JP" altLang="en-US" sz="2000"/>
              <a:t>固定資産税の「住宅用地特例」</a:t>
            </a:r>
            <a:endParaRPr lang="en-US" altLang="ja-JP" sz="2000" dirty="0"/>
          </a:p>
          <a:p>
            <a:pPr marL="0" indent="0">
              <a:buNone/>
            </a:pPr>
            <a:endParaRPr lang="en-US" altLang="ja-JP" sz="2000" dirty="0"/>
          </a:p>
          <a:p>
            <a:pPr marL="0" indent="0">
              <a:buNone/>
            </a:pPr>
            <a:r>
              <a:rPr lang="en-US" altLang="ja-JP" sz="2000" dirty="0"/>
              <a:t>②</a:t>
            </a:r>
            <a:r>
              <a:rPr lang="ja-JP" altLang="en-US" sz="2000"/>
              <a:t>相続空き家の譲渡所得</a:t>
            </a:r>
            <a:r>
              <a:rPr lang="en-US" altLang="ja-JP" sz="2000" dirty="0"/>
              <a:t>3,000</a:t>
            </a:r>
            <a:r>
              <a:rPr lang="ja-JP" altLang="en-US" sz="2000"/>
              <a:t>万円特別控除</a:t>
            </a:r>
            <a:endParaRPr lang="en-US" altLang="ja-JP" sz="2000" dirty="0"/>
          </a:p>
          <a:p>
            <a:pPr marL="0" indent="0">
              <a:buNone/>
            </a:pPr>
            <a:endParaRPr lang="en-US" altLang="ja-JP" sz="2000" dirty="0"/>
          </a:p>
          <a:p>
            <a:pPr marL="0" indent="0">
              <a:buNone/>
            </a:pPr>
            <a:r>
              <a:rPr lang="en-US" altLang="ja-JP" sz="2000" dirty="0"/>
              <a:t>③</a:t>
            </a:r>
            <a:r>
              <a:rPr lang="ja-JP" altLang="en-US" sz="2000"/>
              <a:t>空き家活用による所得控除節税</a:t>
            </a:r>
            <a:endParaRPr lang="en-US" altLang="ja-JP" sz="2000" dirty="0"/>
          </a:p>
          <a:p>
            <a:pPr marL="0" indent="0">
              <a:buNone/>
            </a:pPr>
            <a:endParaRPr lang="en-US" altLang="ja-JP" sz="2000" dirty="0"/>
          </a:p>
          <a:p>
            <a:pPr marL="0" indent="0">
              <a:buNone/>
            </a:pPr>
            <a:r>
              <a:rPr lang="en-US" altLang="ja-JP" sz="2000" dirty="0"/>
              <a:t>④</a:t>
            </a:r>
            <a:r>
              <a:rPr lang="ja-JP" altLang="en-US" sz="2000"/>
              <a:t>小規模宅地の特例（相続時）</a:t>
            </a:r>
            <a:endParaRPr lang="en-US" altLang="ja-JP" sz="2000" dirty="0"/>
          </a:p>
        </p:txBody>
      </p:sp>
      <p:sp>
        <p:nvSpPr>
          <p:cNvPr id="4" name="スライド番号プレースホルダー 3">
            <a:extLst>
              <a:ext uri="{FF2B5EF4-FFF2-40B4-BE49-F238E27FC236}">
                <a16:creationId xmlns:a16="http://schemas.microsoft.com/office/drawing/2014/main" id="{9C171C30-CC57-2989-7839-76CFBF5ABD0F}"/>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461464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17182-A5DD-3869-7146-4D2220F1A948}"/>
              </a:ext>
            </a:extLst>
          </p:cNvPr>
          <p:cNvSpPr>
            <a:spLocks noGrp="1"/>
          </p:cNvSpPr>
          <p:nvPr>
            <p:ph type="title"/>
          </p:nvPr>
        </p:nvSpPr>
        <p:spPr/>
        <p:txBody>
          <a:bodyPr/>
          <a:lstStyle/>
          <a:p>
            <a:r>
              <a:rPr kumimoji="1" lang="en-US" altLang="ja-JP" dirty="0"/>
              <a:t>①</a:t>
            </a:r>
            <a:r>
              <a:rPr lang="ja-JP" altLang="en-US" sz="2400"/>
              <a:t>固定資産税の「住宅用地特例」</a:t>
            </a:r>
            <a:endParaRPr kumimoji="1" lang="ja-JP" altLang="en-US"/>
          </a:p>
        </p:txBody>
      </p:sp>
      <p:sp>
        <p:nvSpPr>
          <p:cNvPr id="3" name="コンテンツ プレースホルダー 2">
            <a:extLst>
              <a:ext uri="{FF2B5EF4-FFF2-40B4-BE49-F238E27FC236}">
                <a16:creationId xmlns:a16="http://schemas.microsoft.com/office/drawing/2014/main" id="{7F9F8B3D-29CB-5B76-24B7-229F7A59A0B8}"/>
              </a:ext>
            </a:extLst>
          </p:cNvPr>
          <p:cNvSpPr>
            <a:spLocks noGrp="1"/>
          </p:cNvSpPr>
          <p:nvPr>
            <p:ph idx="1"/>
          </p:nvPr>
        </p:nvSpPr>
        <p:spPr/>
        <p:txBody>
          <a:bodyPr/>
          <a:lstStyle/>
          <a:p>
            <a:pPr marL="0" indent="0">
              <a:buNone/>
            </a:pPr>
            <a:r>
              <a:rPr kumimoji="1" lang="ja-JP" altLang="en-US"/>
              <a:t>多くの方がご存知の通り、住宅が建っている土地の固定資産税は「住宅用地特例」により減税されていることが大半です。</a:t>
            </a:r>
            <a:endParaRPr kumimoji="1" lang="en-US" altLang="ja-JP" dirty="0"/>
          </a:p>
          <a:p>
            <a:pPr marL="0" indent="0">
              <a:buNone/>
            </a:pPr>
            <a:endParaRPr lang="en-US" altLang="ja-JP" dirty="0"/>
          </a:p>
          <a:p>
            <a:pPr marL="0" indent="0">
              <a:buNone/>
            </a:pPr>
            <a:r>
              <a:rPr lang="ja-JP" altLang="en-US"/>
              <a:t>減額される割合は面積に応じて変化します。</a:t>
            </a:r>
            <a:endParaRPr lang="en-US" altLang="ja-JP" dirty="0"/>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12C90D8D-267A-3C44-9D0A-E30CB38F8B3D}"/>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pic>
        <p:nvPicPr>
          <p:cNvPr id="5" name="図 4">
            <a:extLst>
              <a:ext uri="{FF2B5EF4-FFF2-40B4-BE49-F238E27FC236}">
                <a16:creationId xmlns:a16="http://schemas.microsoft.com/office/drawing/2014/main" id="{E4D6899B-BD99-431F-15AF-057EA6C26542}"/>
              </a:ext>
            </a:extLst>
          </p:cNvPr>
          <p:cNvPicPr>
            <a:picLocks noChangeAspect="1"/>
          </p:cNvPicPr>
          <p:nvPr/>
        </p:nvPicPr>
        <p:blipFill>
          <a:blip r:embed="rId2"/>
          <a:stretch>
            <a:fillRect/>
          </a:stretch>
        </p:blipFill>
        <p:spPr>
          <a:xfrm>
            <a:off x="1193210" y="3384667"/>
            <a:ext cx="6757580" cy="2580167"/>
          </a:xfrm>
          <a:prstGeom prst="rect">
            <a:avLst/>
          </a:prstGeom>
        </p:spPr>
      </p:pic>
    </p:spTree>
    <p:extLst>
      <p:ext uri="{BB962C8B-B14F-4D97-AF65-F5344CB8AC3E}">
        <p14:creationId xmlns:p14="http://schemas.microsoft.com/office/powerpoint/2010/main" val="467882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75453B-47B7-1608-DDB5-16A5D66E5704}"/>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3D3437E4-C463-A461-04C3-AD5CFA4A8653}"/>
              </a:ext>
            </a:extLst>
          </p:cNvPr>
          <p:cNvSpPr>
            <a:spLocks noGrp="1"/>
          </p:cNvSpPr>
          <p:nvPr>
            <p:ph idx="1"/>
          </p:nvPr>
        </p:nvSpPr>
        <p:spPr/>
        <p:txBody>
          <a:bodyPr>
            <a:normAutofit lnSpcReduction="10000"/>
          </a:bodyPr>
          <a:lstStyle/>
          <a:p>
            <a:pPr marL="0" indent="0">
              <a:buNone/>
            </a:pPr>
            <a:r>
              <a:rPr kumimoji="1" lang="ja-JP" altLang="en-US"/>
              <a:t>つまり、人が住んでいなくても、住宅が建っていれば固定資産税が安いままだった、というのが少し前までの事情です。</a:t>
            </a:r>
            <a:endParaRPr kumimoji="1" lang="en-US" altLang="ja-JP" dirty="0"/>
          </a:p>
          <a:p>
            <a:pPr marL="0" indent="0">
              <a:buNone/>
            </a:pPr>
            <a:endParaRPr lang="en-US" altLang="ja-JP" dirty="0"/>
          </a:p>
          <a:p>
            <a:pPr marL="0" indent="0">
              <a:buNone/>
            </a:pPr>
            <a:r>
              <a:rPr kumimoji="1" lang="en-US" altLang="ja-JP" dirty="0"/>
              <a:t>2015</a:t>
            </a:r>
            <a:r>
              <a:rPr kumimoji="1" lang="ja-JP" altLang="en-US"/>
              <a:t>年に施行された「空家等対策に関する特別措置法」により、特定空家に指定され勧告を受けた物件、また</a:t>
            </a:r>
            <a:r>
              <a:rPr kumimoji="1" lang="en-US" altLang="ja-JP" dirty="0"/>
              <a:t>2023</a:t>
            </a:r>
            <a:r>
              <a:rPr kumimoji="1" lang="ja-JP" altLang="en-US"/>
              <a:t>年に改正法により創設された管理不全空家に指定され、勧告を受けた物件についてはこの特例が外れる事となりました。</a:t>
            </a:r>
            <a:endParaRPr kumimoji="1" lang="en-US" altLang="ja-JP" dirty="0"/>
          </a:p>
          <a:p>
            <a:pPr marL="0" indent="0">
              <a:buNone/>
            </a:pPr>
            <a:r>
              <a:rPr lang="ja-JP" altLang="en-US">
                <a:solidFill>
                  <a:srgbClr val="FF0000"/>
                </a:solidFill>
              </a:rPr>
              <a:t>→俗に言う、空き家を放置すると固定資産税が高くなる</a:t>
            </a:r>
            <a:endParaRPr lang="en-US" altLang="ja-JP" dirty="0">
              <a:solidFill>
                <a:srgbClr val="FF0000"/>
              </a:solidFill>
            </a:endParaRPr>
          </a:p>
          <a:p>
            <a:pPr marL="0" indent="0">
              <a:buNone/>
            </a:pPr>
            <a:r>
              <a:rPr kumimoji="1" lang="ja-JP" altLang="en-US"/>
              <a:t>というものです。</a:t>
            </a:r>
          </a:p>
        </p:txBody>
      </p:sp>
      <p:sp>
        <p:nvSpPr>
          <p:cNvPr id="4" name="スライド番号プレースホルダー 3">
            <a:extLst>
              <a:ext uri="{FF2B5EF4-FFF2-40B4-BE49-F238E27FC236}">
                <a16:creationId xmlns:a16="http://schemas.microsoft.com/office/drawing/2014/main" id="{C3EED5EA-8B8E-57CA-A3A5-733FE279DFED}"/>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2846759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2D8F5E-9683-FCA5-0D88-185A896E5270}"/>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92053E42-CE13-FE2E-419D-BD5EB397D73C}"/>
              </a:ext>
            </a:extLst>
          </p:cNvPr>
          <p:cNvSpPr>
            <a:spLocks noGrp="1"/>
          </p:cNvSpPr>
          <p:nvPr>
            <p:ph idx="1"/>
          </p:nvPr>
        </p:nvSpPr>
        <p:spPr/>
        <p:txBody>
          <a:bodyPr/>
          <a:lstStyle/>
          <a:p>
            <a:pPr marL="0" indent="0">
              <a:buNone/>
            </a:pPr>
            <a:r>
              <a:rPr lang="ja-JP" altLang="en-US"/>
              <a:t>この特例は住宅が建っていることが第一の条件となっているため、使用目的のない空き家であっても多くの方が固定資産税が高くなることを避けるために、建物をそのままにしているという現状があります。</a:t>
            </a:r>
            <a:endParaRPr lang="en-US" altLang="ja-JP" dirty="0"/>
          </a:p>
          <a:p>
            <a:pPr marL="0" indent="0">
              <a:buNone/>
            </a:pPr>
            <a:endParaRPr kumimoji="1" lang="en-US" altLang="ja-JP" dirty="0"/>
          </a:p>
          <a:p>
            <a:pPr marL="0" indent="0">
              <a:buNone/>
            </a:pPr>
            <a:r>
              <a:rPr lang="ja-JP" altLang="en-US"/>
              <a:t>→そのため、自治体によっては放置される空き家を抑制するために、解体後も一時的にこの特例が有効のまま据え置くといった制度を導入しているところもあります。</a:t>
            </a:r>
            <a:endParaRPr lang="en-US" altLang="ja-JP" dirty="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5274270D-FB96-0D5F-739E-8247CBB0BEDF}"/>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1173410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6B5658-613F-4631-A65F-9B657B4C8402}"/>
              </a:ext>
            </a:extLst>
          </p:cNvPr>
          <p:cNvSpPr>
            <a:spLocks noGrp="1"/>
          </p:cNvSpPr>
          <p:nvPr>
            <p:ph type="title"/>
          </p:nvPr>
        </p:nvSpPr>
        <p:spPr/>
        <p:txBody>
          <a:bodyPr/>
          <a:lstStyle/>
          <a:p>
            <a:r>
              <a:rPr kumimoji="1" lang="en-US" altLang="ja-JP" dirty="0"/>
              <a:t>②</a:t>
            </a:r>
            <a:r>
              <a:rPr lang="ja-JP" altLang="en-US" sz="2400"/>
              <a:t>相続空き家の譲渡所得</a:t>
            </a:r>
            <a:r>
              <a:rPr lang="en-US" altLang="ja-JP" sz="2400" dirty="0"/>
              <a:t>3,000</a:t>
            </a:r>
            <a:r>
              <a:rPr lang="ja-JP" altLang="en-US" sz="2400"/>
              <a:t>万円特別控除</a:t>
            </a:r>
            <a:endParaRPr kumimoji="1" lang="ja-JP" altLang="en-US"/>
          </a:p>
        </p:txBody>
      </p:sp>
      <p:sp>
        <p:nvSpPr>
          <p:cNvPr id="3" name="コンテンツ プレースホルダー 2">
            <a:extLst>
              <a:ext uri="{FF2B5EF4-FFF2-40B4-BE49-F238E27FC236}">
                <a16:creationId xmlns:a16="http://schemas.microsoft.com/office/drawing/2014/main" id="{13BFF619-9F96-05FB-9DFF-2EDB6616B530}"/>
              </a:ext>
            </a:extLst>
          </p:cNvPr>
          <p:cNvSpPr>
            <a:spLocks noGrp="1"/>
          </p:cNvSpPr>
          <p:nvPr>
            <p:ph idx="1"/>
          </p:nvPr>
        </p:nvSpPr>
        <p:spPr/>
        <p:txBody>
          <a:bodyPr>
            <a:normAutofit fontScale="92500" lnSpcReduction="10000"/>
          </a:bodyPr>
          <a:lstStyle/>
          <a:p>
            <a:pPr marL="0" indent="0">
              <a:buNone/>
            </a:pPr>
            <a:r>
              <a:rPr lang="ja-JP" altLang="en-US"/>
              <a:t>空き家の取得原因の半数以上は「相続」が原因です。</a:t>
            </a: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r>
              <a:rPr lang="ja-JP" altLang="en-US"/>
              <a:t>そのため、国は相続して使用しない物件を速やかに流通に乗せる（売却する）際に所有者にメリットを与えられるようこの制度を導入しました。</a:t>
            </a:r>
            <a:endParaRPr lang="en-US" altLang="ja-JP" dirty="0"/>
          </a:p>
        </p:txBody>
      </p:sp>
      <p:sp>
        <p:nvSpPr>
          <p:cNvPr id="4" name="スライド番号プレースホルダー 3">
            <a:extLst>
              <a:ext uri="{FF2B5EF4-FFF2-40B4-BE49-F238E27FC236}">
                <a16:creationId xmlns:a16="http://schemas.microsoft.com/office/drawing/2014/main" id="{8618B2C6-C6A5-7D55-9BF8-A8600B967786}"/>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pic>
        <p:nvPicPr>
          <p:cNvPr id="6" name="図 5">
            <a:extLst>
              <a:ext uri="{FF2B5EF4-FFF2-40B4-BE49-F238E27FC236}">
                <a16:creationId xmlns:a16="http://schemas.microsoft.com/office/drawing/2014/main" id="{B3B7BB20-C3B1-0D0D-CA7E-8072035BE43C}"/>
              </a:ext>
            </a:extLst>
          </p:cNvPr>
          <p:cNvPicPr>
            <a:picLocks noChangeAspect="1"/>
          </p:cNvPicPr>
          <p:nvPr/>
        </p:nvPicPr>
        <p:blipFill>
          <a:blip r:embed="rId2"/>
          <a:stretch>
            <a:fillRect/>
          </a:stretch>
        </p:blipFill>
        <p:spPr>
          <a:xfrm>
            <a:off x="2343446" y="1428896"/>
            <a:ext cx="4078619" cy="3014222"/>
          </a:xfrm>
          <a:prstGeom prst="rect">
            <a:avLst/>
          </a:prstGeom>
        </p:spPr>
      </p:pic>
    </p:spTree>
    <p:extLst>
      <p:ext uri="{BB962C8B-B14F-4D97-AF65-F5344CB8AC3E}">
        <p14:creationId xmlns:p14="http://schemas.microsoft.com/office/powerpoint/2010/main" val="3331129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81E4CB-3396-753E-5DFC-009095CB8AEC}"/>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38489C6-2547-D24F-A19E-3A75E7686390}"/>
              </a:ext>
            </a:extLst>
          </p:cNvPr>
          <p:cNvSpPr>
            <a:spLocks noGrp="1"/>
          </p:cNvSpPr>
          <p:nvPr>
            <p:ph idx="1"/>
          </p:nvPr>
        </p:nvSpPr>
        <p:spPr/>
        <p:txBody>
          <a:bodyPr/>
          <a:lstStyle/>
          <a:p>
            <a:pPr marL="0" indent="0">
              <a:buNone/>
            </a:pPr>
            <a:r>
              <a:rPr kumimoji="1" lang="ja-JP" altLang="en-US" sz="2000"/>
              <a:t>相続で取得した空き家を売却する際、以下の条件を満たしていれば、売却益が出た際も</a:t>
            </a:r>
            <a:r>
              <a:rPr kumimoji="1" lang="en-US" altLang="ja-JP" sz="2000" dirty="0"/>
              <a:t>3,000</a:t>
            </a:r>
            <a:r>
              <a:rPr kumimoji="1" lang="ja-JP" altLang="en-US" sz="2000"/>
              <a:t>万円までの利益であれば、課税がされないという特例です。</a:t>
            </a:r>
            <a:endParaRPr kumimoji="1" lang="en-US" altLang="ja-JP" sz="2000" dirty="0"/>
          </a:p>
          <a:p>
            <a:pPr marL="0" indent="0">
              <a:buNone/>
            </a:pPr>
            <a:endParaRPr kumimoji="1" lang="en-US" altLang="ja-JP" sz="2000" dirty="0"/>
          </a:p>
          <a:p>
            <a:pPr marL="0" indent="0">
              <a:buNone/>
            </a:pPr>
            <a:r>
              <a:rPr lang="en-US" altLang="ja-JP" sz="2000" dirty="0"/>
              <a:t>1</a:t>
            </a:r>
            <a:r>
              <a:rPr lang="ja-JP" altLang="en-US" sz="2000"/>
              <a:t>，相続した空き家（または更地）であること</a:t>
            </a:r>
            <a:endParaRPr lang="en-US" altLang="ja-JP" sz="2000" dirty="0"/>
          </a:p>
          <a:p>
            <a:pPr marL="0" indent="0">
              <a:buNone/>
            </a:pPr>
            <a:r>
              <a:rPr kumimoji="1" lang="en-US" altLang="ja-JP" sz="2000" dirty="0"/>
              <a:t>2</a:t>
            </a:r>
            <a:r>
              <a:rPr kumimoji="1" lang="ja-JP" altLang="en-US" sz="2000"/>
              <a:t>，相続人が売却すること</a:t>
            </a:r>
            <a:endParaRPr kumimoji="1" lang="en-US" altLang="ja-JP" sz="2000" dirty="0"/>
          </a:p>
          <a:p>
            <a:pPr marL="0" indent="0">
              <a:buNone/>
            </a:pPr>
            <a:r>
              <a:rPr lang="en-US" altLang="ja-JP" sz="2000" dirty="0"/>
              <a:t>3</a:t>
            </a:r>
            <a:r>
              <a:rPr lang="ja-JP" altLang="en-US" sz="2000"/>
              <a:t>，売却額が</a:t>
            </a:r>
            <a:r>
              <a:rPr lang="en-US" altLang="ja-JP" sz="2000" dirty="0"/>
              <a:t>1</a:t>
            </a:r>
            <a:r>
              <a:rPr lang="ja-JP" altLang="en-US" sz="2000"/>
              <a:t>億円以下であること</a:t>
            </a:r>
            <a:endParaRPr lang="en-US" altLang="ja-JP" sz="2000" dirty="0"/>
          </a:p>
          <a:p>
            <a:pPr marL="0" indent="0">
              <a:buNone/>
            </a:pPr>
            <a:r>
              <a:rPr kumimoji="1" lang="en-US" altLang="ja-JP" sz="2000" dirty="0"/>
              <a:t>4</a:t>
            </a:r>
            <a:r>
              <a:rPr kumimoji="1" lang="ja-JP" altLang="en-US" sz="2000"/>
              <a:t>，旧耐震（昭和</a:t>
            </a:r>
            <a:r>
              <a:rPr kumimoji="1" lang="en-US" altLang="ja-JP" sz="2000" dirty="0"/>
              <a:t>56</a:t>
            </a:r>
            <a:r>
              <a:rPr kumimoji="1" lang="ja-JP" altLang="en-US" sz="2000"/>
              <a:t>年</a:t>
            </a:r>
            <a:r>
              <a:rPr kumimoji="1" lang="en-US" altLang="ja-JP" sz="2000" dirty="0"/>
              <a:t>5</a:t>
            </a:r>
            <a:r>
              <a:rPr kumimoji="1" lang="ja-JP" altLang="en-US" sz="2000"/>
              <a:t>月</a:t>
            </a:r>
            <a:r>
              <a:rPr kumimoji="1" lang="en-US" altLang="ja-JP" sz="2000" dirty="0"/>
              <a:t>31</a:t>
            </a:r>
            <a:r>
              <a:rPr kumimoji="1" lang="ja-JP" altLang="en-US" sz="2000"/>
              <a:t>日以前）の建築であること</a:t>
            </a:r>
            <a:endParaRPr kumimoji="1" lang="en-US" altLang="ja-JP" sz="2000" dirty="0"/>
          </a:p>
          <a:p>
            <a:pPr marL="0" indent="0">
              <a:buNone/>
            </a:pPr>
            <a:r>
              <a:rPr kumimoji="1" lang="en-US" altLang="ja-JP" sz="2000" dirty="0"/>
              <a:t>5</a:t>
            </a:r>
            <a:r>
              <a:rPr kumimoji="1" lang="ja-JP" altLang="en-US" sz="2000"/>
              <a:t>，売却までに耐震リフォーム、もしくは更地にすること</a:t>
            </a:r>
            <a:endParaRPr kumimoji="1" lang="en-US" altLang="ja-JP" sz="2000" dirty="0"/>
          </a:p>
          <a:p>
            <a:pPr marL="0" indent="0">
              <a:buNone/>
            </a:pPr>
            <a:endParaRPr lang="en-US" altLang="ja-JP" sz="2000" dirty="0"/>
          </a:p>
          <a:p>
            <a:pPr marL="0" indent="0">
              <a:buNone/>
            </a:pPr>
            <a:r>
              <a:rPr kumimoji="1" lang="ja-JP" altLang="en-US" sz="2000"/>
              <a:t>この特例を推進することで、空き家の早期売却と旧耐震の建物の除去（または新耐震化）を推し進めていくことが狙いとなっています。</a:t>
            </a:r>
          </a:p>
        </p:txBody>
      </p:sp>
      <p:sp>
        <p:nvSpPr>
          <p:cNvPr id="4" name="スライド番号プレースホルダー 3">
            <a:extLst>
              <a:ext uri="{FF2B5EF4-FFF2-40B4-BE49-F238E27FC236}">
                <a16:creationId xmlns:a16="http://schemas.microsoft.com/office/drawing/2014/main" id="{860EB32D-BD57-3A68-6FA2-0EA103E3AE31}"/>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47888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5C03A8-D3F0-999C-E053-B0CAADBEAA8F}"/>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7AF14E34-E3FF-581B-DA63-9FF9A81E4B22}"/>
              </a:ext>
            </a:extLst>
          </p:cNvPr>
          <p:cNvSpPr>
            <a:spLocks noGrp="1"/>
          </p:cNvSpPr>
          <p:nvPr>
            <p:ph idx="1"/>
          </p:nvPr>
        </p:nvSpPr>
        <p:spPr/>
        <p:txBody>
          <a:bodyPr>
            <a:normAutofit/>
          </a:bodyPr>
          <a:lstStyle/>
          <a:p>
            <a:pPr marL="0" indent="0">
              <a:buNone/>
            </a:pPr>
            <a:r>
              <a:rPr kumimoji="1" lang="ja-JP" altLang="en-US" sz="2000"/>
              <a:t>しかし、こちらの特例は売却時に譲渡益（利益）が出る方が対象となるため、使える方が限定されてしますというデメリットもございます。</a:t>
            </a:r>
            <a:endParaRPr kumimoji="1" lang="en-US" altLang="ja-JP" sz="2000" dirty="0"/>
          </a:p>
          <a:p>
            <a:pPr marL="0" indent="0">
              <a:buNone/>
            </a:pPr>
            <a:endParaRPr lang="en-US" altLang="ja-JP" sz="2000" dirty="0"/>
          </a:p>
          <a:p>
            <a:pPr marL="0" indent="0">
              <a:buNone/>
            </a:pPr>
            <a:r>
              <a:rPr kumimoji="1" lang="ja-JP" altLang="en-US" sz="2000"/>
              <a:t>ちなみに不動産売却の際の譲渡益にかかる税金は以下のとおりです。</a:t>
            </a:r>
          </a:p>
        </p:txBody>
      </p:sp>
      <p:sp>
        <p:nvSpPr>
          <p:cNvPr id="4" name="スライド番号プレースホルダー 3">
            <a:extLst>
              <a:ext uri="{FF2B5EF4-FFF2-40B4-BE49-F238E27FC236}">
                <a16:creationId xmlns:a16="http://schemas.microsoft.com/office/drawing/2014/main" id="{86E6A077-F441-0FC6-75E0-22387423458D}"/>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pic>
        <p:nvPicPr>
          <p:cNvPr id="6" name="図 5">
            <a:extLst>
              <a:ext uri="{FF2B5EF4-FFF2-40B4-BE49-F238E27FC236}">
                <a16:creationId xmlns:a16="http://schemas.microsoft.com/office/drawing/2014/main" id="{CE0CDC5A-AC13-5C71-A782-980281701DAC}"/>
              </a:ext>
            </a:extLst>
          </p:cNvPr>
          <p:cNvPicPr>
            <a:picLocks noChangeAspect="1"/>
          </p:cNvPicPr>
          <p:nvPr/>
        </p:nvPicPr>
        <p:blipFill>
          <a:blip r:embed="rId2"/>
          <a:stretch>
            <a:fillRect/>
          </a:stretch>
        </p:blipFill>
        <p:spPr>
          <a:xfrm>
            <a:off x="776176" y="2746092"/>
            <a:ext cx="3984109" cy="3232088"/>
          </a:xfrm>
          <a:prstGeom prst="rect">
            <a:avLst/>
          </a:prstGeom>
        </p:spPr>
      </p:pic>
      <p:sp>
        <p:nvSpPr>
          <p:cNvPr id="7" name="テキスト ボックス 6">
            <a:extLst>
              <a:ext uri="{FF2B5EF4-FFF2-40B4-BE49-F238E27FC236}">
                <a16:creationId xmlns:a16="http://schemas.microsoft.com/office/drawing/2014/main" id="{127FA3C9-EBF8-123C-E3F4-5A0970D6D374}"/>
              </a:ext>
            </a:extLst>
          </p:cNvPr>
          <p:cNvSpPr txBox="1"/>
          <p:nvPr/>
        </p:nvSpPr>
        <p:spPr>
          <a:xfrm>
            <a:off x="4760286" y="2902688"/>
            <a:ext cx="4096636" cy="3530009"/>
          </a:xfrm>
          <a:prstGeom prst="rect">
            <a:avLst/>
          </a:prstGeom>
        </p:spPr>
        <p:txBody>
          <a:bodyPr vert="horz" lIns="91440" tIns="45720" rIns="91440" bIns="45720" rtlCol="0">
            <a:normAutofit fontScale="92500" lnSpcReduction="10000"/>
          </a:bodyPr>
          <a:lstStyle>
            <a:lvl1pPr indent="0" defTabSz="914400">
              <a:lnSpc>
                <a:spcPct val="90000"/>
              </a:lnSpc>
              <a:spcBef>
                <a:spcPts val="1000"/>
              </a:spcBef>
              <a:buFont typeface="Arial" panose="020B0604020202020204" pitchFamily="34" charset="0"/>
              <a:buNone/>
              <a:defRPr kumimoji="1" sz="2000">
                <a:latin typeface="ＭＳ ゴシック" panose="020B0609070205080204" pitchFamily="49" charset="-128"/>
                <a:ea typeface="ＭＳ ゴシック" panose="020B0609070205080204" pitchFamily="49" charset="-128"/>
              </a:defRPr>
            </a:lvl1pPr>
            <a:lvl2pPr marL="685800" indent="-228600" defTabSz="914400">
              <a:lnSpc>
                <a:spcPct val="90000"/>
              </a:lnSpc>
              <a:spcBef>
                <a:spcPts val="500"/>
              </a:spcBef>
              <a:buFont typeface="Arial" panose="020B0604020202020204" pitchFamily="34" charset="0"/>
              <a:buChar char="•"/>
              <a:defRPr kumimoji="1" sz="2400">
                <a:latin typeface="ＭＳ ゴシック" panose="020B0609070205080204" pitchFamily="49" charset="-128"/>
                <a:ea typeface="ＭＳ ゴシック" panose="020B0609070205080204" pitchFamily="49" charset="-128"/>
              </a:defRPr>
            </a:lvl2pPr>
            <a:lvl3pPr marL="1143000" indent="-228600" defTabSz="914400">
              <a:lnSpc>
                <a:spcPct val="90000"/>
              </a:lnSpc>
              <a:spcBef>
                <a:spcPts val="500"/>
              </a:spcBef>
              <a:buFont typeface="Arial" panose="020B0604020202020204" pitchFamily="34" charset="0"/>
              <a:buChar char="•"/>
              <a:defRPr kumimoji="1" sz="2000">
                <a:latin typeface="ＭＳ ゴシック" panose="020B0609070205080204" pitchFamily="49" charset="-128"/>
                <a:ea typeface="ＭＳ ゴシック" panose="020B0609070205080204" pitchFamily="49" charset="-128"/>
              </a:defRPr>
            </a:lvl3pPr>
            <a:lvl4pPr marL="1600200" indent="-228600" defTabSz="914400">
              <a:lnSpc>
                <a:spcPct val="90000"/>
              </a:lnSpc>
              <a:spcBef>
                <a:spcPts val="500"/>
              </a:spcBef>
              <a:buFont typeface="Arial" panose="020B0604020202020204" pitchFamily="34" charset="0"/>
              <a:buChar char="•"/>
              <a:defRPr kumimoji="1">
                <a:latin typeface="ＭＳ ゴシック" panose="020B0609070205080204" pitchFamily="49" charset="-128"/>
                <a:ea typeface="ＭＳ ゴシック" panose="020B0609070205080204" pitchFamily="49" charset="-128"/>
              </a:defRPr>
            </a:lvl4pPr>
            <a:lvl5pPr marL="2057400" indent="-228600" defTabSz="914400">
              <a:lnSpc>
                <a:spcPct val="90000"/>
              </a:lnSpc>
              <a:spcBef>
                <a:spcPts val="500"/>
              </a:spcBef>
              <a:buFont typeface="Arial" panose="020B0604020202020204" pitchFamily="34" charset="0"/>
              <a:buChar char="•"/>
              <a:defRPr kumimoji="1">
                <a:latin typeface="ＭＳ ゴシック" panose="020B0609070205080204" pitchFamily="49" charset="-128"/>
                <a:ea typeface="ＭＳ ゴシック" panose="020B0609070205080204" pitchFamily="49" charset="-128"/>
              </a:defRPr>
            </a:lvl5pPr>
            <a:lvl6pPr marL="2514600" indent="-228600" defTabSz="914400">
              <a:lnSpc>
                <a:spcPct val="90000"/>
              </a:lnSpc>
              <a:spcBef>
                <a:spcPts val="500"/>
              </a:spcBef>
              <a:buFont typeface="Arial" panose="020B0604020202020204" pitchFamily="34" charset="0"/>
              <a:buChar char="•"/>
              <a:defRPr kumimoji="1"/>
            </a:lvl6pPr>
            <a:lvl7pPr marL="2971800" indent="-228600" defTabSz="914400">
              <a:lnSpc>
                <a:spcPct val="90000"/>
              </a:lnSpc>
              <a:spcBef>
                <a:spcPts val="500"/>
              </a:spcBef>
              <a:buFont typeface="Arial" panose="020B0604020202020204" pitchFamily="34" charset="0"/>
              <a:buChar char="•"/>
              <a:defRPr kumimoji="1"/>
            </a:lvl7pPr>
            <a:lvl8pPr marL="3429000" indent="-228600" defTabSz="914400">
              <a:lnSpc>
                <a:spcPct val="90000"/>
              </a:lnSpc>
              <a:spcBef>
                <a:spcPts val="500"/>
              </a:spcBef>
              <a:buFont typeface="Arial" panose="020B0604020202020204" pitchFamily="34" charset="0"/>
              <a:buChar char="•"/>
              <a:defRPr kumimoji="1"/>
            </a:lvl8pPr>
            <a:lvl9pPr marL="3886200" indent="-228600" defTabSz="914400">
              <a:lnSpc>
                <a:spcPct val="90000"/>
              </a:lnSpc>
              <a:spcBef>
                <a:spcPts val="500"/>
              </a:spcBef>
              <a:buFont typeface="Arial" panose="020B0604020202020204" pitchFamily="34" charset="0"/>
              <a:buChar char="•"/>
              <a:defRPr kumimoji="1"/>
            </a:lvl9pPr>
          </a:lstStyle>
          <a:p>
            <a:r>
              <a:rPr lang="ja-JP" altLang="en-US" sz="1600"/>
              <a:t>所有期間によって、税率が変わります。</a:t>
            </a:r>
            <a:endParaRPr lang="en-US" altLang="ja-JP" sz="1600" dirty="0"/>
          </a:p>
          <a:p>
            <a:endParaRPr lang="en-US" altLang="ja-JP" sz="1600" dirty="0"/>
          </a:p>
          <a:p>
            <a:r>
              <a:rPr lang="ja-JP" altLang="en-US" sz="1600"/>
              <a:t>先祖代々の土地で取得価格が不明の場合は、</a:t>
            </a:r>
            <a:endParaRPr lang="en-US" altLang="ja-JP" sz="1600" dirty="0"/>
          </a:p>
          <a:p>
            <a:r>
              <a:rPr lang="ja-JP" altLang="en-US" sz="1600"/>
              <a:t>売却価格の</a:t>
            </a:r>
            <a:r>
              <a:rPr lang="en-US" altLang="ja-JP" sz="1600" dirty="0"/>
              <a:t>5</a:t>
            </a:r>
            <a:r>
              <a:rPr lang="ja-JP" altLang="en-US" sz="1600"/>
              <a:t>％を取得価格として経費計上できるというルールがあります。</a:t>
            </a:r>
            <a:endParaRPr lang="en-US" altLang="ja-JP" sz="1600" dirty="0"/>
          </a:p>
          <a:p>
            <a:endParaRPr lang="en-US" altLang="ja-JP" sz="1600" dirty="0"/>
          </a:p>
          <a:p>
            <a:r>
              <a:rPr lang="ja-JP" altLang="en-US" sz="1600"/>
              <a:t>例えば</a:t>
            </a:r>
            <a:r>
              <a:rPr lang="en-US" altLang="ja-JP" sz="1600" dirty="0"/>
              <a:t>3,000</a:t>
            </a:r>
            <a:r>
              <a:rPr lang="ja-JP" altLang="en-US" sz="1600"/>
              <a:t>万円で売却できた土地の取得費がわからない場合は、</a:t>
            </a:r>
            <a:endParaRPr lang="en-US" altLang="ja-JP" sz="1600" dirty="0"/>
          </a:p>
          <a:p>
            <a:r>
              <a:rPr lang="en-US" altLang="ja-JP" sz="1600" dirty="0"/>
              <a:t>3,000</a:t>
            </a:r>
            <a:r>
              <a:rPr lang="ja-JP" altLang="en-US" sz="1600"/>
              <a:t>万円</a:t>
            </a:r>
            <a:r>
              <a:rPr lang="en-US" altLang="ja-JP" sz="1600" dirty="0"/>
              <a:t>×5</a:t>
            </a:r>
            <a:r>
              <a:rPr lang="ja-JP" altLang="en-US" sz="1600"/>
              <a:t>％＝</a:t>
            </a:r>
            <a:r>
              <a:rPr lang="en-US" altLang="ja-JP" sz="1600" dirty="0"/>
              <a:t>150</a:t>
            </a:r>
            <a:r>
              <a:rPr lang="ja-JP" altLang="en-US" sz="1600"/>
              <a:t>万円</a:t>
            </a:r>
            <a:endParaRPr lang="en-US" altLang="ja-JP" sz="1600" dirty="0"/>
          </a:p>
          <a:p>
            <a:endParaRPr lang="en-US" altLang="ja-JP" sz="1600" dirty="0"/>
          </a:p>
          <a:p>
            <a:r>
              <a:rPr lang="en-US" altLang="ja-JP" sz="1600" dirty="0"/>
              <a:t>3,000</a:t>
            </a:r>
            <a:r>
              <a:rPr lang="ja-JP" altLang="en-US" sz="1600"/>
              <a:t>万円</a:t>
            </a:r>
            <a:r>
              <a:rPr lang="en-US" altLang="ja-JP" sz="1600" dirty="0"/>
              <a:t>-150</a:t>
            </a:r>
            <a:r>
              <a:rPr lang="ja-JP" altLang="en-US" sz="1600"/>
              <a:t>万円</a:t>
            </a:r>
            <a:r>
              <a:rPr lang="en-US" altLang="ja-JP" sz="1600" dirty="0"/>
              <a:t>-</a:t>
            </a:r>
            <a:r>
              <a:rPr lang="ja-JP" altLang="en-US" sz="1600"/>
              <a:t>売却にかかる費用</a:t>
            </a:r>
            <a:endParaRPr lang="en-US" altLang="ja-JP" sz="1600" dirty="0"/>
          </a:p>
          <a:p>
            <a:r>
              <a:rPr lang="ja-JP" altLang="en-US" sz="1600"/>
              <a:t>＝譲渡益　となります。</a:t>
            </a:r>
            <a:endParaRPr lang="en-US" altLang="ja-JP" sz="1600" dirty="0"/>
          </a:p>
        </p:txBody>
      </p:sp>
    </p:spTree>
    <p:extLst>
      <p:ext uri="{BB962C8B-B14F-4D97-AF65-F5344CB8AC3E}">
        <p14:creationId xmlns:p14="http://schemas.microsoft.com/office/powerpoint/2010/main" val="3460087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DAC170-3169-E26C-E196-14733AF2DD5C}"/>
              </a:ext>
            </a:extLst>
          </p:cNvPr>
          <p:cNvSpPr>
            <a:spLocks noGrp="1"/>
          </p:cNvSpPr>
          <p:nvPr>
            <p:ph type="title"/>
          </p:nvPr>
        </p:nvSpPr>
        <p:spPr/>
        <p:txBody>
          <a:bodyPr>
            <a:normAutofit/>
          </a:bodyPr>
          <a:lstStyle/>
          <a:p>
            <a:r>
              <a:rPr kumimoji="1" lang="en-US" altLang="ja-JP" dirty="0"/>
              <a:t>③</a:t>
            </a:r>
            <a:r>
              <a:rPr lang="ja-JP" altLang="en-US" sz="2400"/>
              <a:t>空き家活用による所得控除節税</a:t>
            </a:r>
            <a:endParaRPr kumimoji="1" lang="ja-JP" altLang="en-US"/>
          </a:p>
        </p:txBody>
      </p:sp>
      <p:sp>
        <p:nvSpPr>
          <p:cNvPr id="3" name="コンテンツ プレースホルダー 2">
            <a:extLst>
              <a:ext uri="{FF2B5EF4-FFF2-40B4-BE49-F238E27FC236}">
                <a16:creationId xmlns:a16="http://schemas.microsoft.com/office/drawing/2014/main" id="{201E7399-9252-1242-1FF6-5AA1C071E571}"/>
              </a:ext>
            </a:extLst>
          </p:cNvPr>
          <p:cNvSpPr>
            <a:spLocks noGrp="1"/>
          </p:cNvSpPr>
          <p:nvPr>
            <p:ph idx="1"/>
          </p:nvPr>
        </p:nvSpPr>
        <p:spPr/>
        <p:txBody>
          <a:bodyPr>
            <a:normAutofit/>
          </a:bodyPr>
          <a:lstStyle/>
          <a:p>
            <a:pPr marL="0" indent="0">
              <a:buNone/>
            </a:pPr>
            <a:r>
              <a:rPr kumimoji="1" lang="ja-JP" altLang="en-US" sz="2000"/>
              <a:t>こちらは空き家活用を通じた所得税・住民税の節税についてです。</a:t>
            </a:r>
            <a:endParaRPr kumimoji="1" lang="en-US" altLang="ja-JP" sz="2000" dirty="0"/>
          </a:p>
          <a:p>
            <a:pPr marL="0" indent="0">
              <a:buNone/>
            </a:pPr>
            <a:endParaRPr lang="en-US" altLang="ja-JP" sz="2000" dirty="0"/>
          </a:p>
          <a:p>
            <a:pPr marL="0" indent="0">
              <a:buNone/>
            </a:pPr>
            <a:r>
              <a:rPr lang="ja-JP" altLang="en-US" sz="2000"/>
              <a:t>個人で所有している空き家を賃貸等で活用する場合、多くの方が個人事業主となります。</a:t>
            </a:r>
            <a:endParaRPr lang="en-US" altLang="ja-JP" sz="2000" dirty="0"/>
          </a:p>
          <a:p>
            <a:pPr marL="0" indent="0">
              <a:buNone/>
            </a:pPr>
            <a:endParaRPr kumimoji="1" lang="en-US" altLang="ja-JP" sz="2000" dirty="0"/>
          </a:p>
          <a:p>
            <a:pPr marL="0" indent="0">
              <a:buNone/>
            </a:pPr>
            <a:r>
              <a:rPr lang="ja-JP" altLang="en-US" sz="2000"/>
              <a:t>事業として空き家を活用するため、様々な費用が経費計上でき、その結果、個人の所得税・住民税が安くなる可能性があります。</a:t>
            </a:r>
            <a:endParaRPr lang="en-US" altLang="ja-JP" sz="2000" dirty="0"/>
          </a:p>
          <a:p>
            <a:pPr marL="0" indent="0">
              <a:buNone/>
            </a:pPr>
            <a:r>
              <a:rPr kumimoji="1" lang="ja-JP" altLang="en-US" sz="2000"/>
              <a:t>特に修繕費がかかる初期の段階では、個人事業が赤字となる可能性も高く、個人の税負担の軽減に繋がりやすくなります。</a:t>
            </a:r>
            <a:endParaRPr kumimoji="1" lang="en-US" altLang="ja-JP" sz="2000" dirty="0"/>
          </a:p>
          <a:p>
            <a:pPr marL="0" indent="0">
              <a:buNone/>
            </a:pPr>
            <a:endParaRPr lang="en-US" altLang="ja-JP" sz="2000" dirty="0"/>
          </a:p>
          <a:p>
            <a:pPr marL="0" indent="0">
              <a:buNone/>
            </a:pPr>
            <a:r>
              <a:rPr kumimoji="1" lang="ja-JP" altLang="en-US" sz="2000">
                <a:solidFill>
                  <a:srgbClr val="FF0000"/>
                </a:solidFill>
              </a:rPr>
              <a:t>→ただし、こちらは副産物的な節税であり、</a:t>
            </a:r>
            <a:endParaRPr kumimoji="1" lang="en-US" altLang="ja-JP" sz="2000" dirty="0">
              <a:solidFill>
                <a:srgbClr val="FF0000"/>
              </a:solidFill>
            </a:endParaRPr>
          </a:p>
          <a:p>
            <a:pPr marL="0" indent="0">
              <a:buNone/>
            </a:pPr>
            <a:r>
              <a:rPr lang="ja-JP" altLang="en-US" sz="2000">
                <a:solidFill>
                  <a:srgbClr val="FF0000"/>
                </a:solidFill>
              </a:rPr>
              <a:t>　空き家をうまく活用し、収益が上がり、しっかりと税金の払う、</a:t>
            </a:r>
            <a:endParaRPr lang="en-US" altLang="ja-JP" sz="2000" dirty="0">
              <a:solidFill>
                <a:srgbClr val="FF0000"/>
              </a:solidFill>
            </a:endParaRPr>
          </a:p>
          <a:p>
            <a:pPr marL="0" indent="0">
              <a:buNone/>
            </a:pPr>
            <a:r>
              <a:rPr kumimoji="1" lang="ja-JP" altLang="en-US" sz="2000">
                <a:solidFill>
                  <a:srgbClr val="FF0000"/>
                </a:solidFill>
              </a:rPr>
              <a:t>　これが正しい考え方になります。</a:t>
            </a:r>
          </a:p>
        </p:txBody>
      </p:sp>
      <p:sp>
        <p:nvSpPr>
          <p:cNvPr id="4" name="スライド番号プレースホルダー 3">
            <a:extLst>
              <a:ext uri="{FF2B5EF4-FFF2-40B4-BE49-F238E27FC236}">
                <a16:creationId xmlns:a16="http://schemas.microsoft.com/office/drawing/2014/main" id="{6F92736E-C7FE-625D-306F-0E98A6A86087}"/>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1385123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C45463-8D29-7266-77F1-A4C6D0990423}"/>
              </a:ext>
            </a:extLst>
          </p:cNvPr>
          <p:cNvSpPr>
            <a:spLocks noGrp="1"/>
          </p:cNvSpPr>
          <p:nvPr>
            <p:ph type="title"/>
          </p:nvPr>
        </p:nvSpPr>
        <p:spPr/>
        <p:txBody>
          <a:bodyPr>
            <a:normAutofit/>
          </a:bodyPr>
          <a:lstStyle/>
          <a:p>
            <a:r>
              <a:rPr kumimoji="1" lang="en-US" altLang="ja-JP" dirty="0"/>
              <a:t>④</a:t>
            </a:r>
            <a:r>
              <a:rPr lang="ja-JP" altLang="en-US" sz="2400"/>
              <a:t>小規模宅地の特例（相続時）</a:t>
            </a:r>
            <a:endParaRPr kumimoji="1" lang="ja-JP" altLang="en-US"/>
          </a:p>
        </p:txBody>
      </p:sp>
      <p:sp>
        <p:nvSpPr>
          <p:cNvPr id="3" name="コンテンツ プレースホルダー 2">
            <a:extLst>
              <a:ext uri="{FF2B5EF4-FFF2-40B4-BE49-F238E27FC236}">
                <a16:creationId xmlns:a16="http://schemas.microsoft.com/office/drawing/2014/main" id="{76926A8D-676F-5B88-3A1B-6A5FD9B43B9E}"/>
              </a:ext>
            </a:extLst>
          </p:cNvPr>
          <p:cNvSpPr>
            <a:spLocks noGrp="1"/>
          </p:cNvSpPr>
          <p:nvPr>
            <p:ph idx="1"/>
          </p:nvPr>
        </p:nvSpPr>
        <p:spPr/>
        <p:txBody>
          <a:bodyPr>
            <a:normAutofit lnSpcReduction="10000"/>
          </a:bodyPr>
          <a:lstStyle/>
          <a:p>
            <a:pPr marL="0" indent="0">
              <a:buNone/>
            </a:pPr>
            <a:r>
              <a:rPr kumimoji="1" lang="ja-JP" altLang="en-US" sz="2000"/>
              <a:t>相続時、住宅用地として使われていた土地について、最大</a:t>
            </a:r>
            <a:r>
              <a:rPr kumimoji="1" lang="en-US" altLang="ja-JP" sz="2000" dirty="0"/>
              <a:t>80</a:t>
            </a:r>
            <a:r>
              <a:rPr kumimoji="1" lang="ja-JP" altLang="en-US" sz="2000"/>
              <a:t>％の評価額減が可能。</a:t>
            </a:r>
            <a:endParaRPr kumimoji="1" lang="en-US" altLang="ja-JP" sz="2000" dirty="0"/>
          </a:p>
          <a:p>
            <a:pPr marL="0" indent="0">
              <a:buNone/>
            </a:pPr>
            <a:r>
              <a:rPr lang="ja-JP" altLang="en-US" sz="2000"/>
              <a:t>→相続財産額を減らすことができるので、相続税の節税やそもそも税金がかからなくなることもあり得るようになります。</a:t>
            </a:r>
            <a:endParaRPr lang="en-US" altLang="ja-JP" sz="2000" dirty="0"/>
          </a:p>
          <a:p>
            <a:pPr marL="0" indent="0">
              <a:buNone/>
            </a:pPr>
            <a:r>
              <a:rPr kumimoji="1" lang="en-US" altLang="ja-JP" sz="2000" dirty="0">
                <a:solidFill>
                  <a:srgbClr val="FF0000"/>
                </a:solidFill>
              </a:rPr>
              <a:t>※</a:t>
            </a:r>
            <a:r>
              <a:rPr kumimoji="1" lang="ja-JP" altLang="en-US" sz="2000">
                <a:solidFill>
                  <a:srgbClr val="FF0000"/>
                </a:solidFill>
              </a:rPr>
              <a:t>この特例を使って税金がかからなくなる場合は、特例を使うために、相続税申告は行う必要があります。</a:t>
            </a:r>
            <a:endParaRPr kumimoji="1" lang="en-US" altLang="ja-JP" sz="2000" dirty="0">
              <a:solidFill>
                <a:srgbClr val="FF0000"/>
              </a:solidFill>
            </a:endParaRPr>
          </a:p>
          <a:p>
            <a:pPr marL="0" indent="0">
              <a:buNone/>
            </a:pPr>
            <a:endParaRPr lang="en-US" altLang="ja-JP" sz="2000" dirty="0">
              <a:solidFill>
                <a:srgbClr val="FF0000"/>
              </a:solidFill>
            </a:endParaRPr>
          </a:p>
          <a:p>
            <a:pPr marL="0" indent="0">
              <a:buNone/>
            </a:pPr>
            <a:r>
              <a:rPr kumimoji="1" lang="ja-JP" altLang="en-US" sz="2000">
                <a:solidFill>
                  <a:srgbClr val="FF0000"/>
                </a:solidFill>
              </a:rPr>
              <a:t>また、特例を使うには細かい条件が定められています。</a:t>
            </a:r>
            <a:endParaRPr kumimoji="1" lang="en-US" altLang="ja-JP" sz="2000" dirty="0">
              <a:solidFill>
                <a:srgbClr val="FF0000"/>
              </a:solidFill>
            </a:endParaRPr>
          </a:p>
          <a:p>
            <a:pPr marL="0" indent="0">
              <a:buNone/>
            </a:pPr>
            <a:r>
              <a:rPr kumimoji="1" lang="ja-JP" altLang="en-US" sz="1800"/>
              <a:t>・被相続人の自宅であること</a:t>
            </a:r>
          </a:p>
          <a:p>
            <a:pPr marL="0" indent="0">
              <a:buNone/>
            </a:pPr>
            <a:r>
              <a:rPr kumimoji="1" lang="ja-JP" altLang="en-US" sz="1800"/>
              <a:t>・相続人がその家に同居していた、</a:t>
            </a:r>
            <a:endParaRPr kumimoji="1" lang="en-US" altLang="ja-JP" sz="1800" dirty="0"/>
          </a:p>
          <a:p>
            <a:pPr marL="0" indent="0">
              <a:buNone/>
            </a:pPr>
            <a:r>
              <a:rPr lang="ja-JP" altLang="en-US" sz="1800"/>
              <a:t>　</a:t>
            </a:r>
            <a:r>
              <a:rPr kumimoji="1" lang="ja-JP" altLang="en-US" sz="1800"/>
              <a:t>または相続後も住み続ける意思があること（他に持ち家があると</a:t>
            </a:r>
            <a:r>
              <a:rPr kumimoji="1" lang="en-US" altLang="ja-JP" sz="1800" dirty="0"/>
              <a:t>NG</a:t>
            </a:r>
            <a:r>
              <a:rPr kumimoji="1" lang="ja-JP" altLang="en-US" sz="1800"/>
              <a:t>）</a:t>
            </a:r>
          </a:p>
          <a:p>
            <a:pPr marL="0" indent="0">
              <a:buNone/>
            </a:pPr>
            <a:r>
              <a:rPr lang="ja-JP" altLang="en-US" sz="1800"/>
              <a:t>などが定められています。</a:t>
            </a:r>
            <a:endParaRPr lang="en-US" altLang="ja-JP" sz="1800" dirty="0"/>
          </a:p>
          <a:p>
            <a:pPr marL="0" indent="0">
              <a:buNone/>
            </a:pPr>
            <a:endParaRPr kumimoji="1" lang="en-US" altLang="ja-JP" sz="1800" dirty="0"/>
          </a:p>
          <a:p>
            <a:pPr marL="0" indent="0">
              <a:buNone/>
            </a:pPr>
            <a:r>
              <a:rPr kumimoji="1" lang="ja-JP" altLang="en-US" sz="1800"/>
              <a:t>住宅用地だけでなく、事業用の土地にも減額率は変わりますが適用が可能です。複雑になるため、今回は住宅用地をメインにご紹介しました。</a:t>
            </a:r>
          </a:p>
        </p:txBody>
      </p:sp>
      <p:sp>
        <p:nvSpPr>
          <p:cNvPr id="4" name="スライド番号プレースホルダー 3">
            <a:extLst>
              <a:ext uri="{FF2B5EF4-FFF2-40B4-BE49-F238E27FC236}">
                <a16:creationId xmlns:a16="http://schemas.microsoft.com/office/drawing/2014/main" id="{BD42A27E-5CA0-A89E-60F5-A7AACDE2F090}"/>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1805589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9F8E1E-AE28-00A8-B469-A038B408A0C1}"/>
              </a:ext>
            </a:extLst>
          </p:cNvPr>
          <p:cNvSpPr>
            <a:spLocks noGrp="1"/>
          </p:cNvSpPr>
          <p:nvPr>
            <p:ph type="title"/>
          </p:nvPr>
        </p:nvSpPr>
        <p:spPr/>
        <p:txBody>
          <a:bodyPr/>
          <a:lstStyle/>
          <a:p>
            <a:r>
              <a:rPr kumimoji="1" lang="ja-JP" altLang="en-US"/>
              <a:t>空き家を「資産」に変えるために</a:t>
            </a:r>
          </a:p>
        </p:txBody>
      </p:sp>
      <p:sp>
        <p:nvSpPr>
          <p:cNvPr id="3" name="コンテンツ プレースホルダー 2">
            <a:extLst>
              <a:ext uri="{FF2B5EF4-FFF2-40B4-BE49-F238E27FC236}">
                <a16:creationId xmlns:a16="http://schemas.microsoft.com/office/drawing/2014/main" id="{29470B7B-FE3F-020B-F0B8-658EA346BFE2}"/>
              </a:ext>
            </a:extLst>
          </p:cNvPr>
          <p:cNvSpPr>
            <a:spLocks noGrp="1"/>
          </p:cNvSpPr>
          <p:nvPr>
            <p:ph idx="1"/>
          </p:nvPr>
        </p:nvSpPr>
        <p:spPr/>
        <p:txBody>
          <a:bodyPr>
            <a:normAutofit/>
          </a:bodyPr>
          <a:lstStyle/>
          <a:p>
            <a:pPr marL="0" indent="0">
              <a:buNone/>
            </a:pPr>
            <a:r>
              <a:rPr lang="ja-JP" altLang="en-US" sz="2000"/>
              <a:t>今月の</a:t>
            </a:r>
            <a:r>
              <a:rPr kumimoji="1" lang="ja-JP" altLang="en-US" sz="2000"/>
              <a:t>勉強会では、空き家にまつわる主な税制優遇措置と節税のポイントについてご紹介しました。</a:t>
            </a:r>
            <a:endParaRPr kumimoji="1" lang="en-US" altLang="ja-JP" sz="2000" dirty="0"/>
          </a:p>
          <a:p>
            <a:pPr marL="0" indent="0">
              <a:buNone/>
            </a:pPr>
            <a:endParaRPr kumimoji="1" lang="ja-JP" altLang="en-US" sz="2000"/>
          </a:p>
          <a:p>
            <a:pPr marL="0" indent="0">
              <a:buNone/>
            </a:pPr>
            <a:r>
              <a:rPr kumimoji="1" lang="ja-JP" altLang="en-US" sz="2000"/>
              <a:t>固定資産税の軽減措置から相続時の特別控除、賃貸による所得控除、相続税の評価減に至るまで、空き家は「正しく知り、活かす」ことで、負担から資産へと転換できます。</a:t>
            </a:r>
          </a:p>
          <a:p>
            <a:pPr marL="0" indent="0">
              <a:buNone/>
            </a:pPr>
            <a:endParaRPr kumimoji="1" lang="ja-JP" altLang="en-US" sz="2000"/>
          </a:p>
          <a:p>
            <a:pPr marL="0" indent="0">
              <a:buNone/>
            </a:pPr>
            <a:r>
              <a:rPr kumimoji="1" lang="ja-JP" altLang="en-US" sz="2000"/>
              <a:t>空き家を放置しておくことで、税負担や地域への影響が大きくなる一方、制度をうまく活用すれば、解体・活用・売却などさまざまな選択肢が広がります。</a:t>
            </a:r>
          </a:p>
          <a:p>
            <a:pPr marL="0" indent="0">
              <a:buNone/>
            </a:pPr>
            <a:endParaRPr kumimoji="1" lang="ja-JP" altLang="en-US" sz="2000"/>
          </a:p>
          <a:p>
            <a:pPr marL="0" indent="0">
              <a:buNone/>
            </a:pPr>
            <a:r>
              <a:rPr kumimoji="1" lang="ja-JP" altLang="en-US" sz="2000"/>
              <a:t>大切なのは、「早めに動き、専門家に相談する」ことです。</a:t>
            </a:r>
          </a:p>
          <a:p>
            <a:pPr marL="0" indent="0">
              <a:buNone/>
            </a:pPr>
            <a:r>
              <a:rPr kumimoji="1" lang="ja-JP" altLang="en-US" sz="2000"/>
              <a:t>本日の内容が、皆さまの空き家に関する理解を深め、今後の判断や行動のヒントとなれば幸いです。</a:t>
            </a:r>
          </a:p>
        </p:txBody>
      </p:sp>
      <p:sp>
        <p:nvSpPr>
          <p:cNvPr id="4" name="スライド番号プレースホルダー 3">
            <a:extLst>
              <a:ext uri="{FF2B5EF4-FFF2-40B4-BE49-F238E27FC236}">
                <a16:creationId xmlns:a16="http://schemas.microsoft.com/office/drawing/2014/main" id="{54840D0E-299A-C1AC-9D91-7818530CBAB6}"/>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299048784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5006</TotalTime>
  <Words>1161</Words>
  <Application>Microsoft Macintosh PowerPoint</Application>
  <PresentationFormat>画面に合わせる (4:3)</PresentationFormat>
  <Paragraphs>100</Paragraphs>
  <Slides>11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11</vt:i4>
      </vt:variant>
    </vt:vector>
  </HeadingPairs>
  <TitlesOfParts>
    <vt:vector size="17" baseType="lpstr">
      <vt:lpstr>ＭＳ ゴシック</vt:lpstr>
      <vt:lpstr>游ゴシック</vt:lpstr>
      <vt:lpstr>Arial</vt:lpstr>
      <vt:lpstr>Calibri</vt:lpstr>
      <vt:lpstr>Calibri Light</vt:lpstr>
      <vt:lpstr>Office テーマ</vt:lpstr>
      <vt:lpstr> 一般社団法人 全国空き家アドバイザー協議会　　　○○県○○支部  令和７年５月度例会 学習プログラム用 （過去の例会資料も参考にしてください）</vt:lpstr>
      <vt:lpstr>PowerPoint プレゼンテーション</vt:lpstr>
      <vt:lpstr>①固定資産税の「住宅用地特例」</vt:lpstr>
      <vt:lpstr>PowerPoint プレゼンテーション</vt:lpstr>
      <vt:lpstr>PowerPoint プレゼンテーション</vt:lpstr>
      <vt:lpstr>②相続空き家の譲渡所得3,000万円特別控除</vt:lpstr>
      <vt:lpstr>PowerPoint プレゼンテーション</vt:lpstr>
      <vt:lpstr>PowerPoint プレゼンテーション</vt:lpstr>
      <vt:lpstr>③空き家活用による所得控除節税</vt:lpstr>
      <vt:lpstr>④小規模宅地の特例（相続時）</vt:lpstr>
      <vt:lpstr>空き家を「資産」に変えるために</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山名 健太</cp:lastModifiedBy>
  <cp:revision>63</cp:revision>
  <dcterms:created xsi:type="dcterms:W3CDTF">2021-02-04T05:15:42Z</dcterms:created>
  <dcterms:modified xsi:type="dcterms:W3CDTF">2025-04-30T21:15:16Z</dcterms:modified>
</cp:coreProperties>
</file>