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4"/>
  </p:notesMasterIdLst>
  <p:handoutMasterIdLst>
    <p:handoutMasterId r:id="rId15"/>
  </p:handoutMasterIdLst>
  <p:sldIdLst>
    <p:sldId id="1874" r:id="rId2"/>
    <p:sldId id="1875" r:id="rId3"/>
    <p:sldId id="1886" r:id="rId4"/>
    <p:sldId id="1884" r:id="rId5"/>
    <p:sldId id="1876" r:id="rId6"/>
    <p:sldId id="1877" r:id="rId7"/>
    <p:sldId id="1878" r:id="rId8"/>
    <p:sldId id="1879" r:id="rId9"/>
    <p:sldId id="1880" r:id="rId10"/>
    <p:sldId id="1885" r:id="rId11"/>
    <p:sldId id="1881" r:id="rId12"/>
    <p:sldId id="1883"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61"/>
    <p:restoredTop sz="95340"/>
  </p:normalViewPr>
  <p:slideViewPr>
    <p:cSldViewPr snapToGrid="0" snapToObjects="1">
      <p:cViewPr varScale="1">
        <p:scale>
          <a:sx n="120" d="100"/>
          <a:sy n="120" d="100"/>
        </p:scale>
        <p:origin x="107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2025/6/26</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2025/6/26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令和７年７月度例会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u="sng"/>
              <a:t>空き家の相続・名義変更で</a:t>
            </a:r>
            <a:endParaRPr lang="en-US" altLang="ja-JP" sz="2000" u="sng" dirty="0"/>
          </a:p>
          <a:p>
            <a:pPr marL="0" indent="0" algn="ctr">
              <a:lnSpc>
                <a:spcPct val="200000"/>
              </a:lnSpc>
              <a:buNone/>
            </a:pPr>
            <a:r>
              <a:rPr lang="ja-JP" altLang="en-US" sz="2000" u="sng"/>
              <a:t>トラブルを防ぐ</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5F0175-967C-DA47-5F34-EE30B10371C7}"/>
              </a:ext>
            </a:extLst>
          </p:cNvPr>
          <p:cNvSpPr>
            <a:spLocks noGrp="1"/>
          </p:cNvSpPr>
          <p:nvPr>
            <p:ph type="title"/>
          </p:nvPr>
        </p:nvSpPr>
        <p:spPr/>
        <p:txBody>
          <a:bodyPr/>
          <a:lstStyle/>
          <a:p>
            <a:r>
              <a:rPr kumimoji="1" lang="ja-JP" altLang="en-US"/>
              <a:t>相続登記の義務化について</a:t>
            </a:r>
          </a:p>
        </p:txBody>
      </p:sp>
      <p:sp>
        <p:nvSpPr>
          <p:cNvPr id="3" name="コンテンツ プレースホルダー 2">
            <a:extLst>
              <a:ext uri="{FF2B5EF4-FFF2-40B4-BE49-F238E27FC236}">
                <a16:creationId xmlns:a16="http://schemas.microsoft.com/office/drawing/2014/main" id="{5276293C-43D3-27E3-5A06-D587E3B51CC5}"/>
              </a:ext>
            </a:extLst>
          </p:cNvPr>
          <p:cNvSpPr>
            <a:spLocks noGrp="1"/>
          </p:cNvSpPr>
          <p:nvPr>
            <p:ph idx="1"/>
          </p:nvPr>
        </p:nvSpPr>
        <p:spPr/>
        <p:txBody>
          <a:bodyPr>
            <a:normAutofit/>
          </a:bodyPr>
          <a:lstStyle/>
          <a:p>
            <a:pPr marL="0" indent="0">
              <a:buNone/>
            </a:pPr>
            <a:r>
              <a:rPr kumimoji="1" lang="en-US" altLang="ja-JP" sz="2000" dirty="0"/>
              <a:t>2024</a:t>
            </a:r>
            <a:r>
              <a:rPr kumimoji="1" lang="ja-JP" altLang="en-US" sz="2000"/>
              <a:t>年</a:t>
            </a:r>
            <a:r>
              <a:rPr kumimoji="1" lang="en-US" altLang="ja-JP" sz="2000" dirty="0"/>
              <a:t>4</a:t>
            </a:r>
            <a:r>
              <a:rPr kumimoji="1" lang="ja-JP" altLang="en-US" sz="2000"/>
              <a:t>月より相続登記の義務化がスタートしました。</a:t>
            </a:r>
            <a:endParaRPr kumimoji="1" lang="en-US" altLang="ja-JP" sz="2000" dirty="0"/>
          </a:p>
          <a:p>
            <a:pPr marL="0" indent="0">
              <a:buNone/>
            </a:pPr>
            <a:endParaRPr lang="en-US" altLang="ja-JP" sz="2000" dirty="0"/>
          </a:p>
          <a:p>
            <a:pPr marL="0" indent="0">
              <a:buNone/>
            </a:pPr>
            <a:r>
              <a:rPr kumimoji="1" lang="ja-JP" altLang="en-US" sz="2000"/>
              <a:t>この法令により、不動産相続時には</a:t>
            </a:r>
            <a:r>
              <a:rPr kumimoji="1" lang="en-US" altLang="ja-JP" sz="2000" dirty="0"/>
              <a:t>3</a:t>
            </a:r>
            <a:r>
              <a:rPr kumimoji="1" lang="ja-JP" altLang="en-US" sz="2000"/>
              <a:t>年以内に登記義務が発生することとなります。</a:t>
            </a:r>
            <a:endParaRPr kumimoji="1" lang="en-US" altLang="ja-JP" sz="2000" dirty="0"/>
          </a:p>
          <a:p>
            <a:pPr marL="0" indent="0">
              <a:buNone/>
            </a:pPr>
            <a:endParaRPr lang="en-US" altLang="ja-JP" sz="2000" dirty="0"/>
          </a:p>
          <a:p>
            <a:pPr marL="0" indent="0">
              <a:buNone/>
            </a:pPr>
            <a:r>
              <a:rPr kumimoji="1" lang="ja-JP" altLang="en-US" sz="2000"/>
              <a:t>放置した場合、</a:t>
            </a:r>
            <a:r>
              <a:rPr kumimoji="1" lang="en-US" altLang="ja-JP" sz="2000" dirty="0"/>
              <a:t>10</a:t>
            </a:r>
            <a:r>
              <a:rPr kumimoji="1" lang="ja-JP" altLang="en-US" sz="2000"/>
              <a:t>万円以下の過料の可能性も生じることとなります。</a:t>
            </a:r>
            <a:endParaRPr kumimoji="1" lang="en-US" altLang="ja-JP" sz="2000" dirty="0"/>
          </a:p>
          <a:p>
            <a:pPr marL="0" indent="0">
              <a:buNone/>
            </a:pPr>
            <a:endParaRPr lang="en-US" altLang="ja-JP" sz="2000" dirty="0"/>
          </a:p>
          <a:p>
            <a:pPr marL="0" indent="0">
              <a:buNone/>
            </a:pPr>
            <a:r>
              <a:rPr lang="ja-JP" altLang="en-US" sz="2000"/>
              <a:t>ちなみに、</a:t>
            </a:r>
            <a:r>
              <a:rPr lang="en-US" altLang="ja-JP" sz="2000" dirty="0"/>
              <a:t>2026</a:t>
            </a:r>
            <a:r>
              <a:rPr lang="ja-JP" altLang="en-US" sz="2000"/>
              <a:t>年（令和</a:t>
            </a:r>
            <a:r>
              <a:rPr lang="en-US" altLang="ja-JP" sz="2000" dirty="0"/>
              <a:t>8</a:t>
            </a:r>
            <a:r>
              <a:rPr lang="ja-JP" altLang="en-US" sz="2000"/>
              <a:t>年）</a:t>
            </a:r>
            <a:r>
              <a:rPr lang="en-US" altLang="ja-JP" sz="2000" dirty="0"/>
              <a:t>4</a:t>
            </a:r>
            <a:r>
              <a:rPr lang="ja-JP" altLang="en-US" sz="2000"/>
              <a:t>月</a:t>
            </a:r>
            <a:r>
              <a:rPr lang="en-US" altLang="ja-JP" sz="2000" dirty="0"/>
              <a:t>1</a:t>
            </a:r>
            <a:r>
              <a:rPr lang="ja-JP" altLang="en-US" sz="2000"/>
              <a:t>日からは、登記名義人の氏名や住所が変更になった際も登記の義務化を求める「変更登記の義務化」もスタート予定です。</a:t>
            </a:r>
            <a:endParaRPr lang="en-US" altLang="ja-JP" sz="2000" dirty="0"/>
          </a:p>
          <a:p>
            <a:pPr marL="0" indent="0">
              <a:buNone/>
            </a:pPr>
            <a:endParaRPr lang="en-US" altLang="ja-JP" sz="2000" dirty="0"/>
          </a:p>
          <a:p>
            <a:pPr marL="0" indent="0">
              <a:buNone/>
            </a:pPr>
            <a:r>
              <a:rPr lang="ja-JP" altLang="en-US" sz="2000"/>
              <a:t>変更登記の義務化の場合は過料は</a:t>
            </a:r>
            <a:r>
              <a:rPr lang="en-US" altLang="ja-JP" sz="2000" dirty="0"/>
              <a:t>5</a:t>
            </a:r>
            <a:r>
              <a:rPr lang="ja-JP" altLang="en-US" sz="2000"/>
              <a:t>万円以下に設定されています。</a:t>
            </a:r>
            <a:endParaRPr lang="en-US" altLang="ja-JP" sz="2000" dirty="0"/>
          </a:p>
        </p:txBody>
      </p:sp>
      <p:sp>
        <p:nvSpPr>
          <p:cNvPr id="4" name="スライド番号プレースホルダー 3">
            <a:extLst>
              <a:ext uri="{FF2B5EF4-FFF2-40B4-BE49-F238E27FC236}">
                <a16:creationId xmlns:a16="http://schemas.microsoft.com/office/drawing/2014/main" id="{BB090886-CF68-65F0-BAD8-D3617649BBEE}"/>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1096502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F9C10D-E7AE-FCA0-9A79-3A9A1C6402D4}"/>
              </a:ext>
            </a:extLst>
          </p:cNvPr>
          <p:cNvSpPr>
            <a:spLocks noGrp="1"/>
          </p:cNvSpPr>
          <p:nvPr>
            <p:ph type="title"/>
          </p:nvPr>
        </p:nvSpPr>
        <p:spPr/>
        <p:txBody>
          <a:bodyPr/>
          <a:lstStyle/>
          <a:p>
            <a:r>
              <a:rPr kumimoji="1" lang="ja-JP" altLang="en-US"/>
              <a:t>参考資料</a:t>
            </a:r>
          </a:p>
        </p:txBody>
      </p:sp>
      <p:pic>
        <p:nvPicPr>
          <p:cNvPr id="6" name="コンテンツ プレースホルダー 5">
            <a:extLst>
              <a:ext uri="{FF2B5EF4-FFF2-40B4-BE49-F238E27FC236}">
                <a16:creationId xmlns:a16="http://schemas.microsoft.com/office/drawing/2014/main" id="{6F37ECB3-CF4A-B7FB-65C5-1DD4AA127191}"/>
              </a:ext>
            </a:extLst>
          </p:cNvPr>
          <p:cNvPicPr>
            <a:picLocks noGrp="1" noChangeAspect="1"/>
          </p:cNvPicPr>
          <p:nvPr>
            <p:ph idx="1"/>
          </p:nvPr>
        </p:nvPicPr>
        <p:blipFill>
          <a:blip r:embed="rId2"/>
          <a:stretch>
            <a:fillRect/>
          </a:stretch>
        </p:blipFill>
        <p:spPr>
          <a:xfrm>
            <a:off x="825147" y="790575"/>
            <a:ext cx="7493705" cy="5187950"/>
          </a:xfrm>
        </p:spPr>
      </p:pic>
      <p:sp>
        <p:nvSpPr>
          <p:cNvPr id="4" name="スライド番号プレースホルダー 3">
            <a:extLst>
              <a:ext uri="{FF2B5EF4-FFF2-40B4-BE49-F238E27FC236}">
                <a16:creationId xmlns:a16="http://schemas.microsoft.com/office/drawing/2014/main" id="{2DCB71D8-84F9-D051-E5E6-11C61E4DC01A}"/>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51166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684CE9-AD0F-B662-77B6-7AC35F810DF9}"/>
              </a:ext>
            </a:extLst>
          </p:cNvPr>
          <p:cNvSpPr>
            <a:spLocks noGrp="1"/>
          </p:cNvSpPr>
          <p:nvPr>
            <p:ph type="title"/>
          </p:nvPr>
        </p:nvSpPr>
        <p:spPr/>
        <p:txBody>
          <a:bodyPr/>
          <a:lstStyle/>
          <a:p>
            <a:r>
              <a:rPr kumimoji="1" lang="ja-JP" altLang="en-US"/>
              <a:t>参考資料</a:t>
            </a:r>
          </a:p>
        </p:txBody>
      </p:sp>
      <p:pic>
        <p:nvPicPr>
          <p:cNvPr id="6" name="コンテンツ プレースホルダー 5">
            <a:extLst>
              <a:ext uri="{FF2B5EF4-FFF2-40B4-BE49-F238E27FC236}">
                <a16:creationId xmlns:a16="http://schemas.microsoft.com/office/drawing/2014/main" id="{210C74E4-ADB8-71D7-80C2-75EBB077726E}"/>
              </a:ext>
            </a:extLst>
          </p:cNvPr>
          <p:cNvPicPr>
            <a:picLocks noGrp="1" noChangeAspect="1"/>
          </p:cNvPicPr>
          <p:nvPr>
            <p:ph idx="1"/>
          </p:nvPr>
        </p:nvPicPr>
        <p:blipFill>
          <a:blip r:embed="rId2"/>
          <a:stretch>
            <a:fillRect/>
          </a:stretch>
        </p:blipFill>
        <p:spPr>
          <a:xfrm>
            <a:off x="825147" y="790575"/>
            <a:ext cx="7493705" cy="5187950"/>
          </a:xfrm>
        </p:spPr>
      </p:pic>
      <p:sp>
        <p:nvSpPr>
          <p:cNvPr id="4" name="スライド番号プレースホルダー 3">
            <a:extLst>
              <a:ext uri="{FF2B5EF4-FFF2-40B4-BE49-F238E27FC236}">
                <a16:creationId xmlns:a16="http://schemas.microsoft.com/office/drawing/2014/main" id="{7C843C4C-B541-8FD1-4692-316A17A40936}"/>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2086287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39D874-B030-EB3D-A348-34D232B11545}"/>
              </a:ext>
            </a:extLst>
          </p:cNvPr>
          <p:cNvSpPr>
            <a:spLocks noGrp="1"/>
          </p:cNvSpPr>
          <p:nvPr>
            <p:ph type="title"/>
          </p:nvPr>
        </p:nvSpPr>
        <p:spPr/>
        <p:txBody>
          <a:bodyPr/>
          <a:lstStyle/>
          <a:p>
            <a:r>
              <a:rPr kumimoji="1" lang="ja-JP" altLang="en-US"/>
              <a:t>参考資料</a:t>
            </a:r>
          </a:p>
        </p:txBody>
      </p:sp>
      <p:pic>
        <p:nvPicPr>
          <p:cNvPr id="6" name="コンテンツ プレースホルダー 5">
            <a:extLst>
              <a:ext uri="{FF2B5EF4-FFF2-40B4-BE49-F238E27FC236}">
                <a16:creationId xmlns:a16="http://schemas.microsoft.com/office/drawing/2014/main" id="{C477B464-CD05-0C3D-DDF0-26DDB4E0A3B0}"/>
              </a:ext>
            </a:extLst>
          </p:cNvPr>
          <p:cNvPicPr>
            <a:picLocks noGrp="1" noChangeAspect="1"/>
          </p:cNvPicPr>
          <p:nvPr>
            <p:ph idx="1"/>
          </p:nvPr>
        </p:nvPicPr>
        <p:blipFill>
          <a:blip r:embed="rId2"/>
          <a:stretch>
            <a:fillRect/>
          </a:stretch>
        </p:blipFill>
        <p:spPr>
          <a:xfrm>
            <a:off x="825147" y="790575"/>
            <a:ext cx="7493705" cy="5187950"/>
          </a:xfrm>
        </p:spPr>
      </p:pic>
      <p:sp>
        <p:nvSpPr>
          <p:cNvPr id="4" name="スライド番号プレースホルダー 3">
            <a:extLst>
              <a:ext uri="{FF2B5EF4-FFF2-40B4-BE49-F238E27FC236}">
                <a16:creationId xmlns:a16="http://schemas.microsoft.com/office/drawing/2014/main" id="{19879D8E-BE76-13BD-4FB5-CB9AC1C71155}"/>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3341868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8F2486-CEAF-12CE-AFB8-63107E816824}"/>
              </a:ext>
            </a:extLst>
          </p:cNvPr>
          <p:cNvSpPr>
            <a:spLocks noGrp="1"/>
          </p:cNvSpPr>
          <p:nvPr>
            <p:ph type="title"/>
          </p:nvPr>
        </p:nvSpPr>
        <p:spPr/>
        <p:txBody>
          <a:bodyPr/>
          <a:lstStyle/>
          <a:p>
            <a:r>
              <a:rPr kumimoji="1" lang="ja-JP" altLang="en-US"/>
              <a:t>なぜ不動産の名義変更が重要なのか？</a:t>
            </a:r>
          </a:p>
        </p:txBody>
      </p:sp>
      <p:sp>
        <p:nvSpPr>
          <p:cNvPr id="3" name="コンテンツ プレースホルダー 2">
            <a:extLst>
              <a:ext uri="{FF2B5EF4-FFF2-40B4-BE49-F238E27FC236}">
                <a16:creationId xmlns:a16="http://schemas.microsoft.com/office/drawing/2014/main" id="{B0CE8638-233C-02A0-2ECB-2163A60C0E16}"/>
              </a:ext>
            </a:extLst>
          </p:cNvPr>
          <p:cNvSpPr>
            <a:spLocks noGrp="1"/>
          </p:cNvSpPr>
          <p:nvPr>
            <p:ph idx="1"/>
          </p:nvPr>
        </p:nvSpPr>
        <p:spPr/>
        <p:txBody>
          <a:bodyPr/>
          <a:lstStyle/>
          <a:p>
            <a:pPr marL="514350" indent="-514350">
              <a:buAutoNum type="arabicPeriod"/>
            </a:pPr>
            <a:r>
              <a:rPr kumimoji="1" lang="ja-JP" altLang="en-US"/>
              <a:t>所有者が誰か分からないと何もできない</a:t>
            </a:r>
            <a:endParaRPr kumimoji="1" lang="en-US" altLang="ja-JP" dirty="0"/>
          </a:p>
          <a:p>
            <a:pPr marL="514350" indent="-514350">
              <a:buAutoNum type="arabicPeriod"/>
            </a:pPr>
            <a:endParaRPr lang="en-US" altLang="ja-JP" dirty="0"/>
          </a:p>
          <a:p>
            <a:pPr marL="514350" indent="-514350">
              <a:buAutoNum type="arabicPeriod"/>
            </a:pPr>
            <a:r>
              <a:rPr kumimoji="1" lang="ja-JP" altLang="en-US"/>
              <a:t>名義が変わらないと固定資産税はどうなる？</a:t>
            </a:r>
            <a:endParaRPr kumimoji="1" lang="en-US" altLang="ja-JP" dirty="0"/>
          </a:p>
          <a:p>
            <a:pPr marL="514350" indent="-514350">
              <a:buAutoNum type="arabicPeriod"/>
            </a:pPr>
            <a:endParaRPr lang="en-US" altLang="ja-JP" dirty="0"/>
          </a:p>
          <a:p>
            <a:pPr marL="514350" indent="-514350">
              <a:buAutoNum type="arabicPeriod"/>
            </a:pPr>
            <a:r>
              <a:rPr kumimoji="1" lang="ja-JP" altLang="en-US"/>
              <a:t>相続登記放置の連鎖リスクが向上</a:t>
            </a:r>
            <a:endParaRPr kumimoji="1" lang="en-US" altLang="ja-JP" dirty="0"/>
          </a:p>
          <a:p>
            <a:pPr marL="514350" indent="-514350">
              <a:buAutoNum type="arabicPeriod"/>
            </a:pPr>
            <a:endParaRPr lang="en-US" altLang="ja-JP" dirty="0"/>
          </a:p>
          <a:p>
            <a:pPr marL="514350" indent="-514350">
              <a:buAutoNum type="arabicPeriod"/>
            </a:pPr>
            <a:r>
              <a:rPr kumimoji="1" lang="ja-JP" altLang="en-US"/>
              <a:t>早めの名義変更で得られるメリット</a:t>
            </a:r>
          </a:p>
        </p:txBody>
      </p:sp>
      <p:sp>
        <p:nvSpPr>
          <p:cNvPr id="4" name="スライド番号プレースホルダー 3">
            <a:extLst>
              <a:ext uri="{FF2B5EF4-FFF2-40B4-BE49-F238E27FC236}">
                <a16:creationId xmlns:a16="http://schemas.microsoft.com/office/drawing/2014/main" id="{31D3A05A-5C89-5F94-2B99-B6A2F41A1C78}"/>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3204875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73CC3B-8231-D53D-B4C2-45A6B7ED612C}"/>
              </a:ext>
            </a:extLst>
          </p:cNvPr>
          <p:cNvSpPr>
            <a:spLocks noGrp="1"/>
          </p:cNvSpPr>
          <p:nvPr>
            <p:ph type="title"/>
          </p:nvPr>
        </p:nvSpPr>
        <p:spPr/>
        <p:txBody>
          <a:bodyPr>
            <a:normAutofit/>
          </a:bodyPr>
          <a:lstStyle/>
          <a:p>
            <a:r>
              <a:rPr kumimoji="1" lang="ja-JP" altLang="en-US"/>
              <a:t>所有者が誰か分からないと何もできない</a:t>
            </a:r>
          </a:p>
        </p:txBody>
      </p:sp>
      <p:sp>
        <p:nvSpPr>
          <p:cNvPr id="3" name="コンテンツ プレースホルダー 2">
            <a:extLst>
              <a:ext uri="{FF2B5EF4-FFF2-40B4-BE49-F238E27FC236}">
                <a16:creationId xmlns:a16="http://schemas.microsoft.com/office/drawing/2014/main" id="{42B0B9F2-1078-24C1-FD0F-A276D4471230}"/>
              </a:ext>
            </a:extLst>
          </p:cNvPr>
          <p:cNvSpPr>
            <a:spLocks noGrp="1"/>
          </p:cNvSpPr>
          <p:nvPr>
            <p:ph idx="1"/>
          </p:nvPr>
        </p:nvSpPr>
        <p:spPr/>
        <p:txBody>
          <a:bodyPr>
            <a:normAutofit fontScale="92500" lnSpcReduction="20000"/>
          </a:bodyPr>
          <a:lstStyle/>
          <a:p>
            <a:pPr marL="0" indent="0">
              <a:buNone/>
            </a:pPr>
            <a:r>
              <a:rPr kumimoji="1" lang="ja-JP" altLang="en-US"/>
              <a:t>空き家の名義が亡くなった親のままの場合、不動産</a:t>
            </a:r>
            <a:endParaRPr kumimoji="1" lang="en-US" altLang="ja-JP" dirty="0"/>
          </a:p>
          <a:p>
            <a:pPr marL="0" indent="0">
              <a:buNone/>
            </a:pPr>
            <a:r>
              <a:rPr kumimoji="1" lang="ja-JP" altLang="en-US"/>
              <a:t>「法的な所有者」が確定していない状態になります。</a:t>
            </a:r>
          </a:p>
          <a:p>
            <a:pPr marL="0" indent="0">
              <a:buNone/>
            </a:pPr>
            <a:endParaRPr kumimoji="1" lang="ja-JP" altLang="en-US"/>
          </a:p>
          <a:p>
            <a:pPr marL="0" indent="0">
              <a:buNone/>
            </a:pPr>
            <a:r>
              <a:rPr kumimoji="1" lang="ja-JP" altLang="en-US"/>
              <a:t>そのため</a:t>
            </a:r>
            <a:r>
              <a:rPr kumimoji="1" lang="en-US" altLang="ja-JP" dirty="0"/>
              <a:t>…</a:t>
            </a:r>
          </a:p>
          <a:p>
            <a:pPr marL="0" indent="0">
              <a:buNone/>
            </a:pPr>
            <a:endParaRPr kumimoji="1" lang="en-US" altLang="ja-JP" dirty="0"/>
          </a:p>
          <a:p>
            <a:pPr marL="0" indent="0">
              <a:buNone/>
            </a:pPr>
            <a:r>
              <a:rPr kumimoji="1" lang="ja-JP" altLang="en-US" sz="2400"/>
              <a:t>売却ができない（買主は正式な登記が必要）</a:t>
            </a:r>
          </a:p>
          <a:p>
            <a:pPr marL="0" indent="0">
              <a:buNone/>
            </a:pPr>
            <a:endParaRPr kumimoji="1" lang="ja-JP" altLang="en-US" sz="2400"/>
          </a:p>
          <a:p>
            <a:pPr marL="0" indent="0">
              <a:buNone/>
            </a:pPr>
            <a:r>
              <a:rPr kumimoji="1" lang="ja-JP" altLang="en-US" sz="2400"/>
              <a:t>賃貸にも出せない（契約書に記載する権利者が不明）</a:t>
            </a:r>
          </a:p>
          <a:p>
            <a:pPr marL="0" indent="0">
              <a:buNone/>
            </a:pPr>
            <a:endParaRPr kumimoji="1" lang="ja-JP" altLang="en-US" sz="2400"/>
          </a:p>
          <a:p>
            <a:pPr marL="0" indent="0">
              <a:buNone/>
            </a:pPr>
            <a:r>
              <a:rPr kumimoji="1" lang="ja-JP" altLang="en-US" sz="2400"/>
              <a:t>解体の契約ができない（解体業者との契約に名義が必要）</a:t>
            </a:r>
          </a:p>
          <a:p>
            <a:pPr marL="0" indent="0">
              <a:buNone/>
            </a:pPr>
            <a:endParaRPr kumimoji="1" lang="ja-JP" altLang="en-US"/>
          </a:p>
          <a:p>
            <a:pPr marL="0" indent="0">
              <a:buNone/>
            </a:pPr>
            <a:r>
              <a:rPr kumimoji="1" lang="ja-JP" altLang="en-US">
                <a:solidFill>
                  <a:srgbClr val="FF0000"/>
                </a:solidFill>
              </a:rPr>
              <a:t>つまり、実質的に何もできない空き家になります。</a:t>
            </a:r>
            <a:endParaRPr kumimoji="1" lang="en-US" altLang="ja-JP" dirty="0">
              <a:solidFill>
                <a:srgbClr val="FF0000"/>
              </a:solidFill>
            </a:endParaRPr>
          </a:p>
          <a:p>
            <a:pPr marL="0" indent="0">
              <a:buNone/>
            </a:pPr>
            <a:r>
              <a:rPr lang="ja-JP" altLang="en-US">
                <a:solidFill>
                  <a:srgbClr val="FF0000"/>
                </a:solidFill>
              </a:rPr>
              <a:t>→管理不全・特定空家になるリスク増大</a:t>
            </a:r>
            <a:endParaRPr kumimoji="1" lang="ja-JP" altLang="en-US">
              <a:solidFill>
                <a:srgbClr val="FF0000"/>
              </a:solidFill>
            </a:endParaRPr>
          </a:p>
        </p:txBody>
      </p:sp>
      <p:sp>
        <p:nvSpPr>
          <p:cNvPr id="4" name="スライド番号プレースホルダー 3">
            <a:extLst>
              <a:ext uri="{FF2B5EF4-FFF2-40B4-BE49-F238E27FC236}">
                <a16:creationId xmlns:a16="http://schemas.microsoft.com/office/drawing/2014/main" id="{24D04701-33CE-BDBC-D370-E7F8B98BDBE7}"/>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1461518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BAFB2A-8925-B66C-431E-C0A6EF89C3EC}"/>
              </a:ext>
            </a:extLst>
          </p:cNvPr>
          <p:cNvSpPr>
            <a:spLocks noGrp="1"/>
          </p:cNvSpPr>
          <p:nvPr>
            <p:ph type="title"/>
          </p:nvPr>
        </p:nvSpPr>
        <p:spPr/>
        <p:txBody>
          <a:bodyPr>
            <a:normAutofit/>
          </a:bodyPr>
          <a:lstStyle/>
          <a:p>
            <a:r>
              <a:rPr kumimoji="1" lang="ja-JP" altLang="en-US"/>
              <a:t>名義が変わらないと固定資産税はどうなる？</a:t>
            </a:r>
          </a:p>
        </p:txBody>
      </p:sp>
      <p:sp>
        <p:nvSpPr>
          <p:cNvPr id="3" name="コンテンツ プレースホルダー 2">
            <a:extLst>
              <a:ext uri="{FF2B5EF4-FFF2-40B4-BE49-F238E27FC236}">
                <a16:creationId xmlns:a16="http://schemas.microsoft.com/office/drawing/2014/main" id="{4B275CC4-E385-AFE8-0FE9-E3BB1EB764FB}"/>
              </a:ext>
            </a:extLst>
          </p:cNvPr>
          <p:cNvSpPr>
            <a:spLocks noGrp="1"/>
          </p:cNvSpPr>
          <p:nvPr>
            <p:ph idx="1"/>
          </p:nvPr>
        </p:nvSpPr>
        <p:spPr/>
        <p:txBody>
          <a:bodyPr/>
          <a:lstStyle/>
          <a:p>
            <a:pPr marL="0" indent="0">
              <a:buNone/>
            </a:pPr>
            <a:r>
              <a:rPr kumimoji="1" lang="ja-JP" altLang="en-US" sz="2000"/>
              <a:t>相続人が住んでいないまま放置されると、「空き家」としての扱いとなり、場合によっては以下のような事態が発生します。</a:t>
            </a:r>
          </a:p>
          <a:p>
            <a:pPr marL="0" indent="0">
              <a:buNone/>
            </a:pPr>
            <a:endParaRPr kumimoji="1" lang="ja-JP" altLang="en-US"/>
          </a:p>
          <a:p>
            <a:pPr marL="0" indent="0">
              <a:buNone/>
            </a:pPr>
            <a:r>
              <a:rPr lang="ja-JP" altLang="en-US" sz="2000"/>
              <a:t>・市区町村が「管理不全空家」「特定空家」に指定すると、</a:t>
            </a:r>
          </a:p>
          <a:p>
            <a:pPr marL="0" indent="0">
              <a:buNone/>
            </a:pPr>
            <a:endParaRPr lang="ja-JP" altLang="en-US" sz="2000"/>
          </a:p>
          <a:p>
            <a:pPr marL="0" indent="0">
              <a:buNone/>
            </a:pPr>
            <a:r>
              <a:rPr lang="ja-JP" altLang="en-US" sz="2000"/>
              <a:t>・固定資産税の住宅用地特例の対象外に</a:t>
            </a:r>
          </a:p>
          <a:p>
            <a:pPr marL="0" indent="0">
              <a:buNone/>
            </a:pPr>
            <a:r>
              <a:rPr lang="ja-JP" altLang="en-US" sz="2000"/>
              <a:t>→最悪の場合、 税金が約</a:t>
            </a:r>
            <a:r>
              <a:rPr lang="en-US" altLang="ja-JP" sz="2000" dirty="0"/>
              <a:t>6</a:t>
            </a:r>
            <a:r>
              <a:rPr lang="ja-JP" altLang="en-US" sz="2000"/>
              <a:t>倍に増額されることも</a:t>
            </a:r>
            <a:endParaRPr lang="en-US" altLang="ja-JP" sz="2000" dirty="0"/>
          </a:p>
          <a:p>
            <a:pPr marL="0" indent="0">
              <a:buNone/>
            </a:pPr>
            <a:endParaRPr lang="en-US" altLang="ja-JP" sz="2000" dirty="0"/>
          </a:p>
          <a:p>
            <a:pPr marL="0" indent="0">
              <a:buNone/>
            </a:pPr>
            <a:endParaRPr lang="ja-JP" altLang="en-US" sz="2000"/>
          </a:p>
        </p:txBody>
      </p:sp>
      <p:sp>
        <p:nvSpPr>
          <p:cNvPr id="4" name="スライド番号プレースホルダー 3">
            <a:extLst>
              <a:ext uri="{FF2B5EF4-FFF2-40B4-BE49-F238E27FC236}">
                <a16:creationId xmlns:a16="http://schemas.microsoft.com/office/drawing/2014/main" id="{BD8CED27-54F2-E84C-8E0E-FFB2BCEE9E33}"/>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pic>
        <p:nvPicPr>
          <p:cNvPr id="5" name="図 4">
            <a:extLst>
              <a:ext uri="{FF2B5EF4-FFF2-40B4-BE49-F238E27FC236}">
                <a16:creationId xmlns:a16="http://schemas.microsoft.com/office/drawing/2014/main" id="{A113CE50-8946-5C0A-D9FA-9BAA1D587CD0}"/>
              </a:ext>
            </a:extLst>
          </p:cNvPr>
          <p:cNvPicPr>
            <a:picLocks noChangeAspect="1"/>
          </p:cNvPicPr>
          <p:nvPr/>
        </p:nvPicPr>
        <p:blipFill>
          <a:blip r:embed="rId2"/>
          <a:stretch>
            <a:fillRect/>
          </a:stretch>
        </p:blipFill>
        <p:spPr>
          <a:xfrm>
            <a:off x="1275907" y="3688076"/>
            <a:ext cx="5943600" cy="2491978"/>
          </a:xfrm>
          <a:prstGeom prst="rect">
            <a:avLst/>
          </a:prstGeom>
        </p:spPr>
      </p:pic>
    </p:spTree>
    <p:extLst>
      <p:ext uri="{BB962C8B-B14F-4D97-AF65-F5344CB8AC3E}">
        <p14:creationId xmlns:p14="http://schemas.microsoft.com/office/powerpoint/2010/main" val="2464022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AF9084-B34E-1E1F-A6CC-7064B2EA0A74}"/>
              </a:ext>
            </a:extLst>
          </p:cNvPr>
          <p:cNvSpPr>
            <a:spLocks noGrp="1"/>
          </p:cNvSpPr>
          <p:nvPr>
            <p:ph type="title"/>
          </p:nvPr>
        </p:nvSpPr>
        <p:spPr/>
        <p:txBody>
          <a:bodyPr>
            <a:normAutofit/>
          </a:bodyPr>
          <a:lstStyle/>
          <a:p>
            <a:r>
              <a:rPr kumimoji="1" lang="ja-JP" altLang="en-US"/>
              <a:t>相続登記放置の連鎖リスクが向上</a:t>
            </a:r>
          </a:p>
        </p:txBody>
      </p:sp>
      <p:sp>
        <p:nvSpPr>
          <p:cNvPr id="3" name="コンテンツ プレースホルダー 2">
            <a:extLst>
              <a:ext uri="{FF2B5EF4-FFF2-40B4-BE49-F238E27FC236}">
                <a16:creationId xmlns:a16="http://schemas.microsoft.com/office/drawing/2014/main" id="{55125946-A730-3E5B-51E9-BDCA9BE393AB}"/>
              </a:ext>
            </a:extLst>
          </p:cNvPr>
          <p:cNvSpPr>
            <a:spLocks noGrp="1"/>
          </p:cNvSpPr>
          <p:nvPr>
            <p:ph idx="1"/>
          </p:nvPr>
        </p:nvSpPr>
        <p:spPr/>
        <p:txBody>
          <a:bodyPr>
            <a:normAutofit/>
          </a:bodyPr>
          <a:lstStyle/>
          <a:p>
            <a:pPr marL="0" indent="0">
              <a:buNone/>
            </a:pPr>
            <a:r>
              <a:rPr kumimoji="1" lang="ja-JP" altLang="en-US" sz="1600"/>
              <a:t>名義変更を放置している間に次の相続が発生すると、相続人が増えていきます。</a:t>
            </a:r>
          </a:p>
          <a:p>
            <a:pPr marL="0" indent="0">
              <a:buNone/>
            </a:pPr>
            <a:endParaRPr kumimoji="1" lang="ja-JP" altLang="en-US" sz="1600"/>
          </a:p>
          <a:p>
            <a:pPr marL="0" indent="0">
              <a:buNone/>
            </a:pPr>
            <a:r>
              <a:rPr kumimoji="1" lang="ja-JP" altLang="en-US" sz="1600"/>
              <a:t>例：父から子</a:t>
            </a:r>
            <a:r>
              <a:rPr kumimoji="1" lang="en-US" altLang="ja-JP" sz="1600" dirty="0"/>
              <a:t>3</a:t>
            </a:r>
            <a:r>
              <a:rPr kumimoji="1" lang="ja-JP" altLang="en-US" sz="1600"/>
              <a:t>人へ相続 → その後</a:t>
            </a:r>
            <a:r>
              <a:rPr kumimoji="1" lang="en-US" altLang="ja-JP" sz="1600" dirty="0"/>
              <a:t>1</a:t>
            </a:r>
            <a:r>
              <a:rPr kumimoji="1" lang="ja-JP" altLang="en-US" sz="1600"/>
              <a:t>人が死亡 → 孫へ相続</a:t>
            </a:r>
          </a:p>
          <a:p>
            <a:pPr marL="0" indent="0">
              <a:buNone/>
            </a:pPr>
            <a:r>
              <a:rPr kumimoji="1" lang="ja-JP" altLang="en-US" sz="1600"/>
              <a:t>→ 所有権が</a:t>
            </a:r>
            <a:r>
              <a:rPr kumimoji="1" lang="en-US" altLang="ja-JP" sz="1600" dirty="0"/>
              <a:t>10</a:t>
            </a:r>
            <a:r>
              <a:rPr kumimoji="1" lang="ja-JP" altLang="en-US" sz="1600"/>
              <a:t>人以上に細分化される例も</a:t>
            </a:r>
          </a:p>
          <a:p>
            <a:pPr marL="0" indent="0">
              <a:buNone/>
            </a:pPr>
            <a:endParaRPr kumimoji="1" lang="ja-JP" altLang="en-US" sz="1600"/>
          </a:p>
          <a:p>
            <a:pPr marL="0" indent="0">
              <a:buNone/>
            </a:pPr>
            <a:r>
              <a:rPr kumimoji="1" lang="ja-JP" altLang="en-US" sz="1600"/>
              <a:t>これにより、</a:t>
            </a:r>
            <a:r>
              <a:rPr kumimoji="1" lang="ja-JP" altLang="en-US" sz="1600" u="sng"/>
              <a:t>登記手続きが困難に、売却も合意できなくなる</a:t>
            </a:r>
          </a:p>
          <a:p>
            <a:pPr marL="0" indent="0">
              <a:buNone/>
            </a:pPr>
            <a:r>
              <a:rPr kumimoji="1" lang="ja-JP" altLang="en-US" sz="1600"/>
              <a:t>これは、いわゆる「</a:t>
            </a:r>
            <a:r>
              <a:rPr kumimoji="1" lang="ja-JP" altLang="en-US" sz="1600">
                <a:solidFill>
                  <a:srgbClr val="FF0000"/>
                </a:solidFill>
              </a:rPr>
              <a:t>所有者不明土地問題</a:t>
            </a:r>
            <a:r>
              <a:rPr kumimoji="1" lang="ja-JP" altLang="en-US" sz="1600"/>
              <a:t>」の典型です。</a:t>
            </a:r>
            <a:endParaRPr kumimoji="1" lang="en-US" altLang="ja-JP" sz="1600" dirty="0"/>
          </a:p>
          <a:p>
            <a:pPr marL="0" indent="0">
              <a:buNone/>
            </a:pPr>
            <a:r>
              <a:rPr kumimoji="1" lang="en-US" altLang="ja-JP" sz="1200" u="sng" dirty="0"/>
              <a:t>※</a:t>
            </a:r>
            <a:r>
              <a:rPr kumimoji="1" lang="ja-JP" altLang="en-US" sz="1200" u="sng"/>
              <a:t>所有者不明土地についての詳細資料は</a:t>
            </a:r>
            <a:r>
              <a:rPr kumimoji="1" lang="en-US" altLang="ja-JP" sz="1200" u="sng" dirty="0"/>
              <a:t>2025</a:t>
            </a:r>
            <a:r>
              <a:rPr kumimoji="1" lang="ja-JP" altLang="en-US" sz="1200" u="sng"/>
              <a:t>年</a:t>
            </a:r>
            <a:r>
              <a:rPr kumimoji="1" lang="en-US" altLang="ja-JP" sz="1200" u="sng" dirty="0"/>
              <a:t>7</a:t>
            </a:r>
            <a:r>
              <a:rPr kumimoji="1" lang="ja-JP" altLang="en-US" sz="1200" u="sng"/>
              <a:t>月例会全国報告事項ご参照</a:t>
            </a:r>
            <a:endParaRPr kumimoji="1" lang="en-US" altLang="ja-JP" sz="1200" u="sng" dirty="0"/>
          </a:p>
          <a:p>
            <a:pPr marL="0" indent="0">
              <a:buNone/>
            </a:pPr>
            <a:endParaRPr lang="en-US" altLang="ja-JP" sz="1200" u="sng" dirty="0"/>
          </a:p>
          <a:p>
            <a:pPr marL="0" indent="0">
              <a:buNone/>
            </a:pPr>
            <a:endParaRPr kumimoji="1" lang="ja-JP" altLang="en-US" sz="1200" u="sng"/>
          </a:p>
          <a:p>
            <a:pPr marL="0" indent="0">
              <a:buNone/>
            </a:pPr>
            <a:endParaRPr kumimoji="1" lang="ja-JP" altLang="en-US" sz="1600"/>
          </a:p>
          <a:p>
            <a:pPr marL="0" indent="0">
              <a:buNone/>
            </a:pPr>
            <a:endParaRPr kumimoji="1" lang="ja-JP" altLang="en-US" sz="1600"/>
          </a:p>
        </p:txBody>
      </p:sp>
      <p:sp>
        <p:nvSpPr>
          <p:cNvPr id="4" name="スライド番号プレースホルダー 3">
            <a:extLst>
              <a:ext uri="{FF2B5EF4-FFF2-40B4-BE49-F238E27FC236}">
                <a16:creationId xmlns:a16="http://schemas.microsoft.com/office/drawing/2014/main" id="{71362C9E-C510-CA55-C5EC-3E065E93AD64}"/>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pic>
        <p:nvPicPr>
          <p:cNvPr id="5" name="図 4">
            <a:extLst>
              <a:ext uri="{FF2B5EF4-FFF2-40B4-BE49-F238E27FC236}">
                <a16:creationId xmlns:a16="http://schemas.microsoft.com/office/drawing/2014/main" id="{A1CEEE13-9E11-5C5B-10E6-0DF5E506E86C}"/>
              </a:ext>
            </a:extLst>
          </p:cNvPr>
          <p:cNvPicPr>
            <a:picLocks noChangeAspect="1"/>
          </p:cNvPicPr>
          <p:nvPr/>
        </p:nvPicPr>
        <p:blipFill>
          <a:blip r:embed="rId2"/>
          <a:stretch>
            <a:fillRect/>
          </a:stretch>
        </p:blipFill>
        <p:spPr>
          <a:xfrm>
            <a:off x="1796814" y="3583172"/>
            <a:ext cx="5260474" cy="2761749"/>
          </a:xfrm>
          <a:prstGeom prst="rect">
            <a:avLst/>
          </a:prstGeom>
        </p:spPr>
      </p:pic>
    </p:spTree>
    <p:extLst>
      <p:ext uri="{BB962C8B-B14F-4D97-AF65-F5344CB8AC3E}">
        <p14:creationId xmlns:p14="http://schemas.microsoft.com/office/powerpoint/2010/main" val="2083186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8EC777-DB29-019B-E464-6A385CFE9D61}"/>
              </a:ext>
            </a:extLst>
          </p:cNvPr>
          <p:cNvSpPr>
            <a:spLocks noGrp="1"/>
          </p:cNvSpPr>
          <p:nvPr>
            <p:ph type="title"/>
          </p:nvPr>
        </p:nvSpPr>
        <p:spPr/>
        <p:txBody>
          <a:bodyPr/>
          <a:lstStyle/>
          <a:p>
            <a:r>
              <a:rPr kumimoji="1" lang="ja-JP" altLang="en-US"/>
              <a:t>参考資料</a:t>
            </a:r>
          </a:p>
        </p:txBody>
      </p:sp>
      <p:pic>
        <p:nvPicPr>
          <p:cNvPr id="6" name="コンテンツ プレースホルダー 5">
            <a:extLst>
              <a:ext uri="{FF2B5EF4-FFF2-40B4-BE49-F238E27FC236}">
                <a16:creationId xmlns:a16="http://schemas.microsoft.com/office/drawing/2014/main" id="{ED77C40E-B651-DAB4-ACD2-5CD22903F103}"/>
              </a:ext>
            </a:extLst>
          </p:cNvPr>
          <p:cNvPicPr>
            <a:picLocks noGrp="1" noChangeAspect="1"/>
          </p:cNvPicPr>
          <p:nvPr>
            <p:ph idx="1"/>
          </p:nvPr>
        </p:nvPicPr>
        <p:blipFill>
          <a:blip r:embed="rId2"/>
          <a:stretch>
            <a:fillRect/>
          </a:stretch>
        </p:blipFill>
        <p:spPr>
          <a:xfrm>
            <a:off x="825147" y="790575"/>
            <a:ext cx="7493705" cy="5187950"/>
          </a:xfrm>
        </p:spPr>
      </p:pic>
      <p:sp>
        <p:nvSpPr>
          <p:cNvPr id="4" name="スライド番号プレースホルダー 3">
            <a:extLst>
              <a:ext uri="{FF2B5EF4-FFF2-40B4-BE49-F238E27FC236}">
                <a16:creationId xmlns:a16="http://schemas.microsoft.com/office/drawing/2014/main" id="{064A1AE7-8246-3A64-3359-FF008EED7256}"/>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4135063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5E2EAE-892E-3637-2B5E-9DCFDCB1103C}"/>
              </a:ext>
            </a:extLst>
          </p:cNvPr>
          <p:cNvSpPr>
            <a:spLocks noGrp="1"/>
          </p:cNvSpPr>
          <p:nvPr>
            <p:ph type="title"/>
          </p:nvPr>
        </p:nvSpPr>
        <p:spPr/>
        <p:txBody>
          <a:bodyPr>
            <a:normAutofit/>
          </a:bodyPr>
          <a:lstStyle/>
          <a:p>
            <a:r>
              <a:rPr kumimoji="1" lang="ja-JP" altLang="en-US"/>
              <a:t>早めの名義変更で得られるメリット</a:t>
            </a:r>
          </a:p>
        </p:txBody>
      </p:sp>
      <p:sp>
        <p:nvSpPr>
          <p:cNvPr id="3" name="コンテンツ プレースホルダー 2">
            <a:extLst>
              <a:ext uri="{FF2B5EF4-FFF2-40B4-BE49-F238E27FC236}">
                <a16:creationId xmlns:a16="http://schemas.microsoft.com/office/drawing/2014/main" id="{52712FED-2442-E982-2A99-B3CBF3944E9A}"/>
              </a:ext>
            </a:extLst>
          </p:cNvPr>
          <p:cNvSpPr>
            <a:spLocks noGrp="1"/>
          </p:cNvSpPr>
          <p:nvPr>
            <p:ph idx="1"/>
          </p:nvPr>
        </p:nvSpPr>
        <p:spPr>
          <a:xfrm>
            <a:off x="314325" y="759256"/>
            <a:ext cx="8515350" cy="5187026"/>
          </a:xfrm>
        </p:spPr>
        <p:txBody>
          <a:bodyPr>
            <a:normAutofit lnSpcReduction="10000"/>
          </a:bodyPr>
          <a:lstStyle/>
          <a:p>
            <a:pPr marL="0" indent="0">
              <a:buNone/>
            </a:pPr>
            <a:r>
              <a:rPr kumimoji="1" lang="en-US" altLang="ja-JP" sz="1600" dirty="0"/>
              <a:t>①</a:t>
            </a:r>
            <a:r>
              <a:rPr kumimoji="1" lang="ja-JP" altLang="en-US" sz="1600"/>
              <a:t>不動産の売却・利活用が自由に</a:t>
            </a:r>
          </a:p>
          <a:p>
            <a:pPr marL="0" indent="0">
              <a:buNone/>
            </a:pPr>
            <a:r>
              <a:rPr kumimoji="1" lang="ja-JP" altLang="en-US" sz="1600"/>
              <a:t>→すみやかに次の活用に向けて動き出すことが可能に！</a:t>
            </a:r>
            <a:endParaRPr kumimoji="1" lang="en-US" altLang="ja-JP" sz="1600" dirty="0"/>
          </a:p>
          <a:p>
            <a:pPr marL="0" indent="0">
              <a:buNone/>
            </a:pPr>
            <a:endParaRPr kumimoji="1" lang="ja-JP" altLang="en-US" sz="1600"/>
          </a:p>
          <a:p>
            <a:pPr marL="0" indent="0">
              <a:buNone/>
            </a:pPr>
            <a:r>
              <a:rPr kumimoji="1" lang="en-US" altLang="ja-JP" sz="1600" dirty="0"/>
              <a:t>②</a:t>
            </a:r>
            <a:r>
              <a:rPr kumimoji="1" lang="ja-JP" altLang="en-US" sz="1600"/>
              <a:t>相続税評価が明確になる（資産整理がしやすい）</a:t>
            </a:r>
          </a:p>
          <a:p>
            <a:pPr marL="0" indent="0">
              <a:buNone/>
            </a:pPr>
            <a:r>
              <a:rPr kumimoji="1" lang="ja-JP" altLang="en-US" sz="1600"/>
              <a:t>→相続税申告が必要な場合は、不動産の総勢評価額を算出します。</a:t>
            </a:r>
            <a:endParaRPr kumimoji="1" lang="en-US" altLang="ja-JP" sz="1600" dirty="0"/>
          </a:p>
          <a:p>
            <a:pPr marL="0" indent="0">
              <a:buNone/>
            </a:pPr>
            <a:r>
              <a:rPr lang="ja-JP" altLang="en-US" sz="1600"/>
              <a:t>　その際、概ねの不動産の価値の把握を行うことが可能です。</a:t>
            </a:r>
            <a:endParaRPr kumimoji="1" lang="en-US" altLang="ja-JP" sz="1600" dirty="0"/>
          </a:p>
          <a:p>
            <a:pPr marL="0" indent="0">
              <a:buNone/>
            </a:pPr>
            <a:endParaRPr kumimoji="1" lang="ja-JP" altLang="en-US" sz="1600"/>
          </a:p>
          <a:p>
            <a:pPr marL="0" indent="0">
              <a:buNone/>
            </a:pPr>
            <a:r>
              <a:rPr kumimoji="1" lang="en-US" altLang="ja-JP" sz="1600" dirty="0"/>
              <a:t>③</a:t>
            </a:r>
            <a:r>
              <a:rPr kumimoji="1" lang="ja-JP" altLang="en-US" sz="1600"/>
              <a:t>将来の親族トラブル回避につながる</a:t>
            </a:r>
          </a:p>
          <a:p>
            <a:pPr marL="0" indent="0">
              <a:buNone/>
            </a:pPr>
            <a:r>
              <a:rPr kumimoji="1" lang="ja-JP" altLang="en-US" sz="1600"/>
              <a:t>→相続登記が済まされないまま、孫、ひ孫の代となってしまうと現実的に遺産分割　　</a:t>
            </a:r>
            <a:endParaRPr kumimoji="1" lang="en-US" altLang="ja-JP" sz="1600" dirty="0"/>
          </a:p>
          <a:p>
            <a:pPr marL="0" indent="0">
              <a:buNone/>
            </a:pPr>
            <a:r>
              <a:rPr lang="ja-JP" altLang="en-US" sz="1600"/>
              <a:t>　</a:t>
            </a:r>
            <a:r>
              <a:rPr kumimoji="1" lang="ja-JP" altLang="en-US" sz="1600"/>
              <a:t>協議を行うことが不可能となります。また、土地の開発等で該当の土地の値段が</a:t>
            </a:r>
            <a:endParaRPr kumimoji="1" lang="en-US" altLang="ja-JP" sz="1600" dirty="0"/>
          </a:p>
          <a:p>
            <a:pPr marL="0" indent="0">
              <a:buNone/>
            </a:pPr>
            <a:r>
              <a:rPr kumimoji="1" lang="ja-JP" altLang="en-US" sz="1600"/>
              <a:t>　上がるなどした際、会ったこともない親族との揉め事に次世代の子どもたちが巻</a:t>
            </a:r>
            <a:endParaRPr kumimoji="1" lang="en-US" altLang="ja-JP" sz="1600" dirty="0"/>
          </a:p>
          <a:p>
            <a:pPr marL="0" indent="0">
              <a:buNone/>
            </a:pPr>
            <a:r>
              <a:rPr lang="ja-JP" altLang="en-US" sz="1600"/>
              <a:t>　</a:t>
            </a:r>
            <a:r>
              <a:rPr kumimoji="1" lang="ja-JP" altLang="en-US" sz="1600"/>
              <a:t>き込まれる可能性も</a:t>
            </a:r>
            <a:r>
              <a:rPr kumimoji="1" lang="en-US" altLang="ja-JP" sz="1600" dirty="0"/>
              <a:t>0</a:t>
            </a:r>
            <a:r>
              <a:rPr kumimoji="1" lang="ja-JP" altLang="en-US" sz="1600"/>
              <a:t>ではありません。</a:t>
            </a:r>
            <a:endParaRPr kumimoji="1" lang="en-US" altLang="ja-JP" sz="1600" dirty="0"/>
          </a:p>
          <a:p>
            <a:pPr marL="0" indent="0">
              <a:buNone/>
            </a:pPr>
            <a:r>
              <a:rPr kumimoji="1" lang="ja-JP" altLang="en-US" sz="1600"/>
              <a:t>　</a:t>
            </a:r>
          </a:p>
          <a:p>
            <a:pPr marL="0" indent="0">
              <a:buNone/>
            </a:pPr>
            <a:r>
              <a:rPr kumimoji="1" lang="en-US" altLang="ja-JP" sz="1600" dirty="0"/>
              <a:t>④</a:t>
            </a:r>
            <a:r>
              <a:rPr kumimoji="1" lang="ja-JP" altLang="en-US" sz="1600"/>
              <a:t>行政支援や補助制度の対象となりやすい（登記名義が明確であることが条件のことも）</a:t>
            </a:r>
            <a:endParaRPr kumimoji="1" lang="en-US" altLang="ja-JP" sz="1600" dirty="0"/>
          </a:p>
          <a:p>
            <a:pPr marL="0" indent="0">
              <a:buNone/>
            </a:pPr>
            <a:r>
              <a:rPr lang="ja-JP" altLang="en-US" sz="1600"/>
              <a:t>→行政の支援を受ける際、登記が変わっていないなどで支援が受けられない可能性も発生</a:t>
            </a:r>
            <a:endParaRPr lang="en-US" altLang="ja-JP" sz="1600" dirty="0"/>
          </a:p>
          <a:p>
            <a:pPr marL="0" indent="0">
              <a:buNone/>
            </a:pPr>
            <a:r>
              <a:rPr kumimoji="1" lang="ja-JP" altLang="en-US" sz="1600"/>
              <a:t>　適切な支援・補助を受けるためにも速やかに相続登記の実施が必要です。</a:t>
            </a:r>
          </a:p>
        </p:txBody>
      </p:sp>
      <p:sp>
        <p:nvSpPr>
          <p:cNvPr id="4" name="スライド番号プレースホルダー 3">
            <a:extLst>
              <a:ext uri="{FF2B5EF4-FFF2-40B4-BE49-F238E27FC236}">
                <a16:creationId xmlns:a16="http://schemas.microsoft.com/office/drawing/2014/main" id="{8021CD2A-7ABB-0324-3867-A77D11C753C0}"/>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2258580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E795D0-EB47-44A5-7ABA-29ADF2FA13C6}"/>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375FAB77-6195-735D-753B-FF98335EF3F0}"/>
              </a:ext>
            </a:extLst>
          </p:cNvPr>
          <p:cNvSpPr>
            <a:spLocks noGrp="1"/>
          </p:cNvSpPr>
          <p:nvPr>
            <p:ph idx="1"/>
          </p:nvPr>
        </p:nvSpPr>
        <p:spPr/>
        <p:txBody>
          <a:bodyPr>
            <a:normAutofit/>
          </a:bodyPr>
          <a:lstStyle/>
          <a:p>
            <a:pPr marL="0" indent="0">
              <a:buNone/>
            </a:pPr>
            <a:r>
              <a:rPr lang="ja-JP" altLang="en-US" sz="2000"/>
              <a:t>名義変更は「ただの手続き」ではなく、</a:t>
            </a:r>
            <a:endParaRPr lang="en-US" altLang="ja-JP" sz="2000" dirty="0"/>
          </a:p>
          <a:p>
            <a:pPr marL="0" indent="0">
              <a:buNone/>
            </a:pPr>
            <a:r>
              <a:rPr lang="ja-JP" altLang="en-US" sz="2000"/>
              <a:t>空き家を活かすか・放置して損するかの分かれ道です。</a:t>
            </a:r>
            <a:endParaRPr lang="en-US" altLang="ja-JP" sz="2000" dirty="0"/>
          </a:p>
          <a:p>
            <a:pPr marL="0" indent="0">
              <a:buNone/>
            </a:pPr>
            <a:endParaRPr lang="en-US" altLang="ja-JP" sz="2000" dirty="0"/>
          </a:p>
          <a:p>
            <a:pPr marL="0" indent="0">
              <a:buNone/>
            </a:pPr>
            <a:endParaRPr lang="en-US" altLang="ja-JP" sz="2000" dirty="0"/>
          </a:p>
          <a:p>
            <a:pPr marL="0" indent="0">
              <a:buNone/>
            </a:pPr>
            <a:r>
              <a:rPr lang="ja-JP" altLang="en-US" sz="2000"/>
              <a:t>将来の負担を軽くし、空き家問題を根本から防ぐためにも、</a:t>
            </a:r>
            <a:endParaRPr lang="en-US" altLang="ja-JP" sz="2000" dirty="0"/>
          </a:p>
          <a:p>
            <a:pPr marL="0" indent="0">
              <a:buNone/>
            </a:pPr>
            <a:r>
              <a:rPr lang="ja-JP" altLang="en-US" sz="2000"/>
              <a:t>早期の相続登記が重要です。</a:t>
            </a:r>
            <a:endParaRPr lang="en-US" altLang="ja-JP" sz="2000" dirty="0"/>
          </a:p>
          <a:p>
            <a:pPr marL="0" indent="0">
              <a:buNone/>
            </a:pPr>
            <a:endParaRPr lang="en-US" altLang="ja-JP" sz="2000" dirty="0"/>
          </a:p>
          <a:p>
            <a:pPr marL="0" indent="0">
              <a:buNone/>
            </a:pPr>
            <a:endParaRPr lang="en-US" altLang="ja-JP" sz="2000" dirty="0"/>
          </a:p>
          <a:p>
            <a:pPr marL="0" indent="0">
              <a:buNone/>
            </a:pPr>
            <a:r>
              <a:rPr lang="ja-JP" altLang="en-US" sz="2000"/>
              <a:t>全国空き家アドバイザー協議会支部でも、ワンストップで空き家の課題解決（登記関係を含む）を行い、継続して地域の空き家課題を様々な面から解決していきましょう。</a:t>
            </a:r>
          </a:p>
        </p:txBody>
      </p:sp>
      <p:sp>
        <p:nvSpPr>
          <p:cNvPr id="4" name="スライド番号プレースホルダー 3">
            <a:extLst>
              <a:ext uri="{FF2B5EF4-FFF2-40B4-BE49-F238E27FC236}">
                <a16:creationId xmlns:a16="http://schemas.microsoft.com/office/drawing/2014/main" id="{FB01E69A-CD16-4291-CEF6-AB9B59FA0E68}"/>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spTree>
    <p:extLst>
      <p:ext uri="{BB962C8B-B14F-4D97-AF65-F5344CB8AC3E}">
        <p14:creationId xmlns:p14="http://schemas.microsoft.com/office/powerpoint/2010/main" val="330306159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5352</TotalTime>
  <Words>838</Words>
  <Application>Microsoft Macintosh PowerPoint</Application>
  <PresentationFormat>画面に合わせる (4:3)</PresentationFormat>
  <Paragraphs>94</Paragraphs>
  <Slides>12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ＭＳ ゴシック</vt:lpstr>
      <vt:lpstr>游ゴシック</vt:lpstr>
      <vt:lpstr>Arial</vt:lpstr>
      <vt:lpstr>Calibri</vt:lpstr>
      <vt:lpstr>Calibri Light</vt:lpstr>
      <vt:lpstr>Office テーマ</vt:lpstr>
      <vt:lpstr> 一般社団法人 全国空き家アドバイザー協議会　　　○○県○○支部  令和７年７月度例会 学習プログラム用 （過去の例会資料も参考にしてください）</vt:lpstr>
      <vt:lpstr>相続登記の義務化について</vt:lpstr>
      <vt:lpstr>参考資料</vt:lpstr>
      <vt:lpstr>参考資料</vt:lpstr>
      <vt:lpstr>参考資料</vt:lpstr>
      <vt:lpstr>なぜ不動産の名義変更が重要なのか？</vt:lpstr>
      <vt:lpstr>所有者が誰か分からないと何もできない</vt:lpstr>
      <vt:lpstr>名義が変わらないと固定資産税はどうなる？</vt:lpstr>
      <vt:lpstr>相続登記放置の連鎖リスクが向上</vt:lpstr>
      <vt:lpstr>参考資料</vt:lpstr>
      <vt:lpstr>早めの名義変更で得られるメリット</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山名 健太</cp:lastModifiedBy>
  <cp:revision>68</cp:revision>
  <dcterms:created xsi:type="dcterms:W3CDTF">2021-02-04T05:15:42Z</dcterms:created>
  <dcterms:modified xsi:type="dcterms:W3CDTF">2025-06-26T05:07:23Z</dcterms:modified>
</cp:coreProperties>
</file>