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7"/>
  </p:notesMasterIdLst>
  <p:handoutMasterIdLst>
    <p:handoutMasterId r:id="rId18"/>
  </p:handoutMasterIdLst>
  <p:sldIdLst>
    <p:sldId id="1874" r:id="rId2"/>
    <p:sldId id="1875" r:id="rId3"/>
    <p:sldId id="1880" r:id="rId4"/>
    <p:sldId id="1876" r:id="rId5"/>
    <p:sldId id="1877" r:id="rId6"/>
    <p:sldId id="1878" r:id="rId7"/>
    <p:sldId id="1881" r:id="rId8"/>
    <p:sldId id="1879" r:id="rId9"/>
    <p:sldId id="1888" r:id="rId10"/>
    <p:sldId id="1882" r:id="rId11"/>
    <p:sldId id="1883" r:id="rId12"/>
    <p:sldId id="1884" r:id="rId13"/>
    <p:sldId id="1885" r:id="rId14"/>
    <p:sldId id="1886" r:id="rId15"/>
    <p:sldId id="1887"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34"/>
    <p:restoredTop sz="95364"/>
  </p:normalViewPr>
  <p:slideViewPr>
    <p:cSldViewPr snapToGrid="0" snapToObjects="1">
      <p:cViewPr varScale="1">
        <p:scale>
          <a:sx n="148" d="100"/>
          <a:sy n="148" d="100"/>
        </p:scale>
        <p:origin x="160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2025/7/30</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2025/7/30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4B707ABC-33BD-0046-BC91-06B6CD34C7D0}" type="slidenum">
              <a:rPr kumimoji="1" lang="ja-JP" altLang="en-US" smtClean="0"/>
              <a:t>6</a:t>
            </a:fld>
            <a:endParaRPr kumimoji="1" lang="ja-JP" altLang="en-US"/>
          </a:p>
        </p:txBody>
      </p:sp>
    </p:spTree>
    <p:extLst>
      <p:ext uri="{BB962C8B-B14F-4D97-AF65-F5344CB8AC3E}">
        <p14:creationId xmlns:p14="http://schemas.microsoft.com/office/powerpoint/2010/main" val="3814801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令和７年８月度例会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a:t>骨太の方針2025について</a:t>
            </a:r>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90CC82-A455-6979-E45E-23D2BB256EE7}"/>
              </a:ext>
            </a:extLst>
          </p:cNvPr>
          <p:cNvSpPr>
            <a:spLocks noGrp="1"/>
          </p:cNvSpPr>
          <p:nvPr>
            <p:ph type="title"/>
          </p:nvPr>
        </p:nvSpPr>
        <p:spPr/>
        <p:txBody>
          <a:bodyPr/>
          <a:lstStyle/>
          <a:p>
            <a:r>
              <a:rPr kumimoji="1" lang="ja-JP" altLang="en-US"/>
              <a:t>骨太の方針</a:t>
            </a:r>
            <a:r>
              <a:rPr kumimoji="1" lang="en-US" altLang="ja-JP" dirty="0"/>
              <a:t>2025</a:t>
            </a:r>
            <a:endParaRPr kumimoji="1" lang="ja-JP" altLang="en-US"/>
          </a:p>
        </p:txBody>
      </p:sp>
      <p:sp>
        <p:nvSpPr>
          <p:cNvPr id="3" name="コンテンツ プレースホルダー 2">
            <a:extLst>
              <a:ext uri="{FF2B5EF4-FFF2-40B4-BE49-F238E27FC236}">
                <a16:creationId xmlns:a16="http://schemas.microsoft.com/office/drawing/2014/main" id="{CBBFFD47-D2AD-EE82-0BA0-2998EC53C029}"/>
              </a:ext>
            </a:extLst>
          </p:cNvPr>
          <p:cNvSpPr>
            <a:spLocks noGrp="1"/>
          </p:cNvSpPr>
          <p:nvPr>
            <p:ph idx="1"/>
          </p:nvPr>
        </p:nvSpPr>
        <p:spPr>
          <a:xfrm>
            <a:off x="628650" y="1849348"/>
            <a:ext cx="7886700" cy="4128832"/>
          </a:xfrm>
        </p:spPr>
        <p:txBody>
          <a:bodyPr>
            <a:normAutofit/>
          </a:bodyPr>
          <a:lstStyle/>
          <a:p>
            <a:pPr marL="0" indent="0">
              <a:buNone/>
            </a:pPr>
            <a:r>
              <a:rPr kumimoji="1" lang="ja-JP" altLang="en-US" sz="2000"/>
              <a:t>令和７年６月</a:t>
            </a:r>
            <a:r>
              <a:rPr lang="ja-JP" altLang="en-US" sz="2000"/>
              <a:t>１３</a:t>
            </a:r>
            <a:r>
              <a:rPr kumimoji="1" lang="ja-JP" altLang="en-US" sz="2000"/>
              <a:t>日、</a:t>
            </a:r>
            <a:endParaRPr kumimoji="1" lang="en-US" altLang="ja-JP" sz="2000" dirty="0"/>
          </a:p>
          <a:p>
            <a:pPr marL="0" indent="0">
              <a:buNone/>
            </a:pPr>
            <a:r>
              <a:rPr kumimoji="1" lang="ja-JP" altLang="en-US" sz="2000"/>
              <a:t>「経済財政運営と改革の基本方針</a:t>
            </a:r>
            <a:r>
              <a:rPr kumimoji="1" lang="en-US" altLang="ja-JP" sz="2000" dirty="0"/>
              <a:t>2025</a:t>
            </a:r>
            <a:r>
              <a:rPr kumimoji="1" lang="ja-JP" altLang="en-US" sz="2000"/>
              <a:t>　～</a:t>
            </a:r>
            <a:endParaRPr kumimoji="1" lang="en-US" altLang="ja-JP" sz="2000" dirty="0"/>
          </a:p>
          <a:p>
            <a:pPr marL="0" indent="0">
              <a:buNone/>
            </a:pPr>
            <a:r>
              <a:rPr kumimoji="1" lang="ja-JP" altLang="en-US" sz="2000"/>
              <a:t>「今日より明日はよくなる」と実感できる社会へ～」</a:t>
            </a:r>
            <a:r>
              <a:rPr kumimoji="1" lang="ja-JP" altLang="en-US" sz="1400"/>
              <a:t>（骨太方針</a:t>
            </a:r>
            <a:r>
              <a:rPr kumimoji="1" lang="en-US" altLang="ja-JP" sz="1400" dirty="0"/>
              <a:t>2025</a:t>
            </a:r>
            <a:r>
              <a:rPr kumimoji="1" lang="ja-JP" altLang="en-US" sz="1400"/>
              <a:t>）</a:t>
            </a:r>
            <a:r>
              <a:rPr kumimoji="1" lang="ja-JP" altLang="en-US" sz="2000"/>
              <a:t>が経済財政諮問会議での答申を経て、閣議決定されました。</a:t>
            </a:r>
            <a:endParaRPr kumimoji="1" lang="en-US" altLang="ja-JP" sz="2000" dirty="0"/>
          </a:p>
          <a:p>
            <a:pPr marL="0" indent="0">
              <a:buNone/>
            </a:pPr>
            <a:endParaRPr lang="en-US" altLang="ja-JP" sz="2000" dirty="0"/>
          </a:p>
          <a:p>
            <a:pPr marL="0" indent="0">
              <a:buNone/>
            </a:pPr>
            <a:r>
              <a:rPr kumimoji="1" lang="ja-JP" altLang="en-US" sz="2000"/>
              <a:t>今月の勉強会資料では、骨太の方針</a:t>
            </a:r>
            <a:r>
              <a:rPr kumimoji="1" lang="en-US" altLang="ja-JP" sz="2000" dirty="0"/>
              <a:t>2025</a:t>
            </a:r>
            <a:r>
              <a:rPr kumimoji="1" lang="ja-JP" altLang="en-US" sz="2000"/>
              <a:t>に記載された全体概要、</a:t>
            </a:r>
            <a:endParaRPr kumimoji="1" lang="en-US" altLang="ja-JP" sz="2000" dirty="0"/>
          </a:p>
          <a:p>
            <a:pPr marL="0" indent="0">
              <a:buNone/>
            </a:pPr>
            <a:r>
              <a:rPr kumimoji="1" lang="ja-JP" altLang="en-US" sz="2000"/>
              <a:t>当協議会の活動とリンクする部分について紹介していきますので、</a:t>
            </a:r>
            <a:endParaRPr kumimoji="1" lang="en-US" altLang="ja-JP" sz="2000" dirty="0"/>
          </a:p>
          <a:p>
            <a:pPr marL="0" indent="0">
              <a:buNone/>
            </a:pPr>
            <a:r>
              <a:rPr lang="ja-JP" altLang="en-US" sz="2000"/>
              <a:t>支部での活動に活用いただくようよろしくお願いいたします。</a:t>
            </a:r>
            <a:endParaRPr lang="en-US" altLang="ja-JP" sz="2000" dirty="0"/>
          </a:p>
          <a:p>
            <a:pPr marL="0" indent="0">
              <a:buNone/>
            </a:pPr>
            <a:r>
              <a:rPr kumimoji="1" lang="ja-JP" altLang="en-US" sz="2000"/>
              <a:t>（特に関連が深い箇所に</a:t>
            </a:r>
            <a:r>
              <a:rPr kumimoji="1" lang="ja-JP" altLang="en-US" sz="2000">
                <a:solidFill>
                  <a:srgbClr val="FF0000"/>
                </a:solidFill>
              </a:rPr>
              <a:t>赤枠</a:t>
            </a:r>
            <a:r>
              <a:rPr kumimoji="1" lang="ja-JP" altLang="en-US" sz="2000"/>
              <a:t>をつけております）</a:t>
            </a:r>
            <a:endParaRPr kumimoji="1" lang="en-US" altLang="ja-JP" sz="2000" dirty="0"/>
          </a:p>
        </p:txBody>
      </p:sp>
      <p:sp>
        <p:nvSpPr>
          <p:cNvPr id="4" name="スライド番号プレースホルダー 3">
            <a:extLst>
              <a:ext uri="{FF2B5EF4-FFF2-40B4-BE49-F238E27FC236}">
                <a16:creationId xmlns:a16="http://schemas.microsoft.com/office/drawing/2014/main" id="{40E6950F-D677-7D8D-F8FD-0C998A5411C7}"/>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
        <p:nvSpPr>
          <p:cNvPr id="5" name="正方形/長方形 4">
            <a:extLst>
              <a:ext uri="{FF2B5EF4-FFF2-40B4-BE49-F238E27FC236}">
                <a16:creationId xmlns:a16="http://schemas.microsoft.com/office/drawing/2014/main" id="{171818F2-7F6E-2A99-CDDF-9DED9421BD0C}"/>
              </a:ext>
            </a:extLst>
          </p:cNvPr>
          <p:cNvSpPr/>
          <p:nvPr/>
        </p:nvSpPr>
        <p:spPr>
          <a:xfrm>
            <a:off x="3501552" y="4996065"/>
            <a:ext cx="535611" cy="24879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45485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0B61A8-FB6B-964D-C223-ED7D45A0B37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BEDDEB01-6339-8560-9F10-C436ACB309F7}"/>
              </a:ext>
            </a:extLst>
          </p:cNvPr>
          <p:cNvSpPr>
            <a:spLocks noGrp="1"/>
          </p:cNvSpPr>
          <p:nvPr>
            <p:ph idx="1"/>
          </p:nvPr>
        </p:nvSpPr>
        <p:spPr/>
        <p:txBody>
          <a:bodyPr/>
          <a:lstStyle/>
          <a:p>
            <a:pPr marL="0" indent="0" algn="ctr">
              <a:buNone/>
            </a:pPr>
            <a:endParaRPr kumimoji="1" lang="en-US" altLang="ja-JP" dirty="0"/>
          </a:p>
          <a:p>
            <a:pPr marL="0" indent="0" algn="ctr">
              <a:buNone/>
            </a:pPr>
            <a:endParaRPr kumimoji="1" lang="en-US" altLang="ja-JP" dirty="0"/>
          </a:p>
          <a:p>
            <a:pPr marL="0" indent="0" algn="ctr">
              <a:buNone/>
            </a:pPr>
            <a:r>
              <a:rPr lang="en-US" altLang="ja-JP" dirty="0"/>
              <a:t>2025</a:t>
            </a:r>
            <a:r>
              <a:rPr lang="ja-JP" altLang="en-US"/>
              <a:t>年度の骨太の方針が閣議決定され、</a:t>
            </a:r>
            <a:endParaRPr lang="en-US" altLang="ja-JP" dirty="0"/>
          </a:p>
          <a:p>
            <a:pPr marL="0" indent="0" algn="ctr">
              <a:buNone/>
            </a:pPr>
            <a:r>
              <a:rPr kumimoji="1" lang="ja-JP" altLang="en-US"/>
              <a:t>内容の公開が行われました。</a:t>
            </a:r>
            <a:endParaRPr kumimoji="1" lang="en-US" altLang="ja-JP" dirty="0"/>
          </a:p>
          <a:p>
            <a:pPr marL="0" indent="0" algn="ctr">
              <a:buNone/>
            </a:pPr>
            <a:endParaRPr lang="en-US" altLang="ja-JP" dirty="0"/>
          </a:p>
          <a:p>
            <a:pPr marL="0" indent="0" algn="ctr">
              <a:buNone/>
            </a:pPr>
            <a:endParaRPr kumimoji="1" lang="ja-JP" altLang="en-US"/>
          </a:p>
        </p:txBody>
      </p:sp>
      <p:sp>
        <p:nvSpPr>
          <p:cNvPr id="5" name="テキスト ボックス 4">
            <a:extLst>
              <a:ext uri="{FF2B5EF4-FFF2-40B4-BE49-F238E27FC236}">
                <a16:creationId xmlns:a16="http://schemas.microsoft.com/office/drawing/2014/main" id="{76550FC3-A7A6-8200-02B9-CF7A56AFDC68}"/>
              </a:ext>
            </a:extLst>
          </p:cNvPr>
          <p:cNvSpPr txBox="1"/>
          <p:nvPr/>
        </p:nvSpPr>
        <p:spPr>
          <a:xfrm>
            <a:off x="2748424" y="5052688"/>
            <a:ext cx="3647152" cy="369332"/>
          </a:xfrm>
          <a:prstGeom prst="rect">
            <a:avLst/>
          </a:prstGeom>
          <a:noFill/>
        </p:spPr>
        <p:txBody>
          <a:bodyPr wrap="none" rtlCol="0">
            <a:spAutoFit/>
          </a:bodyPr>
          <a:lstStyle/>
          <a:p>
            <a:r>
              <a:rPr kumimoji="1" lang="ja-JP" altLang="en-US">
                <a:latin typeface="MS Gothic" panose="020B0609070205080204" pitchFamily="49" charset="-128"/>
                <a:ea typeface="MS Gothic" panose="020B0609070205080204" pitchFamily="49" charset="-128"/>
              </a:rPr>
              <a:t>こちらから詳細が確認可能です。</a:t>
            </a:r>
          </a:p>
        </p:txBody>
      </p:sp>
      <p:pic>
        <p:nvPicPr>
          <p:cNvPr id="7" name="図 6">
            <a:extLst>
              <a:ext uri="{FF2B5EF4-FFF2-40B4-BE49-F238E27FC236}">
                <a16:creationId xmlns:a16="http://schemas.microsoft.com/office/drawing/2014/main" id="{928D44AE-4774-7455-2DE4-37B96861CCAE}"/>
              </a:ext>
            </a:extLst>
          </p:cNvPr>
          <p:cNvPicPr>
            <a:picLocks noChangeAspect="1"/>
          </p:cNvPicPr>
          <p:nvPr/>
        </p:nvPicPr>
        <p:blipFill>
          <a:blip r:embed="rId2"/>
          <a:stretch>
            <a:fillRect/>
          </a:stretch>
        </p:blipFill>
        <p:spPr>
          <a:xfrm>
            <a:off x="3686470" y="3094892"/>
            <a:ext cx="1771059" cy="1755922"/>
          </a:xfrm>
          <a:prstGeom prst="rect">
            <a:avLst/>
          </a:prstGeom>
        </p:spPr>
      </p:pic>
    </p:spTree>
    <p:extLst>
      <p:ext uri="{BB962C8B-B14F-4D97-AF65-F5344CB8AC3E}">
        <p14:creationId xmlns:p14="http://schemas.microsoft.com/office/powerpoint/2010/main" val="1487735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593815-2A5F-6501-09EA-A7526402E3B8}"/>
              </a:ext>
            </a:extLst>
          </p:cNvPr>
          <p:cNvSpPr>
            <a:spLocks noGrp="1"/>
          </p:cNvSpPr>
          <p:nvPr>
            <p:ph type="title"/>
          </p:nvPr>
        </p:nvSpPr>
        <p:spPr/>
        <p:txBody>
          <a:bodyPr/>
          <a:lstStyle/>
          <a:p>
            <a:r>
              <a:rPr lang="ja-JP" altLang="en-US"/>
              <a:t>全体</a:t>
            </a:r>
            <a:endParaRPr kumimoji="1" lang="ja-JP" altLang="en-US"/>
          </a:p>
        </p:txBody>
      </p:sp>
      <p:pic>
        <p:nvPicPr>
          <p:cNvPr id="6" name="コンテンツ プレースホルダー 5">
            <a:extLst>
              <a:ext uri="{FF2B5EF4-FFF2-40B4-BE49-F238E27FC236}">
                <a16:creationId xmlns:a16="http://schemas.microsoft.com/office/drawing/2014/main" id="{833F4C76-B26F-A94C-4D3E-C6048DB73512}"/>
              </a:ext>
            </a:extLst>
          </p:cNvPr>
          <p:cNvPicPr>
            <a:picLocks noGrp="1" noChangeAspect="1"/>
          </p:cNvPicPr>
          <p:nvPr>
            <p:ph idx="1"/>
          </p:nvPr>
        </p:nvPicPr>
        <p:blipFill>
          <a:blip r:embed="rId2"/>
          <a:stretch>
            <a:fillRect/>
          </a:stretch>
        </p:blipFill>
        <p:spPr>
          <a:xfrm>
            <a:off x="908096" y="790575"/>
            <a:ext cx="7327807" cy="5187950"/>
          </a:xfrm>
        </p:spPr>
      </p:pic>
      <p:sp>
        <p:nvSpPr>
          <p:cNvPr id="4" name="スライド番号プレースホルダー 3">
            <a:extLst>
              <a:ext uri="{FF2B5EF4-FFF2-40B4-BE49-F238E27FC236}">
                <a16:creationId xmlns:a16="http://schemas.microsoft.com/office/drawing/2014/main" id="{FBA98971-E7E6-C56B-8EAD-FA3FC1B0B8CF}"/>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3396037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59953A-EFB2-AB37-1FF5-CB4FC7486B01}"/>
              </a:ext>
            </a:extLst>
          </p:cNvPr>
          <p:cNvSpPr>
            <a:spLocks noGrp="1"/>
          </p:cNvSpPr>
          <p:nvPr>
            <p:ph type="title"/>
          </p:nvPr>
        </p:nvSpPr>
        <p:spPr/>
        <p:txBody>
          <a:bodyPr/>
          <a:lstStyle/>
          <a:p>
            <a:r>
              <a:rPr kumimoji="1" lang="ja-JP" altLang="en-US"/>
              <a:t>全体概要</a:t>
            </a:r>
          </a:p>
        </p:txBody>
      </p:sp>
      <p:pic>
        <p:nvPicPr>
          <p:cNvPr id="6" name="コンテンツ プレースホルダー 5">
            <a:extLst>
              <a:ext uri="{FF2B5EF4-FFF2-40B4-BE49-F238E27FC236}">
                <a16:creationId xmlns:a16="http://schemas.microsoft.com/office/drawing/2014/main" id="{1DDEC684-D9D5-BCF3-4DD4-B95E8119B7BB}"/>
              </a:ext>
            </a:extLst>
          </p:cNvPr>
          <p:cNvPicPr>
            <a:picLocks noGrp="1" noChangeAspect="1"/>
          </p:cNvPicPr>
          <p:nvPr>
            <p:ph idx="1"/>
          </p:nvPr>
        </p:nvPicPr>
        <p:blipFill>
          <a:blip r:embed="rId2"/>
          <a:stretch>
            <a:fillRect/>
          </a:stretch>
        </p:blipFill>
        <p:spPr>
          <a:xfrm>
            <a:off x="910855" y="845319"/>
            <a:ext cx="7322290" cy="5499602"/>
          </a:xfrm>
        </p:spPr>
      </p:pic>
      <p:sp>
        <p:nvSpPr>
          <p:cNvPr id="4" name="スライド番号プレースホルダー 3">
            <a:extLst>
              <a:ext uri="{FF2B5EF4-FFF2-40B4-BE49-F238E27FC236}">
                <a16:creationId xmlns:a16="http://schemas.microsoft.com/office/drawing/2014/main" id="{1A6F064F-233E-757D-8DAD-23A60AA32909}"/>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
        <p:nvSpPr>
          <p:cNvPr id="7" name="正方形/長方形 6">
            <a:extLst>
              <a:ext uri="{FF2B5EF4-FFF2-40B4-BE49-F238E27FC236}">
                <a16:creationId xmlns:a16="http://schemas.microsoft.com/office/drawing/2014/main" id="{8F7C1933-4BE1-21C3-D7FD-7752A3AA0323}"/>
              </a:ext>
            </a:extLst>
          </p:cNvPr>
          <p:cNvSpPr/>
          <p:nvPr/>
        </p:nvSpPr>
        <p:spPr>
          <a:xfrm>
            <a:off x="2811439" y="2988858"/>
            <a:ext cx="1712794" cy="87345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8E9563BC-F9BE-B71A-C629-A1796EB3E067}"/>
              </a:ext>
            </a:extLst>
          </p:cNvPr>
          <p:cNvSpPr/>
          <p:nvPr/>
        </p:nvSpPr>
        <p:spPr>
          <a:xfrm>
            <a:off x="2811439" y="3891884"/>
            <a:ext cx="1712794" cy="76200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3282BC2C-DA04-339E-C250-7010041DD323}"/>
              </a:ext>
            </a:extLst>
          </p:cNvPr>
          <p:cNvSpPr/>
          <p:nvPr/>
        </p:nvSpPr>
        <p:spPr>
          <a:xfrm>
            <a:off x="6438465" y="2995683"/>
            <a:ext cx="1712794" cy="44014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33927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6F2D43-51C9-4B1D-4771-133A69CD0ADD}"/>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C3C6A18-A495-1E1D-4FE8-99273A2CF616}"/>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pic>
        <p:nvPicPr>
          <p:cNvPr id="10" name="コンテンツ プレースホルダー 9">
            <a:extLst>
              <a:ext uri="{FF2B5EF4-FFF2-40B4-BE49-F238E27FC236}">
                <a16:creationId xmlns:a16="http://schemas.microsoft.com/office/drawing/2014/main" id="{E6FCACB6-86C7-788E-A50A-0E279CA12C0D}"/>
              </a:ext>
            </a:extLst>
          </p:cNvPr>
          <p:cNvPicPr>
            <a:picLocks noGrp="1" noChangeAspect="1"/>
          </p:cNvPicPr>
          <p:nvPr>
            <p:ph idx="1"/>
          </p:nvPr>
        </p:nvPicPr>
        <p:blipFill>
          <a:blip r:embed="rId3"/>
          <a:stretch>
            <a:fillRect/>
          </a:stretch>
        </p:blipFill>
        <p:spPr>
          <a:xfrm>
            <a:off x="1288096" y="773484"/>
            <a:ext cx="6567808" cy="4641169"/>
          </a:xfrm>
        </p:spPr>
      </p:pic>
      <p:sp>
        <p:nvSpPr>
          <p:cNvPr id="11" name="テキスト ボックス 10">
            <a:extLst>
              <a:ext uri="{FF2B5EF4-FFF2-40B4-BE49-F238E27FC236}">
                <a16:creationId xmlns:a16="http://schemas.microsoft.com/office/drawing/2014/main" id="{2A3A2F5E-1888-946C-686C-549FABBDECCF}"/>
              </a:ext>
            </a:extLst>
          </p:cNvPr>
          <p:cNvSpPr txBox="1"/>
          <p:nvPr/>
        </p:nvSpPr>
        <p:spPr>
          <a:xfrm>
            <a:off x="786348" y="5464288"/>
            <a:ext cx="6941324" cy="646331"/>
          </a:xfrm>
          <a:prstGeom prst="rect">
            <a:avLst/>
          </a:prstGeom>
          <a:noFill/>
        </p:spPr>
        <p:txBody>
          <a:bodyPr wrap="none" rtlCol="0">
            <a:spAutoFit/>
          </a:bodyPr>
          <a:lstStyle/>
          <a:p>
            <a:r>
              <a:rPr kumimoji="1" lang="ja-JP" altLang="en-US" sz="1200" b="1">
                <a:solidFill>
                  <a:srgbClr val="FF0000"/>
                </a:solidFill>
              </a:rPr>
              <a:t>空き家活用につながる地方創生推進交付金の倍増や</a:t>
            </a:r>
            <a:endParaRPr kumimoji="1" lang="en-US" altLang="ja-JP" sz="1200" b="1" dirty="0">
              <a:solidFill>
                <a:srgbClr val="FF0000"/>
              </a:solidFill>
            </a:endParaRPr>
          </a:p>
          <a:p>
            <a:r>
              <a:rPr kumimoji="1" lang="ja-JP" altLang="en-US" sz="1200" b="1">
                <a:solidFill>
                  <a:srgbClr val="FF0000"/>
                </a:solidFill>
              </a:rPr>
              <a:t>「ふるさと住民登録制度」創設による二地域居住の促進</a:t>
            </a:r>
            <a:endParaRPr kumimoji="1" lang="en-US" altLang="ja-JP" sz="1200" b="1" dirty="0">
              <a:solidFill>
                <a:srgbClr val="FF0000"/>
              </a:solidFill>
            </a:endParaRPr>
          </a:p>
          <a:p>
            <a:r>
              <a:rPr kumimoji="1" lang="ja-JP" altLang="en-US" sz="1200" b="1">
                <a:solidFill>
                  <a:srgbClr val="FF0000"/>
                </a:solidFill>
              </a:rPr>
              <a:t>→空き家を活用した二地域居住（二地域居住等支援法人への指定）が加速することが見込まれます</a:t>
            </a:r>
          </a:p>
        </p:txBody>
      </p:sp>
    </p:spTree>
    <p:extLst>
      <p:ext uri="{BB962C8B-B14F-4D97-AF65-F5344CB8AC3E}">
        <p14:creationId xmlns:p14="http://schemas.microsoft.com/office/powerpoint/2010/main" val="3676645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94827B-1F1E-7FFD-BCD1-EF5A6FB88C56}"/>
              </a:ext>
            </a:extLst>
          </p:cNvPr>
          <p:cNvSpPr>
            <a:spLocks noGrp="1"/>
          </p:cNvSpPr>
          <p:nvPr>
            <p:ph type="title"/>
          </p:nvPr>
        </p:nvSpPr>
        <p:spPr/>
        <p:txBody>
          <a:bodyPr/>
          <a:lstStyle/>
          <a:p>
            <a:r>
              <a:rPr lang="ja-JP" altLang="en" sz="2400"/>
              <a:t>ＰＰＰ／ＰＦＩ</a:t>
            </a:r>
            <a:r>
              <a:rPr lang="ja-JP" altLang="en-US" sz="2400"/>
              <a:t>の推進（</a:t>
            </a:r>
            <a:r>
              <a:rPr lang="en-US" altLang="ja-JP" sz="2400" dirty="0"/>
              <a:t>P.47</a:t>
            </a:r>
            <a:r>
              <a:rPr lang="ja-JP" altLang="en-US" sz="2400"/>
              <a:t>記載）</a:t>
            </a:r>
            <a:endParaRPr kumimoji="1" lang="ja-JP" altLang="en-US"/>
          </a:p>
        </p:txBody>
      </p:sp>
      <p:pic>
        <p:nvPicPr>
          <p:cNvPr id="6" name="コンテンツ プレースホルダー 5">
            <a:extLst>
              <a:ext uri="{FF2B5EF4-FFF2-40B4-BE49-F238E27FC236}">
                <a16:creationId xmlns:a16="http://schemas.microsoft.com/office/drawing/2014/main" id="{C6DB455B-8FB1-CC08-759A-E9181AD6841A}"/>
              </a:ext>
            </a:extLst>
          </p:cNvPr>
          <p:cNvPicPr>
            <a:picLocks noGrp="1" noChangeAspect="1"/>
          </p:cNvPicPr>
          <p:nvPr>
            <p:ph idx="1"/>
          </p:nvPr>
        </p:nvPicPr>
        <p:blipFill>
          <a:blip r:embed="rId2"/>
          <a:stretch>
            <a:fillRect/>
          </a:stretch>
        </p:blipFill>
        <p:spPr>
          <a:xfrm>
            <a:off x="742950" y="2336800"/>
            <a:ext cx="7658100" cy="2095500"/>
          </a:xfrm>
        </p:spPr>
      </p:pic>
      <p:sp>
        <p:nvSpPr>
          <p:cNvPr id="4" name="スライド番号プレースホルダー 3">
            <a:extLst>
              <a:ext uri="{FF2B5EF4-FFF2-40B4-BE49-F238E27FC236}">
                <a16:creationId xmlns:a16="http://schemas.microsoft.com/office/drawing/2014/main" id="{9059E9DF-FA11-EBD0-5C36-D48E8717782E}"/>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
        <p:nvSpPr>
          <p:cNvPr id="7" name="正方形/長方形 6">
            <a:extLst>
              <a:ext uri="{FF2B5EF4-FFF2-40B4-BE49-F238E27FC236}">
                <a16:creationId xmlns:a16="http://schemas.microsoft.com/office/drawing/2014/main" id="{2A4A0A19-FC0C-1D35-2085-7D02C068C3D9}"/>
              </a:ext>
            </a:extLst>
          </p:cNvPr>
          <p:cNvSpPr/>
          <p:nvPr/>
        </p:nvSpPr>
        <p:spPr>
          <a:xfrm>
            <a:off x="1721634" y="3819998"/>
            <a:ext cx="5032849" cy="20853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F4951C7D-50C8-2CB2-E2B9-B42EA92F90D2}"/>
              </a:ext>
            </a:extLst>
          </p:cNvPr>
          <p:cNvSpPr txBox="1"/>
          <p:nvPr/>
        </p:nvSpPr>
        <p:spPr>
          <a:xfrm>
            <a:off x="670931" y="4891177"/>
            <a:ext cx="7802137" cy="923330"/>
          </a:xfrm>
          <a:prstGeom prst="rect">
            <a:avLst/>
          </a:prstGeom>
          <a:noFill/>
        </p:spPr>
        <p:txBody>
          <a:bodyPr wrap="none" rtlCol="0">
            <a:spAutoFit/>
          </a:bodyPr>
          <a:lstStyle/>
          <a:p>
            <a:pPr algn="ctr"/>
            <a:r>
              <a:rPr kumimoji="1" lang="ja-JP" altLang="en-US" b="1">
                <a:solidFill>
                  <a:srgbClr val="FF0000"/>
                </a:solidFill>
              </a:rPr>
              <a:t>スモールコンセッションの活用には自治体との連携が不可欠となります。</a:t>
            </a:r>
            <a:endParaRPr kumimoji="1" lang="en-US" altLang="ja-JP" b="1" dirty="0">
              <a:solidFill>
                <a:srgbClr val="FF0000"/>
              </a:solidFill>
            </a:endParaRPr>
          </a:p>
          <a:p>
            <a:pPr algn="ctr"/>
            <a:r>
              <a:rPr kumimoji="1" lang="ja-JP" altLang="en-US" b="1">
                <a:solidFill>
                  <a:srgbClr val="FF0000"/>
                </a:solidFill>
              </a:rPr>
              <a:t>じゃぱとら配布→空家等管理活用支援法人指定などの流れから、</a:t>
            </a:r>
            <a:endParaRPr kumimoji="1" lang="en-US" altLang="ja-JP" b="1" dirty="0">
              <a:solidFill>
                <a:srgbClr val="FF0000"/>
              </a:solidFill>
            </a:endParaRPr>
          </a:p>
          <a:p>
            <a:pPr algn="ctr"/>
            <a:r>
              <a:rPr kumimoji="1" lang="ja-JP" altLang="en-US" b="1">
                <a:solidFill>
                  <a:srgbClr val="FF0000"/>
                </a:solidFill>
              </a:rPr>
              <a:t>スモールコンセッション活用への流れにつなげます。</a:t>
            </a:r>
          </a:p>
        </p:txBody>
      </p:sp>
    </p:spTree>
    <p:extLst>
      <p:ext uri="{BB962C8B-B14F-4D97-AF65-F5344CB8AC3E}">
        <p14:creationId xmlns:p14="http://schemas.microsoft.com/office/powerpoint/2010/main" val="3488602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4AF1FB-3892-5C2E-956D-B8C31A42B469}"/>
              </a:ext>
            </a:extLst>
          </p:cNvPr>
          <p:cNvSpPr>
            <a:spLocks noGrp="1"/>
          </p:cNvSpPr>
          <p:nvPr>
            <p:ph type="title"/>
          </p:nvPr>
        </p:nvSpPr>
        <p:spPr/>
        <p:txBody>
          <a:bodyPr/>
          <a:lstStyle/>
          <a:p>
            <a:r>
              <a:rPr kumimoji="1" lang="ja-JP" altLang="en-US"/>
              <a:t>防災に関する記述</a:t>
            </a:r>
          </a:p>
        </p:txBody>
      </p:sp>
      <p:sp>
        <p:nvSpPr>
          <p:cNvPr id="4" name="スライド番号プレースホルダー 3">
            <a:extLst>
              <a:ext uri="{FF2B5EF4-FFF2-40B4-BE49-F238E27FC236}">
                <a16:creationId xmlns:a16="http://schemas.microsoft.com/office/drawing/2014/main" id="{044E7F9F-7858-DA47-AF24-0587479DB90E}"/>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pic>
        <p:nvPicPr>
          <p:cNvPr id="11" name="コンテンツ プレースホルダー 10">
            <a:extLst>
              <a:ext uri="{FF2B5EF4-FFF2-40B4-BE49-F238E27FC236}">
                <a16:creationId xmlns:a16="http://schemas.microsoft.com/office/drawing/2014/main" id="{527DEC4B-E1A6-F0B8-E25B-A70DF840B12B}"/>
              </a:ext>
            </a:extLst>
          </p:cNvPr>
          <p:cNvPicPr>
            <a:picLocks noGrp="1" noChangeAspect="1"/>
          </p:cNvPicPr>
          <p:nvPr>
            <p:ph idx="1"/>
          </p:nvPr>
        </p:nvPicPr>
        <p:blipFill>
          <a:blip r:embed="rId2"/>
          <a:stretch>
            <a:fillRect/>
          </a:stretch>
        </p:blipFill>
        <p:spPr>
          <a:xfrm>
            <a:off x="1204175" y="764695"/>
            <a:ext cx="6735650" cy="4756550"/>
          </a:xfrm>
        </p:spPr>
      </p:pic>
      <p:sp>
        <p:nvSpPr>
          <p:cNvPr id="12" name="正方形/長方形 11">
            <a:extLst>
              <a:ext uri="{FF2B5EF4-FFF2-40B4-BE49-F238E27FC236}">
                <a16:creationId xmlns:a16="http://schemas.microsoft.com/office/drawing/2014/main" id="{11980CBA-E6D5-5FF4-951D-A6DFB596C0EE}"/>
              </a:ext>
            </a:extLst>
          </p:cNvPr>
          <p:cNvSpPr/>
          <p:nvPr/>
        </p:nvSpPr>
        <p:spPr>
          <a:xfrm>
            <a:off x="3777598" y="3840127"/>
            <a:ext cx="1544900" cy="19703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888ED588-818F-179E-10BD-9F24F6A41824}"/>
              </a:ext>
            </a:extLst>
          </p:cNvPr>
          <p:cNvSpPr/>
          <p:nvPr/>
        </p:nvSpPr>
        <p:spPr>
          <a:xfrm>
            <a:off x="1756140" y="2526036"/>
            <a:ext cx="3324817" cy="19703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97EA8E7C-F0C8-6B07-5F25-2B27765EECA6}"/>
              </a:ext>
            </a:extLst>
          </p:cNvPr>
          <p:cNvSpPr txBox="1"/>
          <p:nvPr/>
        </p:nvSpPr>
        <p:spPr>
          <a:xfrm>
            <a:off x="1017180" y="5696660"/>
            <a:ext cx="7109639" cy="369332"/>
          </a:xfrm>
          <a:prstGeom prst="rect">
            <a:avLst/>
          </a:prstGeom>
          <a:noFill/>
        </p:spPr>
        <p:txBody>
          <a:bodyPr wrap="none" rtlCol="0">
            <a:spAutoFit/>
          </a:bodyPr>
          <a:lstStyle/>
          <a:p>
            <a:r>
              <a:rPr kumimoji="1" lang="ja-JP" altLang="en-US" b="1">
                <a:solidFill>
                  <a:srgbClr val="FF0000"/>
                </a:solidFill>
              </a:rPr>
              <a:t>避難生活環境の改善・防災拠点として空き家が活用される可能性大</a:t>
            </a:r>
          </a:p>
        </p:txBody>
      </p:sp>
    </p:spTree>
    <p:extLst>
      <p:ext uri="{BB962C8B-B14F-4D97-AF65-F5344CB8AC3E}">
        <p14:creationId xmlns:p14="http://schemas.microsoft.com/office/powerpoint/2010/main" val="2922919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F47724-91DE-A89E-2035-3810D6804FA3}"/>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86B661FF-0CAE-BEEC-7A95-E046A6513EF9}"/>
              </a:ext>
            </a:extLst>
          </p:cNvPr>
          <p:cNvPicPr>
            <a:picLocks noGrp="1" noChangeAspect="1"/>
          </p:cNvPicPr>
          <p:nvPr>
            <p:ph idx="1"/>
          </p:nvPr>
        </p:nvPicPr>
        <p:blipFill>
          <a:blip r:embed="rId2"/>
          <a:stretch>
            <a:fillRect/>
          </a:stretch>
        </p:blipFill>
        <p:spPr>
          <a:xfrm>
            <a:off x="723900" y="2317750"/>
            <a:ext cx="7696200" cy="2133600"/>
          </a:xfrm>
        </p:spPr>
      </p:pic>
      <p:sp>
        <p:nvSpPr>
          <p:cNvPr id="4" name="スライド番号プレースホルダー 3">
            <a:extLst>
              <a:ext uri="{FF2B5EF4-FFF2-40B4-BE49-F238E27FC236}">
                <a16:creationId xmlns:a16="http://schemas.microsoft.com/office/drawing/2014/main" id="{66B5A82C-33C3-C8BA-C2FF-94D5955437ED}"/>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
        <p:nvSpPr>
          <p:cNvPr id="7" name="テキスト ボックス 6">
            <a:extLst>
              <a:ext uri="{FF2B5EF4-FFF2-40B4-BE49-F238E27FC236}">
                <a16:creationId xmlns:a16="http://schemas.microsoft.com/office/drawing/2014/main" id="{570A8ADB-5D62-6D21-932F-8C3E5F945A26}"/>
              </a:ext>
            </a:extLst>
          </p:cNvPr>
          <p:cNvSpPr txBox="1"/>
          <p:nvPr/>
        </p:nvSpPr>
        <p:spPr>
          <a:xfrm>
            <a:off x="1017180" y="5213469"/>
            <a:ext cx="7109639" cy="369332"/>
          </a:xfrm>
          <a:prstGeom prst="rect">
            <a:avLst/>
          </a:prstGeom>
          <a:noFill/>
        </p:spPr>
        <p:txBody>
          <a:bodyPr wrap="none" rtlCol="0">
            <a:spAutoFit/>
          </a:bodyPr>
          <a:lstStyle/>
          <a:p>
            <a:r>
              <a:rPr kumimoji="1" lang="ja-JP" altLang="en-US" b="1">
                <a:solidFill>
                  <a:srgbClr val="FF0000"/>
                </a:solidFill>
              </a:rPr>
              <a:t>避難生活環境の改善・防災拠点として空き家が活用される可能性大</a:t>
            </a:r>
          </a:p>
        </p:txBody>
      </p:sp>
      <p:sp>
        <p:nvSpPr>
          <p:cNvPr id="8" name="正方形/長方形 7">
            <a:extLst>
              <a:ext uri="{FF2B5EF4-FFF2-40B4-BE49-F238E27FC236}">
                <a16:creationId xmlns:a16="http://schemas.microsoft.com/office/drawing/2014/main" id="{0458D347-3EF0-E607-3EBD-2633C5C84ABD}"/>
              </a:ext>
            </a:extLst>
          </p:cNvPr>
          <p:cNvSpPr/>
          <p:nvPr/>
        </p:nvSpPr>
        <p:spPr>
          <a:xfrm>
            <a:off x="3835107" y="3811371"/>
            <a:ext cx="4291712" cy="19991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0FCAB56A-024B-1360-BD4F-431E70DD8763}"/>
              </a:ext>
            </a:extLst>
          </p:cNvPr>
          <p:cNvSpPr/>
          <p:nvPr/>
        </p:nvSpPr>
        <p:spPr>
          <a:xfrm>
            <a:off x="821613" y="4092475"/>
            <a:ext cx="5691330" cy="19991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64213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9930BA-4F88-226D-C397-3EF598881695}"/>
              </a:ext>
            </a:extLst>
          </p:cNvPr>
          <p:cNvSpPr>
            <a:spLocks noGrp="1"/>
          </p:cNvSpPr>
          <p:nvPr>
            <p:ph type="title"/>
          </p:nvPr>
        </p:nvSpPr>
        <p:spPr/>
        <p:txBody>
          <a:bodyPr>
            <a:normAutofit/>
          </a:bodyPr>
          <a:lstStyle/>
          <a:p>
            <a:r>
              <a:rPr kumimoji="1" lang="ja-JP" altLang="en-US" sz="1800"/>
              <a:t>持続可能な土地及び水資源の利用・管理（</a:t>
            </a:r>
            <a:r>
              <a:rPr kumimoji="1" lang="en-US" altLang="ja-JP" sz="1800" dirty="0"/>
              <a:t>P47〜48</a:t>
            </a:r>
            <a:r>
              <a:rPr kumimoji="1" lang="ja-JP" altLang="en-US" sz="1800"/>
              <a:t>）</a:t>
            </a:r>
          </a:p>
        </p:txBody>
      </p:sp>
      <p:pic>
        <p:nvPicPr>
          <p:cNvPr id="6" name="コンテンツ プレースホルダー 5">
            <a:extLst>
              <a:ext uri="{FF2B5EF4-FFF2-40B4-BE49-F238E27FC236}">
                <a16:creationId xmlns:a16="http://schemas.microsoft.com/office/drawing/2014/main" id="{004370BC-E45F-2E77-F687-54265BA67693}"/>
              </a:ext>
            </a:extLst>
          </p:cNvPr>
          <p:cNvPicPr>
            <a:picLocks noGrp="1" noChangeAspect="1"/>
          </p:cNvPicPr>
          <p:nvPr>
            <p:ph idx="1"/>
          </p:nvPr>
        </p:nvPicPr>
        <p:blipFill>
          <a:blip r:embed="rId2"/>
          <a:stretch>
            <a:fillRect/>
          </a:stretch>
        </p:blipFill>
        <p:spPr>
          <a:xfrm>
            <a:off x="742950" y="1714500"/>
            <a:ext cx="7658100" cy="1168400"/>
          </a:xfrm>
        </p:spPr>
      </p:pic>
      <p:sp>
        <p:nvSpPr>
          <p:cNvPr id="4" name="スライド番号プレースホルダー 3">
            <a:extLst>
              <a:ext uri="{FF2B5EF4-FFF2-40B4-BE49-F238E27FC236}">
                <a16:creationId xmlns:a16="http://schemas.microsoft.com/office/drawing/2014/main" id="{EF201D48-265B-8344-5833-FA487170B7C1}"/>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pic>
        <p:nvPicPr>
          <p:cNvPr id="8" name="図 7">
            <a:extLst>
              <a:ext uri="{FF2B5EF4-FFF2-40B4-BE49-F238E27FC236}">
                <a16:creationId xmlns:a16="http://schemas.microsoft.com/office/drawing/2014/main" id="{33551601-808C-CD36-877D-701025A2255B}"/>
              </a:ext>
            </a:extLst>
          </p:cNvPr>
          <p:cNvPicPr>
            <a:picLocks noChangeAspect="1"/>
          </p:cNvPicPr>
          <p:nvPr/>
        </p:nvPicPr>
        <p:blipFill>
          <a:blip r:embed="rId3"/>
          <a:stretch>
            <a:fillRect/>
          </a:stretch>
        </p:blipFill>
        <p:spPr>
          <a:xfrm>
            <a:off x="819150" y="2805025"/>
            <a:ext cx="7505700" cy="1168400"/>
          </a:xfrm>
          <a:prstGeom prst="rect">
            <a:avLst/>
          </a:prstGeom>
        </p:spPr>
      </p:pic>
      <p:sp>
        <p:nvSpPr>
          <p:cNvPr id="9" name="テキスト ボックス 8">
            <a:extLst>
              <a:ext uri="{FF2B5EF4-FFF2-40B4-BE49-F238E27FC236}">
                <a16:creationId xmlns:a16="http://schemas.microsoft.com/office/drawing/2014/main" id="{FDD78CB4-66FE-2B1A-A887-0165C33C3DE9}"/>
              </a:ext>
            </a:extLst>
          </p:cNvPr>
          <p:cNvSpPr txBox="1"/>
          <p:nvPr/>
        </p:nvSpPr>
        <p:spPr>
          <a:xfrm>
            <a:off x="324695" y="4891177"/>
            <a:ext cx="8494633" cy="1477328"/>
          </a:xfrm>
          <a:prstGeom prst="rect">
            <a:avLst/>
          </a:prstGeom>
          <a:noFill/>
        </p:spPr>
        <p:txBody>
          <a:bodyPr wrap="none" rtlCol="0">
            <a:spAutoFit/>
          </a:bodyPr>
          <a:lstStyle/>
          <a:p>
            <a:pPr algn="ctr"/>
            <a:r>
              <a:rPr kumimoji="1" lang="ja-JP" altLang="en-US" b="1">
                <a:solidFill>
                  <a:srgbClr val="FF0000"/>
                </a:solidFill>
              </a:rPr>
              <a:t>継続して空き家の改修・流通促進については骨太の方針に記載されております。</a:t>
            </a:r>
            <a:endParaRPr kumimoji="1" lang="en-US" altLang="ja-JP" b="1" dirty="0">
              <a:solidFill>
                <a:srgbClr val="FF0000"/>
              </a:solidFill>
            </a:endParaRPr>
          </a:p>
          <a:p>
            <a:pPr algn="ctr"/>
            <a:r>
              <a:rPr kumimoji="1" lang="ja-JP" altLang="en-US" b="1">
                <a:solidFill>
                  <a:srgbClr val="FF0000"/>
                </a:solidFill>
              </a:rPr>
              <a:t>また、所有者不明土地対策として、相続・住所氏名変更登記の推進と記載。</a:t>
            </a:r>
            <a:endParaRPr kumimoji="1" lang="en-US" altLang="ja-JP" b="1" dirty="0">
              <a:solidFill>
                <a:srgbClr val="FF0000"/>
              </a:solidFill>
            </a:endParaRPr>
          </a:p>
          <a:p>
            <a:pPr algn="ctr"/>
            <a:r>
              <a:rPr kumimoji="1" lang="ja-JP" altLang="en-US" b="1">
                <a:solidFill>
                  <a:srgbClr val="FF0000"/>
                </a:solidFill>
              </a:rPr>
              <a:t>→ワンストップで空き家課題解決を行う空き家アドバイザー協議会では、</a:t>
            </a:r>
            <a:endParaRPr kumimoji="1" lang="en-US" altLang="ja-JP" b="1" dirty="0">
              <a:solidFill>
                <a:srgbClr val="FF0000"/>
              </a:solidFill>
            </a:endParaRPr>
          </a:p>
          <a:p>
            <a:pPr algn="ctr"/>
            <a:r>
              <a:rPr kumimoji="1" lang="ja-JP" altLang="en-US" b="1">
                <a:solidFill>
                  <a:srgbClr val="FF0000"/>
                </a:solidFill>
              </a:rPr>
              <a:t>登記の義務化にも対応し、幅広い対応が可能としております。</a:t>
            </a:r>
            <a:endParaRPr kumimoji="1" lang="en-US" altLang="ja-JP" b="1" dirty="0">
              <a:solidFill>
                <a:srgbClr val="FF0000"/>
              </a:solidFill>
            </a:endParaRPr>
          </a:p>
          <a:p>
            <a:pPr algn="ctr"/>
            <a:endParaRPr kumimoji="1" lang="ja-JP" altLang="en-US" b="1">
              <a:solidFill>
                <a:srgbClr val="FF0000"/>
              </a:solidFill>
            </a:endParaRPr>
          </a:p>
        </p:txBody>
      </p:sp>
      <p:sp>
        <p:nvSpPr>
          <p:cNvPr id="10" name="正方形/長方形 9">
            <a:extLst>
              <a:ext uri="{FF2B5EF4-FFF2-40B4-BE49-F238E27FC236}">
                <a16:creationId xmlns:a16="http://schemas.microsoft.com/office/drawing/2014/main" id="{0BEA5C28-539B-E636-63A8-118DB039A23F}"/>
              </a:ext>
            </a:extLst>
          </p:cNvPr>
          <p:cNvSpPr/>
          <p:nvPr/>
        </p:nvSpPr>
        <p:spPr>
          <a:xfrm>
            <a:off x="819150" y="2298700"/>
            <a:ext cx="7505700" cy="11303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85803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BCF3AA-24B8-D381-01FD-CFD09371583E}"/>
              </a:ext>
            </a:extLst>
          </p:cNvPr>
          <p:cNvSpPr>
            <a:spLocks noGrp="1"/>
          </p:cNvSpPr>
          <p:nvPr>
            <p:ph type="title"/>
          </p:nvPr>
        </p:nvSpPr>
        <p:spPr/>
        <p:txBody>
          <a:bodyPr/>
          <a:lstStyle/>
          <a:p>
            <a:r>
              <a:rPr kumimoji="1" lang="ja-JP" altLang="en-US"/>
              <a:t>二地域居住に関する記載</a:t>
            </a:r>
          </a:p>
        </p:txBody>
      </p:sp>
      <p:pic>
        <p:nvPicPr>
          <p:cNvPr id="6" name="コンテンツ プレースホルダー 5">
            <a:extLst>
              <a:ext uri="{FF2B5EF4-FFF2-40B4-BE49-F238E27FC236}">
                <a16:creationId xmlns:a16="http://schemas.microsoft.com/office/drawing/2014/main" id="{D0C33A8A-5178-539E-E830-D4A475D1E480}"/>
              </a:ext>
            </a:extLst>
          </p:cNvPr>
          <p:cNvPicPr>
            <a:picLocks noGrp="1" noChangeAspect="1"/>
          </p:cNvPicPr>
          <p:nvPr>
            <p:ph idx="1"/>
          </p:nvPr>
        </p:nvPicPr>
        <p:blipFill>
          <a:blip r:embed="rId2"/>
          <a:stretch>
            <a:fillRect/>
          </a:stretch>
        </p:blipFill>
        <p:spPr>
          <a:xfrm>
            <a:off x="736600" y="1522562"/>
            <a:ext cx="7670800" cy="1968500"/>
          </a:xfrm>
        </p:spPr>
      </p:pic>
      <p:sp>
        <p:nvSpPr>
          <p:cNvPr id="4" name="スライド番号プレースホルダー 3">
            <a:extLst>
              <a:ext uri="{FF2B5EF4-FFF2-40B4-BE49-F238E27FC236}">
                <a16:creationId xmlns:a16="http://schemas.microsoft.com/office/drawing/2014/main" id="{5D2D7A49-0B6B-A8A9-6F81-242241790DF0}"/>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pic>
        <p:nvPicPr>
          <p:cNvPr id="8" name="図 7">
            <a:extLst>
              <a:ext uri="{FF2B5EF4-FFF2-40B4-BE49-F238E27FC236}">
                <a16:creationId xmlns:a16="http://schemas.microsoft.com/office/drawing/2014/main" id="{6577882C-0304-572E-E89C-56A0FA886389}"/>
              </a:ext>
            </a:extLst>
          </p:cNvPr>
          <p:cNvPicPr>
            <a:picLocks noChangeAspect="1"/>
          </p:cNvPicPr>
          <p:nvPr/>
        </p:nvPicPr>
        <p:blipFill>
          <a:blip r:embed="rId3"/>
          <a:stretch>
            <a:fillRect/>
          </a:stretch>
        </p:blipFill>
        <p:spPr>
          <a:xfrm>
            <a:off x="736600" y="4075023"/>
            <a:ext cx="7594600" cy="1955800"/>
          </a:xfrm>
          <a:prstGeom prst="rect">
            <a:avLst/>
          </a:prstGeom>
        </p:spPr>
      </p:pic>
      <p:sp>
        <p:nvSpPr>
          <p:cNvPr id="9" name="テキスト ボックス 8">
            <a:extLst>
              <a:ext uri="{FF2B5EF4-FFF2-40B4-BE49-F238E27FC236}">
                <a16:creationId xmlns:a16="http://schemas.microsoft.com/office/drawing/2014/main" id="{14F0EA64-97F4-50BB-68D3-953AD5FEC9A8}"/>
              </a:ext>
            </a:extLst>
          </p:cNvPr>
          <p:cNvSpPr txBox="1"/>
          <p:nvPr/>
        </p:nvSpPr>
        <p:spPr>
          <a:xfrm>
            <a:off x="7218800" y="1554544"/>
            <a:ext cx="1188600" cy="276999"/>
          </a:xfrm>
          <a:prstGeom prst="rect">
            <a:avLst/>
          </a:prstGeom>
          <a:noFill/>
        </p:spPr>
        <p:txBody>
          <a:bodyPr wrap="square" rtlCol="0">
            <a:spAutoFit/>
          </a:bodyPr>
          <a:lstStyle/>
          <a:p>
            <a:r>
              <a:rPr kumimoji="1" lang="ja-JP" altLang="en-US" sz="1200"/>
              <a:t>（</a:t>
            </a:r>
            <a:r>
              <a:rPr kumimoji="1" lang="en-US" altLang="ja-JP" sz="1200" dirty="0"/>
              <a:t>P.11</a:t>
            </a:r>
            <a:r>
              <a:rPr kumimoji="1" lang="ja-JP" altLang="en-US" sz="1200"/>
              <a:t>掲載）</a:t>
            </a:r>
          </a:p>
        </p:txBody>
      </p:sp>
      <p:sp>
        <p:nvSpPr>
          <p:cNvPr id="10" name="テキスト ボックス 9">
            <a:extLst>
              <a:ext uri="{FF2B5EF4-FFF2-40B4-BE49-F238E27FC236}">
                <a16:creationId xmlns:a16="http://schemas.microsoft.com/office/drawing/2014/main" id="{35171824-2809-AF55-60CC-EB1D3418C27C}"/>
              </a:ext>
            </a:extLst>
          </p:cNvPr>
          <p:cNvSpPr txBox="1"/>
          <p:nvPr/>
        </p:nvSpPr>
        <p:spPr>
          <a:xfrm>
            <a:off x="4671132" y="4130093"/>
            <a:ext cx="1188600" cy="276999"/>
          </a:xfrm>
          <a:prstGeom prst="rect">
            <a:avLst/>
          </a:prstGeom>
          <a:noFill/>
        </p:spPr>
        <p:txBody>
          <a:bodyPr wrap="square" rtlCol="0">
            <a:spAutoFit/>
          </a:bodyPr>
          <a:lstStyle/>
          <a:p>
            <a:r>
              <a:rPr kumimoji="1" lang="ja-JP" altLang="en-US" sz="1200"/>
              <a:t>（</a:t>
            </a:r>
            <a:r>
              <a:rPr kumimoji="1" lang="en-US" altLang="ja-JP" sz="1200" dirty="0"/>
              <a:t>P.14</a:t>
            </a:r>
            <a:r>
              <a:rPr kumimoji="1" lang="ja-JP" altLang="en-US" sz="1200"/>
              <a:t>掲載）</a:t>
            </a:r>
          </a:p>
        </p:txBody>
      </p:sp>
      <p:sp>
        <p:nvSpPr>
          <p:cNvPr id="11" name="正方形/長方形 10">
            <a:extLst>
              <a:ext uri="{FF2B5EF4-FFF2-40B4-BE49-F238E27FC236}">
                <a16:creationId xmlns:a16="http://schemas.microsoft.com/office/drawing/2014/main" id="{7F97879C-C77C-C39A-6FFF-B9B80252CED0}"/>
              </a:ext>
            </a:extLst>
          </p:cNvPr>
          <p:cNvSpPr/>
          <p:nvPr/>
        </p:nvSpPr>
        <p:spPr>
          <a:xfrm>
            <a:off x="6711350" y="2398252"/>
            <a:ext cx="1523711" cy="18770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34D4CB4F-F29A-7F45-172D-2BA657949514}"/>
              </a:ext>
            </a:extLst>
          </p:cNvPr>
          <p:cNvSpPr/>
          <p:nvPr/>
        </p:nvSpPr>
        <p:spPr>
          <a:xfrm>
            <a:off x="825259" y="2671420"/>
            <a:ext cx="7409802" cy="75757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989EA23D-9AE3-932C-9886-153683FCC592}"/>
              </a:ext>
            </a:extLst>
          </p:cNvPr>
          <p:cNvSpPr/>
          <p:nvPr/>
        </p:nvSpPr>
        <p:spPr>
          <a:xfrm>
            <a:off x="825259" y="5439815"/>
            <a:ext cx="7409802" cy="56169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9A235D93-F757-82EF-F0AF-8DCA29CAFE24}"/>
              </a:ext>
            </a:extLst>
          </p:cNvPr>
          <p:cNvSpPr/>
          <p:nvPr/>
        </p:nvSpPr>
        <p:spPr>
          <a:xfrm>
            <a:off x="6892505" y="5162815"/>
            <a:ext cx="1342555" cy="27699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09516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DC9D12-47D1-BC2F-30C5-86D8EBDDE981}"/>
              </a:ext>
            </a:extLst>
          </p:cNvPr>
          <p:cNvSpPr>
            <a:spLocks noGrp="1"/>
          </p:cNvSpPr>
          <p:nvPr>
            <p:ph type="title"/>
          </p:nvPr>
        </p:nvSpPr>
        <p:spPr/>
        <p:txBody>
          <a:bodyPr/>
          <a:lstStyle/>
          <a:p>
            <a:r>
              <a:rPr kumimoji="1" lang="ja-JP" altLang="en-US"/>
              <a:t>二地域居住に関する記載から読み取れること</a:t>
            </a:r>
          </a:p>
        </p:txBody>
      </p:sp>
      <p:sp>
        <p:nvSpPr>
          <p:cNvPr id="3" name="コンテンツ プレースホルダー 2">
            <a:extLst>
              <a:ext uri="{FF2B5EF4-FFF2-40B4-BE49-F238E27FC236}">
                <a16:creationId xmlns:a16="http://schemas.microsoft.com/office/drawing/2014/main" id="{6E7F7633-D094-39CF-8C74-804C730EB90F}"/>
              </a:ext>
            </a:extLst>
          </p:cNvPr>
          <p:cNvSpPr>
            <a:spLocks noGrp="1"/>
          </p:cNvSpPr>
          <p:nvPr>
            <p:ph idx="1"/>
          </p:nvPr>
        </p:nvSpPr>
        <p:spPr/>
        <p:txBody>
          <a:bodyPr>
            <a:normAutofit fontScale="47500" lnSpcReduction="20000"/>
          </a:bodyPr>
          <a:lstStyle/>
          <a:p>
            <a:pPr marL="0" indent="0">
              <a:buNone/>
            </a:pPr>
            <a:r>
              <a:rPr lang="en-US" altLang="ja-JP" b="1" dirty="0"/>
              <a:t>1. </a:t>
            </a:r>
            <a:r>
              <a:rPr lang="ja-JP" altLang="en-US" b="1"/>
              <a:t>「関係人口」の拡大が政策の中核に</a:t>
            </a:r>
          </a:p>
          <a:p>
            <a:pPr>
              <a:buFont typeface="Arial" panose="020B0604020202020204" pitchFamily="34" charset="0"/>
              <a:buChar char="•"/>
            </a:pPr>
            <a:r>
              <a:rPr lang="ja-JP" altLang="en-US"/>
              <a:t>地方創生</a:t>
            </a:r>
            <a:r>
              <a:rPr lang="en-US" altLang="ja-JP" dirty="0"/>
              <a:t>2.0</a:t>
            </a:r>
            <a:r>
              <a:rPr lang="ja-JP" altLang="en-US"/>
              <a:t>の文脈で、「関係人口の量的拡大・質的向上」が強調されており、二地域居住はその一環として明示されています。</a:t>
            </a:r>
          </a:p>
          <a:p>
            <a:pPr>
              <a:buFont typeface="Arial" panose="020B0604020202020204" pitchFamily="34" charset="0"/>
              <a:buChar char="•"/>
            </a:pPr>
            <a:r>
              <a:rPr lang="ja-JP" altLang="en-US"/>
              <a:t>ふるさと住民登録制度などを活用し、単なる移住ではなく「関係を持つ住民」を増やす政策的な意図があります。</a:t>
            </a:r>
          </a:p>
          <a:p>
            <a:pPr marL="0" indent="0">
              <a:buNone/>
            </a:pPr>
            <a:endParaRPr lang="en-US" altLang="ja-JP" b="1" dirty="0"/>
          </a:p>
          <a:p>
            <a:pPr marL="0" indent="0">
              <a:buNone/>
            </a:pPr>
            <a:r>
              <a:rPr lang="en-US" altLang="ja-JP" b="1" dirty="0"/>
              <a:t>2. </a:t>
            </a:r>
            <a:r>
              <a:rPr lang="ja-JP" altLang="en-US" b="1"/>
              <a:t>都市と地方の「新しいつながり方」を重視</a:t>
            </a:r>
          </a:p>
          <a:p>
            <a:pPr>
              <a:buFont typeface="Arial" panose="020B0604020202020204" pitchFamily="34" charset="0"/>
              <a:buChar char="•"/>
            </a:pPr>
            <a:r>
              <a:rPr lang="ja-JP" altLang="en-US"/>
              <a:t>都市と地方を二項対立的に捉えるのではなく、融合的に関係を築く共生モデルが目指されています。</a:t>
            </a:r>
          </a:p>
          <a:p>
            <a:pPr>
              <a:buFont typeface="Arial" panose="020B0604020202020204" pitchFamily="34" charset="0"/>
              <a:buChar char="•"/>
            </a:pPr>
            <a:r>
              <a:rPr lang="ja-JP" altLang="en-US"/>
              <a:t>都市住民が地方に関わること（例：仕事・学び・観光・災害対応など）を通じて持続可能な社会づくりを推進。</a:t>
            </a:r>
          </a:p>
          <a:p>
            <a:pPr marL="0" indent="0">
              <a:buNone/>
            </a:pPr>
            <a:endParaRPr lang="en-US" altLang="ja-JP" b="1" dirty="0"/>
          </a:p>
          <a:p>
            <a:pPr marL="0" indent="0">
              <a:buNone/>
            </a:pPr>
            <a:r>
              <a:rPr lang="en-US" altLang="ja-JP" b="1" dirty="0"/>
              <a:t>3. </a:t>
            </a:r>
            <a:r>
              <a:rPr lang="ja-JP" altLang="en-US" b="1"/>
              <a:t>地域課題の解決と人材流動の促進</a:t>
            </a:r>
          </a:p>
          <a:p>
            <a:pPr>
              <a:buFont typeface="Arial" panose="020B0604020202020204" pitchFamily="34" charset="0"/>
              <a:buChar char="•"/>
            </a:pPr>
            <a:r>
              <a:rPr lang="ja-JP" altLang="en-US"/>
              <a:t>人材や企業の地方分散政策と連動しており、二地域居住者が地方の担い手として期待されていることが分かります。</a:t>
            </a:r>
          </a:p>
          <a:p>
            <a:pPr>
              <a:buFont typeface="Arial" panose="020B0604020202020204" pitchFamily="34" charset="0"/>
              <a:buChar char="•"/>
            </a:pPr>
            <a:r>
              <a:rPr lang="ja-JP" altLang="en-US"/>
              <a:t>特に、若者や女性の活躍促進、デジタル技術の活用といった地域課題解決の一翼を担う人材像が描かれています。</a:t>
            </a:r>
          </a:p>
          <a:p>
            <a:pPr marL="0" indent="0">
              <a:buNone/>
            </a:pPr>
            <a:endParaRPr lang="en-US" altLang="ja-JP" b="1" dirty="0"/>
          </a:p>
          <a:p>
            <a:pPr marL="0" indent="0">
              <a:buNone/>
            </a:pPr>
            <a:r>
              <a:rPr lang="en-US" altLang="ja-JP" b="1" dirty="0"/>
              <a:t>4. </a:t>
            </a:r>
            <a:r>
              <a:rPr lang="ja-JP" altLang="en-US" b="1"/>
              <a:t>空き家活用と親和性が高い</a:t>
            </a:r>
          </a:p>
          <a:p>
            <a:pPr>
              <a:buFont typeface="Arial" panose="020B0604020202020204" pitchFamily="34" charset="0"/>
              <a:buChar char="•"/>
            </a:pPr>
            <a:r>
              <a:rPr lang="ja-JP" altLang="en-US"/>
              <a:t>明記はされていないものの、空き家を二地域居住者の拠点として活用することは自然な流れです。</a:t>
            </a:r>
          </a:p>
          <a:p>
            <a:pPr>
              <a:buFont typeface="Arial" panose="020B0604020202020204" pitchFamily="34" charset="0"/>
              <a:buChar char="•"/>
            </a:pPr>
            <a:r>
              <a:rPr lang="ja-JP" altLang="en-US"/>
              <a:t>地方における空き家の利活用推進と二地域居住は相互補完的な関係にあり、実務面でも組み合わせやすい政策です。</a:t>
            </a:r>
            <a:endParaRPr lang="en-US" altLang="ja-JP" dirty="0"/>
          </a:p>
          <a:p>
            <a:pPr>
              <a:buFont typeface="Arial" panose="020B0604020202020204" pitchFamily="34" charset="0"/>
              <a:buChar char="•"/>
            </a:pPr>
            <a:r>
              <a:rPr lang="ja-JP" altLang="en-US">
                <a:solidFill>
                  <a:srgbClr val="FF0000"/>
                </a:solidFill>
              </a:rPr>
              <a:t>空家等管理活用支援法人と併せて二地域居住等支援法人として活動することが大きな効果を生みます</a:t>
            </a:r>
          </a:p>
          <a:p>
            <a:pPr marL="0" indent="0">
              <a:buNone/>
            </a:pPr>
            <a:endParaRPr kumimoji="1" lang="en-US" altLang="ja-JP" dirty="0"/>
          </a:p>
        </p:txBody>
      </p:sp>
      <p:sp>
        <p:nvSpPr>
          <p:cNvPr id="4" name="スライド番号プレースホルダー 3">
            <a:extLst>
              <a:ext uri="{FF2B5EF4-FFF2-40B4-BE49-F238E27FC236}">
                <a16:creationId xmlns:a16="http://schemas.microsoft.com/office/drawing/2014/main" id="{C0D64A79-250A-D883-E065-4E97CACF91F4}"/>
              </a:ext>
            </a:extLst>
          </p:cNvPr>
          <p:cNvSpPr>
            <a:spLocks noGrp="1"/>
          </p:cNvSpPr>
          <p:nvPr>
            <p:ph type="sldNum" sz="quarter" idx="4"/>
          </p:nvPr>
        </p:nvSpPr>
        <p:spPr/>
        <p:txBody>
          <a:bodyPr/>
          <a:lstStyle/>
          <a:p>
            <a:fld id="{3B436069-AED8-6F41-96C9-27086F582EDC}" type="slidenum">
              <a:rPr kumimoji="1" lang="ja-JP" altLang="en-US" smtClean="0"/>
              <a:t>12</a:t>
            </a:fld>
            <a:endParaRPr kumimoji="1" lang="ja-JP" altLang="en-US"/>
          </a:p>
        </p:txBody>
      </p:sp>
    </p:spTree>
    <p:extLst>
      <p:ext uri="{BB962C8B-B14F-4D97-AF65-F5344CB8AC3E}">
        <p14:creationId xmlns:p14="http://schemas.microsoft.com/office/powerpoint/2010/main" val="3236149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B58E10-4415-1378-D364-0F2D32C79A7D}"/>
              </a:ext>
            </a:extLst>
          </p:cNvPr>
          <p:cNvSpPr>
            <a:spLocks noGrp="1"/>
          </p:cNvSpPr>
          <p:nvPr>
            <p:ph type="title"/>
          </p:nvPr>
        </p:nvSpPr>
        <p:spPr/>
        <p:txBody>
          <a:bodyPr/>
          <a:lstStyle/>
          <a:p>
            <a:r>
              <a:rPr kumimoji="1" lang="ja-JP" altLang="en-US"/>
              <a:t>骨太の方針の</a:t>
            </a:r>
            <a:r>
              <a:rPr kumimoji="1" lang="en-US" altLang="ja-JP" dirty="0"/>
              <a:t>3</a:t>
            </a:r>
            <a:r>
              <a:rPr kumimoji="1" lang="ja-JP" altLang="en-US"/>
              <a:t>つの目的</a:t>
            </a:r>
          </a:p>
        </p:txBody>
      </p:sp>
      <p:sp>
        <p:nvSpPr>
          <p:cNvPr id="3" name="コンテンツ プレースホルダー 2">
            <a:extLst>
              <a:ext uri="{FF2B5EF4-FFF2-40B4-BE49-F238E27FC236}">
                <a16:creationId xmlns:a16="http://schemas.microsoft.com/office/drawing/2014/main" id="{51B3475C-113A-E5C4-2483-3AB79D99DD63}"/>
              </a:ext>
            </a:extLst>
          </p:cNvPr>
          <p:cNvSpPr>
            <a:spLocks noGrp="1"/>
          </p:cNvSpPr>
          <p:nvPr>
            <p:ph idx="1"/>
          </p:nvPr>
        </p:nvSpPr>
        <p:spPr/>
        <p:txBody>
          <a:bodyPr>
            <a:normAutofit/>
          </a:bodyPr>
          <a:lstStyle/>
          <a:p>
            <a:r>
              <a:rPr lang="ja-JP" altLang="en-US" sz="2400"/>
              <a:t>日本の経済・財政・社会保障などの分野における</a:t>
            </a:r>
            <a:r>
              <a:rPr lang="ja-JP" altLang="en-US" sz="2400" b="1"/>
              <a:t>改革の指針を示す</a:t>
            </a:r>
            <a:endParaRPr lang="en-US" altLang="ja-JP" sz="2400" b="1" dirty="0"/>
          </a:p>
          <a:p>
            <a:endParaRPr lang="ja-JP" altLang="en-US" sz="2400"/>
          </a:p>
          <a:p>
            <a:r>
              <a:rPr lang="ja-JP" altLang="en-US" sz="2400"/>
              <a:t>毎年</a:t>
            </a:r>
            <a:r>
              <a:rPr lang="en-US" altLang="ja-JP" sz="2400" dirty="0"/>
              <a:t>6</a:t>
            </a:r>
            <a:r>
              <a:rPr lang="ja-JP" altLang="en-US" sz="2400"/>
              <a:t>月ごろに閣議決定され、政府全体の </a:t>
            </a:r>
            <a:r>
              <a:rPr lang="ja-JP" altLang="en-US" sz="2400" b="1"/>
              <a:t>政策の優先順位</a:t>
            </a:r>
            <a:r>
              <a:rPr lang="ja-JP" altLang="en-US" sz="2400"/>
              <a:t>を整理する</a:t>
            </a:r>
            <a:endParaRPr lang="en-US" altLang="ja-JP" sz="2400" dirty="0"/>
          </a:p>
          <a:p>
            <a:endParaRPr lang="ja-JP" altLang="en-US" sz="2400"/>
          </a:p>
          <a:p>
            <a:r>
              <a:rPr lang="ja-JP" altLang="en-US" sz="2400" b="1">
                <a:solidFill>
                  <a:srgbClr val="FF0000"/>
                </a:solidFill>
              </a:rPr>
              <a:t>予算編成の基礎方針</a:t>
            </a:r>
            <a:r>
              <a:rPr lang="ja-JP" altLang="en-US" sz="2400"/>
              <a:t>となる</a:t>
            </a:r>
            <a:endParaRPr lang="en-US" altLang="ja-JP" sz="2400" dirty="0"/>
          </a:p>
          <a:p>
            <a:pPr marL="0" indent="0">
              <a:buNone/>
            </a:pPr>
            <a:r>
              <a:rPr lang="ja-JP" altLang="en-US" sz="2400" b="1" u="sng"/>
              <a:t>→つまり、骨太の方針に記載されている事項を中心に来年度の予算が編成される。</a:t>
            </a:r>
            <a:endParaRPr lang="en-US" altLang="ja-JP" sz="2400" b="1" u="sng" dirty="0"/>
          </a:p>
          <a:p>
            <a:pPr marL="0" indent="0">
              <a:buNone/>
            </a:pPr>
            <a:endParaRPr lang="ja-JP" altLang="en-US" sz="2400"/>
          </a:p>
          <a:p>
            <a:pPr marL="0" indent="0">
              <a:buNone/>
            </a:pPr>
            <a:endParaRPr kumimoji="1" lang="ja-JP" altLang="en-US" sz="2400"/>
          </a:p>
        </p:txBody>
      </p:sp>
      <p:sp>
        <p:nvSpPr>
          <p:cNvPr id="4" name="スライド番号プレースホルダー 3">
            <a:extLst>
              <a:ext uri="{FF2B5EF4-FFF2-40B4-BE49-F238E27FC236}">
                <a16:creationId xmlns:a16="http://schemas.microsoft.com/office/drawing/2014/main" id="{2A75695F-B18A-6EAF-3A32-FB931E12901C}"/>
              </a:ext>
            </a:extLst>
          </p:cNvPr>
          <p:cNvSpPr>
            <a:spLocks noGrp="1"/>
          </p:cNvSpPr>
          <p:nvPr>
            <p:ph type="sldNum" sz="quarter" idx="4"/>
          </p:nvPr>
        </p:nvSpPr>
        <p:spPr/>
        <p:txBody>
          <a:bodyPr/>
          <a:lstStyle/>
          <a:p>
            <a:fld id="{3B436069-AED8-6F41-96C9-27086F582EDC}" type="slidenum">
              <a:rPr kumimoji="1" lang="ja-JP" altLang="en-US" smtClean="0"/>
              <a:t>13</a:t>
            </a:fld>
            <a:endParaRPr kumimoji="1" lang="ja-JP" altLang="en-US"/>
          </a:p>
        </p:txBody>
      </p:sp>
    </p:spTree>
    <p:extLst>
      <p:ext uri="{BB962C8B-B14F-4D97-AF65-F5344CB8AC3E}">
        <p14:creationId xmlns:p14="http://schemas.microsoft.com/office/powerpoint/2010/main" val="515603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FFE2A3-F709-9ABE-5715-1C2AD11BBE06}"/>
              </a:ext>
            </a:extLst>
          </p:cNvPr>
          <p:cNvSpPr>
            <a:spLocks noGrp="1"/>
          </p:cNvSpPr>
          <p:nvPr>
            <p:ph type="title"/>
          </p:nvPr>
        </p:nvSpPr>
        <p:spPr/>
        <p:txBody>
          <a:bodyPr/>
          <a:lstStyle/>
          <a:p>
            <a:r>
              <a:rPr kumimoji="1" lang="ja-JP" altLang="en-US"/>
              <a:t>今後の予算決定向けての流れ</a:t>
            </a:r>
          </a:p>
        </p:txBody>
      </p:sp>
      <p:sp>
        <p:nvSpPr>
          <p:cNvPr id="3" name="コンテンツ プレースホルダー 2">
            <a:extLst>
              <a:ext uri="{FF2B5EF4-FFF2-40B4-BE49-F238E27FC236}">
                <a16:creationId xmlns:a16="http://schemas.microsoft.com/office/drawing/2014/main" id="{276210F4-9B72-FC7D-A3DF-60FDA23D8FF8}"/>
              </a:ext>
            </a:extLst>
          </p:cNvPr>
          <p:cNvSpPr>
            <a:spLocks noGrp="1"/>
          </p:cNvSpPr>
          <p:nvPr>
            <p:ph idx="1"/>
          </p:nvPr>
        </p:nvSpPr>
        <p:spPr/>
        <p:txBody>
          <a:bodyPr>
            <a:normAutofit/>
          </a:bodyPr>
          <a:lstStyle/>
          <a:p>
            <a:r>
              <a:rPr lang="ja-JP" altLang="en-US" sz="2000"/>
              <a:t>日本の国家予算は、毎年度（</a:t>
            </a:r>
            <a:r>
              <a:rPr lang="en-US" altLang="ja-JP" sz="2000" dirty="0"/>
              <a:t>4</a:t>
            </a:r>
            <a:r>
              <a:rPr lang="ja-JP" altLang="en-US" sz="2000"/>
              <a:t>月</a:t>
            </a:r>
            <a:r>
              <a:rPr lang="en-US" altLang="ja-JP" sz="2000" dirty="0"/>
              <a:t>〜</a:t>
            </a:r>
            <a:r>
              <a:rPr lang="ja-JP" altLang="en-US" sz="2000"/>
              <a:t>翌年</a:t>
            </a:r>
            <a:r>
              <a:rPr lang="en-US" altLang="ja-JP" sz="2000" dirty="0"/>
              <a:t>3</a:t>
            </a:r>
            <a:r>
              <a:rPr lang="ja-JP" altLang="en-US" sz="2000"/>
              <a:t>月）に向けて、　　　　　　　　以下のようなプロセスで作成されます。</a:t>
            </a:r>
          </a:p>
          <a:p>
            <a:pPr>
              <a:buFont typeface="+mj-lt"/>
              <a:buAutoNum type="arabicPeriod"/>
            </a:pPr>
            <a:r>
              <a:rPr lang="en-US" altLang="ja-JP" sz="2000" dirty="0"/>
              <a:t>6</a:t>
            </a:r>
            <a:r>
              <a:rPr lang="ja-JP" altLang="en-US" sz="2000"/>
              <a:t>月頃：骨太の方針策定・閣議決定</a:t>
            </a:r>
          </a:p>
          <a:p>
            <a:pPr marL="457200" lvl="1" indent="0">
              <a:buNone/>
            </a:pPr>
            <a:r>
              <a:rPr lang="ja-JP" altLang="en-US" sz="1800"/>
              <a:t>・翌年度の予算編成に向けた</a:t>
            </a:r>
            <a:r>
              <a:rPr lang="ja-JP" altLang="en-US" sz="1800">
                <a:solidFill>
                  <a:srgbClr val="FF0000"/>
                </a:solidFill>
              </a:rPr>
              <a:t>基本方針・重点政策分野が決定</a:t>
            </a:r>
            <a:r>
              <a:rPr lang="ja-JP" altLang="en-US" sz="1800"/>
              <a:t>されます。</a:t>
            </a:r>
          </a:p>
          <a:p>
            <a:pPr marL="457200" lvl="1" indent="0">
              <a:buNone/>
            </a:pPr>
            <a:r>
              <a:rPr lang="ja-JP" altLang="en-US" sz="1800"/>
              <a:t>・例：「子育て支援」「防災・減災」「脱炭素」「デジタル化」「空　　</a:t>
            </a:r>
            <a:endParaRPr lang="en-US" altLang="ja-JP" sz="1800" dirty="0"/>
          </a:p>
          <a:p>
            <a:pPr marL="457200" lvl="1" indent="0">
              <a:buNone/>
            </a:pPr>
            <a:r>
              <a:rPr lang="ja-JP" altLang="en-US" sz="1800"/>
              <a:t>　き家対策」などが記載される。</a:t>
            </a:r>
          </a:p>
          <a:p>
            <a:pPr>
              <a:buFont typeface="+mj-lt"/>
              <a:buAutoNum type="arabicPeriod"/>
            </a:pPr>
            <a:r>
              <a:rPr lang="en-US" altLang="ja-JP" sz="2000" dirty="0"/>
              <a:t>8</a:t>
            </a:r>
            <a:r>
              <a:rPr lang="ja-JP" altLang="en-US" sz="2000"/>
              <a:t>月：概算要求</a:t>
            </a:r>
          </a:p>
          <a:p>
            <a:pPr marL="457200" lvl="1" indent="0">
              <a:buNone/>
            </a:pPr>
            <a:r>
              <a:rPr lang="ja-JP" altLang="en-US" sz="1800"/>
              <a:t>・各省庁が</a:t>
            </a:r>
            <a:r>
              <a:rPr lang="ja-JP" altLang="en-US" sz="1800">
                <a:solidFill>
                  <a:srgbClr val="FF0000"/>
                </a:solidFill>
              </a:rPr>
              <a:t>「骨太の方針」に沿って、必要な予算額を財務省に提出</a:t>
            </a:r>
            <a:r>
              <a:rPr lang="ja-JP" altLang="en-US" sz="1800"/>
              <a:t>し</a:t>
            </a:r>
            <a:endParaRPr lang="en-US" altLang="ja-JP" sz="1800" dirty="0"/>
          </a:p>
          <a:p>
            <a:pPr marL="457200" lvl="1" indent="0">
              <a:buNone/>
            </a:pPr>
            <a:r>
              <a:rPr lang="ja-JP" altLang="en-US" sz="1800"/>
              <a:t>　ます。</a:t>
            </a:r>
          </a:p>
          <a:p>
            <a:pPr>
              <a:buFont typeface="+mj-lt"/>
              <a:buAutoNum type="arabicPeriod"/>
            </a:pPr>
            <a:r>
              <a:rPr lang="ja-JP" altLang="en-US" sz="2000"/>
              <a:t>年末：政府予算案の編成</a:t>
            </a:r>
          </a:p>
          <a:p>
            <a:pPr marL="457200" lvl="1" indent="0">
              <a:buNone/>
            </a:pPr>
            <a:r>
              <a:rPr lang="ja-JP" altLang="en-US" sz="1800"/>
              <a:t>・概算要求をもとに財務省と各省庁が調整し、</a:t>
            </a:r>
            <a:r>
              <a:rPr lang="en-US" altLang="ja-JP" sz="1800" dirty="0"/>
              <a:t>12</a:t>
            </a:r>
            <a:r>
              <a:rPr lang="ja-JP" altLang="en-US" sz="1800"/>
              <a:t>月末に「予算案」が</a:t>
            </a:r>
            <a:endParaRPr lang="en-US" altLang="ja-JP" sz="1800" dirty="0"/>
          </a:p>
          <a:p>
            <a:pPr marL="457200" lvl="1" indent="0">
              <a:buNone/>
            </a:pPr>
            <a:r>
              <a:rPr lang="ja-JP" altLang="en-US" sz="1800"/>
              <a:t>　内閣で決定されます。</a:t>
            </a:r>
          </a:p>
          <a:p>
            <a:pPr>
              <a:buFont typeface="+mj-lt"/>
              <a:buAutoNum type="arabicPeriod"/>
            </a:pPr>
            <a:r>
              <a:rPr lang="ja-JP" altLang="en-US" sz="2000"/>
              <a:t>翌年</a:t>
            </a:r>
            <a:r>
              <a:rPr lang="en-US" altLang="ja-JP" sz="2000" dirty="0"/>
              <a:t>1</a:t>
            </a:r>
            <a:r>
              <a:rPr lang="ja-JP" altLang="en-US" sz="2000"/>
              <a:t>月</a:t>
            </a:r>
            <a:r>
              <a:rPr lang="en-US" altLang="ja-JP" sz="2000" dirty="0"/>
              <a:t>〜3</a:t>
            </a:r>
            <a:r>
              <a:rPr lang="ja-JP" altLang="en-US" sz="2000"/>
              <a:t>月：国会審議 → 成立</a:t>
            </a:r>
          </a:p>
          <a:p>
            <a:pPr marL="457200" lvl="1" indent="0">
              <a:buNone/>
            </a:pPr>
            <a:r>
              <a:rPr lang="ja-JP" altLang="en-US" sz="1800"/>
              <a:t>・通常国会で審議され、</a:t>
            </a:r>
            <a:r>
              <a:rPr lang="en-US" altLang="ja-JP" sz="1800" dirty="0"/>
              <a:t>3</a:t>
            </a:r>
            <a:r>
              <a:rPr lang="ja-JP" altLang="en-US" sz="1800"/>
              <a:t>月までに成立すれば、</a:t>
            </a:r>
            <a:r>
              <a:rPr lang="en-US" altLang="ja-JP" sz="1800" dirty="0"/>
              <a:t>4</a:t>
            </a:r>
            <a:r>
              <a:rPr lang="ja-JP" altLang="en-US" sz="1800"/>
              <a:t>月から新年度の予算</a:t>
            </a:r>
            <a:endParaRPr lang="en-US" altLang="ja-JP" sz="1800" dirty="0"/>
          </a:p>
          <a:p>
            <a:pPr marL="457200" lvl="1" indent="0">
              <a:buNone/>
            </a:pPr>
            <a:r>
              <a:rPr lang="ja-JP" altLang="en-US" sz="1800"/>
              <a:t>　として執行されます。</a:t>
            </a:r>
          </a:p>
          <a:p>
            <a:endParaRPr kumimoji="1" lang="ja-JP" altLang="en-US" sz="2000"/>
          </a:p>
        </p:txBody>
      </p:sp>
      <p:sp>
        <p:nvSpPr>
          <p:cNvPr id="4" name="スライド番号プレースホルダー 3">
            <a:extLst>
              <a:ext uri="{FF2B5EF4-FFF2-40B4-BE49-F238E27FC236}">
                <a16:creationId xmlns:a16="http://schemas.microsoft.com/office/drawing/2014/main" id="{D4FCFE6E-1908-D5F0-F937-C0BAC8FAA872}"/>
              </a:ext>
            </a:extLst>
          </p:cNvPr>
          <p:cNvSpPr>
            <a:spLocks noGrp="1"/>
          </p:cNvSpPr>
          <p:nvPr>
            <p:ph type="sldNum" sz="quarter" idx="4"/>
          </p:nvPr>
        </p:nvSpPr>
        <p:spPr/>
        <p:txBody>
          <a:bodyPr/>
          <a:lstStyle/>
          <a:p>
            <a:fld id="{3B436069-AED8-6F41-96C9-27086F582EDC}" type="slidenum">
              <a:rPr kumimoji="1" lang="ja-JP" altLang="en-US" smtClean="0"/>
              <a:t>14</a:t>
            </a:fld>
            <a:endParaRPr kumimoji="1" lang="ja-JP" altLang="en-US"/>
          </a:p>
        </p:txBody>
      </p:sp>
    </p:spTree>
    <p:extLst>
      <p:ext uri="{BB962C8B-B14F-4D97-AF65-F5344CB8AC3E}">
        <p14:creationId xmlns:p14="http://schemas.microsoft.com/office/powerpoint/2010/main" val="2054033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2230EB-D6CF-C1CA-875C-5FBF8D6B3995}"/>
              </a:ext>
            </a:extLst>
          </p:cNvPr>
          <p:cNvSpPr>
            <a:spLocks noGrp="1"/>
          </p:cNvSpPr>
          <p:nvPr>
            <p:ph type="title"/>
          </p:nvPr>
        </p:nvSpPr>
        <p:spPr/>
        <p:txBody>
          <a:bodyPr/>
          <a:lstStyle/>
          <a:p>
            <a:r>
              <a:rPr lang="ja-JP" altLang="en-US"/>
              <a:t>結び</a:t>
            </a:r>
            <a:endParaRPr kumimoji="1" lang="ja-JP" altLang="en-US"/>
          </a:p>
        </p:txBody>
      </p:sp>
      <p:sp>
        <p:nvSpPr>
          <p:cNvPr id="3" name="コンテンツ プレースホルダー 2">
            <a:extLst>
              <a:ext uri="{FF2B5EF4-FFF2-40B4-BE49-F238E27FC236}">
                <a16:creationId xmlns:a16="http://schemas.microsoft.com/office/drawing/2014/main" id="{7EEBFCB5-E9E3-7F62-66EB-9E5EDFCAAB07}"/>
              </a:ext>
            </a:extLst>
          </p:cNvPr>
          <p:cNvSpPr>
            <a:spLocks noGrp="1"/>
          </p:cNvSpPr>
          <p:nvPr>
            <p:ph idx="1"/>
          </p:nvPr>
        </p:nvSpPr>
        <p:spPr>
          <a:xfrm>
            <a:off x="628650" y="2182482"/>
            <a:ext cx="7886700" cy="3795697"/>
          </a:xfrm>
        </p:spPr>
        <p:txBody>
          <a:bodyPr>
            <a:normAutofit/>
          </a:bodyPr>
          <a:lstStyle/>
          <a:p>
            <a:pPr marL="0" indent="0">
              <a:buNone/>
            </a:pPr>
            <a:r>
              <a:rPr lang="ja-JP" altLang="en-US" sz="2000"/>
              <a:t>空き家課題解決には</a:t>
            </a:r>
            <a:r>
              <a:rPr lang="en-US" altLang="ja-JP" sz="2000" dirty="0"/>
              <a:t>【</a:t>
            </a:r>
            <a:r>
              <a:rPr lang="ja-JP" altLang="en-US" sz="2000"/>
              <a:t>地域の価値向上</a:t>
            </a:r>
            <a:r>
              <a:rPr lang="en-US" altLang="ja-JP" sz="2000" dirty="0"/>
              <a:t>】</a:t>
            </a:r>
            <a:r>
              <a:rPr lang="ja-JP" altLang="en-US" sz="2000"/>
              <a:t>が必要不可欠です。</a:t>
            </a:r>
            <a:endParaRPr lang="en-US" altLang="ja-JP" sz="2000" dirty="0"/>
          </a:p>
          <a:p>
            <a:pPr marL="0" indent="0">
              <a:buNone/>
            </a:pPr>
            <a:endParaRPr kumimoji="1" lang="en-US" altLang="ja-JP" sz="2000" dirty="0"/>
          </a:p>
          <a:p>
            <a:pPr marL="0" indent="0">
              <a:buNone/>
            </a:pPr>
            <a:r>
              <a:rPr kumimoji="1" lang="ja-JP" altLang="en-US" sz="2000"/>
              <a:t>地域の価値向上を加速させるには、民間の資金だけでなく</a:t>
            </a:r>
            <a:r>
              <a:rPr lang="ja-JP" altLang="en-US" sz="2000"/>
              <a:t>、国の制度、補助金・交付金を活用することがポイントとなります。</a:t>
            </a:r>
            <a:endParaRPr lang="en-US" altLang="ja-JP" sz="2000" dirty="0"/>
          </a:p>
          <a:p>
            <a:pPr marL="0" indent="0">
              <a:buNone/>
            </a:pPr>
            <a:endParaRPr kumimoji="1" lang="en-US" altLang="ja-JP" sz="2000" dirty="0"/>
          </a:p>
          <a:p>
            <a:pPr marL="0" indent="0">
              <a:buNone/>
            </a:pPr>
            <a:r>
              <a:rPr lang="ja-JP" altLang="en-US" sz="2000"/>
              <a:t>次年度、</a:t>
            </a:r>
            <a:r>
              <a:rPr lang="ja-JP" altLang="en-US" sz="2000">
                <a:solidFill>
                  <a:srgbClr val="FF0000"/>
                </a:solidFill>
              </a:rPr>
              <a:t>国がどの政策に力を注ぎ、税金を投入するのかを把握して</a:t>
            </a:r>
            <a:r>
              <a:rPr lang="ja-JP" altLang="en-US" sz="2000"/>
              <a:t>支部活動を進めていただけますと幸いです。</a:t>
            </a:r>
            <a:endParaRPr kumimoji="1" lang="en-US" altLang="ja-JP" sz="2000" dirty="0"/>
          </a:p>
        </p:txBody>
      </p:sp>
      <p:sp>
        <p:nvSpPr>
          <p:cNvPr id="4" name="スライド番号プレースホルダー 3">
            <a:extLst>
              <a:ext uri="{FF2B5EF4-FFF2-40B4-BE49-F238E27FC236}">
                <a16:creationId xmlns:a16="http://schemas.microsoft.com/office/drawing/2014/main" id="{699228B5-7AB5-80E5-3A6B-22B3E5D1817B}"/>
              </a:ext>
            </a:extLst>
          </p:cNvPr>
          <p:cNvSpPr>
            <a:spLocks noGrp="1"/>
          </p:cNvSpPr>
          <p:nvPr>
            <p:ph type="sldNum" sz="quarter" idx="4"/>
          </p:nvPr>
        </p:nvSpPr>
        <p:spPr/>
        <p:txBody>
          <a:bodyPr/>
          <a:lstStyle/>
          <a:p>
            <a:fld id="{3B436069-AED8-6F41-96C9-27086F582EDC}" type="slidenum">
              <a:rPr kumimoji="1" lang="ja-JP" altLang="en-US" smtClean="0"/>
              <a:t>15</a:t>
            </a:fld>
            <a:endParaRPr kumimoji="1" lang="ja-JP" altLang="en-US"/>
          </a:p>
        </p:txBody>
      </p:sp>
    </p:spTree>
    <p:extLst>
      <p:ext uri="{BB962C8B-B14F-4D97-AF65-F5344CB8AC3E}">
        <p14:creationId xmlns:p14="http://schemas.microsoft.com/office/powerpoint/2010/main" val="389291185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5809</TotalTime>
  <Words>1070</Words>
  <Application>Microsoft Macintosh PowerPoint</Application>
  <PresentationFormat>画面に合わせる (4:3)</PresentationFormat>
  <Paragraphs>95</Paragraphs>
  <Slides>15</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15</vt:i4>
      </vt:variant>
    </vt:vector>
  </HeadingPairs>
  <TitlesOfParts>
    <vt:vector size="22" baseType="lpstr">
      <vt:lpstr>MS Gothic</vt:lpstr>
      <vt:lpstr>MS Gothic</vt:lpstr>
      <vt:lpstr>游ゴシック</vt:lpstr>
      <vt:lpstr>Arial</vt:lpstr>
      <vt:lpstr>Calibri</vt:lpstr>
      <vt:lpstr>Calibri Light</vt:lpstr>
      <vt:lpstr>Office テーマ</vt:lpstr>
      <vt:lpstr> 一般社団法人 全国空き家アドバイザー協議会　　　○○県○○支部  令和７年８月度例会 学習プログラム用 （過去の例会資料も参考にしてください）</vt:lpstr>
      <vt:lpstr>骨太の方針2025</vt:lpstr>
      <vt:lpstr>PowerPoint プレゼンテーション</vt:lpstr>
      <vt:lpstr>全体</vt:lpstr>
      <vt:lpstr>全体概要</vt:lpstr>
      <vt:lpstr>PowerPoint プレゼンテーション</vt:lpstr>
      <vt:lpstr>ＰＰＰ／ＰＦＩの推進（P.47記載）</vt:lpstr>
      <vt:lpstr>防災に関する記述</vt:lpstr>
      <vt:lpstr>PowerPoint プレゼンテーション</vt:lpstr>
      <vt:lpstr>持続可能な土地及び水資源の利用・管理（P47〜48）</vt:lpstr>
      <vt:lpstr>二地域居住に関する記載</vt:lpstr>
      <vt:lpstr>二地域居住に関する記載から読み取れること</vt:lpstr>
      <vt:lpstr>骨太の方針の3つの目的</vt:lpstr>
      <vt:lpstr>今後の予算決定向けての流れ</vt:lpstr>
      <vt:lpstr>結び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70</cp:revision>
  <dcterms:created xsi:type="dcterms:W3CDTF">2021-02-04T05:15:42Z</dcterms:created>
  <dcterms:modified xsi:type="dcterms:W3CDTF">2025-07-30T01:53:59Z</dcterms:modified>
</cp:coreProperties>
</file>