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1874" r:id="rId2"/>
    <p:sldId id="1884" r:id="rId3"/>
    <p:sldId id="1875" r:id="rId4"/>
    <p:sldId id="1876" r:id="rId5"/>
    <p:sldId id="1877" r:id="rId6"/>
    <p:sldId id="1878" r:id="rId7"/>
    <p:sldId id="1879" r:id="rId8"/>
    <p:sldId id="1880" r:id="rId9"/>
    <p:sldId id="1885" r:id="rId10"/>
    <p:sldId id="1881" r:id="rId11"/>
    <p:sldId id="1882" r:id="rId12"/>
    <p:sldId id="1883" r:id="rId13"/>
    <p:sldId id="1886" r:id="rId14"/>
    <p:sldId id="1887" r:id="rId15"/>
    <p:sldId id="188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763"/>
    <p:restoredTop sz="95325"/>
  </p:normalViewPr>
  <p:slideViewPr>
    <p:cSldViewPr snapToGrid="0" snapToObjects="1">
      <p:cViewPr varScale="1">
        <p:scale>
          <a:sx n="88" d="100"/>
          <a:sy n="88" d="100"/>
        </p:scale>
        <p:origin x="90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2025/8/28</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2025/8/28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a:t>
            </a:r>
            <a:r>
              <a:rPr kumimoji="1" lang="en-US" altLang="ja-JP" sz="3200" dirty="0"/>
              <a:t>9</a:t>
            </a:r>
            <a:r>
              <a:rPr kumimoji="1" lang="ja-JP" altLang="en-US" sz="3200"/>
              <a:t>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家族信託について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6BB39-FCC4-BF78-98FA-CACA7F49CF98}"/>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26579B6-0739-D5A0-34CB-EF4B1FE9DC1E}"/>
              </a:ext>
            </a:extLst>
          </p:cNvPr>
          <p:cNvSpPr>
            <a:spLocks noGrp="1"/>
          </p:cNvSpPr>
          <p:nvPr>
            <p:ph idx="1"/>
          </p:nvPr>
        </p:nvSpPr>
        <p:spPr/>
        <p:txBody>
          <a:bodyPr/>
          <a:lstStyle/>
          <a:p>
            <a:pPr marL="0" indent="0">
              <a:buNone/>
            </a:pPr>
            <a:r>
              <a:rPr kumimoji="1" lang="ja-JP" altLang="en-US"/>
              <a:t>じゃぱとら</a:t>
            </a:r>
            <a:r>
              <a:rPr kumimoji="1" lang="en-US" altLang="ja-JP" dirty="0"/>
              <a:t>9</a:t>
            </a:r>
            <a:r>
              <a:rPr kumimoji="1" lang="ja-JP" altLang="en-US"/>
              <a:t>月号特集でも掲載しておりますが、</a:t>
            </a:r>
            <a:endParaRPr kumimoji="1" lang="en-US" altLang="ja-JP" dirty="0"/>
          </a:p>
          <a:p>
            <a:pPr marL="0" indent="0">
              <a:buNone/>
            </a:pPr>
            <a:endParaRPr lang="en-US" altLang="ja-JP" dirty="0"/>
          </a:p>
          <a:p>
            <a:pPr marL="0" indent="0">
              <a:buNone/>
            </a:pPr>
            <a:r>
              <a:rPr kumimoji="1" lang="ja-JP" altLang="en-US"/>
              <a:t>今月の学習プログラムは</a:t>
            </a:r>
            <a:r>
              <a:rPr kumimoji="1" lang="en-US" altLang="ja-JP" dirty="0"/>
              <a:t>【</a:t>
            </a:r>
            <a:r>
              <a:rPr kumimoji="1" lang="ja-JP" altLang="en-US"/>
              <a:t>家族信託</a:t>
            </a:r>
            <a:r>
              <a:rPr kumimoji="1" lang="en-US" altLang="ja-JP" dirty="0"/>
              <a:t>】</a:t>
            </a:r>
            <a:r>
              <a:rPr kumimoji="1" lang="ja-JP" altLang="en-US"/>
              <a:t>についてです。</a:t>
            </a:r>
            <a:endParaRPr kumimoji="1" lang="en-US" altLang="ja-JP" dirty="0"/>
          </a:p>
          <a:p>
            <a:pPr marL="0" indent="0">
              <a:buNone/>
            </a:pPr>
            <a:endParaRPr lang="en-US" altLang="ja-JP" dirty="0"/>
          </a:p>
          <a:p>
            <a:pPr marL="0" indent="0">
              <a:buNone/>
            </a:pPr>
            <a:r>
              <a:rPr lang="ja-JP" altLang="en-US"/>
              <a:t>じゃぱとらに記載している内容よりも深く、こちらでは記載をしておりますので、併せて学習の材料として下さい。</a:t>
            </a:r>
            <a:endParaRPr kumimoji="1" lang="ja-JP" altLang="en-US"/>
          </a:p>
        </p:txBody>
      </p:sp>
      <p:sp>
        <p:nvSpPr>
          <p:cNvPr id="4" name="スライド番号プレースホルダー 3">
            <a:extLst>
              <a:ext uri="{FF2B5EF4-FFF2-40B4-BE49-F238E27FC236}">
                <a16:creationId xmlns:a16="http://schemas.microsoft.com/office/drawing/2014/main" id="{73A71139-4B9E-C812-BC83-298021C5172E}"/>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1713924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9FB1C8-C6E5-D397-77ED-FDFC77CFEF1A}"/>
              </a:ext>
            </a:extLst>
          </p:cNvPr>
          <p:cNvSpPr>
            <a:spLocks noGrp="1"/>
          </p:cNvSpPr>
          <p:nvPr>
            <p:ph type="title"/>
          </p:nvPr>
        </p:nvSpPr>
        <p:spPr/>
        <p:txBody>
          <a:bodyPr/>
          <a:lstStyle/>
          <a:p>
            <a:r>
              <a:rPr kumimoji="1" lang="ja-JP" altLang="en-US"/>
              <a:t>家族信託とは</a:t>
            </a:r>
          </a:p>
        </p:txBody>
      </p:sp>
      <p:sp>
        <p:nvSpPr>
          <p:cNvPr id="3" name="コンテンツ プレースホルダー 2">
            <a:extLst>
              <a:ext uri="{FF2B5EF4-FFF2-40B4-BE49-F238E27FC236}">
                <a16:creationId xmlns:a16="http://schemas.microsoft.com/office/drawing/2014/main" id="{0FBA07E4-9185-7F48-B518-1616BA30A7F6}"/>
              </a:ext>
            </a:extLst>
          </p:cNvPr>
          <p:cNvSpPr>
            <a:spLocks noGrp="1"/>
          </p:cNvSpPr>
          <p:nvPr>
            <p:ph idx="1"/>
          </p:nvPr>
        </p:nvSpPr>
        <p:spPr/>
        <p:txBody>
          <a:bodyPr>
            <a:normAutofit/>
          </a:bodyPr>
          <a:lstStyle/>
          <a:p>
            <a:r>
              <a:rPr lang="ja-JP" altLang="en-US" sz="2400"/>
              <a:t>家族信託（かぞくしんたく）とは、自分の財産を信頼できる家族に託して、決められた目的に沿って管理・運用・処分してもらう制度のことです。法律的には「民事信託（みんじしんたく）」とも呼ばれます。</a:t>
            </a:r>
            <a:endParaRPr lang="en-US" altLang="ja-JP" sz="2400" dirty="0"/>
          </a:p>
          <a:p>
            <a:pPr marL="0" indent="0">
              <a:buNone/>
            </a:pPr>
            <a:endParaRPr lang="ja-JP" altLang="en-US" sz="2400"/>
          </a:p>
          <a:p>
            <a:r>
              <a:rPr lang="ja-JP" altLang="en-US" sz="2400"/>
              <a:t>例えば、高齢の親が認知症になる前に、自分の財産を子どもに託して「自分の生活費のために使ってほしい」「将来的には孫に相続させたい」といった希望を実現するために使われます。</a:t>
            </a:r>
            <a:endParaRPr lang="en-US" altLang="ja-JP" sz="2400" dirty="0"/>
          </a:p>
          <a:p>
            <a:endParaRPr lang="en-US" altLang="ja-JP" sz="2400" dirty="0"/>
          </a:p>
          <a:p>
            <a:r>
              <a:rPr lang="ja-JP" altLang="en-US" sz="2400"/>
              <a:t>また、障がいをもつお子様の生活を守るために等にも家族信託は幅広く利用が可能です。</a:t>
            </a:r>
          </a:p>
        </p:txBody>
      </p:sp>
      <p:sp>
        <p:nvSpPr>
          <p:cNvPr id="4" name="スライド番号プレースホルダー 3">
            <a:extLst>
              <a:ext uri="{FF2B5EF4-FFF2-40B4-BE49-F238E27FC236}">
                <a16:creationId xmlns:a16="http://schemas.microsoft.com/office/drawing/2014/main" id="{1E7AF9C1-C42D-A1E5-C250-AEEB5934E705}"/>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259530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AAA4A2-B5A2-AD22-FAC2-B3B1F8BD0383}"/>
              </a:ext>
            </a:extLst>
          </p:cNvPr>
          <p:cNvSpPr>
            <a:spLocks noGrp="1"/>
          </p:cNvSpPr>
          <p:nvPr>
            <p:ph type="title"/>
          </p:nvPr>
        </p:nvSpPr>
        <p:spPr/>
        <p:txBody>
          <a:bodyPr/>
          <a:lstStyle/>
          <a:p>
            <a:r>
              <a:rPr kumimoji="1" lang="ja-JP" altLang="en-US"/>
              <a:t>家族信託のメリット</a:t>
            </a:r>
          </a:p>
        </p:txBody>
      </p:sp>
      <p:sp>
        <p:nvSpPr>
          <p:cNvPr id="3" name="コンテンツ プレースホルダー 2">
            <a:extLst>
              <a:ext uri="{FF2B5EF4-FFF2-40B4-BE49-F238E27FC236}">
                <a16:creationId xmlns:a16="http://schemas.microsoft.com/office/drawing/2014/main" id="{BCCA92ED-9281-D523-847B-D34D9BB3A01A}"/>
              </a:ext>
            </a:extLst>
          </p:cNvPr>
          <p:cNvSpPr>
            <a:spLocks noGrp="1"/>
          </p:cNvSpPr>
          <p:nvPr>
            <p:ph idx="1"/>
          </p:nvPr>
        </p:nvSpPr>
        <p:spPr/>
        <p:txBody>
          <a:bodyPr>
            <a:normAutofit lnSpcReduction="10000"/>
          </a:bodyPr>
          <a:lstStyle/>
          <a:p>
            <a:pPr marL="0" indent="0">
              <a:buNone/>
            </a:pPr>
            <a:r>
              <a:rPr lang="en-US" altLang="ja-JP" sz="1600" dirty="0"/>
              <a:t>①</a:t>
            </a:r>
            <a:r>
              <a:rPr lang="ja-JP" altLang="en-US" sz="1600"/>
              <a:t>高齢の親が所有する不動産が空き家になるのを防ぐ</a:t>
            </a:r>
            <a:br>
              <a:rPr lang="ja-JP" altLang="en-US" sz="1600"/>
            </a:br>
            <a:r>
              <a:rPr lang="ja-JP" altLang="en-US" sz="1600">
                <a:solidFill>
                  <a:srgbClr val="FF0000"/>
                </a:solidFill>
              </a:rPr>
              <a:t>親が高齢になり認知症などで判断能力を失うと、不動産の売却や活用ができなくなり、空き家になってしまうケースが多くあります。</a:t>
            </a:r>
            <a:r>
              <a:rPr lang="ja-JP" altLang="en-US" sz="1600"/>
              <a:t>家族信託を活用すれば、</a:t>
            </a:r>
            <a:r>
              <a:rPr lang="ja-JP" altLang="en-US" sz="1600" b="1">
                <a:solidFill>
                  <a:srgbClr val="FF0000"/>
                </a:solidFill>
              </a:rPr>
              <a:t>事前に</a:t>
            </a:r>
            <a:r>
              <a:rPr lang="ja-JP" altLang="en-US" sz="1600"/>
              <a:t>家族に不動産の管理や処分の権限を託しておけるため、本人の判断能力が低下しても空き家を有効活用したり、早めに売却することができます。</a:t>
            </a:r>
            <a:endParaRPr lang="en-US" altLang="ja-JP" sz="1600" dirty="0"/>
          </a:p>
          <a:p>
            <a:pPr marL="0" indent="0">
              <a:buNone/>
            </a:pPr>
            <a:endParaRPr lang="ja-JP" altLang="en-US" sz="1600"/>
          </a:p>
          <a:p>
            <a:pPr marL="0" indent="0">
              <a:buNone/>
            </a:pPr>
            <a:r>
              <a:rPr lang="en-US" altLang="ja-JP" sz="1600" dirty="0"/>
              <a:t>②</a:t>
            </a:r>
            <a:r>
              <a:rPr lang="ja-JP" altLang="en-US" sz="1600"/>
              <a:t>相続トラブルの予防</a:t>
            </a:r>
            <a:br>
              <a:rPr lang="ja-JP" altLang="en-US" sz="1600"/>
            </a:br>
            <a:r>
              <a:rPr lang="ja-JP" altLang="en-US" sz="1600"/>
              <a:t>遺言とは違い、家族信託では生前から財産の使い道や承継先を明確にしておけるため、相続時の「争族」を避けることができます。</a:t>
            </a:r>
            <a:r>
              <a:rPr lang="ja-JP" altLang="en-US" sz="1600">
                <a:solidFill>
                  <a:srgbClr val="FF0000"/>
                </a:solidFill>
              </a:rPr>
              <a:t>空き家のように価値が不明確な不動産は相続時に揉めやすいため、事前の信託で役割や方針を決めておくことが有効です。</a:t>
            </a:r>
            <a:endParaRPr lang="en-US" altLang="ja-JP" sz="1600" dirty="0">
              <a:solidFill>
                <a:srgbClr val="FF0000"/>
              </a:solidFill>
            </a:endParaRPr>
          </a:p>
          <a:p>
            <a:pPr marL="0" indent="0">
              <a:buNone/>
            </a:pPr>
            <a:endParaRPr lang="ja-JP" altLang="en-US" sz="1600"/>
          </a:p>
          <a:p>
            <a:pPr marL="0" indent="0">
              <a:buNone/>
            </a:pPr>
            <a:r>
              <a:rPr lang="en-US" altLang="ja-JP" sz="1600" dirty="0"/>
              <a:t>③</a:t>
            </a:r>
            <a:r>
              <a:rPr lang="ja-JP" altLang="en-US" sz="1600"/>
              <a:t>柔軟な財産承継が可能</a:t>
            </a:r>
            <a:br>
              <a:rPr lang="ja-JP" altLang="en-US" sz="1600"/>
            </a:br>
            <a:r>
              <a:rPr lang="ja-JP" altLang="en-US" sz="1600"/>
              <a:t>たとえば、不動産を一度子どもに渡しても、その後孫へと二次的に引き継がせるような設計もできます。これにより、家族全体の将来設計に基づいた資産運用が可能になります。</a:t>
            </a:r>
            <a:endParaRPr lang="en-US" altLang="ja-JP" sz="1600" dirty="0"/>
          </a:p>
          <a:p>
            <a:pPr marL="0" indent="0">
              <a:buNone/>
            </a:pPr>
            <a:endParaRPr lang="ja-JP" altLang="en-US" sz="1600"/>
          </a:p>
          <a:p>
            <a:pPr marL="0" indent="0">
              <a:buNone/>
            </a:pPr>
            <a:r>
              <a:rPr lang="en-US" altLang="ja-JP" sz="1600" dirty="0"/>
              <a:t>④</a:t>
            </a:r>
            <a:r>
              <a:rPr lang="ja-JP" altLang="en-US" sz="1600"/>
              <a:t>成年後見制度の代替としての活用</a:t>
            </a:r>
            <a:br>
              <a:rPr lang="ja-JP" altLang="en-US" sz="1600"/>
            </a:br>
            <a:r>
              <a:rPr lang="ja-JP" altLang="en-US" sz="1600"/>
              <a:t>従来、判断能力が低下した場合には成年後見制度が用いられてきましたが、この制度では不動産の売却や積極的な資産活用が難しいという制限があります。家族信託ではより柔軟で現実的な対応ができる点が評価されています。</a:t>
            </a:r>
          </a:p>
          <a:p>
            <a:endParaRPr kumimoji="1" lang="ja-JP" altLang="en-US" sz="1600"/>
          </a:p>
        </p:txBody>
      </p:sp>
      <p:sp>
        <p:nvSpPr>
          <p:cNvPr id="4" name="スライド番号プレースホルダー 3">
            <a:extLst>
              <a:ext uri="{FF2B5EF4-FFF2-40B4-BE49-F238E27FC236}">
                <a16:creationId xmlns:a16="http://schemas.microsoft.com/office/drawing/2014/main" id="{1583C22C-5E5D-0214-CFF1-FA9EE443E648}"/>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4162033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64A5E1-A60F-F474-42AB-DD04F2EB03E2}"/>
              </a:ext>
            </a:extLst>
          </p:cNvPr>
          <p:cNvSpPr>
            <a:spLocks noGrp="1"/>
          </p:cNvSpPr>
          <p:nvPr>
            <p:ph type="title"/>
          </p:nvPr>
        </p:nvSpPr>
        <p:spPr/>
        <p:txBody>
          <a:bodyPr/>
          <a:lstStyle/>
          <a:p>
            <a:r>
              <a:rPr lang="ja-JP" altLang="en-US"/>
              <a:t>家族信託の三つの役割</a:t>
            </a:r>
            <a:endParaRPr kumimoji="1" lang="ja-JP" altLang="en-US"/>
          </a:p>
        </p:txBody>
      </p:sp>
      <p:sp>
        <p:nvSpPr>
          <p:cNvPr id="3" name="コンテンツ プレースホルダー 2">
            <a:extLst>
              <a:ext uri="{FF2B5EF4-FFF2-40B4-BE49-F238E27FC236}">
                <a16:creationId xmlns:a16="http://schemas.microsoft.com/office/drawing/2014/main" id="{1F22737F-C9F9-BDAD-04C3-A408A38EAFD0}"/>
              </a:ext>
            </a:extLst>
          </p:cNvPr>
          <p:cNvSpPr>
            <a:spLocks noGrp="1"/>
          </p:cNvSpPr>
          <p:nvPr>
            <p:ph idx="1"/>
          </p:nvPr>
        </p:nvSpPr>
        <p:spPr/>
        <p:txBody>
          <a:bodyPr>
            <a:normAutofit/>
          </a:bodyPr>
          <a:lstStyle/>
          <a:p>
            <a:pPr marL="0" indent="0">
              <a:buNone/>
            </a:pPr>
            <a:r>
              <a:rPr lang="ja-JP" altLang="en-US" sz="1800"/>
              <a:t>一つ目は「委託者」です。財産を託す人のことで、多くの場合は</a:t>
            </a:r>
            <a:r>
              <a:rPr lang="ja-JP" altLang="en-US" sz="1800">
                <a:solidFill>
                  <a:srgbClr val="FF0000"/>
                </a:solidFill>
              </a:rPr>
              <a:t>高齢の親</a:t>
            </a:r>
            <a:r>
              <a:rPr lang="ja-JP" altLang="en-US" sz="1800"/>
              <a:t>がこれにあたります。</a:t>
            </a:r>
            <a:endParaRPr lang="en-US" altLang="ja-JP" sz="1800" dirty="0"/>
          </a:p>
          <a:p>
            <a:pPr marL="0" indent="0">
              <a:buNone/>
            </a:pPr>
            <a:endParaRPr lang="ja-JP" altLang="en-US" sz="1800"/>
          </a:p>
          <a:p>
            <a:pPr marL="0" indent="0">
              <a:buNone/>
            </a:pPr>
            <a:r>
              <a:rPr lang="ja-JP" altLang="en-US" sz="1800"/>
              <a:t>二つ目は「受託者」です。財産を預かり、契約内容に従って管理・運用する人で、多くの場合は</a:t>
            </a:r>
            <a:r>
              <a:rPr lang="ja-JP" altLang="en-US" sz="1800">
                <a:solidFill>
                  <a:srgbClr val="FF0000"/>
                </a:solidFill>
              </a:rPr>
              <a:t>子ども</a:t>
            </a:r>
            <a:r>
              <a:rPr lang="ja-JP" altLang="en-US" sz="1800"/>
              <a:t>がその役割を担います。</a:t>
            </a:r>
            <a:endParaRPr lang="en-US" altLang="ja-JP" sz="1800" dirty="0"/>
          </a:p>
          <a:p>
            <a:pPr marL="0" indent="0">
              <a:buNone/>
            </a:pPr>
            <a:endParaRPr lang="ja-JP" altLang="en-US" sz="1800"/>
          </a:p>
          <a:p>
            <a:pPr marL="0" indent="0">
              <a:buNone/>
            </a:pPr>
            <a:r>
              <a:rPr lang="ja-JP" altLang="en-US" sz="1800"/>
              <a:t>三つ目は「受益者」です。信託された財産から利益を受ける人で、たいていは</a:t>
            </a:r>
            <a:r>
              <a:rPr lang="ja-JP" altLang="en-US" sz="1800">
                <a:solidFill>
                  <a:srgbClr val="FF0000"/>
                </a:solidFill>
              </a:rPr>
              <a:t>委託者本人（高齢の親）</a:t>
            </a:r>
            <a:r>
              <a:rPr lang="ja-JP" altLang="en-US" sz="1800"/>
              <a:t>が該当します。</a:t>
            </a:r>
          </a:p>
          <a:p>
            <a:endParaRPr kumimoji="1" lang="ja-JP" altLang="en-US" sz="1800"/>
          </a:p>
        </p:txBody>
      </p:sp>
      <p:sp>
        <p:nvSpPr>
          <p:cNvPr id="4" name="スライド番号プレースホルダー 3">
            <a:extLst>
              <a:ext uri="{FF2B5EF4-FFF2-40B4-BE49-F238E27FC236}">
                <a16:creationId xmlns:a16="http://schemas.microsoft.com/office/drawing/2014/main" id="{D152ED3C-902F-BB45-6069-21DA958CEB36}"/>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5" name="図 4">
            <a:extLst>
              <a:ext uri="{FF2B5EF4-FFF2-40B4-BE49-F238E27FC236}">
                <a16:creationId xmlns:a16="http://schemas.microsoft.com/office/drawing/2014/main" id="{C33794DC-B45D-3783-BD36-F73680A93B3F}"/>
              </a:ext>
            </a:extLst>
          </p:cNvPr>
          <p:cNvPicPr>
            <a:picLocks noChangeAspect="1"/>
          </p:cNvPicPr>
          <p:nvPr/>
        </p:nvPicPr>
        <p:blipFill>
          <a:blip r:embed="rId2"/>
          <a:stretch>
            <a:fillRect/>
          </a:stretch>
        </p:blipFill>
        <p:spPr>
          <a:xfrm>
            <a:off x="4705935" y="3456524"/>
            <a:ext cx="3809415" cy="3070959"/>
          </a:xfrm>
          <a:prstGeom prst="rect">
            <a:avLst/>
          </a:prstGeom>
        </p:spPr>
      </p:pic>
      <p:sp>
        <p:nvSpPr>
          <p:cNvPr id="6" name="テキスト ボックス 5">
            <a:extLst>
              <a:ext uri="{FF2B5EF4-FFF2-40B4-BE49-F238E27FC236}">
                <a16:creationId xmlns:a16="http://schemas.microsoft.com/office/drawing/2014/main" id="{CF85D17D-316C-82AE-753C-E7F925072F7D}"/>
              </a:ext>
            </a:extLst>
          </p:cNvPr>
          <p:cNvSpPr txBox="1"/>
          <p:nvPr/>
        </p:nvSpPr>
        <p:spPr>
          <a:xfrm>
            <a:off x="6133588" y="6550840"/>
            <a:ext cx="954107" cy="276999"/>
          </a:xfrm>
          <a:prstGeom prst="rect">
            <a:avLst/>
          </a:prstGeom>
          <a:noFill/>
        </p:spPr>
        <p:txBody>
          <a:bodyPr wrap="none" rtlCol="0">
            <a:spAutoFit/>
          </a:bodyPr>
          <a:lstStyle/>
          <a:p>
            <a:r>
              <a:rPr kumimoji="1" lang="ja-JP" altLang="en-US" sz="1200"/>
              <a:t>イメージ図</a:t>
            </a:r>
          </a:p>
        </p:txBody>
      </p:sp>
    </p:spTree>
    <p:extLst>
      <p:ext uri="{BB962C8B-B14F-4D97-AF65-F5344CB8AC3E}">
        <p14:creationId xmlns:p14="http://schemas.microsoft.com/office/powerpoint/2010/main" val="3144280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83E2A2-F801-1EF6-068F-16E8DB469529}"/>
              </a:ext>
            </a:extLst>
          </p:cNvPr>
          <p:cNvSpPr>
            <a:spLocks noGrp="1"/>
          </p:cNvSpPr>
          <p:nvPr>
            <p:ph type="title"/>
          </p:nvPr>
        </p:nvSpPr>
        <p:spPr/>
        <p:txBody>
          <a:bodyPr/>
          <a:lstStyle/>
          <a:p>
            <a:r>
              <a:rPr lang="ja-JP" altLang="en-US"/>
              <a:t>家族信託の始め方と相談すべき専門家について</a:t>
            </a:r>
            <a:endParaRPr kumimoji="1" lang="ja-JP" altLang="en-US"/>
          </a:p>
        </p:txBody>
      </p:sp>
      <p:sp>
        <p:nvSpPr>
          <p:cNvPr id="3" name="コンテンツ プレースホルダー 2">
            <a:extLst>
              <a:ext uri="{FF2B5EF4-FFF2-40B4-BE49-F238E27FC236}">
                <a16:creationId xmlns:a16="http://schemas.microsoft.com/office/drawing/2014/main" id="{72697F7F-3F60-DCA2-F3FB-9D6C0133FF52}"/>
              </a:ext>
            </a:extLst>
          </p:cNvPr>
          <p:cNvSpPr>
            <a:spLocks noGrp="1"/>
          </p:cNvSpPr>
          <p:nvPr>
            <p:ph idx="1"/>
          </p:nvPr>
        </p:nvSpPr>
        <p:spPr>
          <a:xfrm>
            <a:off x="628650" y="1340457"/>
            <a:ext cx="7886700" cy="4733772"/>
          </a:xfrm>
        </p:spPr>
        <p:txBody>
          <a:bodyPr>
            <a:normAutofit/>
          </a:bodyPr>
          <a:lstStyle/>
          <a:p>
            <a:pPr marL="0" indent="0">
              <a:buNone/>
            </a:pPr>
            <a:r>
              <a:rPr lang="en-US" altLang="ja-JP" sz="2000" dirty="0"/>
              <a:t>①</a:t>
            </a:r>
            <a:r>
              <a:rPr lang="ja-JP" altLang="en-US" sz="2000"/>
              <a:t>検討・目的の明確化</a:t>
            </a:r>
            <a:br>
              <a:rPr lang="ja-JP" altLang="en-US" sz="2000"/>
            </a:br>
            <a:r>
              <a:rPr lang="ja-JP" altLang="en-US" sz="2000"/>
              <a:t>まずは、「何のために家族信託をしたいのか」を明確にします。　たとえば、認知症対策として不動産を管理させたい、相続トラブルを防ぎたい、空き家になるのを防ぎたいなど、目的によって契約の内容が変わってきます。</a:t>
            </a:r>
            <a:endParaRPr lang="en-US" altLang="ja-JP" sz="2000" dirty="0"/>
          </a:p>
          <a:p>
            <a:pPr marL="0" indent="0">
              <a:buNone/>
            </a:pPr>
            <a:endParaRPr lang="ja-JP" altLang="en-US" sz="2000"/>
          </a:p>
          <a:p>
            <a:pPr marL="0" indent="0">
              <a:buNone/>
            </a:pPr>
            <a:r>
              <a:rPr lang="en-US" altLang="ja-JP" sz="2000" dirty="0"/>
              <a:t>②</a:t>
            </a:r>
            <a:r>
              <a:rPr lang="ja-JP" altLang="en-US" sz="2000"/>
              <a:t>財産の確認と関係者の決定</a:t>
            </a:r>
            <a:br>
              <a:rPr lang="ja-JP" altLang="en-US" sz="2000"/>
            </a:br>
            <a:r>
              <a:rPr lang="ja-JP" altLang="en-US" sz="2000"/>
              <a:t>信託する財産（不動産、預金、株など）を確認し、誰が「委託者」「受託者」「受益者」になるのかを決めます。通常は、親が委託者兼受益者となり、子どもが受託者になります。</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D60B3C81-DD1F-8B32-D420-19068E7678DE}"/>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274392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C6856D5-5989-DE07-F4EA-6A2566941FEE}"/>
              </a:ext>
            </a:extLst>
          </p:cNvPr>
          <p:cNvSpPr>
            <a:spLocks noGrp="1"/>
          </p:cNvSpPr>
          <p:nvPr>
            <p:ph idx="1"/>
          </p:nvPr>
        </p:nvSpPr>
        <p:spPr/>
        <p:txBody>
          <a:bodyPr>
            <a:normAutofit/>
          </a:bodyPr>
          <a:lstStyle/>
          <a:p>
            <a:pPr marL="0" indent="0">
              <a:buNone/>
            </a:pPr>
            <a:r>
              <a:rPr lang="en-US" altLang="ja-JP" sz="2000" dirty="0"/>
              <a:t>③</a:t>
            </a:r>
            <a:r>
              <a:rPr lang="ja-JP" altLang="en-US" sz="2000"/>
              <a:t>専門家への相談</a:t>
            </a:r>
            <a:br>
              <a:rPr lang="ja-JP" altLang="en-US" sz="2000"/>
            </a:br>
            <a:r>
              <a:rPr lang="ja-JP" altLang="en-US" sz="2000"/>
              <a:t>信託契約は法律行為なので、しっかりとした契約書を作る必要があります。そのため、以下の専門家への相談が推奨されます。</a:t>
            </a:r>
          </a:p>
          <a:p>
            <a:pPr marL="0" indent="0">
              <a:buNone/>
            </a:pPr>
            <a:r>
              <a:rPr lang="ja-JP" altLang="en-US" sz="1600"/>
              <a:t>司法書士・弁護士・税理士・信託専門の行政書士やＦＰなど</a:t>
            </a:r>
            <a:endParaRPr lang="en-US" altLang="ja-JP" sz="1600" dirty="0"/>
          </a:p>
          <a:p>
            <a:pPr marL="0" indent="0">
              <a:buNone/>
            </a:pPr>
            <a:endParaRPr lang="ja-JP" altLang="en-US" sz="2000"/>
          </a:p>
          <a:p>
            <a:pPr marL="0" indent="0">
              <a:buNone/>
            </a:pPr>
            <a:r>
              <a:rPr lang="en-US" altLang="ja-JP" sz="2000" dirty="0"/>
              <a:t>④</a:t>
            </a:r>
            <a:r>
              <a:rPr lang="ja-JP" altLang="en-US" sz="2000"/>
              <a:t>信託契約書の作成</a:t>
            </a:r>
            <a:br>
              <a:rPr lang="ja-JP" altLang="en-US" sz="2000"/>
            </a:br>
            <a:r>
              <a:rPr lang="ja-JP" altLang="en-US" sz="2000"/>
              <a:t>専門家と相談しながら、信託の目的や内容、財産の扱い、役割の分担などを文書にまとめた契約書を作成します。</a:t>
            </a:r>
            <a:endParaRPr lang="en-US" altLang="ja-JP" sz="2000" dirty="0"/>
          </a:p>
          <a:p>
            <a:pPr marL="0" indent="0">
              <a:buNone/>
            </a:pPr>
            <a:endParaRPr lang="ja-JP" altLang="en-US" sz="2000"/>
          </a:p>
          <a:p>
            <a:pPr marL="0" indent="0">
              <a:buNone/>
            </a:pPr>
            <a:r>
              <a:rPr lang="en-US" altLang="ja-JP" sz="2000" dirty="0"/>
              <a:t>⑤</a:t>
            </a:r>
            <a:r>
              <a:rPr lang="ja-JP" altLang="en-US" sz="2000"/>
              <a:t>登記や名義変更の手続き</a:t>
            </a:r>
            <a:br>
              <a:rPr lang="ja-JP" altLang="en-US" sz="2000"/>
            </a:br>
            <a:r>
              <a:rPr lang="ja-JP" altLang="en-US" sz="2000"/>
              <a:t>不動産を信託する場合は、法務局での登記変更が必要です。司法書士が代行するのが一般的です。</a:t>
            </a:r>
          </a:p>
          <a:p>
            <a:endParaRPr kumimoji="1" lang="ja-JP" altLang="en-US" sz="2000"/>
          </a:p>
        </p:txBody>
      </p:sp>
      <p:sp>
        <p:nvSpPr>
          <p:cNvPr id="4" name="スライド番号プレースホルダー 3">
            <a:extLst>
              <a:ext uri="{FF2B5EF4-FFF2-40B4-BE49-F238E27FC236}">
                <a16:creationId xmlns:a16="http://schemas.microsoft.com/office/drawing/2014/main" id="{7BA74B73-102C-AE55-174D-E7306BE9F2BF}"/>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
        <p:nvSpPr>
          <p:cNvPr id="5" name="タイトル 1">
            <a:extLst>
              <a:ext uri="{FF2B5EF4-FFF2-40B4-BE49-F238E27FC236}">
                <a16:creationId xmlns:a16="http://schemas.microsoft.com/office/drawing/2014/main" id="{9CA4F665-95CD-33FB-AAA5-1615329A032C}"/>
              </a:ext>
            </a:extLst>
          </p:cNvPr>
          <p:cNvSpPr>
            <a:spLocks noGrp="1"/>
          </p:cNvSpPr>
          <p:nvPr>
            <p:ph type="title"/>
          </p:nvPr>
        </p:nvSpPr>
        <p:spPr/>
        <p:txBody>
          <a:bodyPr/>
          <a:lstStyle/>
          <a:p>
            <a:r>
              <a:rPr lang="ja-JP" altLang="en-US"/>
              <a:t>家族信託の始め方と相談すべき専門家について</a:t>
            </a:r>
            <a:endParaRPr kumimoji="1" lang="ja-JP" altLang="en-US"/>
          </a:p>
        </p:txBody>
      </p:sp>
    </p:spTree>
    <p:extLst>
      <p:ext uri="{BB962C8B-B14F-4D97-AF65-F5344CB8AC3E}">
        <p14:creationId xmlns:p14="http://schemas.microsoft.com/office/powerpoint/2010/main" val="1468211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40D380-7225-0D48-75FF-949795FAB87B}"/>
              </a:ext>
            </a:extLst>
          </p:cNvPr>
          <p:cNvSpPr>
            <a:spLocks noGrp="1"/>
          </p:cNvSpPr>
          <p:nvPr>
            <p:ph type="title"/>
          </p:nvPr>
        </p:nvSpPr>
        <p:spPr/>
        <p:txBody>
          <a:bodyPr/>
          <a:lstStyle/>
          <a:p>
            <a:r>
              <a:rPr kumimoji="1" lang="ja-JP" altLang="en-US"/>
              <a:t>家族信託利用時の注意点</a:t>
            </a:r>
          </a:p>
        </p:txBody>
      </p:sp>
      <p:sp>
        <p:nvSpPr>
          <p:cNvPr id="3" name="コンテンツ プレースホルダー 2">
            <a:extLst>
              <a:ext uri="{FF2B5EF4-FFF2-40B4-BE49-F238E27FC236}">
                <a16:creationId xmlns:a16="http://schemas.microsoft.com/office/drawing/2014/main" id="{F69D485B-12D2-7875-F7ED-3956164D9055}"/>
              </a:ext>
            </a:extLst>
          </p:cNvPr>
          <p:cNvSpPr>
            <a:spLocks noGrp="1"/>
          </p:cNvSpPr>
          <p:nvPr>
            <p:ph idx="1"/>
          </p:nvPr>
        </p:nvSpPr>
        <p:spPr/>
        <p:txBody>
          <a:bodyPr>
            <a:normAutofit/>
          </a:bodyPr>
          <a:lstStyle/>
          <a:p>
            <a:pPr marL="0" indent="0">
              <a:buNone/>
            </a:pPr>
            <a:r>
              <a:rPr lang="en-US" altLang="ja-JP" sz="1800" dirty="0"/>
              <a:t>①</a:t>
            </a:r>
            <a:r>
              <a:rPr lang="ja-JP" altLang="en-US" sz="1800"/>
              <a:t>受託者には大きな責任がある</a:t>
            </a:r>
            <a:br>
              <a:rPr lang="ja-JP" altLang="en-US" sz="1800"/>
            </a:br>
            <a:r>
              <a:rPr lang="ja-JP" altLang="en-US" sz="1800"/>
              <a:t>信託された財産は受託者が管理・運用するため、法律上も重い責任を負います。たとえ家族であっても、適切に管理しないと他の親族から不満や訴えが出る可能性があります。信託財産と自分の財産を混同しないことが非常に重要です。</a:t>
            </a:r>
            <a:endParaRPr lang="en-US" altLang="ja-JP" sz="1800" dirty="0"/>
          </a:p>
          <a:p>
            <a:pPr marL="0" indent="0">
              <a:buNone/>
            </a:pPr>
            <a:endParaRPr lang="ja-JP" altLang="en-US" sz="1800"/>
          </a:p>
          <a:p>
            <a:pPr marL="0" indent="0">
              <a:buNone/>
            </a:pPr>
            <a:r>
              <a:rPr lang="en-US" altLang="ja-JP" sz="1800" dirty="0"/>
              <a:t>②</a:t>
            </a:r>
            <a:r>
              <a:rPr lang="ja-JP" altLang="en-US" sz="1800"/>
              <a:t>契約内容は柔軟な分、慎重な設計が必要</a:t>
            </a:r>
            <a:br>
              <a:rPr lang="ja-JP" altLang="en-US" sz="1800"/>
            </a:br>
            <a:r>
              <a:rPr lang="ja-JP" altLang="en-US" sz="1800"/>
              <a:t>家族信託は自由度が高い反面、契約の内容をしっかり決めておかないと、後から解釈の違いによるトラブルが起きることもあります。専門家のアドバイスを受けながら、「何を、誰に、どうしてもらうのか」を具体的に定めておく必要があります。</a:t>
            </a:r>
            <a:endParaRPr lang="en-US" altLang="ja-JP" sz="1800" dirty="0"/>
          </a:p>
          <a:p>
            <a:pPr marL="0" indent="0">
              <a:buNone/>
            </a:pPr>
            <a:endParaRPr lang="ja-JP" altLang="en-US" sz="1800"/>
          </a:p>
          <a:p>
            <a:pPr marL="0" indent="0">
              <a:buNone/>
            </a:pPr>
            <a:r>
              <a:rPr lang="en-US" altLang="ja-JP" sz="1800" dirty="0"/>
              <a:t>③</a:t>
            </a:r>
            <a:r>
              <a:rPr lang="ja-JP" altLang="en-US" sz="1800"/>
              <a:t>税務上の取扱いに注意</a:t>
            </a:r>
            <a:br>
              <a:rPr lang="ja-JP" altLang="en-US" sz="1800"/>
            </a:br>
            <a:r>
              <a:rPr lang="ja-JP" altLang="en-US" sz="1800"/>
              <a:t>信託財産の移転に関して、贈与税や相続税が発生するケースがあります。信託の目的や内容によって税金の取り扱いが変わるため、必ず税理士などの専門家に事前に確認しましょう。</a:t>
            </a:r>
          </a:p>
          <a:p>
            <a:endParaRPr kumimoji="1" lang="ja-JP" altLang="en-US" sz="1800"/>
          </a:p>
        </p:txBody>
      </p:sp>
      <p:sp>
        <p:nvSpPr>
          <p:cNvPr id="4" name="スライド番号プレースホルダー 3">
            <a:extLst>
              <a:ext uri="{FF2B5EF4-FFF2-40B4-BE49-F238E27FC236}">
                <a16:creationId xmlns:a16="http://schemas.microsoft.com/office/drawing/2014/main" id="{8169ABBF-0428-B15E-23EE-2764846F9EF8}"/>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304988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B40D380-7225-0D48-75FF-949795FAB87B}"/>
              </a:ext>
            </a:extLst>
          </p:cNvPr>
          <p:cNvSpPr>
            <a:spLocks noGrp="1"/>
          </p:cNvSpPr>
          <p:nvPr>
            <p:ph type="title"/>
          </p:nvPr>
        </p:nvSpPr>
        <p:spPr/>
        <p:txBody>
          <a:bodyPr/>
          <a:lstStyle/>
          <a:p>
            <a:r>
              <a:rPr kumimoji="1" lang="ja-JP" altLang="en-US"/>
              <a:t>家族信託利用時の注意点</a:t>
            </a:r>
          </a:p>
        </p:txBody>
      </p:sp>
      <p:sp>
        <p:nvSpPr>
          <p:cNvPr id="3" name="コンテンツ プレースホルダー 2">
            <a:extLst>
              <a:ext uri="{FF2B5EF4-FFF2-40B4-BE49-F238E27FC236}">
                <a16:creationId xmlns:a16="http://schemas.microsoft.com/office/drawing/2014/main" id="{F69D485B-12D2-7875-F7ED-3956164D9055}"/>
              </a:ext>
            </a:extLst>
          </p:cNvPr>
          <p:cNvSpPr>
            <a:spLocks noGrp="1"/>
          </p:cNvSpPr>
          <p:nvPr>
            <p:ph idx="1"/>
          </p:nvPr>
        </p:nvSpPr>
        <p:spPr/>
        <p:txBody>
          <a:bodyPr>
            <a:normAutofit/>
          </a:bodyPr>
          <a:lstStyle/>
          <a:p>
            <a:pPr marL="0" indent="0">
              <a:buNone/>
            </a:pPr>
            <a:r>
              <a:rPr lang="en-US" altLang="ja-JP" sz="1800" dirty="0"/>
              <a:t>④</a:t>
            </a:r>
            <a:r>
              <a:rPr lang="ja-JP" altLang="en-US" sz="1800"/>
              <a:t>信託後の柔軟な変更が難しい場合がある</a:t>
            </a:r>
            <a:br>
              <a:rPr lang="ja-JP" altLang="en-US" sz="1800"/>
            </a:br>
            <a:r>
              <a:rPr lang="ja-JP" altLang="en-US" sz="1800"/>
              <a:t>一度信託契約を結ぶと、内容の変更や解除が難しいケースがあります。たとえば受託者を変更したい、受益者を追加したいといった希望が生じても、契約内容によっては実現が困難なこともあります。</a:t>
            </a:r>
            <a:endParaRPr lang="en-US" altLang="ja-JP" sz="1800" dirty="0"/>
          </a:p>
          <a:p>
            <a:pPr marL="0" indent="0">
              <a:buNone/>
            </a:pPr>
            <a:endParaRPr lang="ja-JP" altLang="en-US" sz="1800"/>
          </a:p>
          <a:p>
            <a:pPr marL="0" indent="0">
              <a:buNone/>
            </a:pPr>
            <a:r>
              <a:rPr lang="en-US" altLang="ja-JP" sz="1800" dirty="0"/>
              <a:t>⑤</a:t>
            </a:r>
            <a:r>
              <a:rPr lang="ja-JP" altLang="en-US" sz="1800"/>
              <a:t>信託登記の手続きが必要（不動産の場合）</a:t>
            </a:r>
            <a:br>
              <a:rPr lang="ja-JP" altLang="en-US" sz="1800"/>
            </a:br>
            <a:r>
              <a:rPr lang="ja-JP" altLang="en-US" sz="1800"/>
              <a:t>不動産を信託する際は、必ず信託登記を行わなければなりません。これを怠ると、信託の効力が第三者に対して認められなくなることがあります。</a:t>
            </a:r>
            <a:endParaRPr lang="en-US" altLang="ja-JP" sz="1800" dirty="0"/>
          </a:p>
          <a:p>
            <a:pPr marL="0" indent="0">
              <a:buNone/>
            </a:pPr>
            <a:endParaRPr lang="ja-JP" altLang="en-US" sz="1800"/>
          </a:p>
          <a:p>
            <a:pPr marL="0" indent="0">
              <a:buNone/>
            </a:pPr>
            <a:r>
              <a:rPr lang="en-US" altLang="ja-JP" sz="1800" dirty="0"/>
              <a:t>⑥</a:t>
            </a:r>
            <a:r>
              <a:rPr lang="ja-JP" altLang="en-US" sz="1800"/>
              <a:t>成年後見制度と混同しないように</a:t>
            </a:r>
            <a:br>
              <a:rPr lang="ja-JP" altLang="en-US" sz="1800"/>
            </a:br>
            <a:r>
              <a:rPr lang="ja-JP" altLang="en-US" sz="1800"/>
              <a:t>家族信託は財産管理の制度であり、医療や介護の意思決定などについては対応できません。これらをカバーしたい場合は、任意後見契約と組み合わせる必要があります。</a:t>
            </a:r>
          </a:p>
          <a:p>
            <a:pPr marL="0" indent="0">
              <a:buNone/>
            </a:pPr>
            <a:endParaRPr kumimoji="1" lang="ja-JP" altLang="en-US" sz="1800"/>
          </a:p>
        </p:txBody>
      </p:sp>
      <p:sp>
        <p:nvSpPr>
          <p:cNvPr id="4" name="スライド番号プレースホルダー 3">
            <a:extLst>
              <a:ext uri="{FF2B5EF4-FFF2-40B4-BE49-F238E27FC236}">
                <a16:creationId xmlns:a16="http://schemas.microsoft.com/office/drawing/2014/main" id="{8169ABBF-0428-B15E-23EE-2764846F9EF8}"/>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4234039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23C7E8-F777-756B-E7B6-F4B2C40606D1}"/>
              </a:ext>
            </a:extLst>
          </p:cNvPr>
          <p:cNvSpPr>
            <a:spLocks noGrp="1"/>
          </p:cNvSpPr>
          <p:nvPr>
            <p:ph type="title"/>
          </p:nvPr>
        </p:nvSpPr>
        <p:spPr/>
        <p:txBody>
          <a:bodyPr/>
          <a:lstStyle/>
          <a:p>
            <a:r>
              <a:rPr kumimoji="1" lang="ja-JP" altLang="en-US"/>
              <a:t>なぜ利用時は不動産の登記まで変更が必要なのか？</a:t>
            </a:r>
          </a:p>
        </p:txBody>
      </p:sp>
      <p:sp>
        <p:nvSpPr>
          <p:cNvPr id="3" name="コンテンツ プレースホルダー 2">
            <a:extLst>
              <a:ext uri="{FF2B5EF4-FFF2-40B4-BE49-F238E27FC236}">
                <a16:creationId xmlns:a16="http://schemas.microsoft.com/office/drawing/2014/main" id="{D279B3B2-C785-0070-99D2-659552115657}"/>
              </a:ext>
            </a:extLst>
          </p:cNvPr>
          <p:cNvSpPr>
            <a:spLocks noGrp="1"/>
          </p:cNvSpPr>
          <p:nvPr>
            <p:ph idx="1"/>
          </p:nvPr>
        </p:nvSpPr>
        <p:spPr/>
        <p:txBody>
          <a:bodyPr>
            <a:normAutofit lnSpcReduction="10000"/>
          </a:bodyPr>
          <a:lstStyle/>
          <a:p>
            <a:pPr marL="0" indent="0">
              <a:buNone/>
            </a:pPr>
            <a:r>
              <a:rPr lang="ja-JP" altLang="en-US" sz="1800"/>
              <a:t>信託された不動産は、実際に管理・運用を行うのが「受託者」だからです。そのため、登記簿上でも受託者の名前にしておかないと、第三者に対して「受託者がその不動産を管理する正当な権限を持っている」ことを示せません。</a:t>
            </a:r>
            <a:endParaRPr lang="en-US" altLang="ja-JP" sz="1800" dirty="0"/>
          </a:p>
          <a:p>
            <a:pPr marL="0" indent="0">
              <a:buNone/>
            </a:pPr>
            <a:r>
              <a:rPr lang="ja-JP" altLang="en-US" sz="1800"/>
              <a:t>ただし、普通の名義変更とは違い、「信託登記」として以下のような記載がされます。</a:t>
            </a:r>
          </a:p>
          <a:p>
            <a:pPr marL="0" indent="0">
              <a:buNone/>
            </a:pPr>
            <a:r>
              <a:rPr lang="ja-JP" altLang="en-US" sz="1800"/>
              <a:t>例：登記名義人　空き家　太郎（</a:t>
            </a:r>
            <a:r>
              <a:rPr lang="ja-JP" altLang="en-US" sz="1800" u="sng"/>
              <a:t>甲不動産信託受託者</a:t>
            </a:r>
            <a:r>
              <a:rPr lang="ja-JP" altLang="en-US" sz="1800"/>
              <a:t>）</a:t>
            </a:r>
            <a:endParaRPr lang="en-US" altLang="ja-JP" sz="1800" dirty="0"/>
          </a:p>
          <a:p>
            <a:pPr marL="0" indent="0">
              <a:buNone/>
            </a:pPr>
            <a:r>
              <a:rPr lang="ja-JP" altLang="en-US" sz="1200"/>
              <a:t>（</a:t>
            </a:r>
            <a:r>
              <a:rPr lang="en-US" altLang="ja-JP" sz="1200" dirty="0"/>
              <a:t>※</a:t>
            </a:r>
            <a:r>
              <a:rPr lang="ja-JP" altLang="en-US" sz="1200"/>
              <a:t>次ページに家族信託利用時の不動産登記簿謄本あり）</a:t>
            </a:r>
            <a:endParaRPr lang="en-US" altLang="ja-JP" sz="1200" dirty="0"/>
          </a:p>
          <a:p>
            <a:pPr marL="0" indent="0">
              <a:buNone/>
            </a:pPr>
            <a:endParaRPr lang="ja-JP" altLang="en-US" sz="1800"/>
          </a:p>
          <a:p>
            <a:pPr marL="0" indent="0">
              <a:buNone/>
            </a:pPr>
            <a:r>
              <a:rPr lang="ja-JP" altLang="en-US" sz="1800"/>
              <a:t>このように、ただの所有者ではなく「信託の受託者」としての立場であることが明確になります。</a:t>
            </a:r>
          </a:p>
          <a:p>
            <a:pPr marL="0" indent="0">
              <a:buNone/>
            </a:pPr>
            <a:r>
              <a:rPr lang="en-US" altLang="ja-JP" sz="1800" dirty="0"/>
              <a:t>【</a:t>
            </a:r>
            <a:r>
              <a:rPr lang="ja-JP" altLang="en-US" sz="1800"/>
              <a:t>信託登記に必要なもの</a:t>
            </a:r>
            <a:r>
              <a:rPr lang="en-US" altLang="ja-JP" sz="1800" dirty="0"/>
              <a:t>】</a:t>
            </a:r>
          </a:p>
          <a:p>
            <a:pPr>
              <a:buFont typeface="Arial" panose="020B0604020202020204" pitchFamily="34" charset="0"/>
              <a:buChar char="•"/>
            </a:pPr>
            <a:r>
              <a:rPr lang="ja-JP" altLang="en-US" sz="1800"/>
              <a:t>信託契約書（公正証書が望ましい）</a:t>
            </a:r>
          </a:p>
          <a:p>
            <a:pPr>
              <a:buFont typeface="Arial" panose="020B0604020202020204" pitchFamily="34" charset="0"/>
              <a:buChar char="•"/>
            </a:pPr>
            <a:r>
              <a:rPr lang="ja-JP" altLang="en-US" sz="1800"/>
              <a:t>登記申請書類（司法書士が作成することが多い）</a:t>
            </a:r>
          </a:p>
          <a:p>
            <a:pPr>
              <a:buFont typeface="Arial" panose="020B0604020202020204" pitchFamily="34" charset="0"/>
              <a:buChar char="•"/>
            </a:pPr>
            <a:r>
              <a:rPr lang="ja-JP" altLang="en-US" sz="1800"/>
              <a:t>登録免許税（通常は固定資産評価額の</a:t>
            </a:r>
            <a:r>
              <a:rPr lang="en-US" altLang="ja-JP" sz="1800" dirty="0"/>
              <a:t>0.4</a:t>
            </a:r>
            <a:r>
              <a:rPr lang="ja-JP" altLang="en-US" sz="1800"/>
              <a:t>％）</a:t>
            </a:r>
          </a:p>
          <a:p>
            <a:r>
              <a:rPr lang="en-US" altLang="ja-JP" sz="1800" dirty="0"/>
              <a:t>※</a:t>
            </a:r>
            <a:r>
              <a:rPr lang="ja-JP" altLang="en-US" sz="1800"/>
              <a:t>贈与税や不動産取得税はかかりません（契約内容によりますが、原則非課税）</a:t>
            </a:r>
          </a:p>
          <a:p>
            <a:pPr marL="0" indent="0">
              <a:buNone/>
            </a:pPr>
            <a:endParaRPr kumimoji="1" lang="ja-JP" altLang="en-US" sz="1800"/>
          </a:p>
        </p:txBody>
      </p:sp>
      <p:sp>
        <p:nvSpPr>
          <p:cNvPr id="4" name="スライド番号プレースホルダー 3">
            <a:extLst>
              <a:ext uri="{FF2B5EF4-FFF2-40B4-BE49-F238E27FC236}">
                <a16:creationId xmlns:a16="http://schemas.microsoft.com/office/drawing/2014/main" id="{9B830F9F-C2D9-43A3-9C04-2153BBDCD6ED}"/>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856634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D6DCAC-2277-EE1C-14AD-038AD125BB44}"/>
              </a:ext>
            </a:extLst>
          </p:cNvPr>
          <p:cNvSpPr>
            <a:spLocks noGrp="1"/>
          </p:cNvSpPr>
          <p:nvPr>
            <p:ph type="title"/>
          </p:nvPr>
        </p:nvSpPr>
        <p:spPr/>
        <p:txBody>
          <a:bodyPr/>
          <a:lstStyle/>
          <a:p>
            <a:r>
              <a:rPr kumimoji="1" lang="ja-JP" altLang="en-US"/>
              <a:t>不動産が信託財産の場合の登記簿謄本（見本）</a:t>
            </a:r>
          </a:p>
        </p:txBody>
      </p:sp>
      <p:sp>
        <p:nvSpPr>
          <p:cNvPr id="3" name="コンテンツ プレースホルダー 2">
            <a:extLst>
              <a:ext uri="{FF2B5EF4-FFF2-40B4-BE49-F238E27FC236}">
                <a16:creationId xmlns:a16="http://schemas.microsoft.com/office/drawing/2014/main" id="{0DA49186-B7B4-420D-CBFB-B16700821F7A}"/>
              </a:ext>
            </a:extLst>
          </p:cNvPr>
          <p:cNvSpPr>
            <a:spLocks noGrp="1"/>
          </p:cNvSpPr>
          <p:nvPr>
            <p:ph idx="1"/>
          </p:nvPr>
        </p:nvSpPr>
        <p:spPr/>
        <p:txBody>
          <a:bodyPr/>
          <a:lstStyle/>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11D155EE-8DBB-68BE-9EDD-54AC0A78CEDF}"/>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pic>
        <p:nvPicPr>
          <p:cNvPr id="5" name="図 4">
            <a:extLst>
              <a:ext uri="{FF2B5EF4-FFF2-40B4-BE49-F238E27FC236}">
                <a16:creationId xmlns:a16="http://schemas.microsoft.com/office/drawing/2014/main" id="{4328AD35-0F61-8EF3-DCE6-A133ECA19A76}"/>
              </a:ext>
            </a:extLst>
          </p:cNvPr>
          <p:cNvPicPr>
            <a:picLocks noChangeAspect="1"/>
          </p:cNvPicPr>
          <p:nvPr/>
        </p:nvPicPr>
        <p:blipFill>
          <a:blip r:embed="rId2"/>
          <a:stretch>
            <a:fillRect/>
          </a:stretch>
        </p:blipFill>
        <p:spPr>
          <a:xfrm>
            <a:off x="2806277" y="725838"/>
            <a:ext cx="4077849" cy="6041812"/>
          </a:xfrm>
          <a:prstGeom prst="rect">
            <a:avLst/>
          </a:prstGeom>
        </p:spPr>
      </p:pic>
    </p:spTree>
    <p:extLst>
      <p:ext uri="{BB962C8B-B14F-4D97-AF65-F5344CB8AC3E}">
        <p14:creationId xmlns:p14="http://schemas.microsoft.com/office/powerpoint/2010/main" val="1474977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68D2D0-BD6B-E87F-6097-8DB355C9ECFB}"/>
              </a:ext>
            </a:extLst>
          </p:cNvPr>
          <p:cNvSpPr>
            <a:spLocks noGrp="1"/>
          </p:cNvSpPr>
          <p:nvPr>
            <p:ph type="title"/>
          </p:nvPr>
        </p:nvSpPr>
        <p:spPr/>
        <p:txBody>
          <a:bodyPr/>
          <a:lstStyle/>
          <a:p>
            <a:r>
              <a:rPr kumimoji="1" lang="ja-JP" altLang="en-US"/>
              <a:t>他制度との比較</a:t>
            </a:r>
          </a:p>
        </p:txBody>
      </p:sp>
      <p:sp>
        <p:nvSpPr>
          <p:cNvPr id="4" name="スライド番号プレースホルダー 3">
            <a:extLst>
              <a:ext uri="{FF2B5EF4-FFF2-40B4-BE49-F238E27FC236}">
                <a16:creationId xmlns:a16="http://schemas.microsoft.com/office/drawing/2014/main" id="{5C60C6CD-E0BD-78DA-E2EE-03AA5D09A1C4}"/>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graphicFrame>
        <p:nvGraphicFramePr>
          <p:cNvPr id="8" name="コンテンツ プレースホルダー 7">
            <a:extLst>
              <a:ext uri="{FF2B5EF4-FFF2-40B4-BE49-F238E27FC236}">
                <a16:creationId xmlns:a16="http://schemas.microsoft.com/office/drawing/2014/main" id="{7720EB2B-8967-EC10-2965-CE380F2281A1}"/>
              </a:ext>
            </a:extLst>
          </p:cNvPr>
          <p:cNvGraphicFramePr>
            <a:graphicFrameLocks noGrp="1"/>
          </p:cNvGraphicFramePr>
          <p:nvPr>
            <p:ph idx="1"/>
            <p:extLst>
              <p:ext uri="{D42A27DB-BD31-4B8C-83A1-F6EECF244321}">
                <p14:modId xmlns:p14="http://schemas.microsoft.com/office/powerpoint/2010/main" val="625707426"/>
              </p:ext>
            </p:extLst>
          </p:nvPr>
        </p:nvGraphicFramePr>
        <p:xfrm>
          <a:off x="209006" y="2011680"/>
          <a:ext cx="8832125" cy="3108958"/>
        </p:xfrm>
        <a:graphic>
          <a:graphicData uri="http://schemas.openxmlformats.org/drawingml/2006/table">
            <a:tbl>
              <a:tblPr firstRow="1">
                <a:tableStyleId>{21E4AEA4-8DFA-4A89-87EB-49C32662AFE0}</a:tableStyleId>
              </a:tblPr>
              <a:tblGrid>
                <a:gridCol w="781975">
                  <a:extLst>
                    <a:ext uri="{9D8B030D-6E8A-4147-A177-3AD203B41FA5}">
                      <a16:colId xmlns:a16="http://schemas.microsoft.com/office/drawing/2014/main" val="1953078060"/>
                    </a:ext>
                  </a:extLst>
                </a:gridCol>
                <a:gridCol w="1892098">
                  <a:extLst>
                    <a:ext uri="{9D8B030D-6E8A-4147-A177-3AD203B41FA5}">
                      <a16:colId xmlns:a16="http://schemas.microsoft.com/office/drawing/2014/main" val="2554941244"/>
                    </a:ext>
                  </a:extLst>
                </a:gridCol>
                <a:gridCol w="1759444">
                  <a:extLst>
                    <a:ext uri="{9D8B030D-6E8A-4147-A177-3AD203B41FA5}">
                      <a16:colId xmlns:a16="http://schemas.microsoft.com/office/drawing/2014/main" val="3163667541"/>
                    </a:ext>
                  </a:extLst>
                </a:gridCol>
                <a:gridCol w="1759444">
                  <a:extLst>
                    <a:ext uri="{9D8B030D-6E8A-4147-A177-3AD203B41FA5}">
                      <a16:colId xmlns:a16="http://schemas.microsoft.com/office/drawing/2014/main" val="739360904"/>
                    </a:ext>
                  </a:extLst>
                </a:gridCol>
                <a:gridCol w="1026341">
                  <a:extLst>
                    <a:ext uri="{9D8B030D-6E8A-4147-A177-3AD203B41FA5}">
                      <a16:colId xmlns:a16="http://schemas.microsoft.com/office/drawing/2014/main" val="3087611133"/>
                    </a:ext>
                  </a:extLst>
                </a:gridCol>
                <a:gridCol w="1612823">
                  <a:extLst>
                    <a:ext uri="{9D8B030D-6E8A-4147-A177-3AD203B41FA5}">
                      <a16:colId xmlns:a16="http://schemas.microsoft.com/office/drawing/2014/main" val="1512445624"/>
                    </a:ext>
                  </a:extLst>
                </a:gridCol>
              </a:tblGrid>
              <a:tr h="270344">
                <a:tc>
                  <a:txBody>
                    <a:bodyPr/>
                    <a:lstStyle/>
                    <a:p>
                      <a:pPr algn="ctr" fontAlgn="ctr"/>
                      <a:r>
                        <a:rPr lang="ja-JP" altLang="en-US" sz="900" b="1" u="none" strike="noStrike">
                          <a:effectLst/>
                        </a:rPr>
                        <a:t>制度</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ctr" fontAlgn="ctr"/>
                      <a:r>
                        <a:rPr lang="ja-JP" altLang="en-US" sz="900" b="1" u="none" strike="noStrike">
                          <a:effectLst/>
                        </a:rPr>
                        <a:t>財産管理</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ctr" fontAlgn="ctr"/>
                      <a:r>
                        <a:rPr lang="ja-JP" altLang="en-US" sz="900" b="1" u="none" strike="noStrike">
                          <a:effectLst/>
                        </a:rPr>
                        <a:t>判断能力喪失後の対応</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ctr" fontAlgn="ctr"/>
                      <a:r>
                        <a:rPr lang="ja-JP" altLang="en-US" sz="900" b="1" u="none" strike="noStrike">
                          <a:effectLst/>
                        </a:rPr>
                        <a:t>柔軟性</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ctr" fontAlgn="ctr"/>
                      <a:r>
                        <a:rPr lang="ja-JP" altLang="en-US" sz="900" b="1" u="none" strike="noStrike">
                          <a:effectLst/>
                        </a:rPr>
                        <a:t>相続時の効力</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ctr" fontAlgn="ctr"/>
                      <a:r>
                        <a:rPr lang="ja-JP" altLang="en-US" sz="900" b="1" u="none" strike="noStrike">
                          <a:effectLst/>
                        </a:rPr>
                        <a:t>手続きの煩雑さ</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extLst>
                  <a:ext uri="{0D108BD9-81ED-4DB2-BD59-A6C34878D82A}">
                    <a16:rowId xmlns:a16="http://schemas.microsoft.com/office/drawing/2014/main" val="1013726398"/>
                  </a:ext>
                </a:extLst>
              </a:tr>
              <a:tr h="851584">
                <a:tc>
                  <a:txBody>
                    <a:bodyPr/>
                    <a:lstStyle/>
                    <a:p>
                      <a:pPr algn="l" fontAlgn="ctr"/>
                      <a:r>
                        <a:rPr lang="ja-JP" altLang="en-US" sz="900" b="1" u="none" strike="noStrike">
                          <a:effectLst/>
                        </a:rPr>
                        <a:t>家族信託</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lnL w="12700" cmpd="sng">
                      <a:noFill/>
                    </a:lnL>
                  </a:tcPr>
                </a:tc>
                <a:tc>
                  <a:txBody>
                    <a:bodyPr/>
                    <a:lstStyle/>
                    <a:p>
                      <a:pPr algn="l" fontAlgn="ctr"/>
                      <a:r>
                        <a:rPr lang="ja-JP" altLang="en-US" sz="900" b="1" u="none" strike="noStrike">
                          <a:effectLst/>
                        </a:rPr>
                        <a:t>委託者が選んだ受託者が行う</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対応可能</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高い（契約で自由に設定）</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solidFill>
                            <a:srgbClr val="FF0000"/>
                          </a:solidFill>
                          <a:effectLst/>
                        </a:rPr>
                        <a:t>継続して効力あり</a:t>
                      </a:r>
                      <a:endParaRPr lang="ja-JP" altLang="en-US" sz="900" b="1" i="0" u="none" strike="noStrike">
                        <a:solidFill>
                          <a:srgbClr val="FF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中程度</a:t>
                      </a:r>
                      <a:br>
                        <a:rPr lang="ja-JP" altLang="en-US" sz="900" b="1" u="none" strike="noStrike">
                          <a:effectLst/>
                        </a:rPr>
                      </a:br>
                      <a:r>
                        <a:rPr lang="ja-JP" altLang="en-US" sz="900" b="1" u="none" strike="noStrike">
                          <a:effectLst/>
                        </a:rPr>
                        <a:t>（専門家の支援が望ましい）</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extLst>
                  <a:ext uri="{0D108BD9-81ED-4DB2-BD59-A6C34878D82A}">
                    <a16:rowId xmlns:a16="http://schemas.microsoft.com/office/drawing/2014/main" val="1618692528"/>
                  </a:ext>
                </a:extLst>
              </a:tr>
              <a:tr h="567723">
                <a:tc>
                  <a:txBody>
                    <a:bodyPr/>
                    <a:lstStyle/>
                    <a:p>
                      <a:pPr algn="l" fontAlgn="ctr"/>
                      <a:r>
                        <a:rPr lang="ja-JP" altLang="en-US" sz="900" b="1" u="none" strike="noStrike">
                          <a:effectLst/>
                        </a:rPr>
                        <a:t>成年後見制度</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家庭裁判所が選んだ後見人が行う</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対応可能</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制限あり（積極的な運用不可）</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原則、相続で終了</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高い（家庭裁判所の監督あり）</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extLst>
                  <a:ext uri="{0D108BD9-81ED-4DB2-BD59-A6C34878D82A}">
                    <a16:rowId xmlns:a16="http://schemas.microsoft.com/office/drawing/2014/main" val="1413317020"/>
                  </a:ext>
                </a:extLst>
              </a:tr>
              <a:tr h="567723">
                <a:tc>
                  <a:txBody>
                    <a:bodyPr/>
                    <a:lstStyle/>
                    <a:p>
                      <a:pPr algn="l" fontAlgn="ctr"/>
                      <a:r>
                        <a:rPr lang="ja-JP" altLang="en-US" sz="900" b="1" u="none" strike="noStrike">
                          <a:effectLst/>
                        </a:rPr>
                        <a:t>任意後見契約</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本人が事前に選任</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発動に家庭裁判所の判断が必要</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中程度</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原則終了</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中程度</a:t>
                      </a:r>
                      <a:br>
                        <a:rPr lang="ja-JP" altLang="en-US" sz="900" b="1" u="none" strike="noStrike">
                          <a:effectLst/>
                        </a:rPr>
                      </a:br>
                      <a:r>
                        <a:rPr lang="ja-JP" altLang="en-US" sz="900" b="1" u="none" strike="noStrike">
                          <a:effectLst/>
                        </a:rPr>
                        <a:t>（発効には手続きが必要）</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extLst>
                  <a:ext uri="{0D108BD9-81ED-4DB2-BD59-A6C34878D82A}">
                    <a16:rowId xmlns:a16="http://schemas.microsoft.com/office/drawing/2014/main" val="1829852685"/>
                  </a:ext>
                </a:extLst>
              </a:tr>
              <a:tr h="567723">
                <a:tc>
                  <a:txBody>
                    <a:bodyPr/>
                    <a:lstStyle/>
                    <a:p>
                      <a:pPr algn="l" fontAlgn="ctr"/>
                      <a:r>
                        <a:rPr lang="ja-JP" altLang="en-US" sz="900" b="1" u="none" strike="noStrike">
                          <a:effectLst/>
                        </a:rPr>
                        <a:t>遺言</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遺言執行者が実行</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判断能力喪失後は無効</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低い（死後しか有効でない）</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死後に発効</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低い（形式さえ守ればよい）</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extLst>
                  <a:ext uri="{0D108BD9-81ED-4DB2-BD59-A6C34878D82A}">
                    <a16:rowId xmlns:a16="http://schemas.microsoft.com/office/drawing/2014/main" val="1876414235"/>
                  </a:ext>
                </a:extLst>
              </a:tr>
              <a:tr h="283861">
                <a:tc>
                  <a:txBody>
                    <a:bodyPr/>
                    <a:lstStyle/>
                    <a:p>
                      <a:pPr algn="l" fontAlgn="ctr"/>
                      <a:r>
                        <a:rPr lang="ja-JP" altLang="en-US" sz="900" b="1" u="none" strike="noStrike">
                          <a:effectLst/>
                        </a:rPr>
                        <a:t>遺留分</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相続人に一定の権利がある</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関係なし</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制限あり（奪えない）</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相続時に法的保護</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tc>
                  <a:txBody>
                    <a:bodyPr/>
                    <a:lstStyle/>
                    <a:p>
                      <a:pPr algn="l" fontAlgn="ctr"/>
                      <a:r>
                        <a:rPr lang="ja-JP" altLang="en-US" sz="900" b="1" u="none" strike="noStrike">
                          <a:effectLst/>
                        </a:rPr>
                        <a:t>対応困難な場合あり</a:t>
                      </a:r>
                      <a:endParaRPr lang="ja-JP" altLang="en-US" sz="900" b="1" i="0" u="none" strike="noStrike">
                        <a:solidFill>
                          <a:srgbClr val="000000"/>
                        </a:solidFill>
                        <a:effectLst/>
                        <a:latin typeface="游ゴシック" panose="020B0400000000000000" pitchFamily="34" charset="-128"/>
                        <a:ea typeface="游ゴシック" panose="020B0400000000000000" pitchFamily="34" charset="-128"/>
                      </a:endParaRPr>
                    </a:p>
                  </a:txBody>
                  <a:tcPr marL="6239" marR="6239" marT="6239" marB="0" anchor="ctr"/>
                </a:tc>
                <a:extLst>
                  <a:ext uri="{0D108BD9-81ED-4DB2-BD59-A6C34878D82A}">
                    <a16:rowId xmlns:a16="http://schemas.microsoft.com/office/drawing/2014/main" val="384559536"/>
                  </a:ext>
                </a:extLst>
              </a:tr>
            </a:tbl>
          </a:graphicData>
        </a:graphic>
      </p:graphicFrame>
    </p:spTree>
    <p:extLst>
      <p:ext uri="{BB962C8B-B14F-4D97-AF65-F5344CB8AC3E}">
        <p14:creationId xmlns:p14="http://schemas.microsoft.com/office/powerpoint/2010/main" val="1787731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F0B2AF-4745-B1C4-A1A4-7DA39D4320FA}"/>
              </a:ext>
            </a:extLst>
          </p:cNvPr>
          <p:cNvSpPr>
            <a:spLocks noGrp="1"/>
          </p:cNvSpPr>
          <p:nvPr>
            <p:ph type="title"/>
          </p:nvPr>
        </p:nvSpPr>
        <p:spPr/>
        <p:txBody>
          <a:bodyPr/>
          <a:lstStyle/>
          <a:p>
            <a:r>
              <a:rPr lang="ja-JP" altLang="en-US"/>
              <a:t>家族信託で委託者が死亡した場合</a:t>
            </a:r>
            <a:endParaRPr kumimoji="1" lang="ja-JP" altLang="en-US"/>
          </a:p>
        </p:txBody>
      </p:sp>
      <p:sp>
        <p:nvSpPr>
          <p:cNvPr id="3" name="コンテンツ プレースホルダー 2">
            <a:extLst>
              <a:ext uri="{FF2B5EF4-FFF2-40B4-BE49-F238E27FC236}">
                <a16:creationId xmlns:a16="http://schemas.microsoft.com/office/drawing/2014/main" id="{D933C087-B3A3-C28A-26C6-E268FCA2C180}"/>
              </a:ext>
            </a:extLst>
          </p:cNvPr>
          <p:cNvSpPr>
            <a:spLocks noGrp="1"/>
          </p:cNvSpPr>
          <p:nvPr>
            <p:ph idx="1"/>
          </p:nvPr>
        </p:nvSpPr>
        <p:spPr>
          <a:xfrm>
            <a:off x="102870" y="791154"/>
            <a:ext cx="8938259" cy="5701086"/>
          </a:xfrm>
        </p:spPr>
        <p:txBody>
          <a:bodyPr>
            <a:normAutofit/>
          </a:bodyPr>
          <a:lstStyle/>
          <a:p>
            <a:pPr marL="0" indent="0">
              <a:buNone/>
            </a:pPr>
            <a:r>
              <a:rPr lang="en-US" altLang="ja-JP" sz="1400" dirty="0"/>
              <a:t>【1. </a:t>
            </a:r>
            <a:r>
              <a:rPr lang="ja-JP" altLang="en-US" sz="1400"/>
              <a:t>委託者が受益者を兼ねていた場合</a:t>
            </a:r>
            <a:r>
              <a:rPr lang="en-US" altLang="ja-JP" sz="1400" dirty="0"/>
              <a:t>】</a:t>
            </a:r>
          </a:p>
          <a:p>
            <a:pPr marL="0" indent="0">
              <a:buNone/>
            </a:pPr>
            <a:r>
              <a:rPr lang="ja-JP" altLang="en-US" sz="1400"/>
              <a:t>もっとも一般的なケースです。委託者が生前は自分のために財産を使わせ、死亡後は別の人（たとえば子どもや配偶者）に財産から利益を受けさせるように契約されていることが多いです。</a:t>
            </a:r>
          </a:p>
          <a:p>
            <a:pPr>
              <a:buFont typeface="Arial" panose="020B0604020202020204" pitchFamily="34" charset="0"/>
              <a:buChar char="•"/>
            </a:pPr>
            <a:r>
              <a:rPr lang="ja-JP" altLang="en-US" sz="1400"/>
              <a:t>この場合、</a:t>
            </a:r>
            <a:r>
              <a:rPr lang="ja-JP" altLang="en-US" sz="1400" b="1"/>
              <a:t>新しい受益者に信託の利益が引き継がれます</a:t>
            </a:r>
            <a:r>
              <a:rPr lang="ja-JP" altLang="en-US" sz="1400"/>
              <a:t>。</a:t>
            </a:r>
          </a:p>
          <a:p>
            <a:pPr>
              <a:buFont typeface="Arial" panose="020B0604020202020204" pitchFamily="34" charset="0"/>
              <a:buChar char="•"/>
            </a:pPr>
            <a:r>
              <a:rPr lang="ja-JP" altLang="en-US" sz="1400"/>
              <a:t>財産の所有者は引き続き「受託者」ですが、利益の配分は「新しい受益者」のために行います。</a:t>
            </a:r>
          </a:p>
          <a:p>
            <a:pPr>
              <a:buFont typeface="Arial" panose="020B0604020202020204" pitchFamily="34" charset="0"/>
              <a:buChar char="•"/>
            </a:pPr>
            <a:r>
              <a:rPr lang="ja-JP" altLang="en-US" sz="1400"/>
              <a:t>委託者の死亡によって</a:t>
            </a:r>
            <a:r>
              <a:rPr lang="ja-JP" altLang="en-US" sz="1400" b="1"/>
              <a:t>信託契約が終了するとは限りません</a:t>
            </a:r>
            <a:r>
              <a:rPr lang="ja-JP" altLang="en-US" sz="1400"/>
              <a:t>。</a:t>
            </a:r>
            <a:endParaRPr lang="en-US" altLang="ja-JP" sz="1400" dirty="0"/>
          </a:p>
          <a:p>
            <a:pPr>
              <a:buFont typeface="Arial" panose="020B0604020202020204" pitchFamily="34" charset="0"/>
              <a:buChar char="•"/>
            </a:pPr>
            <a:endParaRPr lang="ja-JP" altLang="en-US" sz="1400"/>
          </a:p>
          <a:p>
            <a:pPr marL="0" indent="0">
              <a:buNone/>
            </a:pPr>
            <a:r>
              <a:rPr lang="en-US" altLang="ja-JP" sz="1400" dirty="0"/>
              <a:t>【2. </a:t>
            </a:r>
            <a:r>
              <a:rPr lang="ja-JP" altLang="en-US" sz="1400"/>
              <a:t>委託者が死亡した時点で信託を終了させる設計になっている場合</a:t>
            </a:r>
            <a:r>
              <a:rPr lang="en-US" altLang="ja-JP" sz="1400" dirty="0"/>
              <a:t>】</a:t>
            </a:r>
          </a:p>
          <a:p>
            <a:pPr>
              <a:buFont typeface="Arial" panose="020B0604020202020204" pitchFamily="34" charset="0"/>
              <a:buChar char="•"/>
            </a:pPr>
            <a:r>
              <a:rPr lang="ja-JP" altLang="en-US" sz="1400"/>
              <a:t>契約内容で「委託者が死亡したときに信託を終了する」と定められていれば、そこで信託が終了し、</a:t>
            </a:r>
            <a:r>
              <a:rPr lang="ja-JP" altLang="en-US" sz="1400" b="1"/>
              <a:t>残余財産は指定された者に引き渡されます</a:t>
            </a:r>
            <a:r>
              <a:rPr lang="ja-JP" altLang="en-US" sz="1400"/>
              <a:t>（これを残余財産受益者といいます）。</a:t>
            </a:r>
          </a:p>
          <a:p>
            <a:pPr>
              <a:buFont typeface="Arial" panose="020B0604020202020204" pitchFamily="34" charset="0"/>
              <a:buChar char="•"/>
            </a:pPr>
            <a:r>
              <a:rPr lang="ja-JP" altLang="en-US" sz="1400"/>
              <a:t>残余財産の分配方法が明記されていれば、相続争いを避ける手段にもなります。</a:t>
            </a:r>
            <a:endParaRPr lang="en-US" altLang="ja-JP" sz="1400" dirty="0"/>
          </a:p>
          <a:p>
            <a:pPr>
              <a:buFont typeface="Arial" panose="020B0604020202020204" pitchFamily="34" charset="0"/>
              <a:buChar char="•"/>
            </a:pPr>
            <a:endParaRPr lang="ja-JP" altLang="en-US" sz="1400"/>
          </a:p>
          <a:p>
            <a:pPr marL="0" indent="0">
              <a:buNone/>
            </a:pPr>
            <a:r>
              <a:rPr lang="en-US" altLang="ja-JP" sz="1400" dirty="0"/>
              <a:t>【3. </a:t>
            </a:r>
            <a:r>
              <a:rPr lang="ja-JP" altLang="en-US" sz="1400"/>
              <a:t>委託者の死亡による相続との関係</a:t>
            </a:r>
            <a:r>
              <a:rPr lang="en-US" altLang="ja-JP" sz="1400" dirty="0"/>
              <a:t>】</a:t>
            </a:r>
          </a:p>
          <a:p>
            <a:pPr>
              <a:buFont typeface="Arial" panose="020B0604020202020204" pitchFamily="34" charset="0"/>
              <a:buChar char="•"/>
            </a:pPr>
            <a:r>
              <a:rPr lang="ja-JP" altLang="en-US" sz="1400"/>
              <a:t>委託者の死亡時に信託が終了しない場合、その財産は</a:t>
            </a:r>
            <a:r>
              <a:rPr lang="ja-JP" altLang="en-US" sz="1400" b="1"/>
              <a:t>相続財産ではなく、信託財産として管理が続きます</a:t>
            </a:r>
            <a:r>
              <a:rPr lang="ja-JP" altLang="en-US" sz="1400"/>
              <a:t>。</a:t>
            </a:r>
          </a:p>
          <a:p>
            <a:pPr>
              <a:buFont typeface="Arial" panose="020B0604020202020204" pitchFamily="34" charset="0"/>
              <a:buChar char="•"/>
            </a:pPr>
            <a:r>
              <a:rPr lang="ja-JP" altLang="en-US" sz="1400"/>
              <a:t>つまり、</a:t>
            </a:r>
            <a:r>
              <a:rPr lang="ja-JP" altLang="en-US" sz="1400">
                <a:solidFill>
                  <a:srgbClr val="FF0000"/>
                </a:solidFill>
              </a:rPr>
              <a:t>受託者の名義で管理が続けられ、相続手続きの対象にならない</a:t>
            </a:r>
            <a:r>
              <a:rPr lang="ja-JP" altLang="en-US" sz="1400"/>
              <a:t>という特徴があります。</a:t>
            </a:r>
          </a:p>
          <a:p>
            <a:pPr>
              <a:buFont typeface="Arial" panose="020B0604020202020204" pitchFamily="34" charset="0"/>
              <a:buChar char="•"/>
            </a:pPr>
            <a:r>
              <a:rPr lang="ja-JP" altLang="en-US" sz="1400"/>
              <a:t>ただし</a:t>
            </a:r>
            <a:r>
              <a:rPr lang="ja-JP" altLang="en-US" sz="1400">
                <a:solidFill>
                  <a:srgbClr val="FF0000"/>
                </a:solidFill>
              </a:rPr>
              <a:t>、税務上は「相続があった」として</a:t>
            </a:r>
            <a:r>
              <a:rPr lang="ja-JP" altLang="en-US" sz="1400" b="1">
                <a:solidFill>
                  <a:srgbClr val="FF0000"/>
                </a:solidFill>
              </a:rPr>
              <a:t>相続税の課税対象になることが多い</a:t>
            </a:r>
            <a:r>
              <a:rPr lang="ja-JP" altLang="en-US" sz="1400"/>
              <a:t>ため、信託設計の段階で税理士と相談するのが望ましいです。</a:t>
            </a:r>
          </a:p>
          <a:p>
            <a:pPr marL="0" indent="0">
              <a:buNone/>
            </a:pPr>
            <a:endParaRPr kumimoji="1" lang="ja-JP" altLang="en-US" sz="1400"/>
          </a:p>
        </p:txBody>
      </p:sp>
      <p:sp>
        <p:nvSpPr>
          <p:cNvPr id="4" name="スライド番号プレースホルダー 3">
            <a:extLst>
              <a:ext uri="{FF2B5EF4-FFF2-40B4-BE49-F238E27FC236}">
                <a16:creationId xmlns:a16="http://schemas.microsoft.com/office/drawing/2014/main" id="{D8745E14-2CD6-BB89-20DF-CD68A3B7F4A2}"/>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Tree>
    <p:extLst>
      <p:ext uri="{BB962C8B-B14F-4D97-AF65-F5344CB8AC3E}">
        <p14:creationId xmlns:p14="http://schemas.microsoft.com/office/powerpoint/2010/main" val="34091686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7AB188-1E15-A1B8-F6B7-E045F5D94885}"/>
              </a:ext>
            </a:extLst>
          </p:cNvPr>
          <p:cNvSpPr>
            <a:spLocks noGrp="1"/>
          </p:cNvSpPr>
          <p:nvPr>
            <p:ph type="title"/>
          </p:nvPr>
        </p:nvSpPr>
        <p:spPr/>
        <p:txBody>
          <a:bodyPr/>
          <a:lstStyle/>
          <a:p>
            <a:r>
              <a:rPr lang="ja-JP" altLang="en-US"/>
              <a:t>家族信託に関係する</a:t>
            </a:r>
            <a:r>
              <a:rPr lang="en-US" altLang="ja-JP" dirty="0"/>
              <a:t>4</a:t>
            </a:r>
            <a:r>
              <a:rPr lang="ja-JP" altLang="en-US"/>
              <a:t>つの税</a:t>
            </a:r>
            <a:endParaRPr kumimoji="1" lang="ja-JP" altLang="en-US"/>
          </a:p>
        </p:txBody>
      </p:sp>
      <p:sp>
        <p:nvSpPr>
          <p:cNvPr id="3" name="コンテンツ プレースホルダー 2">
            <a:extLst>
              <a:ext uri="{FF2B5EF4-FFF2-40B4-BE49-F238E27FC236}">
                <a16:creationId xmlns:a16="http://schemas.microsoft.com/office/drawing/2014/main" id="{32647E5E-DCD2-43A4-D42C-B31FBE3FB426}"/>
              </a:ext>
            </a:extLst>
          </p:cNvPr>
          <p:cNvSpPr>
            <a:spLocks noGrp="1"/>
          </p:cNvSpPr>
          <p:nvPr>
            <p:ph idx="1"/>
          </p:nvPr>
        </p:nvSpPr>
        <p:spPr/>
        <p:txBody>
          <a:bodyPr>
            <a:normAutofit lnSpcReduction="10000"/>
          </a:bodyPr>
          <a:lstStyle/>
          <a:p>
            <a:pPr marL="0" indent="0">
              <a:buNone/>
            </a:pPr>
            <a:r>
              <a:rPr lang="ja-JP" altLang="en-US" sz="1600"/>
              <a:t>家族信託を活用する際に非常に重要なのが税務です。信託契約が成立した時点、または信託内容が変わるタイミングによって、贈与税・所得税・相続税などの課税リスクが発生する可能性があります。</a:t>
            </a:r>
            <a:endParaRPr lang="en-US" altLang="ja-JP" sz="1600" dirty="0"/>
          </a:p>
          <a:p>
            <a:pPr marL="0" indent="0">
              <a:buNone/>
            </a:pPr>
            <a:endParaRPr lang="en-US" altLang="ja-JP" sz="1600" dirty="0"/>
          </a:p>
          <a:p>
            <a:pPr marL="0" indent="0">
              <a:buNone/>
            </a:pPr>
            <a:r>
              <a:rPr lang="en-US" altLang="ja-JP" sz="1600" b="1" dirty="0"/>
              <a:t>①</a:t>
            </a:r>
            <a:r>
              <a:rPr lang="ja-JP" altLang="en-US" sz="1600" b="1"/>
              <a:t>贈与税</a:t>
            </a:r>
            <a:br>
              <a:rPr lang="ja-JP" altLang="en-US" sz="1600"/>
            </a:br>
            <a:r>
              <a:rPr lang="ja-JP" altLang="en-US" sz="1600"/>
              <a:t>委託者から受益者へ財産の「利益移転」があると判断されると、贈与税の対象になります。</a:t>
            </a:r>
            <a:br>
              <a:rPr lang="ja-JP" altLang="en-US" sz="1600"/>
            </a:br>
            <a:r>
              <a:rPr lang="ja-JP" altLang="en-US" sz="1600"/>
              <a:t>ただし、</a:t>
            </a:r>
            <a:r>
              <a:rPr lang="ja-JP" altLang="en-US" sz="1600">
                <a:solidFill>
                  <a:srgbClr val="FF0000"/>
                </a:solidFill>
              </a:rPr>
              <a:t>委託者＝受益者（自己信託）の場合は原則非課税。</a:t>
            </a:r>
            <a:endParaRPr lang="en-US" altLang="ja-JP" sz="1600" dirty="0">
              <a:solidFill>
                <a:srgbClr val="FF0000"/>
              </a:solidFill>
            </a:endParaRPr>
          </a:p>
          <a:p>
            <a:pPr marL="0" indent="0">
              <a:buNone/>
            </a:pPr>
            <a:endParaRPr lang="ja-JP" altLang="en-US" sz="1600">
              <a:solidFill>
                <a:srgbClr val="FF0000"/>
              </a:solidFill>
            </a:endParaRPr>
          </a:p>
          <a:p>
            <a:pPr marL="0" indent="0">
              <a:buNone/>
            </a:pPr>
            <a:r>
              <a:rPr lang="en-US" altLang="ja-JP" sz="1600" b="1" dirty="0"/>
              <a:t>②</a:t>
            </a:r>
            <a:r>
              <a:rPr lang="ja-JP" altLang="en-US" sz="1600" b="1"/>
              <a:t>相続税</a:t>
            </a:r>
            <a:br>
              <a:rPr lang="ja-JP" altLang="en-US" sz="1600"/>
            </a:br>
            <a:r>
              <a:rPr lang="ja-JP" altLang="en-US" sz="1600"/>
              <a:t>信託された財産は、委託者死亡後に受益者へ移る場合、相続税の課税対象になります。遺言信託のように使う場合は、特に税務設計が重要です。</a:t>
            </a:r>
            <a:endParaRPr lang="en-US" altLang="ja-JP" sz="1600" dirty="0"/>
          </a:p>
          <a:p>
            <a:pPr marL="0" indent="0">
              <a:buNone/>
            </a:pPr>
            <a:endParaRPr lang="ja-JP" altLang="en-US" sz="1600"/>
          </a:p>
          <a:p>
            <a:pPr marL="0" indent="0">
              <a:buNone/>
            </a:pPr>
            <a:r>
              <a:rPr lang="en-US" altLang="ja-JP" sz="1600" b="1" dirty="0"/>
              <a:t>③</a:t>
            </a:r>
            <a:r>
              <a:rPr lang="ja-JP" altLang="en-US" sz="1600" b="1"/>
              <a:t>所得税</a:t>
            </a:r>
            <a:br>
              <a:rPr lang="ja-JP" altLang="en-US" sz="1600"/>
            </a:br>
            <a:r>
              <a:rPr lang="ja-JP" altLang="en-US" sz="1600"/>
              <a:t>信託された財産が生む収益（賃料収入など）は、受益者の所得とみなされます。</a:t>
            </a:r>
            <a:br>
              <a:rPr lang="ja-JP" altLang="en-US" sz="1600"/>
            </a:br>
            <a:r>
              <a:rPr lang="ja-JP" altLang="en-US" sz="1600"/>
              <a:t>受託者には課税されません（</a:t>
            </a:r>
            <a:r>
              <a:rPr lang="ja-JP" altLang="en-US" sz="1600" u="sng"/>
              <a:t>あくまで管理者の立場</a:t>
            </a:r>
            <a:r>
              <a:rPr lang="ja-JP" altLang="en-US" sz="1600"/>
              <a:t>）。</a:t>
            </a:r>
            <a:endParaRPr lang="en-US" altLang="ja-JP" sz="1600" dirty="0"/>
          </a:p>
          <a:p>
            <a:pPr marL="0" indent="0">
              <a:buNone/>
            </a:pPr>
            <a:endParaRPr lang="ja-JP" altLang="en-US" sz="1600"/>
          </a:p>
          <a:p>
            <a:pPr marL="0" indent="0">
              <a:buNone/>
            </a:pPr>
            <a:r>
              <a:rPr lang="en-US" altLang="ja-JP" sz="1600" b="1" dirty="0"/>
              <a:t>④</a:t>
            </a:r>
            <a:r>
              <a:rPr lang="ja-JP" altLang="en-US" sz="1600" b="1"/>
              <a:t>登録免許税</a:t>
            </a:r>
            <a:r>
              <a:rPr lang="ja-JP" altLang="en-US" sz="1600"/>
              <a:t>（不動産）</a:t>
            </a:r>
            <a:br>
              <a:rPr lang="ja-JP" altLang="en-US" sz="1600"/>
            </a:br>
            <a:r>
              <a:rPr lang="ja-JP" altLang="en-US" sz="1600"/>
              <a:t>不動産を信託する際には、名義変更時に固定資産評価額の</a:t>
            </a:r>
            <a:r>
              <a:rPr lang="en-US" altLang="ja-JP" sz="1600" dirty="0"/>
              <a:t>0.4%</a:t>
            </a:r>
            <a:r>
              <a:rPr lang="ja-JP" altLang="en-US" sz="1600"/>
              <a:t>の登録免許税が課されます。</a:t>
            </a:r>
          </a:p>
          <a:p>
            <a:pPr marL="0" indent="0">
              <a:buNone/>
            </a:pPr>
            <a:endParaRPr kumimoji="1" lang="ja-JP" altLang="en-US" sz="1600"/>
          </a:p>
        </p:txBody>
      </p:sp>
      <p:sp>
        <p:nvSpPr>
          <p:cNvPr id="4" name="スライド番号プレースホルダー 3">
            <a:extLst>
              <a:ext uri="{FF2B5EF4-FFF2-40B4-BE49-F238E27FC236}">
                <a16:creationId xmlns:a16="http://schemas.microsoft.com/office/drawing/2014/main" id="{BE602E7A-6075-AAE5-C7ED-F6B36233E389}"/>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Tree>
    <p:extLst>
      <p:ext uri="{BB962C8B-B14F-4D97-AF65-F5344CB8AC3E}">
        <p14:creationId xmlns:p14="http://schemas.microsoft.com/office/powerpoint/2010/main" val="1219184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9C749B-88B8-E4BE-F405-9D720EF1373E}"/>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7F55CE4A-B220-4B60-537B-603F85B97073}"/>
              </a:ext>
            </a:extLst>
          </p:cNvPr>
          <p:cNvSpPr>
            <a:spLocks noGrp="1"/>
          </p:cNvSpPr>
          <p:nvPr>
            <p:ph idx="1"/>
          </p:nvPr>
        </p:nvSpPr>
        <p:spPr/>
        <p:txBody>
          <a:bodyPr>
            <a:normAutofit/>
          </a:bodyPr>
          <a:lstStyle/>
          <a:p>
            <a:r>
              <a:rPr lang="ja-JP" altLang="en-US" sz="1800"/>
              <a:t>家族信託は、将来の財産管理や相続対策に加え、近年社会問題となっている放置空き家の発生を抑制する手段としても大きな可能性を秘めています。高齢の親が判断能力を失う前に信頼できる家族に財産を託すことで、不動産の有効活用やスムーズな承継が可能となり、空き家の放置を未然に防ぐことができます。</a:t>
            </a:r>
            <a:endParaRPr lang="en-US" altLang="ja-JP" sz="1600" dirty="0"/>
          </a:p>
          <a:p>
            <a:endParaRPr lang="ja-JP" altLang="en-US" sz="1800"/>
          </a:p>
          <a:p>
            <a:r>
              <a:rPr lang="ja-JP" altLang="en-US" sz="1800"/>
              <a:t>一方で、制度の仕組みを正しく理解せずに利用してしまうと、家族間のトラブルや税務上の問題など、思わぬリスクが生じることもあります。家族信託は自由度の高い制度であるからこそ、慎重な設計と適切な専門家の助言が不可欠です。</a:t>
            </a:r>
            <a:endParaRPr lang="en-US" altLang="ja-JP" sz="1800" dirty="0"/>
          </a:p>
          <a:p>
            <a:endParaRPr lang="ja-JP" altLang="en-US" sz="1800"/>
          </a:p>
          <a:p>
            <a:r>
              <a:rPr lang="ja-JP" altLang="en-US" sz="1800"/>
              <a:t>空き家アドバイザー協議会では、建築・不動産の分野にとどまらず、司法書士、行政書士、税理士、弁護士など、多様な専門家との連携体制を構築しています。こうした専門的なネットワークを活かすことで、家族信託に関わる複雑な課題にも対応可能です。</a:t>
            </a:r>
            <a:endParaRPr lang="en-US" altLang="ja-JP" sz="1800" dirty="0"/>
          </a:p>
          <a:p>
            <a:pPr marL="0" indent="0">
              <a:buNone/>
            </a:pPr>
            <a:r>
              <a:rPr lang="ja-JP" altLang="en-US" sz="1800"/>
              <a:t>　本日の学びを今後の活動や相談業務に役立てていただければ幸いです。</a:t>
            </a:r>
          </a:p>
          <a:p>
            <a:pPr marL="0" indent="0">
              <a:buNone/>
            </a:pPr>
            <a:endParaRPr kumimoji="1" lang="ja-JP" altLang="en-US" sz="1800"/>
          </a:p>
        </p:txBody>
      </p:sp>
      <p:sp>
        <p:nvSpPr>
          <p:cNvPr id="4" name="スライド番号プレースホルダー 3">
            <a:extLst>
              <a:ext uri="{FF2B5EF4-FFF2-40B4-BE49-F238E27FC236}">
                <a16:creationId xmlns:a16="http://schemas.microsoft.com/office/drawing/2014/main" id="{63EB8329-386C-5AE6-2573-4562F2D22888}"/>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Tree>
    <p:extLst>
      <p:ext uri="{BB962C8B-B14F-4D97-AF65-F5344CB8AC3E}">
        <p14:creationId xmlns:p14="http://schemas.microsoft.com/office/powerpoint/2010/main" val="212942690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5884</TotalTime>
  <Words>2335</Words>
  <Application>Microsoft Office PowerPoint</Application>
  <PresentationFormat>画面に合わせる (4:3)</PresentationFormat>
  <Paragraphs>147</Paragraphs>
  <Slides>15</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ＭＳ ゴシック</vt:lpstr>
      <vt:lpstr>游ゴシック</vt:lpstr>
      <vt:lpstr>Arial</vt:lpstr>
      <vt:lpstr>Calibri</vt:lpstr>
      <vt:lpstr>Calibri Light</vt:lpstr>
      <vt:lpstr>Office テーマ</vt:lpstr>
      <vt:lpstr> 一般社団法人 全国空き家アドバイザー協議会　　　○○県○○支部  令和７年9月度例会 学習プログラム用 （過去の例会資料も参考にしてください）</vt:lpstr>
      <vt:lpstr>PowerPoint プレゼンテーション</vt:lpstr>
      <vt:lpstr>家族信託とは</vt:lpstr>
      <vt:lpstr>家族信託のメリット</vt:lpstr>
      <vt:lpstr>家族信託の三つの役割</vt:lpstr>
      <vt:lpstr>家族信託の始め方と相談すべき専門家について</vt:lpstr>
      <vt:lpstr>家族信託の始め方と相談すべき専門家について</vt:lpstr>
      <vt:lpstr>家族信託利用時の注意点</vt:lpstr>
      <vt:lpstr>家族信託利用時の注意点</vt:lpstr>
      <vt:lpstr>なぜ利用時は不動産の登記まで変更が必要なのか？</vt:lpstr>
      <vt:lpstr>不動産が信託財産の場合の登記簿謄本（見本）</vt:lpstr>
      <vt:lpstr>他制度との比較</vt:lpstr>
      <vt:lpstr>家族信託で委託者が死亡した場合</vt:lpstr>
      <vt:lpstr>家族信託に関係する4つの税</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公宏 河野</cp:lastModifiedBy>
  <cp:revision>72</cp:revision>
  <dcterms:created xsi:type="dcterms:W3CDTF">2021-02-04T05:15:42Z</dcterms:created>
  <dcterms:modified xsi:type="dcterms:W3CDTF">2025-08-28T00:17:27Z</dcterms:modified>
</cp:coreProperties>
</file>